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74671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283640" y="396432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5468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35468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283640" y="396432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74671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74671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283640" y="396432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5468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35468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283640" y="396432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74671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74671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283640" y="396432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5468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35468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283640" y="396432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74671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752000"/>
            <a:ext cx="9143640" cy="211248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7e7e7e"/>
          </a:soli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7315200" y="0"/>
            <a:ext cx="1828440" cy="6857640"/>
          </a:xfrm>
          <a:prstGeom prst="rect">
            <a:avLst/>
          </a:prstGeom>
          <a:solidFill>
            <a:srgbClr val="5d5d5d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0" y="4752000"/>
            <a:ext cx="9143640" cy="211248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7e7e7e"/>
          </a:solidFill>
          <a:ln w="93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6105600" y="0"/>
            <a:ext cx="3038040" cy="6857640"/>
          </a:xfrm>
          <a:prstGeom prst="rect">
            <a:avLst/>
          </a:prstGeom>
          <a:solidFill>
            <a:srgbClr val="5d5d5d"/>
          </a:solidFill>
          <a:ln w="9360">
            <a:noFill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29120" y="3337560"/>
            <a:ext cx="6479640" cy="2300760"/>
          </a:xfrm>
          <a:prstGeom prst="rect">
            <a:avLst/>
          </a:prstGeom>
        </p:spPr>
        <p:txBody>
          <a:bodyPr lIns="45720" rIns="45720" tIns="45000" bIns="45000"/>
          <a:p>
            <a:pPr algn="r">
              <a:lnSpc>
                <a:spcPct val="100000"/>
              </a:lnSpc>
            </a:pPr>
            <a:r>
              <a:rPr b="1" lang="tr-TR" sz="4600">
                <a:solidFill>
                  <a:srgbClr val="a1d4e6"/>
                </a:solidFill>
                <a:latin typeface="Franklin Gothic Book"/>
              </a:rPr>
              <a:t>Click to edit the title text formatAsıl başlık stili için tıklatın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457200" y="6422040"/>
            <a:ext cx="2133360" cy="364680"/>
          </a:xfrm>
          <a:prstGeom prst="rect">
            <a:avLst/>
          </a:prstGeom>
        </p:spPr>
        <p:txBody>
          <a:bodyPr lIns="90000" rIns="90000" tIns="45000" bIns="0" anchor="b"/>
          <a:p>
            <a:pPr>
              <a:lnSpc>
                <a:spcPct val="100000"/>
              </a:lnSpc>
            </a:pPr>
            <a:r>
              <a:rPr lang="en-US" sz="1000">
                <a:solidFill>
                  <a:srgbClr val="9c9b99"/>
                </a:solidFill>
                <a:latin typeface="Arial"/>
              </a:rPr>
              <a:t>7/22/15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124080" y="6422040"/>
            <a:ext cx="2895120" cy="364680"/>
          </a:xfrm>
          <a:prstGeom prst="rect">
            <a:avLst/>
          </a:prstGeom>
        </p:spPr>
        <p:txBody>
          <a:bodyPr lIns="0" rIns="0" tIns="45000" bIns="0" anchor="b"/>
          <a:p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153280" y="6422040"/>
            <a:ext cx="761760" cy="3646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269F9693-9605-4157-BCDB-0D51F59A032A}" type="slidenum">
              <a:rPr lang="en-US" sz="1000">
                <a:solidFill>
                  <a:srgbClr val="9c9b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tr-TR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tr-TR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tr-TR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tr-T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tr-T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tr-T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tr-T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b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4752000"/>
            <a:ext cx="9143640" cy="211248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7e7e7e"/>
          </a:solidFill>
          <a:ln w="9360">
            <a:noFill/>
          </a:ln>
        </p:spPr>
      </p:sp>
      <p:sp>
        <p:nvSpPr>
          <p:cNvPr id="44" name="CustomShape 2"/>
          <p:cNvSpPr/>
          <p:nvPr/>
        </p:nvSpPr>
        <p:spPr>
          <a:xfrm>
            <a:off x="7315200" y="0"/>
            <a:ext cx="1828440" cy="6857640"/>
          </a:xfrm>
          <a:prstGeom prst="rect">
            <a:avLst/>
          </a:prstGeom>
          <a:solidFill>
            <a:srgbClr val="5d5d5d"/>
          </a:solidFill>
          <a:ln w="9360">
            <a:noFill/>
          </a:ln>
        </p:spPr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tr-TR" sz="4600">
                <a:solidFill>
                  <a:srgbClr val="ffffff"/>
                </a:solidFill>
                <a:latin typeface="Franklin Gothic Book"/>
              </a:rPr>
              <a:t>Click to edit the title text formatAsıl başlık stili için tıklatın</a:t>
            </a:r>
            <a:endParaRPr/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tr-TR" sz="3000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tr-TR" sz="3000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tr-TR" sz="3000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tr-TR" sz="3000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tr-TR" sz="3000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tr-TR" sz="3000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tr-TR" sz="3000">
                <a:solidFill>
                  <a:srgbClr val="ffffff"/>
                </a:solidFill>
                <a:latin typeface="Arial"/>
              </a:rPr>
              <a:t>Seventh Outline LevelAsıl metin stillerini düzenlemek için tıklatın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"/>
            </a:pPr>
            <a:r>
              <a:rPr lang="tr-TR" sz="2600">
                <a:solidFill>
                  <a:srgbClr val="ffffff"/>
                </a:solidFill>
                <a:latin typeface="Arial"/>
              </a:rPr>
              <a:t>İkinci düzey</a:t>
            </a:r>
            <a:endParaRPr/>
          </a:p>
          <a:p>
            <a:pPr lvl="2">
              <a:lnSpc>
                <a:spcPct val="100000"/>
              </a:lnSpc>
              <a:buSzPct val="85000"/>
              <a:buFont typeface="Arial"/>
              <a:buChar char="○"/>
            </a:pPr>
            <a:r>
              <a:rPr lang="tr-TR" sz="2400">
                <a:solidFill>
                  <a:srgbClr val="ffffff"/>
                </a:solidFill>
                <a:latin typeface="Arial"/>
              </a:rPr>
              <a:t>Üçüncü düzey</a:t>
            </a:r>
            <a:endParaRPr/>
          </a:p>
          <a:p>
            <a:pPr lvl="3">
              <a:lnSpc>
                <a:spcPct val="100000"/>
              </a:lnSpc>
              <a:buSzPct val="90000"/>
              <a:buFont typeface="Wingdings 2" charset="2"/>
              <a:buChar char=""/>
            </a:pPr>
            <a:r>
              <a:rPr lang="tr-TR" sz="2000">
                <a:solidFill>
                  <a:srgbClr val="ffffff"/>
                </a:solidFill>
                <a:latin typeface="Arial"/>
              </a:rPr>
              <a:t>Dördüncü düzey</a:t>
            </a:r>
            <a:endParaRPr/>
          </a:p>
          <a:p>
            <a:pPr lvl="4">
              <a:lnSpc>
                <a:spcPct val="100000"/>
              </a:lnSpc>
              <a:buFont typeface="Arial"/>
              <a:buChar char="-"/>
            </a:pPr>
            <a:r>
              <a:rPr lang="tr-TR" sz="2000">
                <a:solidFill>
                  <a:srgbClr val="ffffff"/>
                </a:solidFill>
                <a:latin typeface="Arial"/>
              </a:rPr>
              <a:t>Beşinci düzey</a:t>
            </a:r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>
            <a:off x="457200" y="6422040"/>
            <a:ext cx="2133360" cy="364680"/>
          </a:xfrm>
          <a:prstGeom prst="rect">
            <a:avLst/>
          </a:prstGeom>
        </p:spPr>
        <p:txBody>
          <a:bodyPr lIns="90000" rIns="90000" tIns="45000" bIns="0" anchor="b"/>
          <a:p>
            <a:pPr>
              <a:lnSpc>
                <a:spcPct val="100000"/>
              </a:lnSpc>
            </a:pPr>
            <a:r>
              <a:rPr lang="en-US" sz="1000">
                <a:solidFill>
                  <a:srgbClr val="9c9b99"/>
                </a:solidFill>
                <a:latin typeface="Arial"/>
              </a:rPr>
              <a:t>7/22/15</a:t>
            </a:r>
            <a:endParaRPr/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3124080" y="6422040"/>
            <a:ext cx="2895120" cy="364680"/>
          </a:xfrm>
          <a:prstGeom prst="rect">
            <a:avLst/>
          </a:prstGeom>
        </p:spPr>
        <p:txBody>
          <a:bodyPr lIns="0" rIns="0" tIns="45000" bIns="0" anchor="b"/>
          <a:p>
            <a:endParaRPr/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153280" y="6422040"/>
            <a:ext cx="761760" cy="3646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FAF64946-FBA4-49A6-B7CD-E8AC46D98324}" type="slidenum">
              <a:rPr lang="en-US" sz="1000">
                <a:solidFill>
                  <a:srgbClr val="9c9b99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b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4752000"/>
            <a:ext cx="9143640" cy="211248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7e7e7e"/>
          </a:solidFill>
          <a:ln w="9360">
            <a:noFill/>
          </a:ln>
        </p:spPr>
      </p:sp>
      <p:sp>
        <p:nvSpPr>
          <p:cNvPr id="85" name="CustomShape 2"/>
          <p:cNvSpPr/>
          <p:nvPr/>
        </p:nvSpPr>
        <p:spPr>
          <a:xfrm>
            <a:off x="7315200" y="0"/>
            <a:ext cx="1828440" cy="6857640"/>
          </a:xfrm>
          <a:prstGeom prst="rect">
            <a:avLst/>
          </a:prstGeom>
          <a:solidFill>
            <a:srgbClr val="5d5d5d"/>
          </a:solidFill>
          <a:ln w="9360">
            <a:noFill/>
          </a:ln>
        </p:spPr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360" cy="1142640"/>
          </a:xfrm>
          <a:prstGeom prst="rect">
            <a:avLst/>
          </a:prstGeom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tr-TR" sz="4600">
                <a:solidFill>
                  <a:srgbClr val="ffffff"/>
                </a:solidFill>
                <a:latin typeface="Franklin Gothic Book"/>
              </a:rPr>
              <a:t>Click to edit the title text formatAsıl başlık stili için tıklatın</a:t>
            </a:r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57200" y="6422040"/>
            <a:ext cx="2133360" cy="364680"/>
          </a:xfrm>
          <a:prstGeom prst="rect">
            <a:avLst/>
          </a:prstGeom>
        </p:spPr>
        <p:txBody>
          <a:bodyPr lIns="90000" rIns="90000" tIns="45000" bIns="0" anchor="b"/>
          <a:p>
            <a:pPr>
              <a:lnSpc>
                <a:spcPct val="100000"/>
              </a:lnSpc>
            </a:pPr>
            <a:r>
              <a:rPr lang="en-US" sz="1000">
                <a:solidFill>
                  <a:srgbClr val="9c9b99"/>
                </a:solidFill>
                <a:latin typeface="Arial"/>
              </a:rPr>
              <a:t>7/22/15</a:t>
            </a:r>
            <a:endParaRPr/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8153280" y="6422040"/>
            <a:ext cx="761760" cy="3646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A8F12429-1425-4CD4-8D6B-45F7CA8F200D}" type="slidenum">
              <a:rPr lang="en-US" sz="1000">
                <a:solidFill>
                  <a:srgbClr val="9c9b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89" name="PlaceHolder 6"/>
          <p:cNvSpPr>
            <a:spLocks noGrp="1"/>
          </p:cNvSpPr>
          <p:nvPr>
            <p:ph type="ftr"/>
          </p:nvPr>
        </p:nvSpPr>
        <p:spPr>
          <a:xfrm>
            <a:off x="3124080" y="6422040"/>
            <a:ext cx="2895120" cy="364680"/>
          </a:xfrm>
          <a:prstGeom prst="rect">
            <a:avLst/>
          </a:prstGeom>
        </p:spPr>
        <p:txBody>
          <a:bodyPr lIns="0" rIns="0" tIns="45000" bIns="0" anchor="b"/>
          <a:p>
            <a:endParaRPr/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tr-TR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tr-TR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tr-TR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tr-T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tr-T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tr-T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tr-T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214280" y="1000080"/>
            <a:ext cx="7406280" cy="1471680"/>
          </a:xfrm>
          <a:prstGeom prst="rect">
            <a:avLst/>
          </a:prstGeom>
        </p:spPr>
        <p:txBody>
          <a:bodyPr lIns="45720" rIns="45720" tIns="45000" bIns="45000"/>
          <a:p>
            <a:pPr algn="r">
              <a:lnSpc>
                <a:spcPct val="100000"/>
              </a:lnSpc>
            </a:pPr>
            <a:r>
              <a:rPr b="1" lang="tr-TR" sz="4600">
                <a:solidFill>
                  <a:srgbClr val="a1d4e6"/>
                </a:solidFill>
                <a:latin typeface="Franklin Gothic Book"/>
              </a:rPr>
              <a:t>Classifying Internet Advertisements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1428840" y="3000240"/>
            <a:ext cx="7406280" cy="2071440"/>
          </a:xfrm>
          <a:prstGeom prst="rect">
            <a:avLst/>
          </a:prstGeom>
        </p:spPr>
        <p:txBody>
          <a:bodyPr lIns="90000" rIns="45720" tIns="0" bIns="0" anchor="b"/>
          <a:p>
            <a:pPr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7467120" cy="1796760"/>
          </a:xfrm>
          <a:prstGeom prst="rect">
            <a:avLst/>
          </a:prstGeom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tr-TR" sz="4600">
                <a:solidFill>
                  <a:srgbClr val="ffffff"/>
                </a:solidFill>
                <a:latin typeface="Franklin Gothic Book"/>
              </a:rPr>
              <a:t>J48</a:t>
            </a:r>
            <a:r>
              <a:rPr b="1" lang="tr-TR" sz="4600">
                <a:solidFill>
                  <a:srgbClr val="ffffff"/>
                </a:solidFill>
                <a:latin typeface="Franklin Gothic Book"/>
              </a:rPr>
              <a:t>
</a:t>
            </a:r>
            <a:r>
              <a:rPr i="1" lang="tr-TR" sz="4600">
                <a:solidFill>
                  <a:srgbClr val="ffffff"/>
                </a:solidFill>
                <a:latin typeface="Franklin Gothic Book"/>
              </a:rPr>
              <a:t>--</a:t>
            </a:r>
            <a:r>
              <a:rPr b="1" i="1" lang="tr-TR" sz="4600">
                <a:solidFill>
                  <a:srgbClr val="ffffff"/>
                </a:solidFill>
                <a:latin typeface="Franklin Gothic Book"/>
              </a:rPr>
              <a:t>Cross Validation-10 fold</a:t>
            </a:r>
            <a:r>
              <a:rPr b="1" lang="tr-TR" sz="4600">
                <a:solidFill>
                  <a:srgbClr val="ffffff"/>
                </a:solidFill>
                <a:latin typeface="Franklin Gothic Book"/>
              </a:rPr>
              <a:t>
</a:t>
            </a:r>
            <a:endParaRPr/>
          </a:p>
        </p:txBody>
      </p:sp>
      <p:pic>
        <p:nvPicPr>
          <p:cNvPr id="14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7120" y="1571760"/>
            <a:ext cx="8286480" cy="509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45720" rIns="45720" tIns="45000" bIns="45000" anchor="ctr"/>
          <a:p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74320"/>
            <a:ext cx="7470360" cy="1142640"/>
          </a:xfrm>
          <a:prstGeom prst="rect">
            <a:avLst/>
          </a:prstGeom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tr-TR" sz="4600">
                <a:solidFill>
                  <a:srgbClr val="ffffff"/>
                </a:solidFill>
                <a:latin typeface="Franklin Gothic Book"/>
              </a:rPr>
              <a:t>J48-Graft</a:t>
            </a:r>
            <a:r>
              <a:rPr b="1" lang="tr-TR" sz="4600">
                <a:solidFill>
                  <a:srgbClr val="ffffff"/>
                </a:solidFill>
                <a:latin typeface="Franklin Gothic Book"/>
              </a:rPr>
              <a:t>
</a:t>
            </a:r>
            <a:r>
              <a:rPr i="1" lang="tr-TR" sz="4600">
                <a:solidFill>
                  <a:srgbClr val="ffffff"/>
                </a:solidFill>
                <a:latin typeface="Franklin Gothic Book"/>
              </a:rPr>
              <a:t>--</a:t>
            </a:r>
            <a:r>
              <a:rPr b="1" i="1" lang="tr-TR" sz="4600">
                <a:solidFill>
                  <a:srgbClr val="ffffff"/>
                </a:solidFill>
                <a:latin typeface="Franklin Gothic Book"/>
              </a:rPr>
              <a:t>Cross Validation-10 fold</a:t>
            </a:r>
            <a:endParaRPr/>
          </a:p>
        </p:txBody>
      </p:sp>
      <p:pic>
        <p:nvPicPr>
          <p:cNvPr id="14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2960" y="1428840"/>
            <a:ext cx="7902720" cy="542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320"/>
            <a:ext cx="7470360" cy="1142640"/>
          </a:xfrm>
          <a:prstGeom prst="rect">
            <a:avLst/>
          </a:prstGeom>
        </p:spPr>
        <p:txBody>
          <a:bodyPr lIns="45720" rIns="45720" tIns="45000" bIns="45000" anchor="ctr"/>
          <a:p>
            <a:endParaRPr/>
          </a:p>
        </p:txBody>
      </p:sp>
      <p:pic>
        <p:nvPicPr>
          <p:cNvPr id="14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57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274320"/>
            <a:ext cx="7470360" cy="1142640"/>
          </a:xfrm>
          <a:prstGeom prst="rect">
            <a:avLst/>
          </a:prstGeom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tr-TR" sz="4600">
                <a:solidFill>
                  <a:srgbClr val="ffffff"/>
                </a:solidFill>
                <a:latin typeface="Franklin Gothic Book"/>
              </a:rPr>
              <a:t>Naive Bayes</a:t>
            </a:r>
            <a:r>
              <a:rPr lang="tr-TR" sz="4600">
                <a:solidFill>
                  <a:srgbClr val="ffffff"/>
                </a:solidFill>
                <a:latin typeface="Franklin Gothic Book"/>
              </a:rPr>
              <a:t>
</a:t>
            </a:r>
            <a:r>
              <a:rPr i="1" lang="tr-TR" sz="4600">
                <a:solidFill>
                  <a:srgbClr val="ffffff"/>
                </a:solidFill>
                <a:latin typeface="Franklin Gothic Book"/>
              </a:rPr>
              <a:t> --</a:t>
            </a:r>
            <a:r>
              <a:rPr b="1" i="1" lang="tr-TR" sz="4600">
                <a:solidFill>
                  <a:srgbClr val="ffffff"/>
                </a:solidFill>
                <a:latin typeface="Franklin Gothic Book"/>
              </a:rPr>
              <a:t>Cross Validation-10 fold</a:t>
            </a:r>
            <a:endParaRPr/>
          </a:p>
        </p:txBody>
      </p:sp>
      <p:pic>
        <p:nvPicPr>
          <p:cNvPr id="15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8760" y="1500120"/>
            <a:ext cx="8024400" cy="535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274320"/>
            <a:ext cx="7470360" cy="1142640"/>
          </a:xfrm>
          <a:prstGeom prst="rect">
            <a:avLst/>
          </a:prstGeom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tr-TR" sz="4600">
                <a:solidFill>
                  <a:srgbClr val="ffffff"/>
                </a:solidFill>
                <a:latin typeface="Franklin Gothic Book"/>
              </a:rPr>
              <a:t>Meta Attribute Selected</a:t>
            </a:r>
            <a:r>
              <a:rPr lang="tr-TR" sz="4600">
                <a:solidFill>
                  <a:srgbClr val="ffffff"/>
                </a:solidFill>
                <a:latin typeface="Franklin Gothic Book"/>
              </a:rPr>
              <a:t>
</a:t>
            </a:r>
            <a:r>
              <a:rPr i="1" lang="tr-TR" sz="4600">
                <a:solidFill>
                  <a:srgbClr val="ffffff"/>
                </a:solidFill>
                <a:latin typeface="Franklin Gothic Book"/>
              </a:rPr>
              <a:t> --</a:t>
            </a:r>
            <a:r>
              <a:rPr b="1" i="1" lang="tr-TR" sz="4600">
                <a:solidFill>
                  <a:srgbClr val="ffffff"/>
                </a:solidFill>
                <a:latin typeface="Franklin Gothic Book"/>
              </a:rPr>
              <a:t>Cross Validation-10 fold</a:t>
            </a:r>
            <a:endParaRPr/>
          </a:p>
        </p:txBody>
      </p:sp>
      <p:pic>
        <p:nvPicPr>
          <p:cNvPr id="15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0040" y="1605960"/>
            <a:ext cx="8072280" cy="525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274320"/>
            <a:ext cx="7470360" cy="1142640"/>
          </a:xfrm>
          <a:prstGeom prst="rect">
            <a:avLst/>
          </a:prstGeom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tr-TR" sz="4600">
                <a:solidFill>
                  <a:srgbClr val="ffffff"/>
                </a:solidFill>
                <a:latin typeface="Franklin Gothic Book"/>
              </a:rPr>
              <a:t>Random Tree</a:t>
            </a:r>
            <a:r>
              <a:rPr lang="tr-TR" sz="4600">
                <a:solidFill>
                  <a:srgbClr val="ffffff"/>
                </a:solidFill>
                <a:latin typeface="Franklin Gothic Book"/>
              </a:rPr>
              <a:t>
</a:t>
            </a:r>
            <a:r>
              <a:rPr i="1" lang="tr-TR" sz="4600">
                <a:solidFill>
                  <a:srgbClr val="ffffff"/>
                </a:solidFill>
                <a:latin typeface="Franklin Gothic Book"/>
              </a:rPr>
              <a:t> --</a:t>
            </a:r>
            <a:r>
              <a:rPr b="1" i="1" lang="tr-TR" sz="4600">
                <a:solidFill>
                  <a:srgbClr val="ffffff"/>
                </a:solidFill>
                <a:latin typeface="Franklin Gothic Book"/>
              </a:rPr>
              <a:t>Cross Validation-10 fold</a:t>
            </a:r>
            <a:endParaRPr/>
          </a:p>
        </p:txBody>
      </p:sp>
      <p:pic>
        <p:nvPicPr>
          <p:cNvPr id="154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5840" y="1714320"/>
            <a:ext cx="8544600" cy="500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320"/>
            <a:ext cx="7470360" cy="1142640"/>
          </a:xfrm>
          <a:prstGeom prst="rect">
            <a:avLst/>
          </a:prstGeom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tr-TR" sz="4600">
                <a:solidFill>
                  <a:srgbClr val="ffffff"/>
                </a:solidFill>
                <a:latin typeface="Franklin Gothic Book"/>
              </a:rPr>
              <a:t>Ibk</a:t>
            </a:r>
            <a:r>
              <a:rPr lang="tr-TR" sz="4600">
                <a:solidFill>
                  <a:srgbClr val="ffffff"/>
                </a:solidFill>
                <a:latin typeface="Franklin Gothic Book"/>
              </a:rPr>
              <a:t>
</a:t>
            </a:r>
            <a:r>
              <a:rPr i="1" lang="tr-TR" sz="4600">
                <a:solidFill>
                  <a:srgbClr val="ffffff"/>
                </a:solidFill>
                <a:latin typeface="Franklin Gothic Book"/>
              </a:rPr>
              <a:t> --</a:t>
            </a:r>
            <a:r>
              <a:rPr b="1" i="1" lang="tr-TR" sz="4600">
                <a:solidFill>
                  <a:srgbClr val="ffffff"/>
                </a:solidFill>
                <a:latin typeface="Franklin Gothic Book"/>
              </a:rPr>
              <a:t>Use training set</a:t>
            </a:r>
            <a:endParaRPr/>
          </a:p>
        </p:txBody>
      </p:sp>
      <p:pic>
        <p:nvPicPr>
          <p:cNvPr id="15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7120" y="1643040"/>
            <a:ext cx="8357760" cy="521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4320"/>
            <a:ext cx="7470360" cy="1142640"/>
          </a:xfrm>
          <a:prstGeom prst="rect">
            <a:avLst/>
          </a:prstGeom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tr-TR" sz="4600">
                <a:solidFill>
                  <a:srgbClr val="ffffff"/>
                </a:solidFill>
                <a:latin typeface="Franklin Gothic Book"/>
              </a:rPr>
              <a:t>Ibk</a:t>
            </a:r>
            <a:r>
              <a:rPr lang="tr-TR" sz="4600">
                <a:solidFill>
                  <a:srgbClr val="ffffff"/>
                </a:solidFill>
                <a:latin typeface="Franklin Gothic Book"/>
              </a:rPr>
              <a:t>
</a:t>
            </a:r>
            <a:r>
              <a:rPr i="1" lang="tr-TR" sz="4600">
                <a:solidFill>
                  <a:srgbClr val="ffffff"/>
                </a:solidFill>
                <a:latin typeface="Franklin Gothic Book"/>
              </a:rPr>
              <a:t> --</a:t>
            </a:r>
            <a:r>
              <a:rPr b="1" i="1" lang="tr-TR" sz="4600">
                <a:solidFill>
                  <a:srgbClr val="ffffff"/>
                </a:solidFill>
                <a:latin typeface="Franklin Gothic Book"/>
              </a:rPr>
              <a:t>Cross Validation-10 fold</a:t>
            </a:r>
            <a:endParaRPr/>
          </a:p>
        </p:txBody>
      </p:sp>
      <p:pic>
        <p:nvPicPr>
          <p:cNvPr id="15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5840" y="1571760"/>
            <a:ext cx="8643600" cy="528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320"/>
            <a:ext cx="7470360" cy="1142640"/>
          </a:xfrm>
          <a:prstGeom prst="rect">
            <a:avLst/>
          </a:prstGeom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tr-TR" sz="4600">
                <a:solidFill>
                  <a:srgbClr val="ffffff"/>
                </a:solidFill>
                <a:latin typeface="Franklin Gothic Book"/>
              </a:rPr>
              <a:t>J48</a:t>
            </a:r>
            <a:r>
              <a:rPr lang="tr-TR" sz="4600">
                <a:solidFill>
                  <a:srgbClr val="ffffff"/>
                </a:solidFill>
                <a:latin typeface="Franklin Gothic Book"/>
              </a:rPr>
              <a:t>
</a:t>
            </a:r>
            <a:r>
              <a:rPr i="1" lang="tr-TR" sz="4600">
                <a:solidFill>
                  <a:srgbClr val="ffffff"/>
                </a:solidFill>
                <a:latin typeface="Franklin Gothic Book"/>
              </a:rPr>
              <a:t> --</a:t>
            </a:r>
            <a:r>
              <a:rPr b="1" i="1" lang="tr-TR" sz="4600">
                <a:solidFill>
                  <a:srgbClr val="ffffff"/>
                </a:solidFill>
                <a:latin typeface="Franklin Gothic Book"/>
              </a:rPr>
              <a:t>Use training set</a:t>
            </a:r>
            <a:endParaRPr/>
          </a:p>
        </p:txBody>
      </p:sp>
      <p:pic>
        <p:nvPicPr>
          <p:cNvPr id="16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4200" y="1571760"/>
            <a:ext cx="863748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tr-TR" sz="4600">
                <a:solidFill>
                  <a:srgbClr val="ffffff"/>
                </a:solidFill>
                <a:latin typeface="Franklin Gothic Book"/>
              </a:rPr>
              <a:t>SUMMARY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b="1" lang="tr-TR" sz="3000">
                <a:solidFill>
                  <a:srgbClr val="ffffff"/>
                </a:solidFill>
                <a:latin typeface="Arial"/>
              </a:rPr>
              <a:t>Detecting Advertisements on the Web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b="1" lang="tr-TR" sz="3000">
                <a:solidFill>
                  <a:srgbClr val="ffffff"/>
                </a:solidFill>
                <a:latin typeface="Arial"/>
              </a:rPr>
              <a:t>Internet Advertisements Data Set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b="1" lang="tr-TR" sz="3000">
                <a:solidFill>
                  <a:srgbClr val="ffffff"/>
                </a:solidFill>
                <a:latin typeface="Arial"/>
              </a:rPr>
              <a:t>ADEATER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tr-TR" sz="4600">
                <a:solidFill>
                  <a:srgbClr val="ffffff"/>
                </a:solidFill>
                <a:latin typeface="Franklin Gothic Book"/>
              </a:rPr>
              <a:t>Conclusion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pic>
        <p:nvPicPr>
          <p:cNvPr id="16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4200" y="1357200"/>
            <a:ext cx="8715240" cy="538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45720" rIns="45720" tIns="45000" bIns="45000" anchor="ctr"/>
          <a:p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pic>
        <p:nvPicPr>
          <p:cNvPr id="16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2920" y="1571760"/>
            <a:ext cx="9201600" cy="485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tr-TR" sz="4600">
                <a:solidFill>
                  <a:srgbClr val="ffffff"/>
                </a:solidFill>
                <a:latin typeface="Franklin Gothic Book"/>
              </a:rPr>
              <a:t>K fold Affects</a:t>
            </a:r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tr-TR" sz="4600">
                <a:solidFill>
                  <a:srgbClr val="ffffff"/>
                </a:solidFill>
                <a:latin typeface="Franklin Gothic Book"/>
              </a:rPr>
              <a:t>Our Dataset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tr-TR" sz="3000">
                <a:solidFill>
                  <a:srgbClr val="ffffff"/>
                </a:solidFill>
                <a:latin typeface="Arial"/>
              </a:rPr>
              <a:t>About a data that is advertisement or not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tr-TR" sz="3000">
                <a:solidFill>
                  <a:srgbClr val="ffffff"/>
                </a:solidFill>
                <a:latin typeface="Arial"/>
              </a:rPr>
              <a:t>Generally included numerical instances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tr-TR" sz="3000">
                <a:solidFill>
                  <a:srgbClr val="ffffff"/>
                </a:solidFill>
                <a:latin typeface="Arial"/>
              </a:rPr>
              <a:t>3279 Instances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tr-TR" sz="3000">
                <a:solidFill>
                  <a:srgbClr val="ffffff"/>
                </a:solidFill>
                <a:latin typeface="Arial"/>
              </a:rPr>
              <a:t>1558 Attributes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tr-TR" sz="4600">
                <a:solidFill>
                  <a:srgbClr val="ffffff"/>
                </a:solidFill>
                <a:latin typeface="Franklin Gothic Book"/>
              </a:rPr>
              <a:t>Data Attributes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" charset="2"/>
              <a:buChar char=""/>
            </a:pPr>
            <a:r>
              <a:rPr lang="tr-TR" sz="3000">
                <a:solidFill>
                  <a:srgbClr val="ffffff"/>
                </a:solidFill>
                <a:latin typeface="Arial"/>
              </a:rPr>
              <a:t>&lt;A&gt; tag </a:t>
            </a:r>
            <a:endParaRPr/>
          </a:p>
          <a:p>
            <a:pPr>
              <a:lnSpc>
                <a:spcPct val="100000"/>
              </a:lnSpc>
              <a:buSzPct val="80000"/>
              <a:buFont typeface="Wingdings" charset="2"/>
              <a:buChar char=""/>
            </a:pPr>
            <a:r>
              <a:rPr b="1" lang="tr-TR" sz="3000">
                <a:solidFill>
                  <a:srgbClr val="ffffff"/>
                </a:solidFill>
                <a:latin typeface="Arial"/>
              </a:rPr>
              <a:t>height , width , aspect ratio ,?</a:t>
            </a:r>
            <a:endParaRPr/>
          </a:p>
          <a:p>
            <a:pPr>
              <a:lnSpc>
                <a:spcPct val="100000"/>
              </a:lnSpc>
              <a:buSzPct val="80000"/>
              <a:buFont typeface="Wingdings" charset="2"/>
              <a:buChar char=""/>
            </a:pPr>
            <a:r>
              <a:rPr b="1" lang="tr-TR" sz="3000">
                <a:solidFill>
                  <a:srgbClr val="ffffff"/>
                </a:solidFill>
                <a:latin typeface="Arial"/>
              </a:rPr>
              <a:t>Local Attribute </a:t>
            </a:r>
            <a:endParaRPr/>
          </a:p>
          <a:p>
            <a:pPr>
              <a:lnSpc>
                <a:spcPct val="100000"/>
              </a:lnSpc>
            </a:pPr>
            <a:r>
              <a:rPr b="1" lang="tr-TR" sz="3000">
                <a:solidFill>
                  <a:srgbClr val="ffffff"/>
                </a:solidFill>
                <a:latin typeface="Arial"/>
              </a:rPr>
              <a:t>	</a:t>
            </a:r>
            <a:r>
              <a:rPr b="1" lang="tr-TR" sz="3000">
                <a:solidFill>
                  <a:srgbClr val="ffffff"/>
                </a:solidFill>
                <a:latin typeface="Arial"/>
              </a:rPr>
              <a:t>&gt;&gt;</a:t>
            </a:r>
            <a:r>
              <a:rPr lang="tr-TR" sz="3000">
                <a:solidFill>
                  <a:srgbClr val="ffffff"/>
                </a:solidFill>
                <a:latin typeface="Arial"/>
              </a:rPr>
              <a:t>Udest (a.host.com/…)</a:t>
            </a:r>
            <a:endParaRPr/>
          </a:p>
          <a:p>
            <a:pPr>
              <a:lnSpc>
                <a:spcPct val="100000"/>
              </a:lnSpc>
            </a:pPr>
            <a:r>
              <a:rPr lang="tr-TR" sz="3000">
                <a:solidFill>
                  <a:srgbClr val="ffffff"/>
                </a:solidFill>
                <a:latin typeface="Arial"/>
              </a:rPr>
              <a:t>	</a:t>
            </a:r>
            <a:r>
              <a:rPr lang="tr-TR" sz="3000">
                <a:solidFill>
                  <a:srgbClr val="ffffff"/>
                </a:solidFill>
                <a:latin typeface="Arial"/>
              </a:rPr>
              <a:t>&gt;&gt;Uimg</a:t>
            </a:r>
            <a:r>
              <a:rPr lang="tr-TR" sz="3000">
                <a:solidFill>
                  <a:srgbClr val="ffffff"/>
                </a:solidFill>
                <a:latin typeface="Arial"/>
              </a:rPr>
              <a:t>	</a:t>
            </a:r>
            <a:r>
              <a:rPr lang="tr-TR" sz="3000">
                <a:solidFill>
                  <a:srgbClr val="ffffff"/>
                </a:solidFill>
                <a:latin typeface="Arial"/>
              </a:rPr>
              <a:t>(b.host.com/…)</a:t>
            </a:r>
            <a:endParaRPr/>
          </a:p>
          <a:p>
            <a:pPr>
              <a:lnSpc>
                <a:spcPct val="100000"/>
              </a:lnSpc>
              <a:buSzPct val="80000"/>
              <a:buFont typeface="Wingdings" charset="2"/>
              <a:buChar char=""/>
            </a:pPr>
            <a:r>
              <a:rPr lang="tr-TR" sz="3000">
                <a:solidFill>
                  <a:srgbClr val="ffffff"/>
                </a:solidFill>
                <a:latin typeface="Arial"/>
              </a:rPr>
              <a:t>Instance's caption </a:t>
            </a:r>
            <a:endParaRPr/>
          </a:p>
          <a:p>
            <a:pPr>
              <a:lnSpc>
                <a:spcPct val="100000"/>
              </a:lnSpc>
              <a:buSzPct val="80000"/>
              <a:buFont typeface="Wingdings" charset="2"/>
              <a:buChar char=""/>
            </a:pPr>
            <a:r>
              <a:rPr lang="tr-TR" sz="3000">
                <a:solidFill>
                  <a:srgbClr val="ffffff"/>
                </a:solidFill>
                <a:latin typeface="Arial"/>
              </a:rPr>
              <a:t>Instance's alt text </a:t>
            </a:r>
            <a:endParaRPr/>
          </a:p>
          <a:p>
            <a:pPr>
              <a:lnSpc>
                <a:spcPct val="100000"/>
              </a:lnSpc>
              <a:buSzPct val="80000"/>
              <a:buFont typeface="Wingdings" charset="2"/>
              <a:buChar char=""/>
            </a:pPr>
            <a:r>
              <a:rPr lang="tr-TR" sz="3000">
                <a:solidFill>
                  <a:srgbClr val="ffffff"/>
                </a:solidFill>
                <a:latin typeface="Arial"/>
              </a:rPr>
              <a:t>Ubase,Udest,Uimg…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45720" rIns="45720" tIns="45000" bIns="45000" anchor="ctr"/>
          <a:p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tr-TR" sz="3000">
                <a:solidFill>
                  <a:srgbClr val="ffffff"/>
                </a:solidFill>
                <a:latin typeface="Arial"/>
              </a:rPr>
              <a:t>    …</a:t>
            </a:r>
            <a:r>
              <a:rPr lang="tr-TR" sz="3000">
                <a:solidFill>
                  <a:srgbClr val="ffffff"/>
                </a:solidFill>
                <a:latin typeface="Arial"/>
              </a:rPr>
              <a:t>19 caption features,111 alt features,495 base URL features, 472 destination URL features, and 457 image URL features.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tr-TR" sz="4600">
                <a:solidFill>
                  <a:srgbClr val="ffffff"/>
                </a:solidFill>
                <a:latin typeface="Franklin Gothic Book"/>
              </a:rPr>
              <a:t>Example</a:t>
            </a:r>
            <a:endParaRPr/>
          </a:p>
        </p:txBody>
      </p:sp>
      <p:pic>
        <p:nvPicPr>
          <p:cNvPr id="13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7120" y="1714320"/>
            <a:ext cx="8429400" cy="393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tr-TR" sz="4600">
                <a:solidFill>
                  <a:srgbClr val="ffffff"/>
                </a:solidFill>
                <a:latin typeface="Franklin Gothic Book"/>
              </a:rPr>
              <a:t>Learning Rules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tr-TR" sz="3000">
                <a:solidFill>
                  <a:srgbClr val="ffffff"/>
                </a:solidFill>
                <a:latin typeface="Arial"/>
              </a:rPr>
              <a:t>J48(C4.5) </a:t>
            </a:r>
            <a:r>
              <a:rPr lang="tr-TR" sz="3000">
                <a:solidFill>
                  <a:srgbClr val="ffffff"/>
                </a:solidFill>
                <a:latin typeface="Wingdings"/>
              </a:rPr>
              <a:t></a:t>
            </a:r>
            <a:r>
              <a:rPr lang="tr-TR" sz="3000">
                <a:solidFill>
                  <a:srgbClr val="ffffff"/>
                </a:solidFill>
                <a:latin typeface="Arial"/>
              </a:rPr>
              <a:t> Created 25 rules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tr-TR" sz="3000">
                <a:solidFill>
                  <a:srgbClr val="ffffff"/>
                </a:solidFill>
                <a:latin typeface="Arial"/>
              </a:rPr>
              <a:t>Two representative examples are as follows:</a:t>
            </a:r>
            <a:endParaRPr/>
          </a:p>
          <a:p>
            <a:pPr>
              <a:lnSpc>
                <a:spcPct val="100000"/>
              </a:lnSpc>
            </a:pPr>
            <a:r>
              <a:rPr lang="tr-TR" sz="3000">
                <a:solidFill>
                  <a:srgbClr val="ffffff"/>
                </a:solidFill>
                <a:latin typeface="Arial"/>
              </a:rPr>
              <a:t>	</a:t>
            </a:r>
            <a:r>
              <a:rPr lang="tr-TR" sz="3000">
                <a:solidFill>
                  <a:srgbClr val="ffffff"/>
                </a:solidFill>
                <a:latin typeface="Arial"/>
              </a:rPr>
              <a:t>&gt;&gt; If aspect ratio &gt; 4.5833, alt doesn’t contain “to” but does contain “click+here”, and Udest doesn’t contain “http+www”, then instance is an AD.</a:t>
            </a:r>
            <a:endParaRPr/>
          </a:p>
          <a:p>
            <a:pPr>
              <a:lnSpc>
                <a:spcPct val="100000"/>
              </a:lnSpc>
            </a:pPr>
            <a:r>
              <a:rPr lang="tr-TR" sz="3000">
                <a:solidFill>
                  <a:srgbClr val="ffffff"/>
                </a:solidFill>
                <a:latin typeface="Arial"/>
              </a:rPr>
              <a:t>  </a:t>
            </a:r>
            <a:r>
              <a:rPr lang="tr-TR" sz="3000">
                <a:solidFill>
                  <a:srgbClr val="ffffff"/>
                </a:solidFill>
                <a:latin typeface="Arial"/>
              </a:rPr>
              <a:t>&gt;&gt; H Ubase does not contain “messier”, and Udest contains the “redirect+cgi”, then instance is an AD.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tr-TR" sz="6600">
                <a:solidFill>
                  <a:srgbClr val="ffffff"/>
                </a:solidFill>
                <a:latin typeface="Franklin Gothic Book"/>
              </a:rPr>
              <a:t>Used Algoritms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tr-TR" sz="3600">
                <a:solidFill>
                  <a:srgbClr val="ffffff"/>
                </a:solidFill>
                <a:latin typeface="Arial"/>
              </a:rPr>
              <a:t>J48 (C4.5) tree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tr-TR" sz="3600">
                <a:solidFill>
                  <a:srgbClr val="ffffff"/>
                </a:solidFill>
                <a:latin typeface="Arial"/>
              </a:rPr>
              <a:t>Naive Bayes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tr-TR" sz="3600">
                <a:solidFill>
                  <a:srgbClr val="ffffff"/>
                </a:solidFill>
                <a:latin typeface="Arial"/>
              </a:rPr>
              <a:t>Meta Attributes Selected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tr-TR" sz="3600">
                <a:solidFill>
                  <a:srgbClr val="ffffff"/>
                </a:solidFill>
                <a:latin typeface="Arial"/>
              </a:rPr>
              <a:t>Random Tree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tr-TR" sz="3600">
                <a:solidFill>
                  <a:srgbClr val="ffffff"/>
                </a:solidFill>
                <a:latin typeface="Arial"/>
              </a:rPr>
              <a:t>IBK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