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298" r:id="rId12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1224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내장객체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89"/>
            <a:ext cx="8576126" cy="275237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VS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애트리뷰트</a:t>
            </a:r>
            <a:endParaRPr lang="en-US" altLang="ko-KR" sz="2000" b="1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인자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  <a:endParaRPr lang="en-US" altLang="ko-KR" sz="16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브라우저에게 전송 받은 데이터 </a:t>
            </a:r>
            <a:r>
              <a:rPr lang="en-US" altLang="ko-KR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(&lt;form&gt;, </a:t>
            </a:r>
            <a:r>
              <a:rPr lang="ko-KR" altLang="en-US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주소창의 </a:t>
            </a:r>
            <a:r>
              <a:rPr lang="en-US" altLang="ko-KR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‘?’ </a:t>
            </a:r>
            <a:r>
              <a:rPr lang="ko-KR" altLang="en-US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이후 부분</a:t>
            </a:r>
            <a:r>
              <a:rPr lang="en-US" altLang="ko-KR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  <a:endParaRPr lang="en-US" altLang="ko-KR" sz="1600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이름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–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문자열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(String)</a:t>
            </a:r>
          </a:p>
          <a:p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      값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- 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문자열만 가능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(String)</a:t>
            </a:r>
          </a:p>
          <a:p>
            <a:endParaRPr lang="en-US" altLang="ko-KR" sz="1600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애트리뷰트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속성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</a:p>
          <a:p>
            <a:r>
              <a:rPr lang="en-US" altLang="ko-KR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서버 내부에서 페이지끼리 주고 받을 수 있는 데이터</a:t>
            </a:r>
            <a:endParaRPr lang="en-US" altLang="ko-KR" sz="1600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이름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–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문자열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(String)</a:t>
            </a:r>
          </a:p>
          <a:p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      값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- 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모든 </a:t>
            </a:r>
            <a:r>
              <a:rPr lang="ko-KR" altLang="en-US" sz="1600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자료형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가능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(Object)</a:t>
            </a:r>
            <a:endParaRPr lang="en-US" altLang="ko-KR" sz="16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파라미터와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속성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3359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내장객체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05335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내장객체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(Implicit Objects)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페이지에 내장되어있는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9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개의 객체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1. request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HTTP request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에 해당 하는 객체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(HTTP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헤더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, HTTP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바디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2. response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HTTP response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에 해당하는 객체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(HTTP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헤더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, HTTP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바디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3. out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가 생성한 결과를 브라우저에게 보낼 때 사용하는 </a:t>
            </a:r>
            <a:r>
              <a:rPr lang="ko-KR" altLang="en-US" sz="1200" b="1" dirty="0" err="1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출력스트림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endParaRPr lang="en-US" altLang="ko-KR" sz="12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4. </a:t>
            </a:r>
            <a:r>
              <a:rPr lang="en-US" altLang="ko-KR" sz="1600" b="1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pageContext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현재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페이지에 대한 </a:t>
            </a:r>
            <a:r>
              <a:rPr lang="ko-KR" altLang="en-US" sz="1200" b="1" dirty="0" err="1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컨텍스트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객체</a:t>
            </a:r>
            <a:endParaRPr lang="en-US" altLang="ko-KR" sz="12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5. session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브라우저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1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개와 연결된 세션에 대한 객체</a:t>
            </a:r>
            <a:endParaRPr lang="en-US" altLang="ko-KR" sz="12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6. application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서버의 설정 정보 및 자원에 대한 객체</a:t>
            </a:r>
            <a:endParaRPr lang="en-US" altLang="ko-KR" sz="12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7. </a:t>
            </a:r>
            <a:r>
              <a:rPr lang="en-US" altLang="ko-KR" sz="1600" b="1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config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JSP-&gt;</a:t>
            </a:r>
            <a:r>
              <a:rPr lang="ko-KR" altLang="en-US" sz="1200" b="1" dirty="0" err="1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서블릿으로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변환될 때 참조해야 할 정보를 담는 객체</a:t>
            </a:r>
            <a:endParaRPr lang="en-US" altLang="ko-KR" sz="12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8. page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현재 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페이지 자체를 의미하는 객체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(page = this;)</a:t>
            </a: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9. exception </a:t>
            </a:r>
            <a:r>
              <a:rPr lang="ko-KR" altLang="en-US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예외가 발생하였을 경우 발생된 예외객체를 담는 객체</a:t>
            </a:r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 </a:t>
            </a:r>
            <a:r>
              <a:rPr lang="ko-KR" altLang="en-US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예외페이지로 전달됨</a:t>
            </a:r>
            <a:endParaRPr lang="en-US" altLang="ko-KR" sz="1200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0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Request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9804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1. request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내장객체의 주요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endParaRPr lang="en-US" altLang="ko-KR" sz="20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12044"/>
              </p:ext>
            </p:extLst>
          </p:nvPr>
        </p:nvGraphicFramePr>
        <p:xfrm>
          <a:off x="615991" y="1347370"/>
          <a:ext cx="6409649" cy="303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361649"/>
              </a:tblGrid>
              <a:tr h="25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메소드명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용도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StringBuffer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getRequestURI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요청한 페이지의 파일 경로 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getRequestURL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요청한 페이지의 주소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getRemoteHost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클라이언트 호스트 이름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getRemoteAddr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클라이언트 호스트 주소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23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getRemoteUser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클라이언트 호스트 </a:t>
                      </a: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ID (</a:t>
                      </a:r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인증 사용을 안 한 경우 </a:t>
                      </a: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null)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getProtocol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사용 중인 프로토콜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getServerName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서버의 도메인 이름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getServerPort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서버의 포트 번호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190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getHeader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name)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 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해당되는 요청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header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의 값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190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Enumeration&lt;String&gt; </a:t>
                      </a:r>
                      <a:r>
                        <a:rPr lang="en-US" altLang="ko-KR" sz="1200" kern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headerNames</a:t>
                      </a: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()</a:t>
                      </a:r>
                      <a:endParaRPr lang="ko-KR" altLang="en-US" sz="11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header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의 모든 이름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Request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9804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89244"/>
              </p:ext>
            </p:extLst>
          </p:nvPr>
        </p:nvGraphicFramePr>
        <p:xfrm>
          <a:off x="596900" y="965150"/>
          <a:ext cx="6096000" cy="222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0"/>
                <a:gridCol w="2266950"/>
              </a:tblGrid>
              <a:tr h="25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메소드명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용도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getParameter</a:t>
                      </a:r>
                      <a:r>
                        <a:rPr lang="en-US" altLang="ko-KR" sz="1200" kern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(String name) </a:t>
                      </a:r>
                      <a:endParaRPr lang="ko-KR" altLang="en-US" sz="1200" dirty="0" smtClean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요청한 페이지의 파일 경로 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String[] </a:t>
                      </a:r>
                      <a:r>
                        <a:rPr lang="en-US" altLang="ko-KR" sz="1200" kern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getParameterValues</a:t>
                      </a: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(String name)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요청한 페이지의 주소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Enumeration&lt;String&gt; </a:t>
                      </a:r>
                      <a:r>
                        <a:rPr lang="en-US" altLang="ko-KR" sz="1200" kern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getParameterNames</a:t>
                      </a: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클라이언트 호스트 이름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78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void </a:t>
                      </a:r>
                      <a:r>
                        <a:rPr lang="en-US" altLang="ko-KR" sz="1200" kern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setCharacterEncoding</a:t>
                      </a: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(“UTF-8”)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클라이언트 호스트 주소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78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setAttribute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name, Object value)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name-value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속성 추가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78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Obejct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getAttribute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name)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 해당하는 속성 값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78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removeAttribute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name)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속성을 삭제 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4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9804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2. response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내장객체의 주요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endParaRPr lang="en-US" altLang="ko-KR" sz="2000" b="1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Response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38549"/>
              </p:ext>
            </p:extLst>
          </p:nvPr>
        </p:nvGraphicFramePr>
        <p:xfrm>
          <a:off x="615991" y="1347370"/>
          <a:ext cx="6096000" cy="279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5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메소드명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용도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sendRedirect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</a:t>
                      </a:r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url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 smtClean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지정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URL 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로 페이지 이동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setHeader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name, String value)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HTTP</a:t>
                      </a:r>
                      <a:r>
                        <a:rPr lang="en-US" altLang="ko-KR" sz="1200" kern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 response </a:t>
                      </a:r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헤더 설정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getContentType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Response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메시지 바디의 </a:t>
                      </a:r>
                      <a:r>
                        <a:rPr lang="ko-KR" altLang="en-US" sz="1200" baseline="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컨텐트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타입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getBufferSize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Response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메시지의 버퍼 크기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32141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getCharacterEncoding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response</a:t>
                      </a:r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의 </a:t>
                      </a:r>
                      <a:r>
                        <a:rPr lang="ko-KR" altLang="en-US" sz="1200" kern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인코딩</a:t>
                      </a:r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 형식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getHeader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name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 해당하는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header 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정보 구하기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getStatus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상태 코드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예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. 200)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Collection&lt;String&gt;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getHeaderNames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헤더의 모든 이름 가져오기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컬렉션 객체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addCookie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(Cookie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cookie)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브라우저에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cookie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 저장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9804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3. out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내장객체</a:t>
            </a:r>
            <a:r>
              <a:rPr lang="ko-KR" altLang="en-US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의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주요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endParaRPr lang="en-US" altLang="ko-KR" sz="20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out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71490"/>
              </p:ext>
            </p:extLst>
          </p:nvPr>
        </p:nvGraphicFramePr>
        <p:xfrm>
          <a:off x="615991" y="1347370"/>
          <a:ext cx="7324049" cy="224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4276049"/>
              </a:tblGrid>
              <a:tr h="25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메소드명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용도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boolean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isAutoFlush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출력 버퍼가 </a:t>
                      </a:r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가득찼을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때 자동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flush 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여부 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getBufferSize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출력 버퍼의 크기 </a:t>
                      </a:r>
                      <a:r>
                        <a:rPr lang="en-US" altLang="ko-KR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(byte)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getRemaining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출력 버퍼의 남은 버퍼의 크기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(byte)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clearBuffer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출력 버퍼에 있는 데이터를 지움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32141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println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 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혹은 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write()</a:t>
                      </a:r>
                      <a:endParaRPr lang="ko-KR" altLang="en-US" sz="1200" dirty="0" smtClean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출력</a:t>
                      </a:r>
                      <a:r>
                        <a:rPr lang="en-US" altLang="ko-KR" sz="1200" kern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버퍼에 데이터를 씀</a:t>
                      </a:r>
                      <a:endParaRPr lang="en-US" altLang="ko-KR" sz="11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flush() 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출력 버퍼에 있는 모든 내용을 브라우저에 </a:t>
                      </a:r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밀어보냄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+ 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버퍼 비움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close()</a:t>
                      </a:r>
                      <a:endParaRPr lang="ko-KR" altLang="en-US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flush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후 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out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객체를 종료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9804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pageContext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내장객체</a:t>
            </a:r>
            <a:r>
              <a:rPr lang="ko-KR" altLang="en-US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의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주요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endParaRPr lang="en-US" altLang="ko-KR" sz="20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pageContext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03375"/>
              </p:ext>
            </p:extLst>
          </p:nvPr>
        </p:nvGraphicFramePr>
        <p:xfrm>
          <a:off x="615991" y="134737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09"/>
                <a:gridCol w="2597191"/>
              </a:tblGrid>
              <a:tr h="25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메소드명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용도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d forward(String </a:t>
                      </a:r>
                      <a:r>
                        <a:rPr lang="en-US" altLang="ko-KR" sz="1200" baseline="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url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 smtClean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해당 </a:t>
                      </a:r>
                      <a:r>
                        <a:rPr lang="en-US" altLang="ko-KR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url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로 포워드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페이지 이동</a:t>
                      </a: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setAttribute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name, Object value)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name-value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속성 추가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Obejct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getAttribute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name)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 해당하는 속성 값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removeAttribute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name)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속성을 삭제 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9804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5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. session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내장객체</a:t>
            </a:r>
            <a:r>
              <a:rPr lang="ko-KR" altLang="en-US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의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주요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endParaRPr lang="en-US" altLang="ko-KR" sz="20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session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36973"/>
              </p:ext>
            </p:extLst>
          </p:nvPr>
        </p:nvGraphicFramePr>
        <p:xfrm>
          <a:off x="615991" y="1294030"/>
          <a:ext cx="8017468" cy="306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09"/>
                <a:gridCol w="4251959"/>
              </a:tblGrid>
              <a:tr h="25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메소드명</a:t>
                      </a:r>
                      <a:endParaRPr lang="ko-KR" altLang="en-US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용도</a:t>
                      </a:r>
                      <a:endParaRPr lang="ko-KR" altLang="en-US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Object </a:t>
                      </a:r>
                      <a:r>
                        <a:rPr lang="en-US" altLang="ko-KR" sz="1200" b="0" u="none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getAttribute</a:t>
                      </a:r>
                      <a:r>
                        <a:rPr lang="en-US" altLang="ko-KR" sz="1200" b="0" u="none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 name)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 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속성을 얻어 옴</a:t>
                      </a:r>
                      <a:endParaRPr lang="ko-KR" altLang="en-US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Enumeration 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getAttributeNames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모든 속성들의 이름을 가져 옴</a:t>
                      </a:r>
                      <a:endParaRPr lang="en-US" altLang="ko-KR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long 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getCreationTime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세션이 생성된 시간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(1970.1.1.00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시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~) 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밀리 초 단위로</a:t>
                      </a:r>
                      <a:endParaRPr lang="en-US" altLang="ko-KR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String 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getId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 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클라이언트에 부여된 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JSESSIONID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 얻어 옴</a:t>
                      </a:r>
                      <a:endParaRPr lang="en-US" altLang="ko-KR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32141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long 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getLastAccessedTime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클라이언트가 마지막으로 요청한 시간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밀리초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en-US" altLang="ko-KR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getMaxInactiveInterval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클라이언트가 활동을 안 할 때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연결 해제하는 초</a:t>
                      </a:r>
                      <a:endParaRPr lang="en-US" altLang="ko-KR" sz="1200" b="0" u="none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invalidate()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세션 무효화</a:t>
                      </a:r>
                      <a:endParaRPr lang="en-US" altLang="ko-KR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removeAttribute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 name) 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속성을 제거 </a:t>
                      </a:r>
                      <a:endParaRPr lang="en-US" altLang="ko-KR" sz="1200" b="0" u="none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b="0" u="none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setAttribute</a:t>
                      </a:r>
                      <a:r>
                        <a:rPr lang="en-US" altLang="ko-KR" sz="1200" b="0" u="none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 name, Object value)</a:t>
                      </a:r>
                      <a:endParaRPr lang="ko-KR" altLang="en-US" sz="1200" b="0" u="none" dirty="0" smtClean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name-value</a:t>
                      </a:r>
                      <a:r>
                        <a:rPr lang="en-US" altLang="ko-KR" sz="1200" b="0" u="none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속성 추가</a:t>
                      </a:r>
                      <a:endParaRPr lang="en-US" altLang="ko-KR" sz="1200" b="0" u="none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setMaxInactiveInterval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en-US" altLang="ko-KR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 interval)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클라이언트가 활동을 </a:t>
                      </a:r>
                      <a:r>
                        <a:rPr lang="ko-KR" altLang="en-US" sz="1200" b="0" u="none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안한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지</a:t>
                      </a:r>
                      <a:r>
                        <a:rPr lang="ko-KR" altLang="en-US" sz="1200" b="0" u="none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="0" u="none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몇 초 뒤에 연결을 해제할 지 설정</a:t>
                      </a:r>
                      <a:endParaRPr lang="en-US" altLang="ko-KR" sz="1200" b="0" u="none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9804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6. application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내장객체의 주요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endParaRPr lang="en-US" altLang="ko-KR" sz="20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application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객체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0148"/>
              </p:ext>
            </p:extLst>
          </p:nvPr>
        </p:nvGraphicFramePr>
        <p:xfrm>
          <a:off x="615991" y="1347370"/>
          <a:ext cx="75983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729"/>
                <a:gridCol w="4358640"/>
              </a:tblGrid>
              <a:tr h="25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메소드명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용도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31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 </a:t>
                      </a:r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setAttribute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name, Object value)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name-value</a:t>
                      </a:r>
                      <a:r>
                        <a:rPr lang="en-US" altLang="ko-KR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속성 추가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Obejct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getAttribute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name)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 해당하는 속성 값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removeAttribute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(String name)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name</a:t>
                      </a:r>
                      <a:r>
                        <a:rPr lang="ko-KR" altLang="en-US" sz="1200" baseline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속성을 삭제 </a:t>
                      </a:r>
                      <a:endParaRPr lang="ko-KR" altLang="en-US" sz="120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getServerInfo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웹 컨테이너의 이름과 버전을 리턴</a:t>
                      </a:r>
                      <a:endParaRPr lang="en-US" altLang="ko-KR" sz="1200" b="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getRealPath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(String path)</a:t>
                      </a:r>
                      <a:endParaRPr lang="en-US" altLang="ko-KR" sz="1200" b="0" dirty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지정한 경로를 웹 어플리케이션 시스템상의 경로로 변경하여 리턴</a:t>
                      </a:r>
                      <a:endParaRPr lang="en-US" altLang="ko-KR" sz="1200" b="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void log(String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message)</a:t>
                      </a: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로그 파일에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나눔스퀘어" pitchFamily="50" charset="-127"/>
                          <a:ea typeface="나눔스퀘어" pitchFamily="50" charset="-127"/>
                          <a:sym typeface="Wingdings" panose="05000000000000000000" pitchFamily="2" charset="2"/>
                        </a:rPr>
                        <a:t>를 기록</a:t>
                      </a:r>
                      <a:endParaRPr lang="en-US" altLang="ko-KR" sz="1200" b="0" dirty="0" smtClean="0">
                        <a:solidFill>
                          <a:srgbClr val="002060"/>
                        </a:solidFill>
                        <a:latin typeface="나눔스퀘어" pitchFamily="50" charset="-127"/>
                        <a:ea typeface="나눔스퀘어" pitchFamily="50" charset="-127"/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rgbClr val="00808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3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815</Words>
  <Application>Microsoft Office PowerPoint</Application>
  <PresentationFormat>화면 슬라이드 쇼(16:9)</PresentationFormat>
  <Paragraphs>262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Java Server Page 10강 – 내장객체</vt:lpstr>
      <vt:lpstr>Lecture 10</vt:lpstr>
      <vt:lpstr>Lecture 10</vt:lpstr>
      <vt:lpstr>Lecture 10</vt:lpstr>
      <vt:lpstr>Lecture 10</vt:lpstr>
      <vt:lpstr>Lecture 10</vt:lpstr>
      <vt:lpstr>Lecture 10</vt:lpstr>
      <vt:lpstr>Lecture 10</vt:lpstr>
      <vt:lpstr>Lecture 10</vt:lpstr>
      <vt:lpstr>Lecture 10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146</cp:revision>
  <dcterms:created xsi:type="dcterms:W3CDTF">2017-06-08T02:27:15Z</dcterms:created>
  <dcterms:modified xsi:type="dcterms:W3CDTF">2018-06-01T12:26:49Z</dcterms:modified>
</cp:coreProperties>
</file>