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26" r:id="rId4"/>
    <p:sldId id="331" r:id="rId5"/>
    <p:sldId id="330" r:id="rId6"/>
    <p:sldId id="328" r:id="rId7"/>
    <p:sldId id="329" r:id="rId8"/>
    <p:sldId id="298" r:id="rId9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-35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141613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06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 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조건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(WHERE)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함수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정렬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263543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06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Condition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90F34A7-F472-4F00-B84E-8FD0818C094E}"/>
              </a:ext>
            </a:extLst>
          </p:cNvPr>
          <p:cNvSpPr/>
          <p:nvPr/>
        </p:nvSpPr>
        <p:spPr>
          <a:xfrm>
            <a:off x="312054" y="775689"/>
            <a:ext cx="8491478" cy="1634297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8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조건이란</a:t>
            </a:r>
            <a:r>
              <a:rPr lang="en-US" altLang="ko-KR" dirty="0">
                <a:solidFill>
                  <a:srgbClr val="008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</a:p>
          <a:p>
            <a:r>
              <a:rPr lang="en-US" altLang="ko-KR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레코드를 대상으로 하지 않고 특정 조건에 맞는 레코드만 조회</a:t>
            </a:r>
            <a:r>
              <a:rPr lang="en-US" altLang="ko-KR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altLang="ko-KR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삭제하고 싶을 때 사용</a:t>
            </a:r>
            <a:endParaRPr lang="en-US" altLang="ko-KR" dirty="0">
              <a:solidFill>
                <a:srgbClr val="00808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SELECT,</a:t>
            </a:r>
            <a:r>
              <a:rPr lang="ko-KR" altLang="en-US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UPDATE,</a:t>
            </a:r>
            <a:r>
              <a:rPr lang="ko-KR" altLang="en-US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DELETE</a:t>
            </a:r>
            <a:r>
              <a:rPr lang="ko-KR" altLang="en-US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명령의 마지막 부분에 </a:t>
            </a:r>
            <a:r>
              <a:rPr lang="en-US" altLang="ko-KR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'WHERE [</a:t>
            </a:r>
            <a:r>
              <a:rPr lang="ko-KR" altLang="en-US" dirty="0" err="1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컬럼명</a:t>
            </a:r>
            <a:r>
              <a:rPr lang="en-US" altLang="ko-KR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[</a:t>
            </a:r>
            <a:r>
              <a:rPr lang="ko-KR" altLang="en-US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</a:t>
            </a:r>
            <a:r>
              <a:rPr lang="en-US" altLang="ko-KR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]'</a:t>
            </a:r>
            <a:r>
              <a:rPr lang="ko-KR" altLang="en-US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추가</a:t>
            </a:r>
            <a:endParaRPr lang="en-US" altLang="ko-KR" dirty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학번이 </a:t>
            </a:r>
            <a:r>
              <a:rPr lang="en-US" altLang="ko-KR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101</a:t>
            </a:r>
            <a:r>
              <a:rPr lang="ko-KR" altLang="en-US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 학생의 점수를 </a:t>
            </a:r>
            <a:r>
              <a:rPr lang="en-US" altLang="ko-KR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90</a:t>
            </a:r>
            <a:r>
              <a:rPr lang="ko-KR" altLang="en-US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점으로 수정</a:t>
            </a:r>
            <a:endParaRPr lang="en-US" altLang="ko-KR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ko-KR" altLang="en-US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이름이 </a:t>
            </a:r>
            <a:r>
              <a:rPr lang="en-US" altLang="ko-KR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홍길동</a:t>
            </a:r>
            <a:r>
              <a:rPr lang="en-US" altLang="ko-KR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 학생의 연락처를 </a:t>
            </a:r>
            <a:r>
              <a:rPr lang="en-US" altLang="ko-KR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'010-2222-3333'</a:t>
            </a:r>
            <a:r>
              <a:rPr lang="ko-KR" altLang="en-US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수정</a:t>
            </a:r>
            <a:endParaRPr lang="en-US" altLang="ko-KR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ko-KR" altLang="en-US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연락처가 </a:t>
            </a:r>
            <a:r>
              <a:rPr lang="en-US" altLang="ko-KR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null</a:t>
            </a:r>
            <a:r>
              <a:rPr lang="ko-KR" altLang="en-US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 학생들을 삭제</a:t>
            </a:r>
            <a:endParaRPr lang="en-US" altLang="ko-KR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ko-KR" altLang="en-US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김씨인 학생들의 모든 정보를 조회</a:t>
            </a:r>
            <a:endParaRPr lang="en-US" altLang="ko-KR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60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06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Condition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90F34A7-F472-4F00-B84E-8FD0818C094E}"/>
              </a:ext>
            </a:extLst>
          </p:cNvPr>
          <p:cNvSpPr/>
          <p:nvPr/>
        </p:nvSpPr>
        <p:spPr>
          <a:xfrm>
            <a:off x="312054" y="775689"/>
            <a:ext cx="8491478" cy="4139978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학년인 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WHERE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st_grade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=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2</a:t>
            </a:r>
          </a:p>
          <a:p>
            <a:endParaRPr lang="en-US" altLang="ko-KR" sz="1200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학번이 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5</a:t>
            </a:r>
            <a:r>
              <a:rPr lang="ko-KR" altLang="en-US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이상 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10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이하인 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WHERE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st_num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&gt;=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5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AND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st_num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&lt;=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10</a:t>
            </a:r>
          </a:p>
          <a:p>
            <a:endParaRPr lang="en-US" altLang="ko-KR" sz="1200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학년이 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3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학년이 아닌 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WHERE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st_grade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!=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3 (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혹은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WHERE </a:t>
            </a:r>
            <a:r>
              <a:rPr lang="en-US" altLang="ko-KR" sz="1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st_grade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&lt;&gt;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3)</a:t>
            </a:r>
          </a:p>
          <a:p>
            <a:endParaRPr lang="en-US" altLang="ko-KR" sz="1200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학년이 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2, 4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학년인 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2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WHERE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st_grade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= 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2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OR </a:t>
            </a:r>
            <a:r>
              <a:rPr lang="en-US" altLang="ko-KR" sz="1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st_grade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= 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4; </a:t>
            </a:r>
          </a:p>
          <a:p>
            <a:endParaRPr lang="en-US" altLang="ko-KR" sz="1200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이름이 </a:t>
            </a:r>
            <a:r>
              <a:rPr lang="ko-KR" altLang="en-US" sz="1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김피카츄인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WHERE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st_name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=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‘</a:t>
            </a:r>
            <a:r>
              <a:rPr lang="ko-KR" altLang="en-US" sz="1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김피카츄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’</a:t>
            </a:r>
          </a:p>
          <a:p>
            <a:endParaRPr lang="en-US" altLang="ko-KR" sz="1200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이름이 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'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'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로 시작하는 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WHERE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name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LIKE ‘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%’</a:t>
            </a:r>
          </a:p>
          <a:p>
            <a:endParaRPr lang="en-US" altLang="ko-KR" sz="1200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이름이 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'</a:t>
            </a:r>
            <a:r>
              <a:rPr lang="ko-KR" altLang="en-US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'</a:t>
            </a:r>
            <a:r>
              <a:rPr lang="ko-KR" altLang="en-US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로 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끝나는 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WHERE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name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LIKE ‘%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’</a:t>
            </a:r>
          </a:p>
          <a:p>
            <a:endParaRPr lang="en-US" altLang="ko-KR" sz="1200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이름에 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'</a:t>
            </a:r>
            <a:r>
              <a:rPr lang="ko-KR" altLang="en-US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'</a:t>
            </a:r>
            <a:r>
              <a:rPr lang="ko-KR" altLang="en-US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가 포함되는 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WHERE 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name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LIKE ‘%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%’</a:t>
            </a:r>
          </a:p>
          <a:p>
            <a:endParaRPr lang="en-US" altLang="ko-KR" sz="1200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등록일자가 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null</a:t>
            </a:r>
            <a:r>
              <a:rPr lang="ko-KR" altLang="en-US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인 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WHERE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st_regdate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IS NULL </a:t>
            </a:r>
          </a:p>
          <a:p>
            <a:endParaRPr lang="en-US" altLang="ko-KR" sz="1200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등록일자가 </a:t>
            </a:r>
            <a:r>
              <a:rPr lang="ko-KR" altLang="en-US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이번 달인 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WHERE </a:t>
            </a:r>
            <a:r>
              <a:rPr lang="en-US" altLang="ko-KR" sz="1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st_regdate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LIKE ’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18/04/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%’</a:t>
            </a:r>
          </a:p>
          <a:p>
            <a:endParaRPr lang="en-US" altLang="ko-KR" sz="1200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등록일자가 올해 이후인 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WHERE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st_regdate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&gt;=</a:t>
            </a:r>
            <a:r>
              <a:rPr lang="ko-KR" altLang="en-US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'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18/01/01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'</a:t>
            </a:r>
            <a:endParaRPr lang="en-US" altLang="ko-KR" sz="1200" dirty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970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06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Condition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90F34A7-F472-4F00-B84E-8FD0818C094E}"/>
              </a:ext>
            </a:extLst>
          </p:cNvPr>
          <p:cNvSpPr/>
          <p:nvPr/>
        </p:nvSpPr>
        <p:spPr>
          <a:xfrm>
            <a:off x="312054" y="638902"/>
            <a:ext cx="8491478" cy="2807680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20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샘플 학생 정보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INSERT 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INTO student VALUES(3, '</a:t>
            </a:r>
            <a:r>
              <a:rPr lang="ko-KR" altLang="en-US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홍길동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', '010-1122-3442',2, 80, TO_DATE('2015-11-27','YYYY-MM-DD'));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INSERT INTO student VALUES(4, '</a:t>
            </a:r>
            <a:r>
              <a:rPr lang="ko-KR" altLang="en-US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김지환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', '010-7595-8879',3, 82, TO_DATE('2017-01-11','YYYY-MM-DD'));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INSERT INTO student VALUES(5, '</a:t>
            </a:r>
            <a:r>
              <a:rPr lang="ko-KR" altLang="en-US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정지욱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', '010-0153-8951',1, 80, TO_DATE('2016-06-17','YYYY-MM-DD'));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INSERT INTO student VALUES(6, '</a:t>
            </a:r>
            <a:r>
              <a:rPr lang="ko-KR" altLang="en-US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김민아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', '010-7443-1781',4, 100, TO_DATE('2018-01-02','YYYY-MM-DD'));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INSERT INTO student VALUES(7, '</a:t>
            </a:r>
            <a:r>
              <a:rPr lang="ko-KR" altLang="en-US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서제환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', '010-7758-9963',2, 67, TO_DATE('2018-03-11','YYYY-MM-DD'));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INSERT INTO student VALUES(8, '</a:t>
            </a:r>
            <a:r>
              <a:rPr lang="ko-KR" altLang="en-US" sz="1200" dirty="0" err="1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고제연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', '010-3745-7946',1, 88, TO_DATE('2017-11-23','YYYY-MM-DD'));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INSERT INTO student VALUES(9, '</a:t>
            </a:r>
            <a:r>
              <a:rPr lang="ko-KR" altLang="en-US" sz="1200" dirty="0" err="1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민하연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', '010-2311-8596',1, 92, TO_DATE('2016-01-03','YYYY-MM-DD'));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INSERT INTO student VALUES(10, '</a:t>
            </a:r>
            <a:r>
              <a:rPr lang="ko-KR" altLang="en-US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김민주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', '010-7645-1234',4, 63, TO_DATE('2017-05-05','YYYY-MM-DD'));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INSERT INTO student VALUES(11, '</a:t>
            </a:r>
            <a:r>
              <a:rPr lang="ko-KR" altLang="en-US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황희재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', '010-1885-4456',3, 82, TO_DATE('2015-01-30','YYYY-MM-DD'));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INSERT INTO student VALUES(12, '</a:t>
            </a:r>
            <a:r>
              <a:rPr lang="ko-KR" altLang="en-US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지민아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', '010-1132-8516',3, 65, TO_DATE('2016-11-12','YYYY-MM-DD'));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INSERT INTO student VALUES(13, '</a:t>
            </a:r>
            <a:r>
              <a:rPr lang="ko-KR" altLang="en-US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이정우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', '010-7753-9461',2, 58, TO_DATE('2018-09-03','YYYY-MM-DD'));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INSERT INTO student VALUES(14, '</a:t>
            </a:r>
            <a:r>
              <a:rPr lang="ko-KR" altLang="en-US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박지훈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', '010-4436-9987',2, 100, TO_DATE('2016-10-10','YYYY-MM-DD'));</a:t>
            </a:r>
            <a:endParaRPr lang="en-US" altLang="ko-KR" sz="1200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71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06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Condition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90F34A7-F472-4F00-B84E-8FD0818C094E}"/>
              </a:ext>
            </a:extLst>
          </p:cNvPr>
          <p:cNvSpPr/>
          <p:nvPr/>
        </p:nvSpPr>
        <p:spPr>
          <a:xfrm>
            <a:off x="326261" y="775688"/>
            <a:ext cx="8491478" cy="205956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&lt;WHERE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연습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  <a:p>
            <a:pPr marL="457200" indent="-457200">
              <a:buAutoNum type="arabicPeriod"/>
            </a:pP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학년을 제외한 모든 학생들의 이름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학년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점수를 조회</a:t>
            </a:r>
            <a:endParaRPr lang="en-US" altLang="ko-KR" sz="1200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김씨인 학생들의 학년을 조회</a:t>
            </a:r>
            <a:endParaRPr lang="en-US" altLang="ko-KR" sz="1200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등록일자가 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2017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이후인 학생들의 이름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연락처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학번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학년을 조회</a:t>
            </a:r>
            <a:endParaRPr lang="en-US" altLang="ko-KR" sz="1200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학년 학생들 중 점수가 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80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 이상인 학생들의 학년을 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학년으로 변경</a:t>
            </a:r>
            <a:endParaRPr lang="en-US" altLang="ko-KR" sz="1200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서제환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 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학생의 정보 삭제</a:t>
            </a:r>
            <a:endParaRPr lang="en-US" altLang="ko-KR" sz="1200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등록일자가 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2017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이전인 학생들 중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1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학년인 학생들의 학년을 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학년으로 변경</a:t>
            </a:r>
            <a:endParaRPr lang="en-US" altLang="ko-KR" sz="1200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1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민하연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 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학생의 연락처를 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NULL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변경</a:t>
            </a:r>
            <a:endParaRPr lang="en-US" altLang="ko-KR" sz="1200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학년 학생들의 등록일자를 오늘날짜로 변경</a:t>
            </a:r>
            <a:endParaRPr lang="en-US" altLang="ko-KR" sz="1200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점수가 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70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 미만인 학생들의 학년을 한 학년 감소</a:t>
            </a:r>
            <a:endParaRPr lang="en-US" altLang="ko-KR" sz="1200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19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06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Order &amp; Functions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B8283C6-52A4-43AE-BBB8-4B5A8E24EB4A}"/>
              </a:ext>
            </a:extLst>
          </p:cNvPr>
          <p:cNvSpPr/>
          <p:nvPr/>
        </p:nvSpPr>
        <p:spPr>
          <a:xfrm>
            <a:off x="198120" y="779126"/>
            <a:ext cx="8755636" cy="1620407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검색</a:t>
            </a:r>
            <a:r>
              <a:rPr lang="en-US" altLang="ko-KR" sz="1200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2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2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정렬</a:t>
            </a:r>
            <a:r>
              <a:rPr lang="en-US" altLang="ko-KR" sz="12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– </a:t>
            </a:r>
            <a:r>
              <a:rPr lang="en-US" altLang="ko-KR" sz="1200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ORDER BY [</a:t>
            </a:r>
            <a:r>
              <a:rPr lang="ko-KR" altLang="en-US" sz="1200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항목명</a:t>
            </a:r>
            <a:r>
              <a:rPr lang="en-US" altLang="ko-KR" sz="1200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[ASC/DESC]</a:t>
            </a:r>
            <a:r>
              <a:rPr lang="en-US" altLang="ko-KR" sz="1200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  <a:endParaRPr lang="en-US" altLang="ko-KR" sz="1200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92878" indent="-192878">
              <a:buFont typeface="Wingdings" panose="05000000000000000000" pitchFamily="2" charset="2"/>
              <a:buChar char="è"/>
            </a:pPr>
            <a:r>
              <a:rPr lang="ko-KR" altLang="en-US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주의</a:t>
            </a:r>
            <a:r>
              <a:rPr lang="en-US" altLang="ko-KR" sz="1200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 </a:t>
            </a:r>
            <a:r>
              <a:rPr lang="ko-KR" altLang="en-US" sz="1200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반드시 명령의 맨 </a:t>
            </a:r>
            <a:r>
              <a:rPr lang="ko-KR" altLang="en-US" sz="12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마지막에</a:t>
            </a:r>
            <a:r>
              <a:rPr lang="ko-KR" altLang="en-US" sz="1200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적을 것</a:t>
            </a:r>
            <a:r>
              <a:rPr lang="en-US" altLang="ko-KR" sz="1200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ASC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오름차순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(ascending) </a:t>
            </a:r>
          </a:p>
          <a:p>
            <a:pPr marL="192878" indent="-192878">
              <a:buFont typeface="Wingdings" panose="05000000000000000000" pitchFamily="2" charset="2"/>
              <a:buChar char="è"/>
            </a:pP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DESC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내림차순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(descending)</a:t>
            </a:r>
          </a:p>
          <a:p>
            <a:r>
              <a:rPr lang="ko-KR" altLang="en-US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예</a:t>
            </a:r>
            <a:r>
              <a:rPr lang="en-US" altLang="ko-KR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이름 </a:t>
            </a:r>
            <a:r>
              <a:rPr lang="ko-KR" altLang="en-US" sz="1200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순으로 모든 정보를 확인</a:t>
            </a:r>
            <a:endParaRPr lang="en-US" altLang="ko-KR" sz="1200" dirty="0">
              <a:solidFill>
                <a:srgbClr val="00808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SELECT * FROM student ORDER BY </a:t>
            </a:r>
            <a:r>
              <a:rPr lang="en-US" altLang="ko-KR" sz="1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st_name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ASC;</a:t>
            </a:r>
          </a:p>
          <a:p>
            <a:r>
              <a:rPr lang="ko-KR" altLang="en-US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예</a:t>
            </a:r>
            <a:r>
              <a:rPr lang="en-US" altLang="ko-KR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이름 순으로 모든 정보를 확인</a:t>
            </a:r>
            <a:r>
              <a:rPr lang="en-US" altLang="ko-KR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중복인 경우 번호</a:t>
            </a:r>
            <a:r>
              <a:rPr lang="en-US" altLang="ko-KR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순으로 </a:t>
            </a:r>
            <a:endParaRPr lang="en-US" altLang="ko-KR" sz="1200" dirty="0" smtClean="0">
              <a:solidFill>
                <a:srgbClr val="00808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SELECT * FROM student ORDER BY </a:t>
            </a:r>
            <a:r>
              <a:rPr lang="en-US" altLang="ko-KR" sz="1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st_name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ASC </a:t>
            </a:r>
            <a:r>
              <a:rPr lang="en-US" altLang="ko-KR" sz="1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st_num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ASC;</a:t>
            </a:r>
            <a:endParaRPr lang="en-US" altLang="ko-KR" sz="1200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6D217DAC-0E74-488F-9CDF-BE991B182931}"/>
              </a:ext>
            </a:extLst>
          </p:cNvPr>
          <p:cNvSpPr/>
          <p:nvPr/>
        </p:nvSpPr>
        <p:spPr>
          <a:xfrm>
            <a:off x="200050" y="2501718"/>
            <a:ext cx="8755636" cy="2309552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r>
              <a:rPr lang="en-US" altLang="ko-KR" sz="1200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endParaRPr lang="en-US" altLang="ko-KR" sz="1200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92878" indent="-192878">
              <a:buFont typeface="Wingdings" panose="05000000000000000000" pitchFamily="2" charset="2"/>
              <a:buChar char="è"/>
            </a:pPr>
            <a:r>
              <a:rPr lang="ko-KR" altLang="en-US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합계 </a:t>
            </a:r>
            <a:r>
              <a:rPr lang="en-US" altLang="ko-KR" sz="1200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en-US" altLang="ko-KR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SUM([</a:t>
            </a:r>
            <a:r>
              <a:rPr lang="ko-KR" altLang="en-US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항목</a:t>
            </a:r>
            <a:r>
              <a:rPr lang="ko-KR" altLang="en-US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en-US" altLang="ko-KR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200" dirty="0">
              <a:solidFill>
                <a:srgbClr val="00808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	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SELECT SUM(</a:t>
            </a:r>
            <a:r>
              <a:rPr lang="en-US" altLang="ko-KR" sz="1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st_score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 FROM student;</a:t>
            </a:r>
          </a:p>
          <a:p>
            <a:pPr marL="192878" indent="-192878">
              <a:buFont typeface="Wingdings" panose="05000000000000000000" pitchFamily="2" charset="2"/>
              <a:buChar char="è"/>
            </a:pP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평균 </a:t>
            </a:r>
            <a:r>
              <a:rPr lang="en-US" altLang="ko-KR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en-US" altLang="ko-KR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AVG</a:t>
            </a:r>
            <a:r>
              <a:rPr lang="en-US" altLang="ko-KR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([</a:t>
            </a:r>
            <a:r>
              <a:rPr lang="ko-KR" altLang="en-US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항목</a:t>
            </a:r>
            <a:r>
              <a:rPr lang="ko-KR" altLang="en-US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en-US" altLang="ko-KR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200" dirty="0" smtClean="0">
              <a:solidFill>
                <a:srgbClr val="00808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	SELECT AVG(</a:t>
            </a:r>
            <a:r>
              <a:rPr lang="en-US" altLang="ko-KR" sz="1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st_avg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 FROM student;</a:t>
            </a:r>
            <a:endParaRPr lang="en-US" altLang="ko-KR" sz="1200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192878" indent="-192878">
              <a:buFont typeface="Wingdings" panose="05000000000000000000" pitchFamily="2" charset="2"/>
              <a:buChar char="è"/>
            </a:pPr>
            <a:r>
              <a:rPr lang="ko-KR" altLang="en-US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최대 </a:t>
            </a:r>
            <a:r>
              <a:rPr lang="en-US" altLang="ko-KR" sz="1200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en-US" altLang="ko-KR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MAX([</a:t>
            </a:r>
            <a:r>
              <a:rPr lang="ko-KR" altLang="en-US" sz="1200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항목명</a:t>
            </a:r>
            <a:r>
              <a:rPr lang="en-US" altLang="ko-KR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])</a:t>
            </a:r>
            <a:endParaRPr lang="en-US" altLang="ko-KR" sz="1200" dirty="0">
              <a:solidFill>
                <a:srgbClr val="00808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	SELECT MAX(</a:t>
            </a:r>
            <a:r>
              <a:rPr lang="en-US" altLang="ko-KR" sz="1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st_num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 FROM student;</a:t>
            </a:r>
          </a:p>
          <a:p>
            <a:pPr marL="192878" indent="-192878">
              <a:buFont typeface="Wingdings" panose="05000000000000000000" pitchFamily="2" charset="2"/>
              <a:buChar char="è"/>
            </a:pP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최소 </a:t>
            </a:r>
            <a:r>
              <a:rPr lang="en-US" altLang="ko-KR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en-US" altLang="ko-KR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MIN([</a:t>
            </a:r>
            <a:r>
              <a:rPr lang="ko-KR" altLang="en-US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항목명</a:t>
            </a:r>
            <a:r>
              <a:rPr lang="en-US" altLang="ko-KR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])</a:t>
            </a:r>
            <a:endParaRPr lang="en-US" altLang="ko-KR" sz="1200" dirty="0" smtClean="0">
              <a:solidFill>
                <a:srgbClr val="00808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	SELECT MIN(</a:t>
            </a:r>
            <a:r>
              <a:rPr lang="en-US" altLang="ko-KR" sz="1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st_regdate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 FROM student;</a:t>
            </a:r>
            <a:endParaRPr lang="en-US" altLang="ko-KR" sz="1200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192878" indent="-192878">
              <a:buFont typeface="Wingdings" panose="05000000000000000000" pitchFamily="2" charset="2"/>
              <a:buChar char="è"/>
            </a:pPr>
            <a:r>
              <a:rPr lang="ko-KR" altLang="en-US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개수 </a:t>
            </a:r>
            <a:r>
              <a:rPr lang="en-US" altLang="ko-KR" sz="1200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en-US" altLang="ko-KR" sz="1200" dirty="0" smtClean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COUNT([</a:t>
            </a:r>
            <a:r>
              <a:rPr lang="ko-KR" altLang="en-US" sz="1200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항목명</a:t>
            </a:r>
            <a:r>
              <a:rPr lang="en-US" altLang="ko-KR" sz="1200" dirty="0">
                <a:solidFill>
                  <a:srgbClr val="00808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])</a:t>
            </a:r>
            <a:endParaRPr lang="en-US" altLang="ko-KR" sz="1200" dirty="0">
              <a:solidFill>
                <a:srgbClr val="00808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	SELECT COUNT(</a:t>
            </a:r>
            <a:r>
              <a:rPr lang="en-US" altLang="ko-KR" sz="1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st_tel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 FROM student;</a:t>
            </a:r>
            <a:endParaRPr lang="en-US" altLang="ko-KR" sz="1200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	SELECT COUNT(*) FROM student;</a:t>
            </a:r>
            <a:endParaRPr lang="en-US" altLang="ko-KR" sz="1200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042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06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Condition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90F34A7-F472-4F00-B84E-8FD0818C094E}"/>
              </a:ext>
            </a:extLst>
          </p:cNvPr>
          <p:cNvSpPr/>
          <p:nvPr/>
        </p:nvSpPr>
        <p:spPr>
          <a:xfrm>
            <a:off x="326261" y="775690"/>
            <a:ext cx="8491478" cy="1605432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정렬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연습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  <a:p>
            <a:pPr marL="457200" indent="-457200">
              <a:buAutoNum type="arabicPeriod"/>
            </a:pP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학생의 모든 정보를 학년 오름차순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학년인 경우 이름 오름차순으로 조회</a:t>
            </a:r>
            <a:endParaRPr lang="en-US" altLang="ko-KR" sz="1200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학년 학생들의 이름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연락처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학번을 연락처 오름차순으로 조회</a:t>
            </a:r>
            <a:endParaRPr lang="en-US" altLang="ko-KR" sz="1200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학년 학생들의 평균 점수를 조회</a:t>
            </a:r>
            <a:endParaRPr lang="en-US" altLang="ko-KR" sz="1200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2017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이후에 등록한 학생들의 점수 중 가장 높은 점수를 조회</a:t>
            </a:r>
            <a:endParaRPr lang="en-US" altLang="ko-KR" sz="1200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학년 학생들 중 가장 점수가 낮은 학생의 이름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점수</a:t>
            </a:r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학번 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</a:t>
            </a:r>
            <a:endParaRPr lang="en-US" altLang="ko-KR" sz="1200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1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학생들의 평균 점수보다 높은 학생의 모든 정보를 점수 높은 순으로 조회</a:t>
            </a:r>
            <a:endParaRPr lang="en-US" altLang="ko-KR" sz="1200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95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748</Words>
  <Application>Microsoft Office PowerPoint</Application>
  <PresentationFormat>화면 슬라이드 쇼(16:9)</PresentationFormat>
  <Paragraphs>100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Java Server Page 06강 – 조건(WHERE), 함수, 정렬</vt:lpstr>
      <vt:lpstr>Lecture 06</vt:lpstr>
      <vt:lpstr>Lecture 06</vt:lpstr>
      <vt:lpstr>Lecture 06</vt:lpstr>
      <vt:lpstr>Lecture 06</vt:lpstr>
      <vt:lpstr>Lecture 06</vt:lpstr>
      <vt:lpstr>Lecture 06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88</cp:revision>
  <dcterms:created xsi:type="dcterms:W3CDTF">2017-06-08T02:27:15Z</dcterms:created>
  <dcterms:modified xsi:type="dcterms:W3CDTF">2018-04-30T09:19:53Z</dcterms:modified>
</cp:coreProperties>
</file>