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1" r:id="rId4"/>
    <p:sldId id="302" r:id="rId5"/>
    <p:sldId id="307" r:id="rId6"/>
    <p:sldId id="308" r:id="rId7"/>
    <p:sldId id="306" r:id="rId8"/>
    <p:sldId id="298" r:id="rId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04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DBA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주요 명령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04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DBA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명령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0"/>
            <a:ext cx="8491478" cy="56733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</a:rPr>
              <a:t>DBA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(</a:t>
            </a:r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</a:rPr>
              <a:t>D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ata</a:t>
            </a:r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</a:rPr>
              <a:t>b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ase </a:t>
            </a:r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</a:rPr>
              <a:t>A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dministrator)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란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?: 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데이터베이스를 실질적으로 관리할 수 있는 권한</a:t>
            </a:r>
            <a:endParaRPr lang="en-US" altLang="ko-KR" b="1" dirty="0">
              <a:solidFill>
                <a:srgbClr val="002060"/>
              </a:solidFill>
              <a:latin typeface="나눔스퀘어 Bold"/>
              <a:ea typeface="나눔스퀘어"/>
            </a:endParaRPr>
          </a:p>
          <a:p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자신이 소유한  데이터베이스를 생성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조회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삭제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수정 할 수 있다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.</a:t>
            </a:r>
            <a:endParaRPr lang="ko-KR" altLang="en-US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1461491"/>
            <a:ext cx="8491478" cy="35778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</a:rPr>
              <a:t>TABLE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이란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?: 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행과 열로 구성된 데이터의 집합</a:t>
            </a:r>
            <a:endParaRPr lang="ko-KR" altLang="en-US" dirty="0">
              <a:solidFill>
                <a:srgbClr val="002060"/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99378"/>
              </p:ext>
            </p:extLst>
          </p:nvPr>
        </p:nvGraphicFramePr>
        <p:xfrm>
          <a:off x="1298575" y="2142390"/>
          <a:ext cx="5902325" cy="182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78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3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19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김피카츄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18/12/04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36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이푸린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18/04/22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박파이리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17/06/01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최뚜벅초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010-1111-4444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17/03/15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6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04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DBA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명령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89"/>
            <a:ext cx="8491478" cy="228183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생성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CREATE TABLE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테이블명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( 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항목명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1]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자료형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,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항목명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2]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자료형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], … );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CREATE TABLE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student 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(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st_num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	NUMBER(3),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st_name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	VARCHAR2(20),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st_tel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	VARCHAR2(15),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st_grade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NUMBER(1),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st_score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NUMBER,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st_regdate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DATE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);</a:t>
            </a:r>
            <a:endParaRPr lang="ko-KR" altLang="en-US" dirty="0">
              <a:solidFill>
                <a:srgbClr val="C00000"/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62496"/>
              </p:ext>
            </p:extLst>
          </p:nvPr>
        </p:nvGraphicFramePr>
        <p:xfrm>
          <a:off x="676614" y="3171825"/>
          <a:ext cx="7807325" cy="65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6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0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1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5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학번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st_num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(NUMBER(3))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학생 이름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st_name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(VARCHAR2(20))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연락처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st_tel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(VARCHAR2(15))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st_grade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(NUMBER(1))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st_score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(NUMBER)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등록날짜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st_regdate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(DATE)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6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04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DBA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명령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0"/>
            <a:ext cx="8491478" cy="17960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자주 사용되는 데이터베이스에서의 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자료형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: </a:t>
            </a:r>
          </a:p>
          <a:p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 1. </a:t>
            </a:r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</a:rPr>
              <a:t>NUMBER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 :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정수와 실수를 모두 표현가능 </a:t>
            </a:r>
            <a:endParaRPr lang="en-US" altLang="ko-KR" b="1" dirty="0">
              <a:solidFill>
                <a:srgbClr val="008080"/>
              </a:solidFill>
              <a:latin typeface="나눔스퀘어 Bold"/>
              <a:ea typeface="나눔스퀘어"/>
            </a:endParaRPr>
          </a:p>
          <a:p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 2. </a:t>
            </a:r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</a:rPr>
              <a:t>NUMBER(p)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 :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최대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p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자릿수까지 표현하는 수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 (p:1~38)</a:t>
            </a:r>
          </a:p>
          <a:p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     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예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. NUMBER(3)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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최대 세 자릿수</a:t>
            </a:r>
            <a:endParaRPr lang="en-US" altLang="ko-KR" b="1" dirty="0">
              <a:solidFill>
                <a:srgbClr val="008080"/>
              </a:solidFill>
              <a:latin typeface="나눔스퀘어 Bold"/>
              <a:ea typeface="나눔스퀘어"/>
              <a:sym typeface="Wingdings" pitchFamily="2" charset="2"/>
            </a:endParaRPr>
          </a:p>
          <a:p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 3. </a:t>
            </a:r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  <a:sym typeface="Wingdings" pitchFamily="2" charset="2"/>
              </a:rPr>
              <a:t>CHAR(n)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 :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문자열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(n: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바이트 수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,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최대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2000byte)</a:t>
            </a:r>
          </a:p>
          <a:p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 4. </a:t>
            </a:r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  <a:sym typeface="Wingdings" pitchFamily="2" charset="2"/>
              </a:rPr>
              <a:t>VARCHAR2(n)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 :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가변문자열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(n: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바이트 수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,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최대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4000byte)</a:t>
            </a:r>
          </a:p>
          <a:p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 5. </a:t>
            </a:r>
            <a:r>
              <a:rPr lang="en-US" altLang="ko-KR" b="1" dirty="0">
                <a:solidFill>
                  <a:srgbClr val="C00000"/>
                </a:solidFill>
                <a:latin typeface="나눔스퀘어 Bold"/>
                <a:ea typeface="나눔스퀘어"/>
                <a:sym typeface="Wingdings" pitchFamily="2" charset="2"/>
              </a:rPr>
              <a:t>DATE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 :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  <a:sym typeface="Wingdings" pitchFamily="2" charset="2"/>
              </a:rPr>
              <a:t>날짜 형식 문자열</a:t>
            </a:r>
            <a:endParaRPr lang="en-US" altLang="ko-KR" b="1" dirty="0">
              <a:solidFill>
                <a:srgbClr val="008080"/>
              </a:solidFill>
              <a:latin typeface="나눔스퀘어 Bold"/>
              <a:ea typeface="나눔스퀘어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48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04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DBA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명령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66165"/>
            <a:ext cx="8491478" cy="180558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제약 조건 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(</a:t>
            </a:r>
            <a:r>
              <a:rPr lang="en-US" altLang="ko-KR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Contstraint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)– 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필요에 의해 </a:t>
            </a:r>
            <a:r>
              <a:rPr lang="ko-KR" altLang="en-US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컬럼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선언부에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추가로 지정하는 사항</a:t>
            </a:r>
            <a:endParaRPr lang="en-US" altLang="ko-KR" b="1" dirty="0">
              <a:solidFill>
                <a:srgbClr val="002060"/>
              </a:solidFill>
              <a:latin typeface="나눔스퀘어 Bold"/>
              <a:ea typeface="나눔스퀘어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NOT NULL :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필수로 등록되어야 한다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 (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누락되면 </a:t>
            </a:r>
            <a:r>
              <a:rPr lang="ko-KR" altLang="en-US" dirty="0" err="1">
                <a:solidFill>
                  <a:srgbClr val="0070C0"/>
                </a:solidFill>
                <a:latin typeface="나눔스퀘어 Bold"/>
                <a:ea typeface="나눔스퀘어"/>
              </a:rPr>
              <a:t>안된다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.)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UNIQUE :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유일 값이어야 한다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 (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다른 레코드가 중복된 값을 가지면 안 된다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.)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PRIMARY KEY :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기본 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레코드를 식별하는 대표 값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). 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	         NOT NULL + UNIQUE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의 형태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하나의 레코드가 여러 개의 기본 키를 가질 수는 없다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DEFAULT [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"/>
              </a:rPr>
              <a:t>값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] :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이 항목을 누락할 경우 기본값을 이것으로 설정하겠다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CHECK (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"/>
              </a:rPr>
              <a:t>범위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) : </a:t>
            </a:r>
            <a:r>
              <a:rPr lang="ko-KR" altLang="en-US" dirty="0">
                <a:solidFill>
                  <a:srgbClr val="0070C0"/>
                </a:solidFill>
                <a:latin typeface="나눔스퀘어 Bold"/>
                <a:ea typeface="나눔스퀘어"/>
              </a:rPr>
              <a:t>이 범위 안에서의 데이터만 저장을 허용하겠다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.</a:t>
            </a:r>
            <a:endParaRPr lang="ko-KR" altLang="en-US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634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04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DBA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명령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0"/>
            <a:ext cx="8491478" cy="199819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생성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CREATE TABLE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테이블명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( 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항목명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1]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자료형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,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항목명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2]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자료형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], … );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CREATE TABLE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 student 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(</a:t>
            </a:r>
          </a:p>
          <a:p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sz="1300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st_num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	NUMBER(3)	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PRIMARY KEY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,</a:t>
            </a:r>
          </a:p>
          <a:p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sz="1300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st_name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 	VARCHAR2(20)	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NOT NULL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,</a:t>
            </a:r>
          </a:p>
          <a:p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sz="1300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st_tel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	VARCHAR2(15)	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UNIQUE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,</a:t>
            </a:r>
          </a:p>
          <a:p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sz="1300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st_grade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	NUMBER(1)	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NOT NULL CHECK(</a:t>
            </a:r>
            <a:r>
              <a:rPr lang="en-US" altLang="ko-KR" sz="1300" dirty="0" err="1">
                <a:solidFill>
                  <a:srgbClr val="C00000"/>
                </a:solidFill>
                <a:latin typeface="나눔스퀘어 Bold"/>
                <a:ea typeface="나눔스퀘어"/>
              </a:rPr>
              <a:t>st_grade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 &gt;= 1 AND </a:t>
            </a:r>
            <a:r>
              <a:rPr lang="en-US" altLang="ko-KR" sz="1300" dirty="0" err="1">
                <a:solidFill>
                  <a:srgbClr val="C00000"/>
                </a:solidFill>
                <a:latin typeface="나눔스퀘어 Bold"/>
                <a:ea typeface="나눔스퀘어"/>
              </a:rPr>
              <a:t>st_grade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 &lt;= 4)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,</a:t>
            </a:r>
          </a:p>
          <a:p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sz="1300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st_score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	NUMBER	</a:t>
            </a:r>
            <a:r>
              <a:rPr lang="en-US" altLang="ko-KR" sz="1300" dirty="0" smtClean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sz="1300" dirty="0" smtClean="0">
                <a:solidFill>
                  <a:srgbClr val="C00000"/>
                </a:solidFill>
                <a:latin typeface="나눔스퀘어 Bold"/>
                <a:ea typeface="나눔스퀘어"/>
              </a:rPr>
              <a:t>DEFAULT 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0 CHECK(</a:t>
            </a:r>
            <a:r>
              <a:rPr lang="en-US" altLang="ko-KR" sz="1300" dirty="0" err="1">
                <a:solidFill>
                  <a:srgbClr val="C00000"/>
                </a:solidFill>
                <a:latin typeface="나눔스퀘어 Bold"/>
                <a:ea typeface="나눔스퀘어"/>
              </a:rPr>
              <a:t>st_score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 &gt;= 0 AND </a:t>
            </a:r>
            <a:r>
              <a:rPr lang="en-US" altLang="ko-KR" sz="1300" dirty="0" err="1">
                <a:solidFill>
                  <a:srgbClr val="C00000"/>
                </a:solidFill>
                <a:latin typeface="나눔스퀘어 Bold"/>
                <a:ea typeface="나눔스퀘어"/>
              </a:rPr>
              <a:t>st_score</a:t>
            </a:r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 &lt;= 100)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,</a:t>
            </a:r>
          </a:p>
          <a:p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</a:t>
            </a:r>
            <a:r>
              <a:rPr lang="en-US" altLang="ko-KR" sz="1300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st_regdate</a:t>
            </a:r>
            <a:r>
              <a:rPr lang="en-US" altLang="ko-KR" sz="1300" dirty="0">
                <a:solidFill>
                  <a:srgbClr val="0070C0"/>
                </a:solidFill>
                <a:latin typeface="나눔스퀘어 Bold"/>
                <a:ea typeface="나눔스퀘어"/>
              </a:rPr>
              <a:t>	DATE		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나눔스퀘어 Bold"/>
                <a:ea typeface="나눔스퀘어"/>
              </a:rPr>
              <a:t>);</a:t>
            </a:r>
            <a:endParaRPr lang="ko-KR" altLang="en-US" sz="1300" dirty="0">
              <a:solidFill>
                <a:srgbClr val="C00000"/>
              </a:solidFill>
              <a:latin typeface="나눔스퀘어 Bold"/>
              <a:ea typeface="나눔스퀘어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676614" y="3171825"/>
          <a:ext cx="7807325" cy="65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6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39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0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1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5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학번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st_num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(NUMBER(3))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학생 이름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st_name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(VARCHAR2(20))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연락처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st_tel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(VARCHAR2(15))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st_grade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(NUMBER(1))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st_score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(NUMBER)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등록날짜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st_regdate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(DATE)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04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DBA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명령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66165"/>
            <a:ext cx="8491478" cy="62448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</a:t>
            </a:r>
            <a:r>
              <a:rPr lang="ko-KR" altLang="en-US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컬럼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확인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(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형태 확인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):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DESC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테이블명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];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DESC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student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;</a:t>
            </a:r>
            <a:endParaRPr lang="ko-KR" altLang="en-US" dirty="0">
              <a:solidFill>
                <a:srgbClr val="C0000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6736" y="1490065"/>
            <a:ext cx="8491478" cy="6149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삭제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DROP TABLE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테이블명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];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DROP TABLE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student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;</a:t>
            </a:r>
            <a:endParaRPr lang="ko-KR" altLang="en-US" dirty="0">
              <a:solidFill>
                <a:srgbClr val="C00000"/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2202357"/>
            <a:ext cx="8491478" cy="617043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</a:t>
            </a:r>
            <a:r>
              <a:rPr lang="ko-KR" altLang="en-US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컬럼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추가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ALTER TABLE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테이블명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ADD ([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컬럼명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자료형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]));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ALTER TABLE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student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 ADD ( 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korean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NUMBER(3)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);</a:t>
            </a:r>
            <a:endParaRPr lang="ko-KR" altLang="en-US" dirty="0">
              <a:solidFill>
                <a:srgbClr val="C00000"/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2916732"/>
            <a:ext cx="8491478" cy="617043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</a:t>
            </a:r>
            <a:r>
              <a:rPr lang="ko-KR" altLang="en-US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컬럼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</a:t>
            </a:r>
            <a:r>
              <a:rPr lang="ko-KR" altLang="en-US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자료형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수정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ALTER TABLE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테이블명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MODIFY ([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컬럼명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새 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자료형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]));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ALTER TABLE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student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 MODIFY (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st_name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VARCHAR2(50)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);</a:t>
            </a:r>
            <a:endParaRPr lang="ko-KR" altLang="en-US" dirty="0">
              <a:solidFill>
                <a:srgbClr val="C00000"/>
              </a:solidFill>
              <a:latin typeface="나눔스퀘어 Bold"/>
              <a:ea typeface="나눔스퀘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3631107"/>
            <a:ext cx="8491478" cy="617043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</a:t>
            </a:r>
            <a:r>
              <a:rPr lang="ko-KR" altLang="en-US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컬럼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이름 수정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ALTER TABLE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테이블명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RENAME COLUMN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원래 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컬럼명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TO [</a:t>
            </a:r>
            <a:r>
              <a:rPr lang="ko-KR" altLang="en-US" b="1" dirty="0">
                <a:solidFill>
                  <a:srgbClr val="002060"/>
                </a:solidFill>
                <a:latin typeface="나눔스퀘어 Bold"/>
                <a:ea typeface="나눔스퀘어"/>
              </a:rPr>
              <a:t>새 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컬럼명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];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ALTER TABLE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student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 RENAME COLUMN 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korean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TO 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st_korean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4355007"/>
            <a:ext cx="8491478" cy="617043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테이블 </a:t>
            </a:r>
            <a:r>
              <a:rPr lang="ko-KR" altLang="en-US" b="1" dirty="0" err="1">
                <a:solidFill>
                  <a:srgbClr val="008080"/>
                </a:solidFill>
                <a:latin typeface="나눔스퀘어 Bold"/>
                <a:ea typeface="나눔스퀘어"/>
              </a:rPr>
              <a:t>컬럼</a:t>
            </a:r>
            <a:r>
              <a:rPr lang="ko-KR" altLang="en-US" b="1" dirty="0">
                <a:solidFill>
                  <a:srgbClr val="008080"/>
                </a:solidFill>
                <a:latin typeface="나눔스퀘어 Bold"/>
                <a:ea typeface="나눔스퀘어"/>
              </a:rPr>
              <a:t> 삭제</a:t>
            </a:r>
            <a:r>
              <a:rPr lang="en-US" altLang="ko-KR" b="1" dirty="0">
                <a:solidFill>
                  <a:srgbClr val="008080"/>
                </a:solidFill>
                <a:latin typeface="나눔스퀘어 Bold"/>
                <a:ea typeface="나눔스퀘어"/>
              </a:rPr>
              <a:t>: 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ALTER TABLE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테이블명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 DROP COLUMN [</a:t>
            </a:r>
            <a:r>
              <a:rPr lang="ko-KR" altLang="en-US" b="1" dirty="0" err="1">
                <a:solidFill>
                  <a:srgbClr val="002060"/>
                </a:solidFill>
                <a:latin typeface="나눔스퀘어 Bold"/>
                <a:ea typeface="나눔스퀘어"/>
              </a:rPr>
              <a:t>컬럼명</a:t>
            </a:r>
            <a:r>
              <a:rPr lang="en-US" altLang="ko-KR" b="1" dirty="0">
                <a:solidFill>
                  <a:srgbClr val="002060"/>
                </a:solidFill>
                <a:latin typeface="나눔스퀘어 Bold"/>
                <a:ea typeface="나눔스퀘어"/>
              </a:rPr>
              <a:t>];</a:t>
            </a:r>
          </a:p>
          <a:p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ALTER TABLE</a:t>
            </a:r>
            <a:r>
              <a:rPr lang="en-US" altLang="ko-KR" dirty="0">
                <a:solidFill>
                  <a:srgbClr val="0070C0"/>
                </a:solidFill>
                <a:latin typeface="나눔스퀘어 Bold"/>
                <a:ea typeface="나눔스퀘어"/>
              </a:rPr>
              <a:t> student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 DROP COLUMN </a:t>
            </a:r>
            <a:r>
              <a:rPr lang="en-US" altLang="ko-KR" dirty="0" err="1">
                <a:solidFill>
                  <a:srgbClr val="0070C0"/>
                </a:solidFill>
                <a:latin typeface="나눔스퀘어 Bold"/>
                <a:ea typeface="나눔스퀘어"/>
              </a:rPr>
              <a:t>st_korean</a:t>
            </a:r>
            <a:r>
              <a:rPr lang="en-US" altLang="ko-KR" dirty="0">
                <a:solidFill>
                  <a:srgbClr val="C00000"/>
                </a:solidFill>
                <a:latin typeface="나눔스퀘어 Bold"/>
                <a:ea typeface="나눔스퀘어"/>
              </a:rPr>
              <a:t>;</a:t>
            </a:r>
            <a:endParaRPr lang="ko-KR" altLang="en-US" dirty="0">
              <a:solidFill>
                <a:srgbClr val="C00000"/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879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507</Words>
  <Application>Microsoft Office PowerPoint</Application>
  <PresentationFormat>화면 슬라이드 쇼(16:9)</PresentationFormat>
  <Paragraphs>135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 Server Page 04강 – DBA의 주요 명령</vt:lpstr>
      <vt:lpstr>Lecture 04</vt:lpstr>
      <vt:lpstr>Lecture 04</vt:lpstr>
      <vt:lpstr>Lecture 04</vt:lpstr>
      <vt:lpstr>Lecture 04</vt:lpstr>
      <vt:lpstr>Lecture 04</vt:lpstr>
      <vt:lpstr>Lecture 04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67</cp:revision>
  <dcterms:created xsi:type="dcterms:W3CDTF">2017-06-08T02:27:15Z</dcterms:created>
  <dcterms:modified xsi:type="dcterms:W3CDTF">2018-04-22T10:55:44Z</dcterms:modified>
</cp:coreProperties>
</file>