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2" r:id="rId4"/>
    <p:sldId id="307" r:id="rId5"/>
    <p:sldId id="298" r:id="rId6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C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9" autoAdjust="0"/>
    <p:restoredTop sz="94660"/>
  </p:normalViewPr>
  <p:slideViewPr>
    <p:cSldViewPr snapToGrid="0">
      <p:cViewPr>
        <p:scale>
          <a:sx n="125" d="100"/>
          <a:sy n="125" d="100"/>
        </p:scale>
        <p:origin x="-156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7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6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66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73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43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3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83CF-D650-4EE0-9D99-E65820892135}" type="datetimeFigureOut">
              <a:rPr lang="ko-KR" altLang="en-US" smtClean="0"/>
              <a:t>2018-06-08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3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83CF-D650-4EE0-9D99-E65820892135}" type="datetimeFigureOut">
              <a:rPr lang="ko-KR" altLang="en-US" smtClean="0"/>
              <a:t>2018-06-08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5CA0-E585-4584-A8E7-A02E5921CB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1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10418" y="14298"/>
            <a:ext cx="9143999" cy="5143500"/>
            <a:chOff x="0" y="0"/>
            <a:chExt cx="12191999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noFill/>
            <a:ln w="127000" cmpd="sng">
              <a:solidFill>
                <a:srgbClr val="008080">
                  <a:alpha val="80000"/>
                </a:srgbClr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0363200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8606994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50788" y="601894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/>
            <p:cNvSpPr/>
            <p:nvPr/>
          </p:nvSpPr>
          <p:spPr>
            <a:xfrm rot="10800000">
              <a:off x="74850" y="59705"/>
              <a:ext cx="1756206" cy="792163"/>
            </a:xfrm>
            <a:prstGeom prst="triangle">
              <a:avLst/>
            </a:prstGeom>
            <a:solidFill>
              <a:srgbClr val="00808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-448474" y="1459816"/>
            <a:ext cx="6858000" cy="1081454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J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S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v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r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800" b="1" dirty="0">
                <a:solidFill>
                  <a:srgbClr val="FFC000"/>
                </a:solidFill>
                <a:latin typeface="나눔스퀘어 Bold" pitchFamily="50" charset="-127"/>
                <a:ea typeface="나눔스퀘어 Bold" pitchFamily="50" charset="-127"/>
              </a:rPr>
              <a:t>P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a</a:t>
            </a:r>
            <a:r>
              <a:rPr lang="en-US" altLang="ko-KR" sz="2800" b="1" dirty="0">
                <a:solidFill>
                  <a:srgbClr val="008080"/>
                </a:solidFill>
                <a:latin typeface="나눔스퀘어 Bold" pitchFamily="50" charset="-127"/>
                <a:ea typeface="나눔스퀘어 Bold" pitchFamily="50" charset="-127"/>
              </a:rPr>
              <a:t>g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/>
            </a:r>
            <a:b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21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강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Servlet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6" name="부제목 7"/>
          <p:cNvSpPr>
            <a:spLocks noGrp="1"/>
          </p:cNvSpPr>
          <p:nvPr>
            <p:ph type="subTitle" idx="1"/>
          </p:nvPr>
        </p:nvSpPr>
        <p:spPr>
          <a:xfrm>
            <a:off x="1531622" y="2604951"/>
            <a:ext cx="1662246" cy="339671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rgbClr val="FFC000"/>
                </a:solidFill>
                <a:latin typeface="나눔스퀘어" pitchFamily="50" charset="-127"/>
                <a:ea typeface="나눔스퀘어" pitchFamily="50" charset="-127"/>
              </a:rPr>
              <a:t>By. </a:t>
            </a:r>
            <a:r>
              <a:rPr lang="en-US" altLang="ko-KR" b="1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Lee Sera</a:t>
            </a:r>
            <a:endParaRPr lang="ko-KR" altLang="en-US" b="1" dirty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6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21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Servlet</a:t>
            </a:r>
            <a:endParaRPr lang="en-US" altLang="ko-KR" sz="1200" b="1" dirty="0" smtClean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A4DDC38-C77D-406D-B2C4-B47834FACC70}"/>
              </a:ext>
            </a:extLst>
          </p:cNvPr>
          <p:cNvSpPr/>
          <p:nvPr/>
        </p:nvSpPr>
        <p:spPr>
          <a:xfrm>
            <a:off x="312053" y="775690"/>
            <a:ext cx="8576126" cy="763550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Servlet</a:t>
            </a:r>
            <a:r>
              <a:rPr lang="en-US" altLang="ko-KR" sz="2000" b="1" dirty="0" smtClean="0">
                <a:solidFill>
                  <a:srgbClr val="008080"/>
                </a:solidFill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600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서블릿</a:t>
            </a:r>
            <a:r>
              <a:rPr lang="ko-KR" altLang="en-US" sz="16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</a:rPr>
              <a:t> 클래스 객체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à"/>
            </a:pP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HTML in JAVA (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자바 속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HTML)</a:t>
            </a:r>
          </a:p>
        </p:txBody>
      </p:sp>
    </p:spTree>
    <p:extLst>
      <p:ext uri="{BB962C8B-B14F-4D97-AF65-F5344CB8AC3E}">
        <p14:creationId xmlns:p14="http://schemas.microsoft.com/office/powerpoint/2010/main" val="33748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21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Servlet</a:t>
            </a:r>
            <a:endParaRPr lang="en-US" altLang="ko-KR" sz="1200" b="1" dirty="0" smtClean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B141DED-7C99-419A-BA27-F0C4F4742DBB}"/>
              </a:ext>
            </a:extLst>
          </p:cNvPr>
          <p:cNvSpPr/>
          <p:nvPr/>
        </p:nvSpPr>
        <p:spPr>
          <a:xfrm>
            <a:off x="142015" y="725634"/>
            <a:ext cx="8859970" cy="414354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&lt; 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Sevlet</a:t>
            </a:r>
            <a:r>
              <a:rPr lang="ko-KR" altLang="en-US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의 </a:t>
            </a:r>
            <a:r>
              <a:rPr lang="ko-KR" altLang="en-US" sz="1800" b="1" dirty="0" err="1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메소드</a:t>
            </a:r>
            <a:r>
              <a:rPr lang="ko-KR" altLang="en-US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&gt;</a:t>
            </a:r>
            <a:endParaRPr lang="en-US" altLang="ko-KR" dirty="0" smtClean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1. </a:t>
            </a:r>
            <a:r>
              <a:rPr lang="en-US" altLang="ko-KR" dirty="0" err="1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init</a:t>
            </a:r>
            <a:r>
              <a:rPr lang="en-US" altLang="ko-KR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 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WAS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에 해당 </a:t>
            </a:r>
            <a:r>
              <a:rPr lang="ko-KR" altLang="en-US" sz="1200" dirty="0" err="1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서블릿이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클래스로드 될 때 실행되는 </a:t>
            </a:r>
            <a:r>
              <a:rPr lang="ko-KR" altLang="en-US" sz="1200" dirty="0" err="1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메소드</a:t>
            </a:r>
            <a:endParaRPr lang="en-US" altLang="ko-KR" sz="1200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  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번만 실행됨</a:t>
            </a:r>
            <a:endParaRPr lang="en-US" altLang="ko-KR" sz="1200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  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페이지 이동 기능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지원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2</a:t>
            </a:r>
            <a:r>
              <a:rPr lang="en-US" altLang="ko-KR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service()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클라이언트 요청이 있을 때마다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호출됨</a:t>
            </a:r>
            <a:endParaRPr lang="en-US" altLang="ko-KR" sz="1200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  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만약 현재 </a:t>
            </a:r>
            <a:r>
              <a:rPr lang="ko-KR" altLang="en-US" sz="1200" dirty="0" err="1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서블릿이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get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방식으로 요청되었으면 </a:t>
            </a:r>
            <a:r>
              <a:rPr lang="en-US" altLang="ko-KR" sz="1200" dirty="0" err="1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doGet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()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을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post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방식으로 요청되었으면 </a:t>
            </a:r>
            <a:r>
              <a:rPr lang="en-US" altLang="ko-KR" sz="1200" dirty="0" err="1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doPost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()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호출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3</a:t>
            </a:r>
            <a:r>
              <a:rPr lang="en-US" altLang="ko-KR" dirty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. destroy() </a:t>
            </a:r>
            <a:endParaRPr lang="en-US" altLang="ko-KR" dirty="0" smtClean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 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server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restart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하거나 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shutdown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을 실행할 때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혹은 </a:t>
            </a:r>
            <a:r>
              <a:rPr lang="ko-KR" altLang="en-US" sz="1200" dirty="0" err="1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서블릿이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갱신되었을 때 호출됨</a:t>
            </a:r>
            <a:endParaRPr lang="en-US" altLang="ko-KR" sz="1200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 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해당 </a:t>
            </a:r>
            <a:r>
              <a:rPr lang="ko-KR" altLang="en-US" sz="1200" dirty="0" err="1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서블릿이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사용하고 있었던 자원을 반납</a:t>
            </a:r>
            <a:endParaRPr lang="en-US" altLang="ko-KR" sz="1200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4. </a:t>
            </a:r>
            <a:r>
              <a:rPr lang="en-US" altLang="ko-KR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getServletConfig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dirty="0" err="1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ServletConfig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내장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객체를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받음</a:t>
            </a:r>
            <a:endParaRPr lang="en-US" altLang="ko-KR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5. </a:t>
            </a:r>
            <a:r>
              <a:rPr lang="en-US" altLang="ko-KR" dirty="0" err="1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getServletInfo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해당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Servlet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의 버전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작성자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저작권 등의 정보를 </a:t>
            </a:r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받음</a:t>
            </a:r>
            <a:endParaRPr lang="en-US" altLang="ko-KR" sz="1200" dirty="0" smtClean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66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latin typeface="나눔스퀘어 Bold"/>
              <a:ea typeface="나눔스퀘어"/>
            </a:endParaRPr>
          </a:p>
        </p:txBody>
      </p:sp>
      <p:sp>
        <p:nvSpPr>
          <p:cNvPr id="15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rgbClr val="FFC000"/>
                </a:solidFill>
                <a:effectLst/>
                <a:latin typeface="나눔스퀘어 Bold"/>
                <a:ea typeface="나눔스퀘어"/>
              </a:rPr>
              <a:t>Copyright ©</a:t>
            </a:r>
            <a:r>
              <a:rPr lang="en-US" altLang="ko-KR" sz="1100" b="1" dirty="0">
                <a:solidFill>
                  <a:srgbClr val="FFC000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100" b="1" dirty="0">
                <a:solidFill>
                  <a:srgbClr val="0070C0"/>
                </a:solidFill>
                <a:latin typeface="나눔스퀘어 Bold"/>
                <a:ea typeface="나눔스퀘어"/>
              </a:rPr>
              <a:t>Lee Sera</a:t>
            </a:r>
            <a:endParaRPr lang="ko-KR" altLang="en-US" sz="1100" b="1" dirty="0">
              <a:solidFill>
                <a:srgbClr val="0070C0"/>
              </a:solidFill>
              <a:latin typeface="나눔스퀘어 Bold"/>
              <a:ea typeface="나눔스퀘어"/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ctrTitle"/>
          </p:nvPr>
        </p:nvSpPr>
        <p:spPr>
          <a:xfrm>
            <a:off x="1283677" y="52753"/>
            <a:ext cx="1397976" cy="431876"/>
          </a:xfrm>
        </p:spPr>
        <p:txBody>
          <a:bodyPr>
            <a:normAutofit/>
          </a:bodyPr>
          <a:lstStyle/>
          <a:p>
            <a:r>
              <a:rPr lang="en-US" altLang="ko-KR" sz="1400" b="1" dirty="0">
                <a:solidFill>
                  <a:srgbClr val="008080"/>
                </a:solidFill>
                <a:latin typeface="나눔스퀘어 Bold"/>
                <a:ea typeface="나눔스퀘어"/>
              </a:rPr>
              <a:t>Lecture</a:t>
            </a:r>
            <a:r>
              <a:rPr lang="en-US" altLang="ko-KR" sz="1400" b="1" dirty="0">
                <a:solidFill>
                  <a:srgbClr val="CC00CC"/>
                </a:solidFill>
                <a:latin typeface="나눔스퀘어 Bold"/>
                <a:ea typeface="나눔스퀘어"/>
              </a:rPr>
              <a:t> </a:t>
            </a:r>
            <a:r>
              <a:rPr lang="en-US" altLang="ko-KR" sz="14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21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2" name="부제목 7"/>
          <p:cNvSpPr>
            <a:spLocks noGrp="1"/>
          </p:cNvSpPr>
          <p:nvPr>
            <p:ph type="subTitle" idx="1"/>
          </p:nvPr>
        </p:nvSpPr>
        <p:spPr>
          <a:xfrm>
            <a:off x="1009786" y="381351"/>
            <a:ext cx="1945758" cy="306679"/>
          </a:xfrm>
        </p:spPr>
        <p:txBody>
          <a:bodyPr>
            <a:noAutofit/>
          </a:bodyPr>
          <a:lstStyle/>
          <a:p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스퀘어 Bold"/>
                <a:ea typeface="나눔스퀘어"/>
              </a:rPr>
              <a:t>Servlet</a:t>
            </a:r>
            <a:endParaRPr lang="en-US" altLang="ko-KR" sz="1200" b="1" dirty="0" smtClean="0">
              <a:solidFill>
                <a:schemeClr val="accent1">
                  <a:lumMod val="75000"/>
                </a:schemeClr>
              </a:solidFill>
              <a:latin typeface="나눔스퀘어 Bold"/>
              <a:ea typeface="나눔스퀘어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B141DED-7C99-419A-BA27-F0C4F4742DBB}"/>
              </a:ext>
            </a:extLst>
          </p:cNvPr>
          <p:cNvSpPr/>
          <p:nvPr/>
        </p:nvSpPr>
        <p:spPr>
          <a:xfrm>
            <a:off x="142015" y="725635"/>
            <a:ext cx="8859970" cy="1788965"/>
          </a:xfrm>
          <a:prstGeom prst="rect">
            <a:avLst/>
          </a:prstGeom>
          <a:noFill/>
          <a:ln w="63500" cmpd="sng">
            <a:solidFill>
              <a:srgbClr val="008080">
                <a:alpha val="6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&lt; </a:t>
            </a:r>
            <a:r>
              <a:rPr lang="en-US" altLang="ko-KR" sz="1800" b="1" dirty="0" err="1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Sevlet</a:t>
            </a:r>
            <a:r>
              <a:rPr lang="ko-KR" altLang="en-US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의 생명주기</a:t>
            </a:r>
            <a:r>
              <a:rPr lang="en-US" altLang="ko-KR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Life Cycle) </a:t>
            </a:r>
            <a:r>
              <a:rPr lang="en-US" altLang="ko-KR" sz="1800" b="1" dirty="0" smtClean="0">
                <a:solidFill>
                  <a:srgbClr val="C0000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&gt;</a:t>
            </a:r>
            <a:endParaRPr lang="en-US" altLang="ko-KR" dirty="0" smtClean="0">
              <a:solidFill>
                <a:srgbClr val="C00000"/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나눔스퀘어" pitchFamily="50" charset="-127"/>
              <a:ea typeface="나눔스퀘어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client(browser)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가 해당 </a:t>
            </a:r>
            <a:r>
              <a:rPr lang="ko-KR" altLang="en-US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서블릿을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anose="05000000000000000000" pitchFamily="2" charset="2"/>
              </a:rPr>
              <a:t> 호출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 Web Server  Web container</a:t>
            </a:r>
            <a:r>
              <a:rPr lang="ko-KR" altLang="en-US" dirty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 Web Container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가 해당 </a:t>
            </a:r>
            <a:r>
              <a:rPr lang="ko-KR" altLang="en-US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서블릿의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r>
              <a:rPr lang="en-US" altLang="ko-KR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isLoad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()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호출 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이때 만약 </a:t>
            </a:r>
            <a:r>
              <a:rPr lang="en-US" altLang="ko-KR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isLoad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()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가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false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라면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 </a:t>
            </a:r>
            <a:r>
              <a:rPr lang="ko-KR" altLang="en-US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서블릿을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클래스로드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 </a:t>
            </a:r>
            <a:r>
              <a:rPr lang="ko-KR" altLang="en-US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서블릿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객체 생성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(new)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 </a:t>
            </a:r>
            <a:r>
              <a:rPr lang="en-US" altLang="ko-KR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init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()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invoker() 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새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thread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실행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 service()  </a:t>
            </a:r>
            <a:r>
              <a:rPr lang="en-US" altLang="ko-KR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doGet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()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혹은 </a:t>
            </a:r>
            <a:r>
              <a:rPr lang="en-US" altLang="ko-KR" dirty="0" err="1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doPost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()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실행 </a:t>
            </a:r>
            <a:r>
              <a:rPr lang="en-US" altLang="ko-KR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 </a:t>
            </a:r>
            <a:r>
              <a:rPr lang="ko-KR" altLang="en-US" dirty="0" smtClean="0">
                <a:solidFill>
                  <a:srgbClr val="002060"/>
                </a:solidFill>
                <a:latin typeface="나눔스퀘어" pitchFamily="50" charset="-127"/>
                <a:ea typeface="나눔스퀘어" pitchFamily="50" charset="-127"/>
                <a:sym typeface="Wingdings" pitchFamily="2" charset="2"/>
              </a:rPr>
              <a:t>작업 수행</a:t>
            </a:r>
            <a:endParaRPr lang="en-US" altLang="ko-KR" dirty="0" smtClean="0">
              <a:solidFill>
                <a:srgbClr val="002060"/>
              </a:solidFill>
              <a:latin typeface="나눔스퀘어" pitchFamily="50" charset="-127"/>
              <a:ea typeface="나눔스퀘어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36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142999" y="2217725"/>
            <a:ext cx="6858000" cy="708050"/>
          </a:xfrm>
        </p:spPr>
        <p:txBody>
          <a:bodyPr>
            <a:noAutofit/>
          </a:bodyPr>
          <a:lstStyle/>
          <a:p>
            <a:r>
              <a:rPr lang="ko-KR" altLang="en-US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끝</a:t>
            </a:r>
            <a:r>
              <a:rPr lang="en-US" altLang="ko-KR" sz="7200" b="1" dirty="0">
                <a:solidFill>
                  <a:srgbClr val="00808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</a:t>
            </a:r>
            <a:endParaRPr lang="ko-KR" altLang="en-US" sz="7200" b="1" dirty="0">
              <a:solidFill>
                <a:schemeClr val="accent1">
                  <a:lumMod val="7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noFill/>
          <a:ln w="127000" cmpd="sng">
            <a:solidFill>
              <a:srgbClr val="008080">
                <a:alpha val="8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/>
          <p:cNvSpPr/>
          <p:nvPr/>
        </p:nvSpPr>
        <p:spPr>
          <a:xfrm>
            <a:off x="7772400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/>
          <p:cNvSpPr/>
          <p:nvPr/>
        </p:nvSpPr>
        <p:spPr>
          <a:xfrm>
            <a:off x="6455245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/>
          <p:cNvSpPr/>
          <p:nvPr/>
        </p:nvSpPr>
        <p:spPr>
          <a:xfrm>
            <a:off x="5138091" y="451420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6137" y="44779"/>
            <a:ext cx="1317155" cy="594122"/>
          </a:xfrm>
          <a:prstGeom prst="triangle">
            <a:avLst/>
          </a:prstGeom>
          <a:solidFill>
            <a:srgbClr val="00808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7"/>
          <p:cNvSpPr txBox="1">
            <a:spLocks/>
          </p:cNvSpPr>
          <p:nvPr/>
        </p:nvSpPr>
        <p:spPr>
          <a:xfrm rot="16200000">
            <a:off x="8154020" y="4180741"/>
            <a:ext cx="1696918" cy="228599"/>
          </a:xfrm>
          <a:prstGeom prst="rect">
            <a:avLst/>
          </a:prstGeom>
        </p:spPr>
        <p:txBody>
          <a:bodyPr vert="horz" lIns="68580" tIns="34290" rIns="68580" bIns="3429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FFC000"/>
                </a:solidFill>
                <a:effectLst/>
                <a:latin typeface="나눔바른펜" panose="020B0503000000000000" pitchFamily="50" charset="-127"/>
                <a:ea typeface="나눔바른펜" panose="020B0503000000000000" pitchFamily="50" charset="-127"/>
              </a:rPr>
              <a:t>Copyright ©</a:t>
            </a:r>
            <a:r>
              <a:rPr lang="en-US" altLang="ko-KR" b="1" dirty="0">
                <a:solidFill>
                  <a:srgbClr val="FFC00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Lee Sera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4571</TotalTime>
  <Words>232</Words>
  <Application>Microsoft Office PowerPoint</Application>
  <PresentationFormat>화면 슬라이드 쇼(16:9)</PresentationFormat>
  <Paragraphs>36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Java Server Page 21강 Servlet</vt:lpstr>
      <vt:lpstr>Lecture 21</vt:lpstr>
      <vt:lpstr>Lecture 21</vt:lpstr>
      <vt:lpstr>Lecture 21</vt:lpstr>
      <vt:lpstr>끝!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Windows 사용자</dc:creator>
  <cp:lastModifiedBy>이세라</cp:lastModifiedBy>
  <cp:revision>195</cp:revision>
  <dcterms:created xsi:type="dcterms:W3CDTF">2017-06-08T02:27:15Z</dcterms:created>
  <dcterms:modified xsi:type="dcterms:W3CDTF">2018-06-08T11:40:16Z</dcterms:modified>
</cp:coreProperties>
</file>