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9" r:id="rId4"/>
    <p:sldId id="260" r:id="rId5"/>
    <p:sldId id="261" r:id="rId6"/>
    <p:sldId id="262" r:id="rId7"/>
    <p:sldId id="263" r:id="rId8"/>
    <p:sldId id="258" r:id="rId9"/>
    <p:sldId id="264" r:id="rId10"/>
    <p:sldId id="325" r:id="rId11"/>
    <p:sldId id="326" r:id="rId12"/>
    <p:sldId id="323" r:id="rId13"/>
    <p:sldId id="324" r:id="rId14"/>
    <p:sldId id="321" r:id="rId15"/>
    <p:sldId id="322" r:id="rId16"/>
    <p:sldId id="278" r:id="rId17"/>
    <p:sldId id="265" r:id="rId18"/>
    <p:sldId id="269" r:id="rId19"/>
    <p:sldId id="270" r:id="rId20"/>
    <p:sldId id="266" r:id="rId21"/>
    <p:sldId id="276" r:id="rId22"/>
    <p:sldId id="273" r:id="rId23"/>
    <p:sldId id="277" r:id="rId24"/>
    <p:sldId id="274" r:id="rId25"/>
    <p:sldId id="271" r:id="rId26"/>
    <p:sldId id="267" r:id="rId27"/>
    <p:sldId id="272" r:id="rId28"/>
    <p:sldId id="275" r:id="rId29"/>
    <p:sldId id="268" r:id="rId30"/>
    <p:sldId id="287" r:id="rId31"/>
    <p:sldId id="279" r:id="rId32"/>
    <p:sldId id="280" r:id="rId33"/>
    <p:sldId id="281" r:id="rId34"/>
    <p:sldId id="282" r:id="rId35"/>
    <p:sldId id="309" r:id="rId36"/>
    <p:sldId id="286" r:id="rId37"/>
    <p:sldId id="314" r:id="rId38"/>
    <p:sldId id="313" r:id="rId39"/>
    <p:sldId id="312" r:id="rId40"/>
    <p:sldId id="300" r:id="rId41"/>
    <p:sldId id="327" r:id="rId42"/>
    <p:sldId id="301" r:id="rId43"/>
    <p:sldId id="304" r:id="rId44"/>
    <p:sldId id="315" r:id="rId45"/>
    <p:sldId id="308" r:id="rId46"/>
    <p:sldId id="311" r:id="rId47"/>
    <p:sldId id="306" r:id="rId48"/>
    <p:sldId id="307" r:id="rId49"/>
    <p:sldId id="316" r:id="rId50"/>
    <p:sldId id="317" r:id="rId51"/>
    <p:sldId id="319" r:id="rId52"/>
    <p:sldId id="318" r:id="rId53"/>
    <p:sldId id="320" r:id="rId5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ena Droid" initials="ED" lastIdx="1" clrIdx="0">
    <p:extLst>
      <p:ext uri="{19B8F6BF-5375-455C-9EA6-DF929625EA0E}">
        <p15:presenceInfo xmlns:p15="http://schemas.microsoft.com/office/powerpoint/2012/main" userId="39c00cf88bb975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83E"/>
    <a:srgbClr val="268FDE"/>
    <a:srgbClr val="52A5E5"/>
    <a:srgbClr val="9900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40741" autoAdjust="0"/>
  </p:normalViewPr>
  <p:slideViewPr>
    <p:cSldViewPr snapToGrid="0">
      <p:cViewPr varScale="1">
        <p:scale>
          <a:sx n="31" d="100"/>
          <a:sy n="31" d="100"/>
        </p:scale>
        <p:origin x="243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D4388-66B3-4014-9498-0FEE0B33A2F0}" type="datetimeFigureOut">
              <a:rPr lang="ru-RU" smtClean="0"/>
              <a:t>16.11.2015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721CE-BE4D-4B51-BBF0-2392654E5EBF}" type="slidenum">
              <a:rPr lang="ru-RU" smtClean="0"/>
              <a:t>‹#›</a:t>
            </a:fld>
            <a:endParaRPr lang="ru-RU"/>
          </a:p>
        </p:txBody>
      </p:sp>
    </p:spTree>
    <p:extLst>
      <p:ext uri="{BB962C8B-B14F-4D97-AF65-F5344CB8AC3E}">
        <p14:creationId xmlns:p14="http://schemas.microsoft.com/office/powerpoint/2010/main" val="2465134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1</a:t>
            </a:fld>
            <a:endParaRPr lang="ru-RU"/>
          </a:p>
        </p:txBody>
      </p:sp>
    </p:spTree>
    <p:extLst>
      <p:ext uri="{BB962C8B-B14F-4D97-AF65-F5344CB8AC3E}">
        <p14:creationId xmlns:p14="http://schemas.microsoft.com/office/powerpoint/2010/main" val="234435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F#? Why use F# for working with data?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Exploratory programming</a:t>
            </a:r>
            <a:endParaRPr lang="ru-RU"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 is the best language based on .NET for exploratory programming, prototyping, modeling and scripting.  It provides pretty nice and convenient environment - F# Interactive is a great tool to try out algorithms and code in an interactive and responsive way, where you can see the feedback momently. You can write in the interactive window directly, or execute your .</a:t>
            </a:r>
            <a:r>
              <a:rPr lang="en-US" sz="1200" kern="1200" dirty="0" err="1" smtClean="0">
                <a:solidFill>
                  <a:schemeClr val="tx1"/>
                </a:solidFill>
                <a:effectLst/>
                <a:latin typeface="+mn-lt"/>
                <a:ea typeface="+mn-ea"/>
                <a:cs typeface="+mn-cs"/>
              </a:rPr>
              <a:t>fsx</a:t>
            </a:r>
            <a:r>
              <a:rPr lang="en-US" sz="1200" kern="1200" dirty="0" smtClean="0">
                <a:solidFill>
                  <a:schemeClr val="tx1"/>
                </a:solidFill>
                <a:effectLst/>
                <a:latin typeface="+mn-lt"/>
                <a:ea typeface="+mn-ea"/>
                <a:cs typeface="+mn-cs"/>
              </a:rPr>
              <a:t> scripts in the interactive way. This flexibility is vital for data scientists who spend a lot of time experimenting with data, creating data pipelines, formatting and preparing data for the further usage.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Referential Transparency</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you write your jobs in a functional way, then your functions can be mostly described by what they take as an input and what they produce as a return value. This is also called referential transparency. In essence this means that the expression can be replaced with its result without affecting the program’s behavior. So if they compile and give you the expected result today, they'll likely keep producing the right result in the future as well.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B721CE-BE4D-4B51-BBF0-2392654E5EBF}" type="slidenum">
              <a:rPr lang="ru-RU" smtClean="0"/>
              <a:t>10</a:t>
            </a:fld>
            <a:endParaRPr lang="ru-RU"/>
          </a:p>
        </p:txBody>
      </p:sp>
    </p:spTree>
    <p:extLst>
      <p:ext uri="{BB962C8B-B14F-4D97-AF65-F5344CB8AC3E}">
        <p14:creationId xmlns:p14="http://schemas.microsoft.com/office/powerpoint/2010/main" val="1621765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Data pipelines</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Functional style also aims to help in constructing your logic as simple, repeatable actions that can be abstracted out into a function and then when logic becomes more complex – we can use function composition by calling these simple functions in sequence. And the real benefit here is that our programs are constructed of small and clear pieces that are less error prone and easier to understand. </a:t>
            </a:r>
            <a:endParaRPr lang="ru-RU"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is an example of data flow pipeline in fsharp.</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examples where we have some input data and a series of step by step actions or transformations, and the final aggregating operation at the end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Just</a:t>
            </a:r>
            <a:r>
              <a:rPr lang="en-US" sz="1200" kern="1200" baseline="0" dirty="0" smtClean="0">
                <a:solidFill>
                  <a:schemeClr val="tx1"/>
                </a:solidFill>
                <a:effectLst/>
                <a:latin typeface="+mn-lt"/>
                <a:ea typeface="+mn-ea"/>
                <a:cs typeface="+mn-cs"/>
              </a:rPr>
              <a:t> look how logical and neat this code looks!</a:t>
            </a:r>
            <a:endParaRPr lang="en-US" sz="1200" kern="1200" dirty="0" smtClean="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B721CE-BE4D-4B51-BBF0-2392654E5EBF}" type="slidenum">
              <a:rPr lang="ru-RU" smtClean="0"/>
              <a:t>11</a:t>
            </a:fld>
            <a:endParaRPr lang="ru-RU"/>
          </a:p>
        </p:txBody>
      </p:sp>
    </p:spTree>
    <p:extLst>
      <p:ext uri="{BB962C8B-B14F-4D97-AF65-F5344CB8AC3E}">
        <p14:creationId xmlns:p14="http://schemas.microsoft.com/office/powerpoint/2010/main" val="3522183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 has algebraic data types – particularly in functional programming and type theory, an algebraic data type is a kind of composite </a:t>
            </a:r>
            <a:r>
              <a:rPr lang="en-US" sz="1200" kern="1200" dirty="0" smtClean="0">
                <a:solidFill>
                  <a:schemeClr val="tx1"/>
                </a:solidFill>
                <a:effectLst/>
                <a:latin typeface="+mn-lt"/>
                <a:ea typeface="+mn-ea"/>
                <a:cs typeface="+mn-cs"/>
              </a:rPr>
              <a:t>type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type formed by combining other types.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a:t>
            </a:r>
            <a:r>
              <a:rPr lang="en-US" sz="1200" kern="1200" dirty="0" smtClean="0">
                <a:solidFill>
                  <a:schemeClr val="tx1"/>
                </a:solidFill>
                <a:effectLst/>
                <a:latin typeface="+mn-lt"/>
                <a:ea typeface="+mn-ea"/>
                <a:cs typeface="+mn-cs"/>
              </a:rPr>
              <a:t># has tuples, records, discriminated unions. </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B721CE-BE4D-4B51-BBF0-2392654E5EBF}" type="slidenum">
              <a:rPr lang="ru-RU" smtClean="0"/>
              <a:t>12</a:t>
            </a:fld>
            <a:endParaRPr lang="ru-RU"/>
          </a:p>
        </p:txBody>
      </p:sp>
    </p:spTree>
    <p:extLst>
      <p:ext uri="{BB962C8B-B14F-4D97-AF65-F5344CB8AC3E}">
        <p14:creationId xmlns:p14="http://schemas.microsoft.com/office/powerpoint/2010/main" val="46894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Often values of algebraic types are analyzed with pattern matching. With pattern matching it becomes really easy to work with data structures and make a flow against specified parameters where deconstruction is done automatically.</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B721CE-BE4D-4B51-BBF0-2392654E5EBF}" type="slidenum">
              <a:rPr lang="ru-RU" smtClean="0"/>
              <a:t>13</a:t>
            </a:fld>
            <a:endParaRPr lang="ru-RU"/>
          </a:p>
        </p:txBody>
      </p:sp>
    </p:spTree>
    <p:extLst>
      <p:ext uri="{BB962C8B-B14F-4D97-AF65-F5344CB8AC3E}">
        <p14:creationId xmlns:p14="http://schemas.microsoft.com/office/powerpoint/2010/main" val="3012223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Strong typing and type inference</a:t>
            </a:r>
            <a:endParaRPr lang="ru-RU"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 typing and type inference really help to focus on real task you want to solve rather than on caring about types, because F# compiler infers type information for us.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 Providers</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 has a type providers feature that supports information rich programming and simplifies working with data, when the schema is stable at runtime and during the lifetime of compiled code. The type providers for structured file formats infer the structure of a sample. The structure is then used to provide easy to use type-safe access to documents that follow the same structure</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know R </a:t>
            </a:r>
            <a:r>
              <a:rPr lang="en-US" sz="1200" kern="1200" dirty="0" smtClean="0">
                <a:solidFill>
                  <a:schemeClr val="tx1"/>
                </a:solidFill>
                <a:effectLst/>
                <a:latin typeface="+mn-lt"/>
                <a:ea typeface="+mn-ea"/>
                <a:cs typeface="+mn-cs"/>
              </a:rPr>
              <a:t>language - there </a:t>
            </a:r>
            <a:r>
              <a:rPr lang="en-US" sz="1200" kern="1200" dirty="0" smtClean="0">
                <a:solidFill>
                  <a:schemeClr val="tx1"/>
                </a:solidFill>
                <a:effectLst/>
                <a:latin typeface="+mn-lt"/>
                <a:ea typeface="+mn-ea"/>
                <a:cs typeface="+mn-cs"/>
              </a:rPr>
              <a:t>is The R Type Provider makes it possible to use all of R capabilities, from the F# interactive environment. It enables on-the-fly charting and data analysis using R packages, with the added benefit of IntelliSense over R, and compile-time type-checking that the R functions you are using exist.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allows you to leverage all of .NET libraries, as well as F# unique capabilities to access and manipulate data from a wide variety of sources via Type Providers.</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a:t>
            </a:r>
            <a:r>
              <a:rPr lang="en-US" sz="1200" kern="1200" dirty="0" err="1" smtClean="0">
                <a:solidFill>
                  <a:schemeClr val="tx1"/>
                </a:solidFill>
                <a:effectLst/>
                <a:latin typeface="+mn-lt"/>
                <a:ea typeface="+mn-ea"/>
                <a:cs typeface="+mn-cs"/>
              </a:rPr>
              <a:t>FSharp.Data</a:t>
            </a:r>
            <a:r>
              <a:rPr lang="en-US" sz="1200" kern="1200" dirty="0" smtClean="0">
                <a:solidFill>
                  <a:schemeClr val="tx1"/>
                </a:solidFill>
                <a:effectLst/>
                <a:latin typeface="+mn-lt"/>
                <a:ea typeface="+mn-ea"/>
                <a:cs typeface="+mn-cs"/>
              </a:rPr>
              <a:t> for tons of formats.</a:t>
            </a:r>
            <a:endParaRPr lang="ru-RU"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14</a:t>
            </a:fld>
            <a:endParaRPr lang="ru-RU"/>
          </a:p>
        </p:txBody>
      </p:sp>
    </p:spTree>
    <p:extLst>
      <p:ext uri="{BB962C8B-B14F-4D97-AF65-F5344CB8AC3E}">
        <p14:creationId xmlns:p14="http://schemas.microsoft.com/office/powerpoint/2010/main" val="2322351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Units</a:t>
            </a:r>
            <a:r>
              <a:rPr lang="en-US" baseline="0" dirty="0" smtClean="0"/>
              <a:t> of measure – </a:t>
            </a:r>
            <a:r>
              <a:rPr lang="en-US" baseline="0" dirty="0" err="1" smtClean="0"/>
              <a:t>imporvisate</a:t>
            </a:r>
            <a:r>
              <a:rPr lang="en-US" baseline="0" dirty="0" smtClean="0"/>
              <a:t>!!!</a:t>
            </a:r>
          </a:p>
          <a:p>
            <a:endParaRPr lang="en-US" baseline="0" dirty="0" smtClean="0"/>
          </a:p>
          <a:p>
            <a:r>
              <a:rPr lang="en-US" sz="1200" b="1" kern="1200" dirty="0" smtClean="0">
                <a:solidFill>
                  <a:schemeClr val="tx1"/>
                </a:solidFill>
                <a:effectLst/>
                <a:latin typeface="+mn-lt"/>
                <a:ea typeface="+mn-ea"/>
                <a:cs typeface="+mn-cs"/>
              </a:rPr>
              <a:t>Distributed Programming</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Using F# also facilitates distributed programming, because in functional programming the emphasis is put on composition of functions and functions can be combined, sent remotely, applied locally on distributed data sets and other different things. Also, with immutable data structures you can forget about data race conditions.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Concurrent Programming</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Concurrent programming becomes totally easier by escaping side-effects and mutable variables and facilitating code distribution over several CPU. Since functions do not make implicit effects, you can call them as many times as you want, even in different threads, etc., without having to worry about the state of the program.</a:t>
            </a:r>
            <a:br>
              <a:rPr lang="en-US" sz="1200" kern="1200" dirty="0" smtClean="0">
                <a:solidFill>
                  <a:schemeClr val="tx1"/>
                </a:solidFill>
                <a:effectLst/>
                <a:latin typeface="+mn-lt"/>
                <a:ea typeface="+mn-ea"/>
                <a:cs typeface="+mn-cs"/>
              </a:rPr>
            </a:b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15</a:t>
            </a:fld>
            <a:endParaRPr lang="ru-RU"/>
          </a:p>
        </p:txBody>
      </p:sp>
    </p:spTree>
    <p:extLst>
      <p:ext uri="{BB962C8B-B14F-4D97-AF65-F5344CB8AC3E}">
        <p14:creationId xmlns:p14="http://schemas.microsoft.com/office/powerpoint/2010/main" val="4040599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will be using Accord.NET as a</a:t>
            </a:r>
            <a:r>
              <a:rPr lang="en-US" baseline="0" dirty="0" smtClean="0"/>
              <a:t> framework for the machine learning. It contains algorithms for supervised and unsupervised learning: regression, classification, clustering.. audio, image and video processing.</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16</a:t>
            </a:fld>
            <a:endParaRPr lang="ru-RU"/>
          </a:p>
        </p:txBody>
      </p:sp>
    </p:spTree>
    <p:extLst>
      <p:ext uri="{BB962C8B-B14F-4D97-AF65-F5344CB8AC3E}">
        <p14:creationId xmlns:p14="http://schemas.microsoft.com/office/powerpoint/2010/main" val="970985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The first algorithm </a:t>
            </a:r>
            <a:r>
              <a:rPr lang="en-US" sz="1200" kern="1200" dirty="0" smtClean="0">
                <a:solidFill>
                  <a:schemeClr val="tx1"/>
                </a:solidFill>
                <a:effectLst/>
                <a:latin typeface="+mn-lt"/>
                <a:ea typeface="+mn-ea"/>
                <a:cs typeface="+mn-cs"/>
              </a:rPr>
              <a:t>I want to talk about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called linear regression. </a:t>
            </a:r>
            <a:r>
              <a:rPr lang="en-US" dirty="0" smtClean="0"/>
              <a:t> </a:t>
            </a:r>
            <a:endParaRPr lang="en-US" dirty="0" smtClean="0"/>
          </a:p>
          <a:p>
            <a:pPr marL="0" indent="0">
              <a:buNone/>
            </a:pPr>
            <a:endParaRPr lang="en-US" dirty="0" smtClean="0"/>
          </a:p>
          <a:p>
            <a:pPr marL="0" indent="0">
              <a:buNone/>
            </a:pPr>
            <a:r>
              <a:rPr lang="en-US" dirty="0" smtClean="0"/>
              <a:t>In general, we can use linear regression</a:t>
            </a:r>
            <a:r>
              <a:rPr lang="en-US" baseline="0" dirty="0" smtClean="0"/>
              <a:t> for prediction of some numeric values, for example, the number of bike rentals to expect some day in the future.</a:t>
            </a:r>
            <a:endParaRPr lang="en-US" dirty="0" smtClean="0"/>
          </a:p>
          <a:p>
            <a:pPr marL="0" indent="0">
              <a:buNone/>
            </a:pPr>
            <a:endParaRPr lang="en-US" dirty="0" smtClean="0"/>
          </a:p>
          <a:p>
            <a:pPr marL="0" indent="0">
              <a:buNone/>
            </a:pPr>
            <a:r>
              <a:rPr lang="en-US" dirty="0" smtClean="0"/>
              <a:t>This </a:t>
            </a:r>
            <a:r>
              <a:rPr lang="en-US" dirty="0" smtClean="0"/>
              <a:t>is the simplest machine learning algorithm</a:t>
            </a:r>
            <a:r>
              <a:rPr lang="en-US" baseline="0" dirty="0" smtClean="0"/>
              <a:t> ever, but once you understand the approach – it’s much easier to understand other algorithms.</a:t>
            </a:r>
          </a:p>
          <a:p>
            <a:pPr marL="228600" indent="-228600">
              <a:buAutoNum type="arabicPeriod"/>
            </a:pPr>
            <a:endParaRPr lang="en-US" baseline="0" dirty="0" smtClean="0"/>
          </a:p>
          <a:p>
            <a:pPr marL="228600" indent="-228600">
              <a:buAutoNum type="arabicPeriod"/>
            </a:pPr>
            <a:r>
              <a:rPr lang="en-US" baseline="0" dirty="0" smtClean="0"/>
              <a:t>Suppose we want to predict something</a:t>
            </a:r>
          </a:p>
          <a:p>
            <a:pPr marL="228600" indent="-228600">
              <a:buAutoNum type="arabicPeriod"/>
            </a:pPr>
            <a:r>
              <a:rPr lang="en-US" baseline="0" dirty="0" smtClean="0"/>
              <a:t>Let it be  the exchange rate for some day in the future</a:t>
            </a:r>
          </a:p>
          <a:p>
            <a:pPr marL="228600" indent="-228600">
              <a:buAutoNum type="arabicPeriod"/>
            </a:pPr>
            <a:r>
              <a:rPr lang="en-US" baseline="0" dirty="0" smtClean="0"/>
              <a:t>Regression is prediction of some number from a continuous range</a:t>
            </a:r>
          </a:p>
          <a:p>
            <a:pPr marL="228600" indent="-228600">
              <a:buAutoNum type="arabicPeriod"/>
            </a:pPr>
            <a:r>
              <a:rPr lang="en-US" baseline="0" dirty="0" smtClean="0"/>
              <a:t>In supervised machine learning we always have train data </a:t>
            </a:r>
            <a:r>
              <a:rPr lang="en-US" baseline="0" dirty="0" smtClean="0"/>
              <a:t>(where we have inputs </a:t>
            </a:r>
            <a:r>
              <a:rPr lang="en-US" baseline="0" dirty="0" smtClean="0"/>
              <a:t>and known outputs), test data </a:t>
            </a:r>
            <a:r>
              <a:rPr lang="en-US" baseline="0" dirty="0" smtClean="0"/>
              <a:t>(where we just have </a:t>
            </a:r>
            <a:r>
              <a:rPr lang="en-US" baseline="0" dirty="0" smtClean="0"/>
              <a:t>inputs)</a:t>
            </a:r>
          </a:p>
          <a:p>
            <a:pPr marL="228600" indent="-228600">
              <a:buAutoNum type="arabicPeriod"/>
            </a:pPr>
            <a:r>
              <a:rPr lang="en-US" baseline="0" dirty="0" smtClean="0"/>
              <a:t>Inputs here can be political situation, financial conditions, weekday, working day, weather, holiday, etc.</a:t>
            </a:r>
          </a:p>
          <a:p>
            <a:pPr marL="228600" indent="-228600">
              <a:buAutoNum type="arabicPeriod"/>
            </a:pPr>
            <a:r>
              <a:rPr lang="en-US" baseline="0" dirty="0" smtClean="0"/>
              <a:t>The idea of linear regression is to find a function that will fit the training samples in the most optimal way</a:t>
            </a:r>
          </a:p>
          <a:p>
            <a:pPr marL="228600" indent="-228600">
              <a:buAutoNum type="arabicPeriod"/>
            </a:pPr>
            <a:r>
              <a:rPr lang="en-US" baseline="0" dirty="0" smtClean="0"/>
              <a:t>Here imagine that each training sample corresponds to one point in the picture</a:t>
            </a:r>
          </a:p>
          <a:p>
            <a:pPr marL="228600" indent="-228600">
              <a:buAutoNum type="arabicPeriod"/>
            </a:pPr>
            <a:r>
              <a:rPr lang="en-US" baseline="0" dirty="0" smtClean="0"/>
              <a:t>So the idea is to draw the line that would fit all points the best way.</a:t>
            </a:r>
          </a:p>
          <a:p>
            <a:pPr marL="228600" indent="-228600">
              <a:buAutoNum type="arabicPeriod"/>
            </a:pPr>
            <a:r>
              <a:rPr lang="en-US" baseline="0" dirty="0" smtClean="0"/>
              <a:t>Anyway, let’s look how linear regression works</a:t>
            </a:r>
          </a:p>
          <a:p>
            <a:pPr marL="228600" indent="-228600">
              <a:buAutoNum type="arabicPeriod"/>
            </a:pP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17</a:t>
            </a:fld>
            <a:endParaRPr lang="ru-RU"/>
          </a:p>
        </p:txBody>
      </p:sp>
    </p:spTree>
    <p:extLst>
      <p:ext uri="{BB962C8B-B14F-4D97-AF65-F5344CB8AC3E}">
        <p14:creationId xmlns:p14="http://schemas.microsoft.com/office/powerpoint/2010/main" val="4228877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can we even predict something?</a:t>
            </a:r>
          </a:p>
          <a:p>
            <a:r>
              <a:rPr lang="en-US" dirty="0" smtClean="0"/>
              <a:t>Well,</a:t>
            </a:r>
            <a:r>
              <a:rPr lang="en-US" baseline="0" dirty="0" smtClean="0"/>
              <a:t> it’s simple.</a:t>
            </a:r>
          </a:p>
          <a:p>
            <a:r>
              <a:rPr lang="en-US" baseline="0" dirty="0" smtClean="0"/>
              <a:t>We can make a guess, then find out what is the mistake of our guess, and after that – fix our mistake.</a:t>
            </a:r>
          </a:p>
          <a:p>
            <a:endParaRPr lang="en-US" baseline="0" dirty="0" smtClean="0"/>
          </a:p>
          <a:p>
            <a:r>
              <a:rPr lang="en-US" baseline="0" dirty="0" smtClean="0"/>
              <a:t>So, the first step is … to make a guess!</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18</a:t>
            </a:fld>
            <a:endParaRPr lang="ru-RU"/>
          </a:p>
        </p:txBody>
      </p:sp>
    </p:spTree>
    <p:extLst>
      <p:ext uri="{BB962C8B-B14F-4D97-AF65-F5344CB8AC3E}">
        <p14:creationId xmlns:p14="http://schemas.microsoft.com/office/powerpoint/2010/main" val="2660075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case of linear</a:t>
            </a:r>
            <a:r>
              <a:rPr lang="en-US" baseline="0" dirty="0" smtClean="0"/>
              <a:t> regression is when we have only one input parameter and one output parameter. </a:t>
            </a:r>
          </a:p>
          <a:p>
            <a:r>
              <a:rPr lang="en-US" baseline="0" dirty="0" smtClean="0"/>
              <a:t>It’s as if we were about to predict the exchange rate based on only financial conditions. </a:t>
            </a:r>
          </a:p>
          <a:p>
            <a:r>
              <a:rPr lang="en-US" baseline="0" dirty="0" smtClean="0"/>
              <a:t>Then we can locate all our training data on the 2D picture and make a guess.</a:t>
            </a:r>
          </a:p>
          <a:p>
            <a:r>
              <a:rPr lang="en-US" baseline="0" dirty="0" smtClean="0"/>
              <a:t>That means, we are trying to draw the line that should ideally fit our data, but as it’s the guess, it is obviously wrong initially.</a:t>
            </a:r>
          </a:p>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19</a:t>
            </a:fld>
            <a:endParaRPr lang="ru-RU"/>
          </a:p>
        </p:txBody>
      </p:sp>
    </p:spTree>
    <p:extLst>
      <p:ext uri="{BB962C8B-B14F-4D97-AF65-F5344CB8AC3E}">
        <p14:creationId xmlns:p14="http://schemas.microsoft.com/office/powerpoint/2010/main" val="1474876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everyone!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am absolutely happy to see you</a:t>
            </a:r>
            <a:r>
              <a:rPr lang="en-US" sz="1200" kern="1200" dirty="0" smtClean="0">
                <a:solidFill>
                  <a:schemeClr val="tx1"/>
                </a:solidFill>
                <a:effectLst/>
                <a:latin typeface="+mn-lt"/>
                <a:ea typeface="+mn-ea"/>
                <a:cs typeface="+mn-cs"/>
              </a:rPr>
              <a:t>. Thank you for coming.</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Lena.</a:t>
            </a:r>
          </a:p>
          <a:p>
            <a:r>
              <a:rPr lang="en-US" sz="1200" kern="1200" dirty="0" smtClean="0">
                <a:solidFill>
                  <a:schemeClr val="tx1"/>
                </a:solidFill>
                <a:effectLst/>
                <a:latin typeface="+mn-lt"/>
                <a:ea typeface="+mn-ea"/>
                <a:cs typeface="+mn-cs"/>
              </a:rPr>
              <a:t>I'm </a:t>
            </a:r>
            <a:r>
              <a:rPr lang="en-US" sz="1200" kern="1200" dirty="0" smtClean="0">
                <a:solidFill>
                  <a:schemeClr val="tx1"/>
                </a:solidFill>
                <a:effectLst/>
                <a:latin typeface="+mn-lt"/>
                <a:ea typeface="+mn-ea"/>
                <a:cs typeface="+mn-cs"/>
              </a:rPr>
              <a:t>a Software </a:t>
            </a:r>
            <a:r>
              <a:rPr lang="en-US" sz="1200" kern="1200" dirty="0" smtClean="0">
                <a:solidFill>
                  <a:schemeClr val="tx1"/>
                </a:solidFill>
                <a:effectLst/>
                <a:latin typeface="+mn-lt"/>
                <a:ea typeface="+mn-ea"/>
                <a:cs typeface="+mn-cs"/>
              </a:rPr>
              <a:t>Architect</a:t>
            </a:r>
            <a:r>
              <a:rPr lang="en-US" sz="1200" kern="1200" baseline="0" dirty="0" smtClean="0">
                <a:solidFill>
                  <a:schemeClr val="tx1"/>
                </a:solidFill>
                <a:effectLst/>
                <a:latin typeface="+mn-lt"/>
                <a:ea typeface="+mn-ea"/>
                <a:cs typeface="+mn-cs"/>
              </a:rPr>
              <a:t>, interested </a:t>
            </a: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distributed cloud programming,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data analysis and machine learning.</a:t>
            </a:r>
          </a:p>
          <a:p>
            <a:r>
              <a:rPr lang="en-US" sz="1200" kern="1200" dirty="0" smtClean="0">
                <a:solidFill>
                  <a:schemeClr val="tx1"/>
                </a:solidFill>
                <a:effectLst/>
                <a:latin typeface="+mn-lt"/>
                <a:ea typeface="+mn-ea"/>
                <a:cs typeface="+mn-cs"/>
              </a:rPr>
              <a:t>I am also</a:t>
            </a:r>
            <a:r>
              <a:rPr lang="en-US" sz="1200" kern="1200" baseline="0" dirty="0" smtClean="0">
                <a:solidFill>
                  <a:schemeClr val="tx1"/>
                </a:solidFill>
                <a:effectLst/>
                <a:latin typeface="+mn-lt"/>
                <a:ea typeface="+mn-ea"/>
                <a:cs typeface="+mn-cs"/>
              </a:rPr>
              <a:t> a </a:t>
            </a:r>
            <a:r>
              <a:rPr lang="en-US" sz="1200" kern="1200" dirty="0" smtClean="0">
                <a:solidFill>
                  <a:schemeClr val="tx1"/>
                </a:solidFill>
                <a:effectLst/>
                <a:latin typeface="+mn-lt"/>
                <a:ea typeface="+mn-ea"/>
                <a:cs typeface="+mn-cs"/>
              </a:rPr>
              <a:t>member of F# Board of Trustees, any fsharp related questions welcome!</a:t>
            </a:r>
          </a:p>
          <a:p>
            <a:r>
              <a:rPr lang="en-US" sz="1200" kern="1200" dirty="0" smtClean="0">
                <a:solidFill>
                  <a:schemeClr val="tx1"/>
                </a:solidFill>
                <a:effectLst/>
                <a:latin typeface="+mn-lt"/>
                <a:ea typeface="+mn-ea"/>
                <a:cs typeface="+mn-cs"/>
              </a:rPr>
              <a:t> </a:t>
            </a:r>
            <a:endParaRPr lang="en-US" dirty="0" smtClean="0"/>
          </a:p>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2</a:t>
            </a:fld>
            <a:endParaRPr lang="ru-RU"/>
          </a:p>
        </p:txBody>
      </p:sp>
    </p:spTree>
    <p:extLst>
      <p:ext uri="{BB962C8B-B14F-4D97-AF65-F5344CB8AC3E}">
        <p14:creationId xmlns:p14="http://schemas.microsoft.com/office/powerpoint/2010/main" val="3865560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dive into</a:t>
            </a:r>
            <a:r>
              <a:rPr lang="en-US" baseline="0" dirty="0" smtClean="0"/>
              <a:t> some math behind it</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20</a:t>
            </a:fld>
            <a:endParaRPr lang="ru-RU"/>
          </a:p>
        </p:txBody>
      </p:sp>
    </p:spTree>
    <p:extLst>
      <p:ext uri="{BB962C8B-B14F-4D97-AF65-F5344CB8AC3E}">
        <p14:creationId xmlns:p14="http://schemas.microsoft.com/office/powerpoint/2010/main" val="2050112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does</a:t>
            </a:r>
            <a:r>
              <a:rPr lang="en-US" baseline="0" dirty="0" smtClean="0"/>
              <a:t> it</a:t>
            </a:r>
            <a:r>
              <a:rPr lang="en-US" dirty="0" smtClean="0"/>
              <a:t> actually</a:t>
            </a:r>
            <a:r>
              <a:rPr lang="en-US" baseline="0" dirty="0" smtClean="0"/>
              <a:t> mean… to make a guess?</a:t>
            </a:r>
          </a:p>
          <a:p>
            <a:endParaRPr lang="en-US" baseline="0" dirty="0" smtClean="0"/>
          </a:p>
          <a:p>
            <a:r>
              <a:rPr lang="en-US" baseline="0" dirty="0" smtClean="0"/>
              <a:t>Guess that we were making </a:t>
            </a:r>
            <a:r>
              <a:rPr lang="en-US" baseline="0" dirty="0" smtClean="0"/>
              <a:t> - in </a:t>
            </a:r>
            <a:r>
              <a:rPr lang="en-US" baseline="0" dirty="0" smtClean="0"/>
              <a:t>the simplest case </a:t>
            </a:r>
            <a:r>
              <a:rPr lang="en-US" baseline="0" dirty="0" smtClean="0"/>
              <a:t>– it is </a:t>
            </a:r>
            <a:r>
              <a:rPr lang="en-US" baseline="0" dirty="0" smtClean="0"/>
              <a:t>a line. </a:t>
            </a:r>
          </a:p>
          <a:p>
            <a:r>
              <a:rPr lang="en-US" baseline="0" dirty="0" smtClean="0"/>
              <a:t>As you know from the high school, a straight line is represented as a function f(x) = ax + b.</a:t>
            </a:r>
          </a:p>
          <a:p>
            <a:r>
              <a:rPr lang="en-US" baseline="0" dirty="0" smtClean="0"/>
              <a:t>To draw the random guess line we need to know at least two points to draw it through.</a:t>
            </a:r>
          </a:p>
          <a:p>
            <a:endParaRPr lang="en-US" baseline="0" dirty="0" smtClean="0"/>
          </a:p>
          <a:p>
            <a:r>
              <a:rPr lang="en-US" baseline="0" dirty="0" smtClean="0"/>
              <a:t>So to make a guess literally means to choose two random points we are going to draw the line through. That is the simplest case</a:t>
            </a:r>
          </a:p>
          <a:p>
            <a:endParaRPr lang="en-US" baseline="0" dirty="0" smtClean="0"/>
          </a:p>
          <a:p>
            <a:r>
              <a:rPr lang="en-US" baseline="0" dirty="0" smtClean="0"/>
              <a:t>If we have N input parameters or predictors we’d have to think of N random values to make a guess.</a:t>
            </a:r>
          </a:p>
          <a:p>
            <a:r>
              <a:rPr lang="en-US" baseline="0" dirty="0" smtClean="0"/>
              <a:t>This random values we’ll can theta parameters, they are also called weights.</a:t>
            </a:r>
          </a:p>
        </p:txBody>
      </p:sp>
      <p:sp>
        <p:nvSpPr>
          <p:cNvPr id="4" name="Slide Number Placeholder 3"/>
          <p:cNvSpPr>
            <a:spLocks noGrp="1"/>
          </p:cNvSpPr>
          <p:nvPr>
            <p:ph type="sldNum" sz="quarter" idx="10"/>
          </p:nvPr>
        </p:nvSpPr>
        <p:spPr/>
        <p:txBody>
          <a:bodyPr/>
          <a:lstStyle/>
          <a:p>
            <a:fld id="{9FB721CE-BE4D-4B51-BBF0-2392654E5EBF}" type="slidenum">
              <a:rPr lang="ru-RU" smtClean="0"/>
              <a:t>21</a:t>
            </a:fld>
            <a:endParaRPr lang="ru-RU"/>
          </a:p>
        </p:txBody>
      </p:sp>
    </p:spTree>
    <p:extLst>
      <p:ext uri="{BB962C8B-B14F-4D97-AF65-F5344CB8AC3E}">
        <p14:creationId xmlns:p14="http://schemas.microsoft.com/office/powerpoint/2010/main" val="377478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training data and we have a gues</a:t>
            </a:r>
            <a:r>
              <a:rPr lang="en-US" baseline="0" dirty="0" smtClean="0"/>
              <a:t>s that we’ve made.</a:t>
            </a:r>
          </a:p>
          <a:p>
            <a:endParaRPr lang="en-US" baseline="0" dirty="0" smtClean="0"/>
          </a:p>
          <a:p>
            <a:r>
              <a:rPr lang="en-US" b="1" baseline="0" dirty="0" err="1" smtClean="0"/>
              <a:t>Nooow</a:t>
            </a:r>
            <a:r>
              <a:rPr lang="en-US" b="1" baseline="0" dirty="0" smtClean="0"/>
              <a:t>,</a:t>
            </a:r>
            <a:r>
              <a:rPr lang="en-US" baseline="0" dirty="0" smtClean="0"/>
              <a:t> the goal is to measure how wrong we are and what is the mistake. </a:t>
            </a:r>
          </a:p>
          <a:p>
            <a:r>
              <a:rPr lang="en-US" baseline="0" dirty="0" smtClean="0"/>
              <a:t>How can we do it? We can, because for training data we have both inputs and already known outputs for them.</a:t>
            </a:r>
          </a:p>
          <a:p>
            <a:r>
              <a:rPr lang="en-US" baseline="0" dirty="0" smtClean="0"/>
              <a:t>What we can do now is to send </a:t>
            </a:r>
            <a:r>
              <a:rPr lang="en-US" baseline="0" dirty="0" smtClean="0"/>
              <a:t>our </a:t>
            </a:r>
            <a:r>
              <a:rPr lang="en-US" baseline="0" dirty="0" smtClean="0"/>
              <a:t>inputs from the training set to our guess function that we’ve made and …</a:t>
            </a:r>
          </a:p>
          <a:p>
            <a:r>
              <a:rPr lang="en-US" baseline="0" dirty="0" smtClean="0"/>
              <a:t>… to compare the output of the guess function and the actual known output that we have for the given data sample from the training set.</a:t>
            </a:r>
          </a:p>
          <a:p>
            <a:r>
              <a:rPr lang="en-US" dirty="0" smtClean="0"/>
              <a:t>To</a:t>
            </a:r>
            <a:r>
              <a:rPr lang="en-US" baseline="0" dirty="0" smtClean="0"/>
              <a:t> compare it we are defining our COST function or MISTAKE function</a:t>
            </a:r>
          </a:p>
          <a:p>
            <a:r>
              <a:rPr lang="en-US" baseline="0" dirty="0" smtClean="0"/>
              <a:t>It is defined as the squared error function that, for each data sample from the training data finds the difference between the guess and the output.</a:t>
            </a:r>
          </a:p>
          <a:p>
            <a:endParaRPr lang="en-US" dirty="0" smtClean="0"/>
          </a:p>
          <a:p>
            <a:r>
              <a:rPr lang="en-US" dirty="0" smtClean="0"/>
              <a:t>Basically,</a:t>
            </a:r>
            <a:r>
              <a:rPr lang="en-US" baseline="0" dirty="0" smtClean="0"/>
              <a:t> what the mistake function gives to us?</a:t>
            </a:r>
          </a:p>
          <a:p>
            <a:r>
              <a:rPr lang="en-US" baseline="0" dirty="0" smtClean="0"/>
              <a:t>It shows how wrong our randomly selected weights or theta parameters are..</a:t>
            </a:r>
          </a:p>
          <a:p>
            <a:endParaRPr lang="en-US" baseline="0" dirty="0" smtClean="0"/>
          </a:p>
          <a:p>
            <a:r>
              <a:rPr lang="en-US" baseline="0" dirty="0" smtClean="0"/>
              <a:t>What are we going to do with the mistake? We want to reduce the mistake in our guess!</a:t>
            </a:r>
          </a:p>
          <a:p>
            <a:r>
              <a:rPr lang="en-US" baseline="0" dirty="0" smtClean="0"/>
              <a:t>To reduce the mistake we should minimize our mistake function</a:t>
            </a:r>
          </a:p>
          <a:p>
            <a:r>
              <a:rPr lang="en-US" baseline="0" dirty="0" smtClean="0"/>
              <a:t>We should find the minimum of the mistake function, so we’ll know the point where our guess is least wrong.</a:t>
            </a:r>
          </a:p>
          <a:p>
            <a:r>
              <a:rPr lang="en-US" baseline="0" dirty="0" smtClean="0"/>
              <a:t>And why do we need this all? To find out the correct values of weights so we’ll be able to make the perfect fit for our data!</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22</a:t>
            </a:fld>
            <a:endParaRPr lang="ru-RU"/>
          </a:p>
        </p:txBody>
      </p:sp>
    </p:spTree>
    <p:extLst>
      <p:ext uri="{BB962C8B-B14F-4D97-AF65-F5344CB8AC3E}">
        <p14:creationId xmlns:p14="http://schemas.microsoft.com/office/powerpoint/2010/main" val="2964176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imagine the cost</a:t>
            </a:r>
            <a:r>
              <a:rPr lang="en-US" baseline="0" dirty="0" smtClean="0"/>
              <a:t> or mistake function… it can look like this..</a:t>
            </a:r>
          </a:p>
          <a:p>
            <a:r>
              <a:rPr lang="en-US" baseline="0" dirty="0" smtClean="0"/>
              <a:t>When our initial guess theta parameters are wrong, we would be located at the random point on the shape. </a:t>
            </a:r>
          </a:p>
          <a:p>
            <a:endParaRPr lang="en-US" baseline="0" dirty="0" smtClean="0"/>
          </a:p>
          <a:p>
            <a:r>
              <a:rPr lang="en-US" baseline="0" dirty="0" smtClean="0"/>
              <a:t>When we are minimizing the mistake function, we should literally find the way from the point we are to the minimum of the function.</a:t>
            </a:r>
          </a:p>
          <a:p>
            <a:r>
              <a:rPr lang="en-US" baseline="0" dirty="0" smtClean="0"/>
              <a:t>But how do we know where the minimum is?</a:t>
            </a:r>
          </a:p>
          <a:p>
            <a:endParaRPr lang="en-US" baseline="0" dirty="0" smtClean="0"/>
          </a:p>
          <a:p>
            <a:r>
              <a:rPr lang="en-US" baseline="0" dirty="0" smtClean="0"/>
              <a:t>First, we can find out the direction, where we should move from our point towards the minimum. </a:t>
            </a:r>
          </a:p>
          <a:p>
            <a:endParaRPr lang="en-US" baseline="0" dirty="0" smtClean="0"/>
          </a:p>
          <a:p>
            <a:r>
              <a:rPr lang="en-US" baseline="0" dirty="0" smtClean="0"/>
              <a:t>How can we find the direction? If we find the derivative of the mistake function at the point we are – it can be either positive or negative</a:t>
            </a:r>
          </a:p>
          <a:p>
            <a:r>
              <a:rPr lang="en-US" baseline="0" dirty="0" smtClean="0"/>
              <a:t>Positive means that the tangent looks that way and minimum is on the left, so we should move left.. If it’s negative, it means minimum is on the right and we should go right</a:t>
            </a:r>
          </a:p>
          <a:p>
            <a:endParaRPr lang="en-US" baseline="0" dirty="0" smtClean="0"/>
          </a:p>
          <a:p>
            <a:r>
              <a:rPr lang="en-US" baseline="0" dirty="0" smtClean="0"/>
              <a:t>In addition to the direction of moving towards the minimum we should define the learning rate, that is the size of the step we are making. </a:t>
            </a:r>
          </a:p>
          <a:p>
            <a:r>
              <a:rPr lang="en-US" baseline="0" dirty="0" smtClean="0"/>
              <a:t>If the step is too big then we can </a:t>
            </a:r>
            <a:r>
              <a:rPr lang="en-US" baseline="0" dirty="0" err="1" smtClean="0"/>
              <a:t>overjump</a:t>
            </a:r>
            <a:r>
              <a:rPr lang="en-US" baseline="0" dirty="0" smtClean="0"/>
              <a:t> the minimum. If it’s too small we may learn very </a:t>
            </a:r>
            <a:r>
              <a:rPr lang="en-US" baseline="0" dirty="0" err="1" smtClean="0"/>
              <a:t>very</a:t>
            </a:r>
            <a:r>
              <a:rPr lang="en-US" baseline="0" dirty="0" smtClean="0"/>
              <a:t> slowly. </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23</a:t>
            </a:fld>
            <a:endParaRPr lang="ru-RU"/>
          </a:p>
        </p:txBody>
      </p:sp>
    </p:spTree>
    <p:extLst>
      <p:ext uri="{BB962C8B-B14F-4D97-AF65-F5344CB8AC3E}">
        <p14:creationId xmlns:p14="http://schemas.microsoft.com/office/powerpoint/2010/main" val="2286116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process of moving towards the minimum until we reach it is basically the</a:t>
            </a:r>
            <a:r>
              <a:rPr lang="en-US" baseline="0" dirty="0" smtClean="0"/>
              <a:t> simultaneous update of all our random guess theta parameters</a:t>
            </a:r>
          </a:p>
          <a:p>
            <a:endParaRPr lang="en-US" baseline="0" dirty="0" smtClean="0"/>
          </a:p>
          <a:p>
            <a:r>
              <a:rPr lang="en-US" baseline="0" dirty="0" smtClean="0"/>
              <a:t>When we update each theta parameter we are updating it to move the direction of the minimum with the step defined by the learning rate.</a:t>
            </a:r>
          </a:p>
          <a:p>
            <a:endParaRPr lang="en-US" baseline="0" dirty="0" smtClean="0"/>
          </a:p>
          <a:p>
            <a:r>
              <a:rPr lang="en-US" baseline="0" dirty="0" smtClean="0"/>
              <a:t>Here the learning rate is alpha, and the direction is defined from the partial derivative of the mistake function for the given theta parameter.</a:t>
            </a:r>
          </a:p>
          <a:p>
            <a:endParaRPr lang="en-US" baseline="0" dirty="0" smtClean="0"/>
          </a:p>
          <a:p>
            <a:r>
              <a:rPr lang="en-US" baseline="0" dirty="0" smtClean="0"/>
              <a:t>And we are doing this iteratively until we end up at the minimum, where the derivative should be either 0, or very close to 0.</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24</a:t>
            </a:fld>
            <a:endParaRPr lang="ru-RU"/>
          </a:p>
        </p:txBody>
      </p:sp>
    </p:spTree>
    <p:extLst>
      <p:ext uri="{BB962C8B-B14F-4D97-AF65-F5344CB8AC3E}">
        <p14:creationId xmlns:p14="http://schemas.microsoft.com/office/powerpoint/2010/main" val="1827021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have</a:t>
            </a:r>
            <a:r>
              <a:rPr lang="en-US" baseline="0" dirty="0" smtClean="0"/>
              <a:t> done the minimization of the mistake function that means…</a:t>
            </a:r>
          </a:p>
          <a:p>
            <a:endParaRPr lang="en-US" baseline="0" dirty="0" smtClean="0"/>
          </a:p>
          <a:p>
            <a:r>
              <a:rPr lang="en-US" baseline="0" dirty="0" smtClean="0"/>
              <a:t>That means we know the correct values for the weights or theta parameters and we can use it to finally fix </a:t>
            </a:r>
            <a:r>
              <a:rPr lang="en-US" baseline="0" dirty="0" smtClean="0"/>
              <a:t>our </a:t>
            </a:r>
            <a:r>
              <a:rPr lang="en-US" baseline="0" dirty="0" smtClean="0"/>
              <a:t>guess and draw the ideal fit.</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25</a:t>
            </a:fld>
            <a:endParaRPr lang="ru-RU"/>
          </a:p>
        </p:txBody>
      </p:sp>
    </p:spTree>
    <p:extLst>
      <p:ext uri="{BB962C8B-B14F-4D97-AF65-F5344CB8AC3E}">
        <p14:creationId xmlns:p14="http://schemas.microsoft.com/office/powerpoint/2010/main" val="1597140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was the simplest case of the linear regression – when we have only one input parameter and only one output parameter. </a:t>
            </a:r>
          </a:p>
          <a:p>
            <a:endParaRPr lang="en-US" dirty="0" smtClean="0"/>
          </a:p>
          <a:p>
            <a:r>
              <a:rPr lang="en-US" dirty="0" smtClean="0"/>
              <a:t>In practice</a:t>
            </a:r>
            <a:r>
              <a:rPr lang="en-US" baseline="0" dirty="0" smtClean="0"/>
              <a:t> we almost never have just one input. </a:t>
            </a:r>
          </a:p>
          <a:p>
            <a:endParaRPr lang="en-US"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now let’s look at the more complex example.. </a:t>
            </a:r>
            <a:r>
              <a:rPr lang="en-US" baseline="0" dirty="0" smtClean="0"/>
              <a:t>We’ll look into some code in a second</a:t>
            </a:r>
            <a:endParaRPr lang="en-US" dirty="0" smtClean="0"/>
          </a:p>
          <a:p>
            <a:endParaRPr lang="en-US" dirty="0" smtClean="0"/>
          </a:p>
          <a:p>
            <a:r>
              <a:rPr lang="en-US" dirty="0" smtClean="0"/>
              <a:t>Suppose we have several predictors, several features.. and an output. </a:t>
            </a:r>
          </a:p>
          <a:p>
            <a:r>
              <a:rPr lang="en-US" dirty="0" smtClean="0"/>
              <a:t>SO let’s say we want to predict the demand on bike rentals some day in the future. </a:t>
            </a:r>
          </a:p>
          <a:p>
            <a:r>
              <a:rPr lang="en-US" dirty="0" smtClean="0"/>
              <a:t>We have some stats data about the bikes and we want to guess how many of them will be rented some day in the future.</a:t>
            </a:r>
          </a:p>
        </p:txBody>
      </p:sp>
      <p:sp>
        <p:nvSpPr>
          <p:cNvPr id="4" name="Slide Number Placeholder 3"/>
          <p:cNvSpPr>
            <a:spLocks noGrp="1"/>
          </p:cNvSpPr>
          <p:nvPr>
            <p:ph type="sldNum" sz="quarter" idx="10"/>
          </p:nvPr>
        </p:nvSpPr>
        <p:spPr/>
        <p:txBody>
          <a:bodyPr/>
          <a:lstStyle/>
          <a:p>
            <a:fld id="{9FB721CE-BE4D-4B51-BBF0-2392654E5EBF}" type="slidenum">
              <a:rPr lang="ru-RU" smtClean="0"/>
              <a:t>26</a:t>
            </a:fld>
            <a:endParaRPr lang="ru-RU"/>
          </a:p>
        </p:txBody>
      </p:sp>
    </p:spTree>
    <p:extLst>
      <p:ext uri="{BB962C8B-B14F-4D97-AF65-F5344CB8AC3E}">
        <p14:creationId xmlns:p14="http://schemas.microsoft.com/office/powerpoint/2010/main" val="2888638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more complicated than a line. It can be more than 2 dimensional, it can be data dimensional.</a:t>
            </a:r>
          </a:p>
        </p:txBody>
      </p:sp>
      <p:sp>
        <p:nvSpPr>
          <p:cNvPr id="4" name="Slide Number Placeholder 3"/>
          <p:cNvSpPr>
            <a:spLocks noGrp="1"/>
          </p:cNvSpPr>
          <p:nvPr>
            <p:ph type="sldNum" sz="quarter" idx="10"/>
          </p:nvPr>
        </p:nvSpPr>
        <p:spPr/>
        <p:txBody>
          <a:bodyPr/>
          <a:lstStyle/>
          <a:p>
            <a:fld id="{9FB721CE-BE4D-4B51-BBF0-2392654E5EBF}" type="slidenum">
              <a:rPr lang="ru-RU" smtClean="0"/>
              <a:t>27</a:t>
            </a:fld>
            <a:endParaRPr lang="ru-RU"/>
          </a:p>
        </p:txBody>
      </p:sp>
    </p:spTree>
    <p:extLst>
      <p:ext uri="{BB962C8B-B14F-4D97-AF65-F5344CB8AC3E}">
        <p14:creationId xmlns:p14="http://schemas.microsoft.com/office/powerpoint/2010/main" val="2369230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when our guess is correct – our shape will be optimally fit the data.</a:t>
            </a:r>
          </a:p>
        </p:txBody>
      </p:sp>
      <p:sp>
        <p:nvSpPr>
          <p:cNvPr id="4" name="Slide Number Placeholder 3"/>
          <p:cNvSpPr>
            <a:spLocks noGrp="1"/>
          </p:cNvSpPr>
          <p:nvPr>
            <p:ph type="sldNum" sz="quarter" idx="10"/>
          </p:nvPr>
        </p:nvSpPr>
        <p:spPr/>
        <p:txBody>
          <a:bodyPr/>
          <a:lstStyle/>
          <a:p>
            <a:fld id="{9FB721CE-BE4D-4B51-BBF0-2392654E5EBF}" type="slidenum">
              <a:rPr lang="ru-RU" smtClean="0"/>
              <a:t>28</a:t>
            </a:fld>
            <a:endParaRPr lang="ru-RU"/>
          </a:p>
        </p:txBody>
      </p:sp>
    </p:spTree>
    <p:extLst>
      <p:ext uri="{BB962C8B-B14F-4D97-AF65-F5344CB8AC3E}">
        <p14:creationId xmlns:p14="http://schemas.microsoft.com/office/powerpoint/2010/main" val="3889616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example I want to show you is the Logistic Regression.</a:t>
            </a:r>
          </a:p>
          <a:p>
            <a:endParaRPr lang="en-US" dirty="0" smtClean="0"/>
          </a:p>
          <a:p>
            <a:r>
              <a:rPr lang="en-US" dirty="0" smtClean="0"/>
              <a:t>We can use Logistic</a:t>
            </a:r>
            <a:r>
              <a:rPr lang="en-US" baseline="0" dirty="0" smtClean="0"/>
              <a:t> Regression to identify to which class our value belongs to. For example, we can predict the class of wine based on the constitution characteristics of the wine. </a:t>
            </a:r>
            <a:endParaRPr lang="en-US" dirty="0" smtClean="0"/>
          </a:p>
          <a:p>
            <a:endParaRPr lang="en-US" dirty="0" smtClean="0"/>
          </a:p>
          <a:p>
            <a:r>
              <a:rPr lang="en-US" dirty="0" smtClean="0"/>
              <a:t>So… Logistic </a:t>
            </a:r>
            <a:r>
              <a:rPr lang="en-US" dirty="0" smtClean="0"/>
              <a:t>Regression</a:t>
            </a:r>
            <a:r>
              <a:rPr lang="en-US" baseline="0" dirty="0" smtClean="0"/>
              <a:t> is a classification algorithm, even though it’s name contains the word regression.</a:t>
            </a:r>
            <a:endParaRPr lang="en-US" dirty="0" smtClean="0"/>
          </a:p>
          <a:p>
            <a:endParaRPr lang="en-US" dirty="0" smtClean="0"/>
          </a:p>
          <a:p>
            <a:r>
              <a:rPr lang="en-US" dirty="0" smtClean="0"/>
              <a:t>Output is not a number from some continuous</a:t>
            </a:r>
            <a:r>
              <a:rPr lang="en-US" baseline="0" dirty="0" smtClean="0"/>
              <a:t> range – output is the category (black or white, yes or no)</a:t>
            </a:r>
          </a:p>
          <a:p>
            <a:endParaRPr lang="en-US" baseline="0" dirty="0" smtClean="0"/>
          </a:p>
          <a:p>
            <a:r>
              <a:rPr lang="en-US" baseline="0" dirty="0" smtClean="0"/>
              <a:t>General Logistic </a:t>
            </a:r>
            <a:r>
              <a:rPr lang="en-US" baseline="0" dirty="0" smtClean="0"/>
              <a:t>regression is a classification algorithm that may have only two categories on the output, so it’s binary classification</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31</a:t>
            </a:fld>
            <a:endParaRPr lang="ru-RU"/>
          </a:p>
        </p:txBody>
      </p:sp>
    </p:spTree>
    <p:extLst>
      <p:ext uri="{BB962C8B-B14F-4D97-AF65-F5344CB8AC3E}">
        <p14:creationId xmlns:p14="http://schemas.microsoft.com/office/powerpoint/2010/main" val="404796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about me.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for you -&gt;</a:t>
            </a:r>
            <a:r>
              <a:rPr lang="en-US" sz="1200" kern="1200" baseline="0" dirty="0" smtClean="0">
                <a:solidFill>
                  <a:schemeClr val="tx1"/>
                </a:solidFill>
                <a:effectLst/>
                <a:latin typeface="+mn-lt"/>
                <a:ea typeface="+mn-ea"/>
                <a:cs typeface="+mn-cs"/>
              </a:rPr>
              <a:t> I </a:t>
            </a:r>
            <a:r>
              <a:rPr lang="en-US" sz="1200" kern="1200" dirty="0" smtClean="0">
                <a:solidFill>
                  <a:schemeClr val="tx1"/>
                </a:solidFill>
                <a:effectLst/>
                <a:latin typeface="+mn-lt"/>
                <a:ea typeface="+mn-ea"/>
                <a:cs typeface="+mn-cs"/>
              </a:rPr>
              <a:t>am assuming that every person here has basic understanding of </a:t>
            </a:r>
            <a:r>
              <a:rPr lang="en-US" sz="1200" kern="1200" dirty="0" smtClean="0">
                <a:solidFill>
                  <a:schemeClr val="tx1"/>
                </a:solidFill>
                <a:effectLst/>
                <a:latin typeface="+mn-lt"/>
                <a:ea typeface="+mn-ea"/>
                <a:cs typeface="+mn-cs"/>
              </a:rPr>
              <a:t>what </a:t>
            </a:r>
            <a:r>
              <a:rPr lang="en-US" sz="1200" kern="1200" dirty="0" smtClean="0">
                <a:solidFill>
                  <a:schemeClr val="tx1"/>
                </a:solidFill>
                <a:effectLst/>
                <a:latin typeface="+mn-lt"/>
                <a:ea typeface="+mn-ea"/>
                <a:cs typeface="+mn-cs"/>
              </a:rPr>
              <a:t>ML is.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 am curious how many people have actually applied any kind of machine learning techniques in their own projects?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Very cool!</a:t>
            </a:r>
          </a:p>
          <a:p>
            <a:endParaRPr lang="en-US" sz="1000" kern="1200" dirty="0" smtClean="0">
              <a:solidFill>
                <a:schemeClr val="tx1"/>
              </a:solidFill>
              <a:effectLst/>
              <a:latin typeface="+mn-lt"/>
              <a:ea typeface="+mn-ea"/>
              <a:cs typeface="+mn-cs"/>
            </a:endParaRPr>
          </a:p>
          <a:p>
            <a:r>
              <a:rPr lang="en-US" sz="1000" b="1" kern="1200" dirty="0" smtClean="0">
                <a:solidFill>
                  <a:schemeClr val="tx1"/>
                </a:solidFill>
                <a:effectLst/>
                <a:latin typeface="+mn-lt"/>
                <a:ea typeface="+mn-ea"/>
                <a:cs typeface="+mn-cs"/>
              </a:rPr>
              <a:t>Why am I doing the talk on Machine Learning?</a:t>
            </a:r>
            <a:endParaRPr lang="en-US" sz="1000" dirty="0" smtClean="0"/>
          </a:p>
          <a:p>
            <a:r>
              <a:rPr lang="en-US" sz="1000" kern="1200" dirty="0" smtClean="0">
                <a:solidFill>
                  <a:schemeClr val="tx1"/>
                </a:solidFill>
                <a:effectLst/>
                <a:latin typeface="+mn-lt"/>
                <a:ea typeface="+mn-ea"/>
                <a:cs typeface="+mn-cs"/>
              </a:rPr>
              <a:t>ML is not something from the far away future already.</a:t>
            </a:r>
          </a:p>
          <a:p>
            <a:r>
              <a:rPr lang="en-US" sz="1000" kern="1200" dirty="0" smtClean="0">
                <a:solidFill>
                  <a:schemeClr val="tx1"/>
                </a:solidFill>
                <a:effectLst/>
                <a:latin typeface="+mn-lt"/>
                <a:ea typeface="+mn-ea"/>
                <a:cs typeface="+mn-cs"/>
              </a:rPr>
              <a:t>And if you haven't done this yet, there is a significant probability that you'd have to face with machine learning in your day to day job tomorrow </a:t>
            </a:r>
          </a:p>
          <a:p>
            <a:r>
              <a:rPr lang="en-US" sz="1000" kern="1200" dirty="0" smtClean="0">
                <a:solidFill>
                  <a:schemeClr val="tx1"/>
                </a:solidFill>
                <a:effectLst/>
                <a:latin typeface="+mn-lt"/>
                <a:ea typeface="+mn-ea"/>
                <a:cs typeface="+mn-cs"/>
              </a:rPr>
              <a:t>Why?</a:t>
            </a:r>
            <a:r>
              <a:rPr lang="en-US" sz="1000" kern="1200" baseline="0" dirty="0" smtClean="0">
                <a:solidFill>
                  <a:schemeClr val="tx1"/>
                </a:solidFill>
                <a:effectLst/>
                <a:latin typeface="+mn-lt"/>
                <a:ea typeface="+mn-ea"/>
                <a:cs typeface="+mn-cs"/>
              </a:rPr>
              <a:t> -&gt; </a:t>
            </a:r>
            <a:r>
              <a:rPr lang="en-US" sz="1000" kern="1200" dirty="0" smtClean="0">
                <a:solidFill>
                  <a:schemeClr val="tx1"/>
                </a:solidFill>
                <a:effectLst/>
                <a:latin typeface="+mn-lt"/>
                <a:ea typeface="+mn-ea"/>
                <a:cs typeface="+mn-cs"/>
              </a:rPr>
              <a:t>Because it can be applied to the most of existing fields and domains.</a:t>
            </a:r>
          </a:p>
          <a:p>
            <a:r>
              <a:rPr lang="en-US" sz="1000" kern="1200" dirty="0" smtClean="0">
                <a:solidFill>
                  <a:schemeClr val="tx1"/>
                </a:solidFill>
                <a:effectLst/>
                <a:latin typeface="+mn-lt"/>
                <a:ea typeface="+mn-ea"/>
                <a:cs typeface="+mn-cs"/>
              </a:rPr>
              <a:t>They all have data. We can always analyze data and learn from data.</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Of course,</a:t>
            </a:r>
            <a:r>
              <a:rPr lang="en-US" dirty="0" smtClean="0"/>
              <a:t> </a:t>
            </a:r>
            <a:r>
              <a:rPr lang="en-US" sz="1200" kern="1200" dirty="0" smtClean="0">
                <a:solidFill>
                  <a:schemeClr val="tx1"/>
                </a:solidFill>
                <a:effectLst/>
                <a:latin typeface="+mn-lt"/>
                <a:ea typeface="+mn-ea"/>
                <a:cs typeface="+mn-cs"/>
              </a:rPr>
              <a:t>ML </a:t>
            </a:r>
            <a:r>
              <a:rPr lang="en-US" sz="1200" kern="1200" dirty="0" smtClean="0">
                <a:solidFill>
                  <a:schemeClr val="tx1"/>
                </a:solidFill>
                <a:effectLst/>
                <a:latin typeface="+mn-lt"/>
                <a:ea typeface="+mn-ea"/>
                <a:cs typeface="+mn-cs"/>
              </a:rPr>
              <a:t>is not an easy topic.</a:t>
            </a:r>
          </a:p>
          <a:p>
            <a:r>
              <a:rPr lang="en-US" sz="1200" kern="1200" dirty="0" smtClean="0">
                <a:solidFill>
                  <a:schemeClr val="tx1"/>
                </a:solidFill>
                <a:effectLst/>
                <a:latin typeface="+mn-lt"/>
                <a:ea typeface="+mn-ea"/>
                <a:cs typeface="+mn-cs"/>
              </a:rPr>
              <a:t>	Requires at least basic understanding of what's going on under the hood to learn from data efficiently.</a:t>
            </a:r>
          </a:p>
          <a:p>
            <a:r>
              <a:rPr lang="en-US" sz="1200" kern="1200" dirty="0" smtClean="0">
                <a:solidFill>
                  <a:schemeClr val="tx1"/>
                </a:solidFill>
                <a:effectLst/>
                <a:latin typeface="+mn-lt"/>
                <a:ea typeface="+mn-ea"/>
                <a:cs typeface="+mn-cs"/>
              </a:rPr>
              <a:t>But ML </a:t>
            </a:r>
            <a:r>
              <a:rPr lang="en-US" sz="1200" kern="1200" dirty="0" smtClean="0">
                <a:solidFill>
                  <a:schemeClr val="tx1"/>
                </a:solidFill>
                <a:effectLst/>
                <a:latin typeface="+mn-lt"/>
                <a:ea typeface="+mn-ea"/>
                <a:cs typeface="+mn-cs"/>
              </a:rPr>
              <a:t>is not so hard either.</a:t>
            </a:r>
          </a:p>
          <a:p>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If you don’t want to spend a huge</a:t>
            </a:r>
            <a:r>
              <a:rPr lang="en-US" sz="1200" kern="1200" baseline="0" dirty="0" smtClean="0">
                <a:solidFill>
                  <a:schemeClr val="tx1"/>
                </a:solidFill>
                <a:effectLst/>
                <a:latin typeface="+mn-lt"/>
                <a:ea typeface="+mn-ea"/>
                <a:cs typeface="+mn-cs"/>
              </a:rPr>
              <a:t> amount of time to writing the implementations of the algorithms by yourself - </a:t>
            </a:r>
            <a:r>
              <a:rPr lang="en-US" sz="1200" kern="1200" dirty="0" smtClean="0">
                <a:solidFill>
                  <a:schemeClr val="tx1"/>
                </a:solidFill>
                <a:effectLst/>
                <a:latin typeface="+mn-lt"/>
                <a:ea typeface="+mn-ea"/>
                <a:cs typeface="+mn-cs"/>
              </a:rPr>
              <a:t>There </a:t>
            </a:r>
            <a:r>
              <a:rPr lang="en-US" sz="1200" kern="1200" dirty="0" smtClean="0">
                <a:solidFill>
                  <a:schemeClr val="tx1"/>
                </a:solidFill>
                <a:effectLst/>
                <a:latin typeface="+mn-lt"/>
                <a:ea typeface="+mn-ea"/>
                <a:cs typeface="+mn-cs"/>
              </a:rPr>
              <a:t>are existing tools that you </a:t>
            </a:r>
            <a:r>
              <a:rPr lang="en-US" sz="1200" kern="1200" dirty="0" smtClean="0">
                <a:solidFill>
                  <a:schemeClr val="tx1"/>
                </a:solidFill>
                <a:effectLst/>
                <a:latin typeface="+mn-lt"/>
                <a:ea typeface="+mn-ea"/>
                <a:cs typeface="+mn-cs"/>
              </a:rPr>
              <a:t>already </a:t>
            </a:r>
            <a:r>
              <a:rPr lang="en-US" sz="1200" kern="1200" dirty="0" smtClean="0">
                <a:solidFill>
                  <a:schemeClr val="tx1"/>
                </a:solidFill>
                <a:effectLst/>
                <a:latin typeface="+mn-lt"/>
                <a:ea typeface="+mn-ea"/>
                <a:cs typeface="+mn-cs"/>
              </a:rPr>
              <a:t>start using and apply ML for your project just now</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a:t>
            </a:r>
            <a:r>
              <a:rPr lang="en-US" sz="1200" kern="1200" baseline="0" dirty="0" smtClean="0">
                <a:solidFill>
                  <a:schemeClr val="tx1"/>
                </a:solidFill>
                <a:effectLst/>
                <a:latin typeface="+mn-lt"/>
                <a:ea typeface="+mn-ea"/>
                <a:cs typeface="+mn-cs"/>
              </a:rPr>
              <a:t> .NET has an amazing framework called </a:t>
            </a:r>
            <a:r>
              <a:rPr lang="en-US" sz="1200" kern="1200" dirty="0" smtClean="0">
                <a:solidFill>
                  <a:schemeClr val="tx1"/>
                </a:solidFill>
                <a:effectLst/>
                <a:latin typeface="+mn-lt"/>
                <a:ea typeface="+mn-ea"/>
                <a:cs typeface="+mn-cs"/>
              </a:rPr>
              <a:t>Accord.NET, which</a:t>
            </a:r>
            <a:r>
              <a:rPr lang="en-US" sz="1200" kern="1200" baseline="0" dirty="0" smtClean="0">
                <a:solidFill>
                  <a:schemeClr val="tx1"/>
                </a:solidFill>
                <a:effectLst/>
                <a:latin typeface="+mn-lt"/>
                <a:ea typeface="+mn-ea"/>
                <a:cs typeface="+mn-cs"/>
              </a:rPr>
              <a:t> we will be using today for machine learning.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In this talk I will try to walk you through some </a:t>
            </a:r>
            <a:r>
              <a:rPr lang="en-US" sz="1200" kern="1200" baseline="0" dirty="0" smtClean="0">
                <a:solidFill>
                  <a:schemeClr val="tx1"/>
                </a:solidFill>
                <a:effectLst/>
                <a:latin typeface="+mn-lt"/>
                <a:ea typeface="+mn-ea"/>
                <a:cs typeface="+mn-cs"/>
              </a:rPr>
              <a:t>interesting </a:t>
            </a:r>
            <a:r>
              <a:rPr lang="en-US" sz="1200" kern="1200" dirty="0" smtClean="0">
                <a:solidFill>
                  <a:schemeClr val="tx1"/>
                </a:solidFill>
                <a:effectLst/>
                <a:latin typeface="+mn-lt"/>
                <a:ea typeface="+mn-ea"/>
                <a:cs typeface="+mn-cs"/>
              </a:rPr>
              <a:t>machine learning things we can do in .NET just now. </a:t>
            </a:r>
            <a:r>
              <a:rPr lang="en-US" sz="1200"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will mostly focus on F# when doing machine learning because functional programming is really suitable to use for machine learning tasks and data tasks that often precede the actual resolution of some machine learning problem.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have intentionally chosen fairly simple examples so you'll be more focused on the machine learning algorithm rather than on diving into complex example specifics.</a:t>
            </a:r>
            <a:endParaRPr lang="en-US" dirty="0" smtClean="0"/>
          </a:p>
          <a:p>
            <a:r>
              <a:rPr lang="en-US" sz="1200" kern="1200" dirty="0" smtClean="0">
                <a:solidFill>
                  <a:schemeClr val="tx1"/>
                </a:solidFill>
                <a:effectLst/>
                <a:latin typeface="+mn-lt"/>
                <a:ea typeface="+mn-ea"/>
                <a:cs typeface="+mn-cs"/>
              </a:rPr>
              <a:t> </a:t>
            </a:r>
            <a:endParaRPr lang="en-US" dirty="0" smtClean="0"/>
          </a:p>
          <a:p>
            <a:r>
              <a:rPr lang="en-US" sz="1000" b="1" kern="1200" dirty="0" smtClean="0">
                <a:solidFill>
                  <a:schemeClr val="tx1"/>
                </a:solidFill>
                <a:effectLst/>
                <a:latin typeface="+mn-lt"/>
                <a:ea typeface="+mn-ea"/>
                <a:cs typeface="+mn-cs"/>
              </a:rPr>
              <a:t>So…What is machine learning? </a:t>
            </a:r>
          </a:p>
          <a:p>
            <a:endParaRPr lang="en-US" sz="10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we have data we want to get the largest amount of useful information from it. Having some archive or collection of some domain specific data we can use it for analysis and learn from it to be more precise in the future. Even if we don't know anything about the data and we still intend to somehow identify this information and to learn something from it - we can do it with machine learning either.</a:t>
            </a:r>
            <a:endParaRPr lang="en-US" dirty="0" smtClean="0"/>
          </a:p>
          <a:p>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When you are new to machine learning and have no special mathematical background it may seem </a:t>
            </a:r>
            <a:r>
              <a:rPr lang="en-US" sz="1200" b="1" kern="1200" dirty="0" smtClean="0">
                <a:solidFill>
                  <a:schemeClr val="tx1"/>
                </a:solidFill>
                <a:effectLst/>
                <a:latin typeface="+mn-lt"/>
                <a:ea typeface="+mn-ea"/>
                <a:cs typeface="+mn-cs"/>
              </a:rPr>
              <a:t>a bit </a:t>
            </a:r>
            <a:r>
              <a:rPr lang="en-US" sz="1200" kern="1200" dirty="0" smtClean="0">
                <a:solidFill>
                  <a:schemeClr val="tx1"/>
                </a:solidFill>
                <a:effectLst/>
                <a:latin typeface="+mn-lt"/>
                <a:ea typeface="+mn-ea"/>
                <a:cs typeface="+mn-cs"/>
              </a:rPr>
              <a:t>unclear when you first see all the variety of existing techniques and algorithms from the first glance. But as you go deeper and deeper, you start understanding the structure of Machine Learning. By structure I mean algorithms and approaches we can use to learn something from data, having the goal to predict some values for the future based on what we already know. In other words, in distinction from the usual way programs solve problems - by having a predefined algorithm and following the steps there to find out the result.. If we are using the machine learning program we don't have the imperative prediction algorithm with predefined steps, here the program may gain experience, the program may learn from experience and use it's experience to produce more accurate results for the future.</a:t>
            </a:r>
            <a:endParaRPr lang="en-US" dirty="0" smtClean="0"/>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 </a:t>
            </a:r>
            <a:endParaRPr lang="en-US" dirty="0" smtClean="0"/>
          </a:p>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3</a:t>
            </a:fld>
            <a:endParaRPr lang="ru-RU"/>
          </a:p>
        </p:txBody>
      </p:sp>
    </p:spTree>
    <p:extLst>
      <p:ext uri="{BB962C8B-B14F-4D97-AF65-F5344CB8AC3E}">
        <p14:creationId xmlns:p14="http://schemas.microsoft.com/office/powerpoint/2010/main" val="3861232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also have our guess or hypothesis function, but it is a bit different here.</a:t>
            </a:r>
          </a:p>
          <a:p>
            <a:endParaRPr lang="en-US" baseline="0" dirty="0" smtClean="0"/>
          </a:p>
          <a:p>
            <a:r>
              <a:rPr lang="en-US" baseline="0" dirty="0" smtClean="0"/>
              <a:t>In the simplest Linear Regression it was a line, here  - as the outcome is categorical - we have the guess function that outputs the estimated probability that the output would be equal to one for the given set of inputs.</a:t>
            </a:r>
          </a:p>
          <a:p>
            <a:endParaRPr lang="en-US" baseline="0" dirty="0" smtClean="0"/>
          </a:p>
          <a:p>
            <a:r>
              <a:rPr lang="en-US" baseline="0" dirty="0" smtClean="0"/>
              <a:t>This function is called sigmoid or logistics function.</a:t>
            </a:r>
          </a:p>
          <a:p>
            <a:endParaRPr lang="en-US" baseline="0" dirty="0" smtClean="0"/>
          </a:p>
          <a:p>
            <a:r>
              <a:rPr lang="en-US" baseline="0" dirty="0" smtClean="0"/>
              <a:t>And here we also have the set of random theta parameters or weights, that are located in the degree of e at the bottom part of the equation.</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32</a:t>
            </a:fld>
            <a:endParaRPr lang="ru-RU"/>
          </a:p>
        </p:txBody>
      </p:sp>
    </p:spTree>
    <p:extLst>
      <p:ext uri="{BB962C8B-B14F-4D97-AF65-F5344CB8AC3E}">
        <p14:creationId xmlns:p14="http://schemas.microsoft.com/office/powerpoint/2010/main" val="1390594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mistake function here for</a:t>
            </a:r>
            <a:r>
              <a:rPr lang="en-US" baseline="0" dirty="0" smtClean="0"/>
              <a:t> each training sample can be divided into two parts.</a:t>
            </a:r>
          </a:p>
          <a:p>
            <a:endParaRPr lang="en-US" baseline="0" dirty="0" smtClean="0"/>
          </a:p>
          <a:p>
            <a:r>
              <a:rPr lang="en-US" baseline="0" dirty="0" smtClean="0"/>
              <a:t>As for each training example our outcome can be either one category or another category, so either 0 or 1 ….</a:t>
            </a:r>
          </a:p>
          <a:p>
            <a:endParaRPr lang="en-US" baseline="0" dirty="0" smtClean="0"/>
          </a:p>
          <a:p>
            <a:r>
              <a:rPr lang="en-US" baseline="0" dirty="0" smtClean="0"/>
              <a:t>…. Then, if the real outcome for the data sample of predictors is really 1, and our guess function outputs 0 – then the mistake should grow when the guess decreases</a:t>
            </a:r>
          </a:p>
          <a:p>
            <a:endParaRPr lang="en-US" baseline="0" dirty="0" smtClean="0"/>
          </a:p>
          <a:p>
            <a:r>
              <a:rPr lang="en-US" baseline="0" dirty="0" smtClean="0"/>
              <a:t>… if the real outcome is 0, and our guess is 1, which is </a:t>
            </a:r>
            <a:r>
              <a:rPr lang="en-US" baseline="0" dirty="0" smtClean="0"/>
              <a:t>wrong again.. </a:t>
            </a:r>
            <a:r>
              <a:rPr lang="en-US" baseline="0" dirty="0" smtClean="0"/>
              <a:t>Then out mistake should increase as our guess value increases.</a:t>
            </a:r>
          </a:p>
          <a:p>
            <a:endParaRPr lang="en-US" baseline="0" dirty="0" smtClean="0"/>
          </a:p>
          <a:p>
            <a:r>
              <a:rPr lang="en-US" baseline="0" dirty="0" smtClean="0"/>
              <a:t>That is the mistake function for separate training data samples.</a:t>
            </a:r>
          </a:p>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33</a:t>
            </a:fld>
            <a:endParaRPr lang="ru-RU"/>
          </a:p>
        </p:txBody>
      </p:sp>
    </p:spTree>
    <p:extLst>
      <p:ext uri="{BB962C8B-B14F-4D97-AF65-F5344CB8AC3E}">
        <p14:creationId xmlns:p14="http://schemas.microsoft.com/office/powerpoint/2010/main" val="2224362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full</a:t>
            </a:r>
            <a:r>
              <a:rPr lang="en-US" baseline="0" dirty="0" smtClean="0"/>
              <a:t> mistake function for all data samples is just the sum of the mistake function results of the each training data sample. As in the previous function</a:t>
            </a:r>
          </a:p>
          <a:p>
            <a:endParaRPr lang="en-US" baseline="0" dirty="0" smtClean="0"/>
          </a:p>
          <a:p>
            <a:r>
              <a:rPr lang="en-US" baseline="0" dirty="0" smtClean="0"/>
              <a:t>It uses the principle of max likelihood estimation and we minimize it the same way we did with Linear Regression</a:t>
            </a:r>
          </a:p>
          <a:p>
            <a:endParaRPr lang="en-US" baseline="0" dirty="0" smtClean="0"/>
          </a:p>
          <a:p>
            <a:r>
              <a:rPr lang="en-US" baseline="0" dirty="0" smtClean="0"/>
              <a:t>After that we’ll know the correct set of theta parameters to make our guess perfect finally.</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34</a:t>
            </a:fld>
            <a:endParaRPr lang="ru-RU"/>
          </a:p>
        </p:txBody>
      </p:sp>
    </p:spTree>
    <p:extLst>
      <p:ext uri="{BB962C8B-B14F-4D97-AF65-F5344CB8AC3E}">
        <p14:creationId xmlns:p14="http://schemas.microsoft.com/office/powerpoint/2010/main" val="54598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35</a:t>
            </a:fld>
            <a:endParaRPr lang="ru-RU"/>
          </a:p>
        </p:txBody>
      </p:sp>
    </p:spTree>
    <p:extLst>
      <p:ext uri="{BB962C8B-B14F-4D97-AF65-F5344CB8AC3E}">
        <p14:creationId xmlns:p14="http://schemas.microsoft.com/office/powerpoint/2010/main" val="2774746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36</a:t>
            </a:fld>
            <a:endParaRPr lang="ru-RU"/>
          </a:p>
        </p:txBody>
      </p:sp>
    </p:spTree>
    <p:extLst>
      <p:ext uri="{BB962C8B-B14F-4D97-AF65-F5344CB8AC3E}">
        <p14:creationId xmlns:p14="http://schemas.microsoft.com/office/powerpoint/2010/main" val="1373522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example I want</a:t>
            </a:r>
            <a:r>
              <a:rPr lang="en-US" baseline="0" dirty="0" smtClean="0"/>
              <a:t> to show is not about training data and testing data. Here we will just have data and we would like to group this data somehow, to find clusters, to find how the pieces in our data are connected or related to each other. </a:t>
            </a:r>
          </a:p>
          <a:p>
            <a:endParaRPr lang="en-US" baseline="0" dirty="0" smtClean="0"/>
          </a:p>
          <a:p>
            <a:r>
              <a:rPr lang="en-US" baseline="0" dirty="0" smtClean="0"/>
              <a:t>This type of machine learning is called unsupervised machine learning and we will have a look at the K-Means algorithm right now.</a:t>
            </a:r>
          </a:p>
          <a:p>
            <a:endParaRPr lang="en-US" baseline="0" dirty="0" smtClean="0"/>
          </a:p>
          <a:p>
            <a:r>
              <a:rPr lang="en-US" baseline="0" dirty="0" smtClean="0"/>
              <a:t>We will take some indicators of the countries situation from the World Bank Datasets and have a look at the world picture we will get after performing the clustering algorithm.</a:t>
            </a:r>
          </a:p>
        </p:txBody>
      </p:sp>
      <p:sp>
        <p:nvSpPr>
          <p:cNvPr id="4" name="Slide Number Placeholder 3"/>
          <p:cNvSpPr>
            <a:spLocks noGrp="1"/>
          </p:cNvSpPr>
          <p:nvPr>
            <p:ph type="sldNum" sz="quarter" idx="10"/>
          </p:nvPr>
        </p:nvSpPr>
        <p:spPr/>
        <p:txBody>
          <a:bodyPr/>
          <a:lstStyle/>
          <a:p>
            <a:fld id="{9FB721CE-BE4D-4B51-BBF0-2392654E5EBF}" type="slidenum">
              <a:rPr lang="ru-RU" smtClean="0"/>
              <a:t>40</a:t>
            </a:fld>
            <a:endParaRPr lang="ru-RU"/>
          </a:p>
        </p:txBody>
      </p:sp>
    </p:spTree>
    <p:extLst>
      <p:ext uri="{BB962C8B-B14F-4D97-AF65-F5344CB8AC3E}">
        <p14:creationId xmlns:p14="http://schemas.microsoft.com/office/powerpoint/2010/main" val="213020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before that, let’s look</a:t>
            </a:r>
            <a:r>
              <a:rPr lang="en-US" baseline="0" dirty="0" smtClean="0"/>
              <a:t> how the algorithm works.</a:t>
            </a:r>
          </a:p>
          <a:p>
            <a:endParaRPr lang="en-US" baseline="0" dirty="0" smtClean="0"/>
          </a:p>
          <a:p>
            <a:r>
              <a:rPr lang="en-US" dirty="0" smtClean="0"/>
              <a:t>In the algorithm, </a:t>
            </a:r>
            <a:r>
              <a:rPr lang="en-US" b="1" dirty="0" smtClean="0"/>
              <a:t>k</a:t>
            </a:r>
            <a:r>
              <a:rPr lang="en-US" dirty="0" smtClean="0"/>
              <a:t> is the number of clusters we want to find; </a:t>
            </a:r>
          </a:p>
          <a:p>
            <a:r>
              <a:rPr lang="en-US" dirty="0" smtClean="0"/>
              <a:t>Initially,</a:t>
            </a:r>
            <a:r>
              <a:rPr lang="en-US" baseline="0" dirty="0" smtClean="0"/>
              <a:t> our data is unstructured, so we say the machine that we want to identify </a:t>
            </a:r>
            <a:r>
              <a:rPr lang="en-US" b="1" baseline="0" dirty="0" smtClean="0"/>
              <a:t>k </a:t>
            </a:r>
            <a:r>
              <a:rPr lang="en-US" b="0" baseline="0" dirty="0" smtClean="0"/>
              <a:t>clusters from the given data.</a:t>
            </a:r>
          </a:p>
          <a:p>
            <a:r>
              <a:rPr lang="en-US" b="0" baseline="0" dirty="0" smtClean="0"/>
              <a:t>The next thing we do is, as usual, doing some random guesses.. So we are randomly choosing the location of K cluster centroids.</a:t>
            </a:r>
          </a:p>
          <a:p>
            <a:r>
              <a:rPr lang="en-US" b="0" baseline="0" dirty="0" smtClean="0"/>
              <a:t>A</a:t>
            </a:r>
            <a:r>
              <a:rPr lang="en-US" dirty="0" smtClean="0"/>
              <a:t>nd the cluster centroids represent our current guesses for the positions of the centers of the clusters. </a:t>
            </a:r>
          </a:p>
          <a:p>
            <a:r>
              <a:rPr lang="en-US" dirty="0" smtClean="0"/>
              <a:t>To initialize the cluster centroids we could choose k data examples randomly, and set the cluster centroids to be equal to the values of these k examples. </a:t>
            </a:r>
          </a:p>
          <a:p>
            <a:endParaRPr lang="en-US" dirty="0" smtClean="0"/>
          </a:p>
          <a:p>
            <a:r>
              <a:rPr lang="en-US" dirty="0" smtClean="0"/>
              <a:t>And</a:t>
            </a:r>
            <a:r>
              <a:rPr lang="en-US" baseline="0" dirty="0" smtClean="0"/>
              <a:t> then we will be performing the assignments of </a:t>
            </a:r>
            <a:r>
              <a:rPr lang="en-US" dirty="0" smtClean="0"/>
              <a:t>the each data example</a:t>
            </a:r>
            <a:r>
              <a:rPr lang="en-US" baseline="0" dirty="0" smtClean="0"/>
              <a:t> </a:t>
            </a:r>
            <a:r>
              <a:rPr lang="en-US" dirty="0" smtClean="0"/>
              <a:t>to the closest cluster centroid, and then, after all samples are marked – we are moving each cluster centroid to the mean of the points assigned to it. </a:t>
            </a:r>
          </a:p>
          <a:p>
            <a:endParaRPr lang="en-US" dirty="0" smtClean="0"/>
          </a:p>
          <a:p>
            <a:r>
              <a:rPr lang="en-US" dirty="0" smtClean="0"/>
              <a:t>And performing all these steps until we find ourselves</a:t>
            </a:r>
            <a:r>
              <a:rPr lang="en-US" baseline="0" dirty="0" smtClean="0"/>
              <a:t> in the position when the cluster centroids don’t move anymore because they are in the right, </a:t>
            </a:r>
            <a:r>
              <a:rPr lang="en-US" b="1" baseline="0" dirty="0" smtClean="0"/>
              <a:t>mean </a:t>
            </a:r>
            <a:r>
              <a:rPr lang="en-US" b="0" baseline="0" dirty="0" smtClean="0"/>
              <a:t>location.</a:t>
            </a:r>
            <a:endParaRPr lang="ru-RU" b="1" dirty="0"/>
          </a:p>
        </p:txBody>
      </p:sp>
      <p:sp>
        <p:nvSpPr>
          <p:cNvPr id="4" name="Slide Number Placeholder 3"/>
          <p:cNvSpPr>
            <a:spLocks noGrp="1"/>
          </p:cNvSpPr>
          <p:nvPr>
            <p:ph type="sldNum" sz="quarter" idx="10"/>
          </p:nvPr>
        </p:nvSpPr>
        <p:spPr/>
        <p:txBody>
          <a:bodyPr/>
          <a:lstStyle/>
          <a:p>
            <a:fld id="{9FB721CE-BE4D-4B51-BBF0-2392654E5EBF}" type="slidenum">
              <a:rPr lang="ru-RU" smtClean="0"/>
              <a:t>41</a:t>
            </a:fld>
            <a:endParaRPr lang="ru-RU"/>
          </a:p>
        </p:txBody>
      </p:sp>
    </p:spTree>
    <p:extLst>
      <p:ext uri="{BB962C8B-B14F-4D97-AF65-F5344CB8AC3E}">
        <p14:creationId xmlns:p14="http://schemas.microsoft.com/office/powerpoint/2010/main" val="640051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47</a:t>
            </a:fld>
            <a:endParaRPr lang="ru-RU"/>
          </a:p>
        </p:txBody>
      </p:sp>
    </p:spTree>
    <p:extLst>
      <p:ext uri="{BB962C8B-B14F-4D97-AF65-F5344CB8AC3E}">
        <p14:creationId xmlns:p14="http://schemas.microsoft.com/office/powerpoint/2010/main" val="3068090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our machine learning algorithm doesn’t work for some reason..</a:t>
            </a:r>
            <a:r>
              <a:rPr lang="en-US" baseline="0" dirty="0" smtClean="0"/>
              <a:t> What if we get incorrect results for our testing set?</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48</a:t>
            </a:fld>
            <a:endParaRPr lang="ru-RU"/>
          </a:p>
        </p:txBody>
      </p:sp>
    </p:spTree>
    <p:extLst>
      <p:ext uri="{BB962C8B-B14F-4D97-AF65-F5344CB8AC3E}">
        <p14:creationId xmlns:p14="http://schemas.microsoft.com/office/powerpoint/2010/main" val="3084776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49</a:t>
            </a:fld>
            <a:endParaRPr lang="ru-RU"/>
          </a:p>
        </p:txBody>
      </p:sp>
    </p:spTree>
    <p:extLst>
      <p:ext uri="{BB962C8B-B14F-4D97-AF65-F5344CB8AC3E}">
        <p14:creationId xmlns:p14="http://schemas.microsoft.com/office/powerpoint/2010/main" val="966491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When you decide to begin diving into machine learning you'll face some fundamental things on your checklist before actually starting doing machine learning.</a:t>
            </a:r>
            <a:endParaRPr lang="en-US" dirty="0" smtClean="0"/>
          </a:p>
          <a:p>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First of all, the goal or .. the reason why you decided to do machine learning. </a:t>
            </a:r>
          </a:p>
          <a:p>
            <a:r>
              <a:rPr lang="en-US" sz="1200" kern="1200" dirty="0" smtClean="0">
                <a:solidFill>
                  <a:schemeClr val="tx1"/>
                </a:solidFill>
                <a:effectLst/>
                <a:latin typeface="+mn-lt"/>
                <a:ea typeface="+mn-ea"/>
                <a:cs typeface="+mn-cs"/>
              </a:rPr>
              <a:t>There are a lot of fields where we can use it: recommendation systems, text data analysis with the purpose of spam detection for example, prediction of demand, detection of anomalies, recognition of unspecified items, audio and video related problems and a great amount of other areas. </a:t>
            </a:r>
          </a:p>
          <a:p>
            <a:r>
              <a:rPr lang="en-US" sz="1200" kern="1200" dirty="0" smtClean="0">
                <a:solidFill>
                  <a:schemeClr val="tx1"/>
                </a:solidFill>
                <a:effectLst/>
                <a:latin typeface="+mn-lt"/>
                <a:ea typeface="+mn-ea"/>
                <a:cs typeface="+mn-cs"/>
              </a:rPr>
              <a:t>In addition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areas there are different domains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where we can apply it, like biology, finance, media, technology, science.. and really.. all domains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can learn something from their data, if there is a necessity. </a:t>
            </a:r>
            <a:endParaRPr lang="en-US" dirty="0" smtClean="0"/>
          </a:p>
          <a:p>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The next thing you will face is data. With machine learning you can work with any kind of data, but almost all information needs preparation and pre processing before actually using the data. In the vast majority of scenarios - the more clean, accurate and consistent your data is, the more easy, clear and fast machine learning process would be.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it is possible not in all cases, simply because your data might be very big and way too unstructured. It might be so big that amount of processing efforts will be rather expensive, so it might be even cheaper to use less prepared data during machine learning as-is.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If you have a chance to make the form in which data is stored more clean and more precise and to simplify the way you access data - it can dramatically influence the machine learning process and can make it much easier to choose the correct approaches and algorithms.</a:t>
            </a:r>
            <a:endParaRPr lang="en-US" dirty="0" smtClean="0"/>
          </a:p>
          <a:p>
            <a:r>
              <a:rPr lang="en-US" sz="1200" kern="1200" dirty="0" smtClean="0">
                <a:solidFill>
                  <a:schemeClr val="tx1"/>
                </a:solidFill>
                <a:effectLst/>
                <a:latin typeface="+mn-lt"/>
                <a:ea typeface="+mn-ea"/>
                <a:cs typeface="+mn-cs"/>
              </a:rPr>
              <a:t> </a:t>
            </a:r>
            <a:endParaRPr lang="en-US" dirty="0" smtClean="0"/>
          </a:p>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4</a:t>
            </a:fld>
            <a:endParaRPr lang="ru-RU"/>
          </a:p>
        </p:txBody>
      </p:sp>
    </p:spTree>
    <p:extLst>
      <p:ext uri="{BB962C8B-B14F-4D97-AF65-F5344CB8AC3E}">
        <p14:creationId xmlns:p14="http://schemas.microsoft.com/office/powerpoint/2010/main" val="34982381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51</a:t>
            </a:fld>
            <a:endParaRPr lang="ru-RU"/>
          </a:p>
        </p:txBody>
      </p:sp>
    </p:spTree>
    <p:extLst>
      <p:ext uri="{BB962C8B-B14F-4D97-AF65-F5344CB8AC3E}">
        <p14:creationId xmlns:p14="http://schemas.microsoft.com/office/powerpoint/2010/main" val="2308157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two problems that might arise with fitting.</a:t>
            </a:r>
          </a:p>
          <a:p>
            <a:endParaRPr lang="en-US" baseline="0" dirty="0" smtClean="0"/>
          </a:p>
          <a:p>
            <a:r>
              <a:rPr lang="en-US" baseline="0" dirty="0" smtClean="0"/>
              <a:t>For example, when you have not enough data to prepare the guess or not enough features... It may result in </a:t>
            </a:r>
            <a:r>
              <a:rPr lang="en-US" baseline="0" dirty="0" err="1" smtClean="0"/>
              <a:t>underfitting</a:t>
            </a:r>
            <a:r>
              <a:rPr lang="en-US" baseline="0" dirty="0" smtClean="0"/>
              <a:t>. In </a:t>
            </a:r>
            <a:r>
              <a:rPr lang="en-US" baseline="0" dirty="0" err="1" smtClean="0"/>
              <a:t>underfitting</a:t>
            </a:r>
            <a:r>
              <a:rPr lang="en-US" baseline="0" dirty="0" smtClean="0"/>
              <a:t> our hypothesis isn’t optimal enough to work good enough on predictions for the future, on our test set of data.</a:t>
            </a:r>
            <a:endParaRPr lang="en-US" dirty="0" smtClean="0"/>
          </a:p>
          <a:p>
            <a:endParaRPr lang="en-US" dirty="0" smtClean="0"/>
          </a:p>
          <a:p>
            <a:r>
              <a:rPr lang="en-US" dirty="0" smtClean="0"/>
              <a:t>When you have less data and a lot of feature's in the problem, our learned hypothesis may fit the training data completely perfect, but it doesn’t generalize our problem.</a:t>
            </a:r>
          </a:p>
          <a:p>
            <a:r>
              <a:rPr lang="en-US" dirty="0" smtClean="0"/>
              <a:t>That</a:t>
            </a:r>
            <a:r>
              <a:rPr lang="en-US" baseline="0" dirty="0" smtClean="0"/>
              <a:t> </a:t>
            </a:r>
            <a:r>
              <a:rPr lang="en-US" dirty="0" smtClean="0"/>
              <a:t>means that the hypothesis will not give perfect results for future inputs. </a:t>
            </a:r>
          </a:p>
          <a:p>
            <a:r>
              <a:rPr lang="en-US" dirty="0" smtClean="0"/>
              <a:t>So basically we are adding too much details to support our hypothesis.</a:t>
            </a:r>
          </a:p>
          <a:p>
            <a:r>
              <a:rPr lang="en-US" dirty="0" smtClean="0"/>
              <a:t>This kind of situation is called </a:t>
            </a:r>
            <a:r>
              <a:rPr lang="en-US" dirty="0" err="1" smtClean="0"/>
              <a:t>overfitting</a:t>
            </a:r>
            <a:r>
              <a:rPr lang="en-US" dirty="0" smtClean="0"/>
              <a:t>. </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52</a:t>
            </a:fld>
            <a:endParaRPr lang="ru-RU"/>
          </a:p>
        </p:txBody>
      </p:sp>
    </p:spTree>
    <p:extLst>
      <p:ext uri="{BB962C8B-B14F-4D97-AF65-F5344CB8AC3E}">
        <p14:creationId xmlns:p14="http://schemas.microsoft.com/office/powerpoint/2010/main" val="26448406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But now,</a:t>
            </a:r>
            <a:r>
              <a:rPr lang="en-US" sz="1200" b="0" i="0" kern="1200" baseline="0" dirty="0" smtClean="0">
                <a:solidFill>
                  <a:schemeClr val="tx1"/>
                </a:solidFill>
                <a:effectLst/>
                <a:latin typeface="+mn-lt"/>
                <a:ea typeface="+mn-ea"/>
                <a:cs typeface="+mn-cs"/>
              </a:rPr>
              <a:t> how can we fix or prevent these fitting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With </a:t>
            </a:r>
            <a:r>
              <a:rPr lang="en-US" sz="1200" b="0" i="0" kern="1200" baseline="0" dirty="0" err="1" smtClean="0">
                <a:solidFill>
                  <a:schemeClr val="tx1"/>
                </a:solidFill>
                <a:effectLst/>
                <a:latin typeface="+mn-lt"/>
                <a:ea typeface="+mn-ea"/>
                <a:cs typeface="+mn-cs"/>
              </a:rPr>
              <a:t>underfitting</a:t>
            </a:r>
            <a:r>
              <a:rPr lang="en-US" sz="1200" b="0" i="0" kern="1200" baseline="0" dirty="0" smtClean="0">
                <a:solidFill>
                  <a:schemeClr val="tx1"/>
                </a:solidFill>
                <a:effectLst/>
                <a:latin typeface="+mn-lt"/>
                <a:ea typeface="+mn-ea"/>
                <a:cs typeface="+mn-cs"/>
              </a:rPr>
              <a:t> is usually helps just to add more features or increase the polynomial degree of the guess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now you need to penalize that extra information to get optimal solution. So you apply regularization techniques. In which you are penalizing some of your features to get a balanced optimal solution.</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As for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 regularization is the method of preventing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by explicitly controlling the model complexity.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So, if we add the</a:t>
            </a:r>
            <a:r>
              <a:rPr lang="en-US" sz="1200" b="0" i="0" kern="1200" baseline="0" dirty="0" smtClean="0">
                <a:solidFill>
                  <a:schemeClr val="tx1"/>
                </a:solidFill>
                <a:effectLst/>
                <a:latin typeface="+mn-lt"/>
                <a:ea typeface="+mn-ea"/>
                <a:cs typeface="+mn-cs"/>
              </a:rPr>
              <a:t> regularization parameter to, for example, the regression problem – it will</a:t>
            </a:r>
            <a:r>
              <a:rPr lang="en-US" sz="1200" b="0" i="0" kern="1200" dirty="0" smtClean="0">
                <a:solidFill>
                  <a:schemeClr val="tx1"/>
                </a:solidFill>
                <a:effectLst/>
                <a:latin typeface="+mn-lt"/>
                <a:ea typeface="+mn-ea"/>
                <a:cs typeface="+mn-cs"/>
              </a:rPr>
              <a:t> lead to smoothening of the regression line and thus prevents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It does so by penalizing the bent of the regression line that tries to closely match the noisy data points.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Accord.NET has</a:t>
            </a:r>
            <a:r>
              <a:rPr lang="en-US" sz="1200" b="0" i="0" kern="1200" baseline="0" dirty="0" smtClean="0">
                <a:solidFill>
                  <a:schemeClr val="tx1"/>
                </a:solidFill>
                <a:effectLst/>
                <a:latin typeface="+mn-lt"/>
                <a:ea typeface="+mn-ea"/>
                <a:cs typeface="+mn-cs"/>
              </a:rPr>
              <a:t> mechanisms to influence the regularization parameter, where you can try out the algorithm with different setups and compare the fitting results.</a:t>
            </a:r>
            <a:endParaRPr lang="ru-RU" dirty="0" smtClean="0"/>
          </a:p>
        </p:txBody>
      </p:sp>
      <p:sp>
        <p:nvSpPr>
          <p:cNvPr id="4" name="Slide Number Placeholder 3"/>
          <p:cNvSpPr>
            <a:spLocks noGrp="1"/>
          </p:cNvSpPr>
          <p:nvPr>
            <p:ph type="sldNum" sz="quarter" idx="10"/>
          </p:nvPr>
        </p:nvSpPr>
        <p:spPr/>
        <p:txBody>
          <a:bodyPr/>
          <a:lstStyle/>
          <a:p>
            <a:fld id="{9FB721CE-BE4D-4B51-BBF0-2392654E5EBF}" type="slidenum">
              <a:rPr lang="ru-RU" smtClean="0"/>
              <a:t>53</a:t>
            </a:fld>
            <a:endParaRPr lang="ru-RU"/>
          </a:p>
        </p:txBody>
      </p:sp>
    </p:spTree>
    <p:extLst>
      <p:ext uri="{BB962C8B-B14F-4D97-AF65-F5344CB8AC3E}">
        <p14:creationId xmlns:p14="http://schemas.microsoft.com/office/powerpoint/2010/main" val="297756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Just for instance, for the talk..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wanted to collect some data as an answer to my strictly schemed question.. And </a:t>
            </a:r>
            <a:r>
              <a:rPr lang="en-US" sz="1200" kern="1200" dirty="0" smtClean="0">
                <a:solidFill>
                  <a:schemeClr val="tx1"/>
                </a:solidFill>
                <a:effectLst/>
                <a:latin typeface="+mn-lt"/>
                <a:ea typeface="+mn-ea"/>
                <a:cs typeface="+mn-cs"/>
              </a:rPr>
              <a:t>to look </a:t>
            </a:r>
            <a:r>
              <a:rPr lang="en-US" sz="1200" kern="1200" dirty="0" smtClean="0">
                <a:solidFill>
                  <a:schemeClr val="tx1"/>
                </a:solidFill>
                <a:effectLst/>
                <a:latin typeface="+mn-lt"/>
                <a:ea typeface="+mn-ea"/>
                <a:cs typeface="+mn-cs"/>
              </a:rPr>
              <a:t>what part of data will be really suitable for usage and what data will require extra processing and preparation.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made an experiment on twitter and created the hashtag #</a:t>
            </a:r>
            <a:r>
              <a:rPr lang="en-US" sz="1200" kern="1200" dirty="0" err="1" smtClean="0">
                <a:solidFill>
                  <a:schemeClr val="tx1"/>
                </a:solidFill>
                <a:effectLst/>
                <a:latin typeface="+mn-lt"/>
                <a:ea typeface="+mn-ea"/>
                <a:cs typeface="+mn-cs"/>
              </a:rPr>
              <a:t>lenadroidexperiment</a:t>
            </a:r>
            <a:r>
              <a:rPr lang="en-US" sz="1200" kern="1200" dirty="0" smtClean="0">
                <a:solidFill>
                  <a:schemeClr val="tx1"/>
                </a:solidFill>
                <a:effectLst/>
                <a:latin typeface="+mn-lt"/>
                <a:ea typeface="+mn-ea"/>
                <a:cs typeface="+mn-cs"/>
              </a:rPr>
              <a:t>.</a:t>
            </a:r>
          </a:p>
          <a:p>
            <a:endParaRPr lang="en-US" dirty="0" smtClean="0"/>
          </a:p>
          <a:p>
            <a:r>
              <a:rPr lang="en-US" sz="1200" kern="1200" dirty="0" smtClean="0">
                <a:solidFill>
                  <a:schemeClr val="tx1"/>
                </a:solidFill>
                <a:effectLst/>
                <a:latin typeface="+mn-lt"/>
                <a:ea typeface="+mn-ea"/>
                <a:cs typeface="+mn-cs"/>
              </a:rPr>
              <a:t>I suggested my followers to post a tweet with that hashtag and to post their favorite music genre, then comma, and then their favorite programming language. </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Aaand</a:t>
            </a:r>
            <a:r>
              <a:rPr lang="en-US" sz="1200" kern="1200" dirty="0" smtClean="0">
                <a:solidFill>
                  <a:schemeClr val="tx1"/>
                </a:solidFill>
                <a:effectLst/>
                <a:latin typeface="+mn-lt"/>
                <a:ea typeface="+mn-ea"/>
                <a:cs typeface="+mn-cs"/>
              </a:rPr>
              <a:t>, what do you think?.. </a:t>
            </a:r>
          </a:p>
        </p:txBody>
      </p:sp>
      <p:sp>
        <p:nvSpPr>
          <p:cNvPr id="4" name="Slide Number Placeholder 3"/>
          <p:cNvSpPr>
            <a:spLocks noGrp="1"/>
          </p:cNvSpPr>
          <p:nvPr>
            <p:ph type="sldNum" sz="quarter" idx="10"/>
          </p:nvPr>
        </p:nvSpPr>
        <p:spPr/>
        <p:txBody>
          <a:bodyPr/>
          <a:lstStyle/>
          <a:p>
            <a:fld id="{9FB721CE-BE4D-4B51-BBF0-2392654E5EBF}" type="slidenum">
              <a:rPr lang="ru-RU" smtClean="0"/>
              <a:t>5</a:t>
            </a:fld>
            <a:endParaRPr lang="ru-RU"/>
          </a:p>
        </p:txBody>
      </p:sp>
    </p:spTree>
    <p:extLst>
      <p:ext uri="{BB962C8B-B14F-4D97-AF65-F5344CB8AC3E}">
        <p14:creationId xmlns:p14="http://schemas.microsoft.com/office/powerpoint/2010/main" val="97707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hese people on twitter, instead of helping me to dive into my machine learning adventure with perfectly structured data... they completely messed up my expected schema! Probably they wanted to help me write yet another parser.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as you see, some of them </a:t>
            </a:r>
            <a:r>
              <a:rPr lang="en-US" sz="1200" b="1" kern="1200" dirty="0" smtClean="0">
                <a:solidFill>
                  <a:schemeClr val="tx1"/>
                </a:solidFill>
                <a:effectLst/>
                <a:latin typeface="+mn-lt"/>
                <a:ea typeface="+mn-ea"/>
                <a:cs typeface="+mn-cs"/>
              </a:rPr>
              <a:t>literally</a:t>
            </a:r>
            <a:r>
              <a:rPr lang="en-US" sz="1200" kern="1200" dirty="0" smtClean="0">
                <a:solidFill>
                  <a:schemeClr val="tx1"/>
                </a:solidFill>
                <a:effectLst/>
                <a:latin typeface="+mn-lt"/>
                <a:ea typeface="+mn-ea"/>
                <a:cs typeface="+mn-cs"/>
              </a:rPr>
              <a:t> on purpose posted some invalid data...</a:t>
            </a:r>
            <a:endParaRPr lang="en-US" dirty="0" smtClean="0"/>
          </a:p>
          <a:p>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Some of them were polite and </a:t>
            </a:r>
            <a:r>
              <a:rPr lang="en-US" sz="1200" b="1" kern="1200" dirty="0" smtClean="0">
                <a:solidFill>
                  <a:schemeClr val="tx1"/>
                </a:solidFill>
                <a:effectLst/>
                <a:latin typeface="+mn-lt"/>
                <a:ea typeface="+mn-ea"/>
                <a:cs typeface="+mn-cs"/>
              </a:rPr>
              <a:t>EVEN</a:t>
            </a:r>
            <a:r>
              <a:rPr lang="en-US" sz="1200" kern="1200" dirty="0" smtClean="0">
                <a:solidFill>
                  <a:schemeClr val="tx1"/>
                </a:solidFill>
                <a:effectLst/>
                <a:latin typeface="+mn-lt"/>
                <a:ea typeface="+mn-ea"/>
                <a:cs typeface="+mn-cs"/>
              </a:rPr>
              <a:t> said sorry about that...</a:t>
            </a:r>
            <a:endParaRPr lang="en-US" dirty="0" smtClean="0"/>
          </a:p>
          <a:p>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Some of them had a moment of indecision and instead of choosing the favorite programming language </a:t>
            </a:r>
            <a:r>
              <a:rPr lang="en-US" sz="1200" kern="1200" dirty="0" smtClean="0">
                <a:solidFill>
                  <a:schemeClr val="tx1"/>
                </a:solidFill>
                <a:effectLst/>
                <a:latin typeface="+mn-lt"/>
                <a:ea typeface="+mn-ea"/>
                <a:cs typeface="+mn-cs"/>
              </a:rPr>
              <a:t>they </a:t>
            </a:r>
            <a:r>
              <a:rPr lang="en-US" sz="1200" kern="1200" dirty="0" smtClean="0">
                <a:solidFill>
                  <a:schemeClr val="tx1"/>
                </a:solidFill>
                <a:effectLst/>
                <a:latin typeface="+mn-lt"/>
                <a:ea typeface="+mn-ea"/>
                <a:cs typeface="+mn-cs"/>
              </a:rPr>
              <a:t>claimed that all programming languages suck! And that tweet collected the largest amount</a:t>
            </a:r>
            <a:r>
              <a:rPr lang="en-US" sz="1200" kern="1200" baseline="0" dirty="0" smtClean="0">
                <a:solidFill>
                  <a:schemeClr val="tx1"/>
                </a:solidFill>
                <a:effectLst/>
                <a:latin typeface="+mn-lt"/>
                <a:ea typeface="+mn-ea"/>
                <a:cs typeface="+mn-cs"/>
              </a:rPr>
              <a:t> of retweets and favorites. </a:t>
            </a:r>
            <a:endParaRPr lang="en-US" dirty="0" smtClean="0"/>
          </a:p>
          <a:p>
            <a:r>
              <a:rPr lang="en-US" sz="1200" kern="1200" dirty="0" smtClean="0">
                <a:solidFill>
                  <a:schemeClr val="tx1"/>
                </a:solidFill>
                <a:effectLst/>
                <a:latin typeface="+mn-lt"/>
                <a:ea typeface="+mn-ea"/>
                <a:cs typeface="+mn-cs"/>
              </a:rPr>
              <a:t> </a:t>
            </a:r>
            <a:endParaRPr lang="en-US" dirty="0" smtClean="0"/>
          </a:p>
          <a:p>
            <a:r>
              <a:rPr lang="en-US" dirty="0" smtClean="0"/>
              <a:t>It is</a:t>
            </a:r>
            <a:r>
              <a:rPr lang="en-US" baseline="0" dirty="0" smtClean="0"/>
              <a:t> real data that I’ve got from responses.</a:t>
            </a:r>
          </a:p>
          <a:p>
            <a:endParaRPr lang="en-US" baseline="0" dirty="0" smtClean="0"/>
          </a:p>
          <a:p>
            <a:r>
              <a:rPr lang="en-US" sz="1200" kern="1200" dirty="0" smtClean="0">
                <a:solidFill>
                  <a:schemeClr val="tx1"/>
                </a:solidFill>
                <a:effectLst/>
                <a:latin typeface="+mn-lt"/>
                <a:ea typeface="+mn-ea"/>
                <a:cs typeface="+mn-cs"/>
              </a:rPr>
              <a:t>But anyway, this example is really </a:t>
            </a:r>
            <a:r>
              <a:rPr lang="en-US" sz="1200" kern="1200" dirty="0" err="1" smtClean="0">
                <a:solidFill>
                  <a:schemeClr val="tx1"/>
                </a:solidFill>
                <a:effectLst/>
                <a:latin typeface="+mn-lt"/>
                <a:ea typeface="+mn-ea"/>
                <a:cs typeface="+mn-cs"/>
              </a:rPr>
              <a:t>really</a:t>
            </a:r>
            <a:r>
              <a:rPr lang="en-US" sz="1200" kern="1200" dirty="0" smtClean="0">
                <a:solidFill>
                  <a:schemeClr val="tx1"/>
                </a:solidFill>
                <a:effectLst/>
                <a:latin typeface="+mn-lt"/>
                <a:ea typeface="+mn-ea"/>
                <a:cs typeface="+mn-cs"/>
              </a:rPr>
              <a:t> true. In reality you won't have ideally prepared data and you'd just </a:t>
            </a:r>
            <a:r>
              <a:rPr lang="en-US" sz="1200" b="1" kern="1200" dirty="0" smtClean="0">
                <a:solidFill>
                  <a:schemeClr val="tx1"/>
                </a:solidFill>
                <a:effectLst/>
                <a:latin typeface="+mn-lt"/>
                <a:ea typeface="+mn-ea"/>
                <a:cs typeface="+mn-cs"/>
              </a:rPr>
              <a:t>have to</a:t>
            </a:r>
            <a:r>
              <a:rPr lang="en-US" sz="1200" kern="1200" dirty="0" smtClean="0">
                <a:solidFill>
                  <a:schemeClr val="tx1"/>
                </a:solidFill>
                <a:effectLst/>
                <a:latin typeface="+mn-lt"/>
                <a:ea typeface="+mn-ea"/>
                <a:cs typeface="+mn-cs"/>
              </a:rPr>
              <a:t> spend time on its preparation. Some data scientists say that periodically they spend 70% of their task solving time on data optimization. So. To be able to efficiently learn something from data - it's representation is very important.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not all individuals or companies who use machine learning have the goal to find and use the most elegant way or algorithm. Some of these people are interested in just getting the job done and spending the minimal amount of costs and efforts on this. So this is another criteria your approach may vary.</a:t>
            </a:r>
            <a:r>
              <a:rPr lang="en-US" dirty="0" smtClean="0"/>
              <a:t> </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6</a:t>
            </a:fld>
            <a:endParaRPr lang="ru-RU"/>
          </a:p>
        </p:txBody>
      </p:sp>
    </p:spTree>
    <p:extLst>
      <p:ext uri="{BB962C8B-B14F-4D97-AF65-F5344CB8AC3E}">
        <p14:creationId xmlns:p14="http://schemas.microsoft.com/office/powerpoint/2010/main" val="222623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Eventually, after the goal is set and data is ready - time to define the strategy of how the goal should be accomplished.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be able to choose the correct approach and way to deal with the task, to be able to do that you'd need the understanding of the available ways and approaches and differences between each of them to pick the most suitable one. </a:t>
            </a:r>
          </a:p>
          <a:p>
            <a:endParaRPr lang="en-US" sz="1200" kern="1200" dirty="0" smtClean="0">
              <a:solidFill>
                <a:schemeClr val="tx1"/>
              </a:solidFill>
              <a:effectLst/>
              <a:latin typeface="+mn-lt"/>
              <a:ea typeface="+mn-ea"/>
              <a:cs typeface="+mn-cs"/>
            </a:endParaRPr>
          </a:p>
          <a:p>
            <a:r>
              <a:rPr lang="en-US" dirty="0" smtClean="0"/>
              <a:t> </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7</a:t>
            </a:fld>
            <a:endParaRPr lang="ru-RU"/>
          </a:p>
        </p:txBody>
      </p:sp>
    </p:spTree>
    <p:extLst>
      <p:ext uri="{BB962C8B-B14F-4D97-AF65-F5344CB8AC3E}">
        <p14:creationId xmlns:p14="http://schemas.microsoft.com/office/powerpoint/2010/main" val="307293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During this talk we'll see </a:t>
            </a:r>
            <a:r>
              <a:rPr lang="en-US" sz="1200" kern="1200" dirty="0" smtClean="0">
                <a:solidFill>
                  <a:schemeClr val="tx1"/>
                </a:solidFill>
                <a:effectLst/>
                <a:latin typeface="+mn-lt"/>
                <a:ea typeface="+mn-ea"/>
                <a:cs typeface="+mn-cs"/>
              </a:rPr>
              <a:t>3 </a:t>
            </a:r>
            <a:r>
              <a:rPr lang="en-US" sz="1200" kern="1200" dirty="0" smtClean="0">
                <a:solidFill>
                  <a:schemeClr val="tx1"/>
                </a:solidFill>
                <a:effectLst/>
                <a:latin typeface="+mn-lt"/>
                <a:ea typeface="+mn-ea"/>
                <a:cs typeface="+mn-cs"/>
              </a:rPr>
              <a:t>simple examples of how you may use machine learning and how to start with it just today.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You'll see one regression problem, </a:t>
            </a:r>
            <a:r>
              <a:rPr lang="en-US" sz="1200" kern="1200" dirty="0" smtClean="0">
                <a:solidFill>
                  <a:schemeClr val="tx1"/>
                </a:solidFill>
                <a:effectLst/>
                <a:latin typeface="+mn-lt"/>
                <a:ea typeface="+mn-ea"/>
                <a:cs typeface="+mn-cs"/>
              </a:rPr>
              <a:t>one problem </a:t>
            </a:r>
            <a:r>
              <a:rPr lang="en-US" sz="1200" kern="1200" dirty="0" smtClean="0">
                <a:solidFill>
                  <a:schemeClr val="tx1"/>
                </a:solidFill>
                <a:effectLst/>
                <a:latin typeface="+mn-lt"/>
                <a:ea typeface="+mn-ea"/>
                <a:cs typeface="+mn-cs"/>
              </a:rPr>
              <a:t>on classification and one machine learning problem on clustering. </a:t>
            </a:r>
          </a:p>
        </p:txBody>
      </p:sp>
      <p:sp>
        <p:nvSpPr>
          <p:cNvPr id="4" name="Slide Number Placeholder 3"/>
          <p:cNvSpPr>
            <a:spLocks noGrp="1"/>
          </p:cNvSpPr>
          <p:nvPr>
            <p:ph type="sldNum" sz="quarter" idx="10"/>
          </p:nvPr>
        </p:nvSpPr>
        <p:spPr/>
        <p:txBody>
          <a:bodyPr/>
          <a:lstStyle/>
          <a:p>
            <a:fld id="{9FB721CE-BE4D-4B51-BBF0-2392654E5EBF}" type="slidenum">
              <a:rPr lang="ru-RU" smtClean="0"/>
              <a:t>8</a:t>
            </a:fld>
            <a:endParaRPr lang="ru-RU"/>
          </a:p>
        </p:txBody>
      </p:sp>
    </p:spTree>
    <p:extLst>
      <p:ext uri="{BB962C8B-B14F-4D97-AF65-F5344CB8AC3E}">
        <p14:creationId xmlns:p14="http://schemas.microsoft.com/office/powerpoint/2010/main" val="148251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a:t>
            </a:r>
            <a:r>
              <a:rPr lang="en-US" baseline="0" dirty="0" smtClean="0"/>
              <a:t> using </a:t>
            </a:r>
            <a:r>
              <a:rPr lang="en-US" dirty="0" smtClean="0"/>
              <a:t>F</a:t>
            </a:r>
            <a:r>
              <a:rPr lang="en-US" dirty="0" smtClean="0"/>
              <a:t># for</a:t>
            </a:r>
            <a:r>
              <a:rPr lang="en-US" baseline="0" dirty="0" smtClean="0"/>
              <a:t> the examples! </a:t>
            </a:r>
            <a:endParaRPr lang="en-US" baseline="0" dirty="0" smtClean="0"/>
          </a:p>
          <a:p>
            <a:endParaRPr lang="en-US" baseline="0" dirty="0" smtClean="0"/>
          </a:p>
          <a:p>
            <a:r>
              <a:rPr lang="en-US" baseline="0" dirty="0" smtClean="0"/>
              <a:t>I have already mentioned that functional programming and fsharp really suit for doing data science.. But now I want to be more specific here.</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9</a:t>
            </a:fld>
            <a:endParaRPr lang="ru-RU"/>
          </a:p>
        </p:txBody>
      </p:sp>
    </p:spTree>
    <p:extLst>
      <p:ext uri="{BB962C8B-B14F-4D97-AF65-F5344CB8AC3E}">
        <p14:creationId xmlns:p14="http://schemas.microsoft.com/office/powerpoint/2010/main" val="2493545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90648D78-CCB0-484C-8AC1-E518DFA4C7F9}" type="datetimeFigureOut">
              <a:rPr lang="ru-RU" smtClean="0"/>
              <a:t>16.11.2015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98061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90648D78-CCB0-484C-8AC1-E518DFA4C7F9}" type="datetimeFigureOut">
              <a:rPr lang="ru-RU" smtClean="0"/>
              <a:t>16.11.2015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303948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90648D78-CCB0-484C-8AC1-E518DFA4C7F9}" type="datetimeFigureOut">
              <a:rPr lang="ru-RU" smtClean="0"/>
              <a:t>16.11.2015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31880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90648D78-CCB0-484C-8AC1-E518DFA4C7F9}" type="datetimeFigureOut">
              <a:rPr lang="ru-RU" smtClean="0"/>
              <a:t>16.11.2015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342424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48D78-CCB0-484C-8AC1-E518DFA4C7F9}" type="datetimeFigureOut">
              <a:rPr lang="ru-RU" smtClean="0"/>
              <a:t>16.11.2015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204092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90648D78-CCB0-484C-8AC1-E518DFA4C7F9}" type="datetimeFigureOut">
              <a:rPr lang="ru-RU" smtClean="0"/>
              <a:t>16.11.2015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169915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90648D78-CCB0-484C-8AC1-E518DFA4C7F9}" type="datetimeFigureOut">
              <a:rPr lang="ru-RU" smtClean="0"/>
              <a:t>16.11.2015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817818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90648D78-CCB0-484C-8AC1-E518DFA4C7F9}" type="datetimeFigureOut">
              <a:rPr lang="ru-RU" smtClean="0"/>
              <a:t>16.11.2015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36225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48D78-CCB0-484C-8AC1-E518DFA4C7F9}" type="datetimeFigureOut">
              <a:rPr lang="ru-RU" smtClean="0"/>
              <a:t>16.11.2015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82052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48D78-CCB0-484C-8AC1-E518DFA4C7F9}" type="datetimeFigureOut">
              <a:rPr lang="ru-RU" smtClean="0"/>
              <a:t>16.11.2015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13008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48D78-CCB0-484C-8AC1-E518DFA4C7F9}" type="datetimeFigureOut">
              <a:rPr lang="ru-RU" smtClean="0"/>
              <a:t>16.11.2015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EDEE785-C455-47C9-B64D-92B76892242C}" type="slidenum">
              <a:rPr lang="ru-RU" smtClean="0"/>
              <a:t>‹#›</a:t>
            </a:fld>
            <a:endParaRPr lang="ru-RU"/>
          </a:p>
        </p:txBody>
      </p:sp>
    </p:spTree>
    <p:extLst>
      <p:ext uri="{BB962C8B-B14F-4D97-AF65-F5344CB8AC3E}">
        <p14:creationId xmlns:p14="http://schemas.microsoft.com/office/powerpoint/2010/main" val="225913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48D78-CCB0-484C-8AC1-E518DFA4C7F9}" type="datetimeFigureOut">
              <a:rPr lang="ru-RU" smtClean="0"/>
              <a:t>16.11.2015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EE785-C455-47C9-B64D-92B76892242C}" type="slidenum">
              <a:rPr lang="ru-RU" smtClean="0"/>
              <a:t>‹#›</a:t>
            </a:fld>
            <a:endParaRPr lang="ru-RU"/>
          </a:p>
        </p:txBody>
      </p:sp>
    </p:spTree>
    <p:extLst>
      <p:ext uri="{BB962C8B-B14F-4D97-AF65-F5344CB8AC3E}">
        <p14:creationId xmlns:p14="http://schemas.microsoft.com/office/powerpoint/2010/main" val="3113293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
            </a:r>
            <a:endParaRPr lang="ru-RU" dirty="0"/>
          </a:p>
        </p:txBody>
      </p:sp>
      <p:sp>
        <p:nvSpPr>
          <p:cNvPr id="3" name="Subtitle 2"/>
          <p:cNvSpPr>
            <a:spLocks noGrp="1"/>
          </p:cNvSpPr>
          <p:nvPr>
            <p:ph type="subTitle" idx="1"/>
          </p:nvPr>
        </p:nvSpPr>
        <p:spPr/>
        <p:txBody>
          <a:bodyPr/>
          <a:lstStyle/>
          <a:p>
            <a:endParaRPr lang="ru-RU"/>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0"/>
            <a:ext cx="10972800" cy="6858000"/>
          </a:xfrm>
          <a:prstGeom prst="rect">
            <a:avLst/>
          </a:prstGeom>
        </p:spPr>
      </p:pic>
      <p:sp>
        <p:nvSpPr>
          <p:cNvPr id="5" name="TextBox 4"/>
          <p:cNvSpPr txBox="1"/>
          <p:nvPr/>
        </p:nvSpPr>
        <p:spPr>
          <a:xfrm>
            <a:off x="952500" y="4118908"/>
            <a:ext cx="10972800" cy="1938992"/>
          </a:xfrm>
          <a:prstGeom prst="rect">
            <a:avLst/>
          </a:prstGeom>
          <a:noFill/>
        </p:spPr>
        <p:txBody>
          <a:bodyPr wrap="square" rtlCol="0">
            <a:spAutoFit/>
          </a:bodyPr>
          <a:lstStyle/>
          <a:p>
            <a:r>
              <a:rPr lang="en-US" sz="12000" b="1" dirty="0" smtClean="0">
                <a:solidFill>
                  <a:srgbClr val="FF0066"/>
                </a:solidFill>
                <a:latin typeface="Centaur" panose="02030504050205020304" pitchFamily="18" charset="0"/>
              </a:rPr>
              <a:t>Machine Learning</a:t>
            </a:r>
            <a:r>
              <a:rPr lang="en-US" sz="12000" b="1" dirty="0" smtClean="0">
                <a:solidFill>
                  <a:schemeClr val="bg1"/>
                </a:solidFill>
                <a:latin typeface="Centaur" panose="02030504050205020304" pitchFamily="18" charset="0"/>
              </a:rPr>
              <a:t> </a:t>
            </a:r>
            <a:endParaRPr lang="ru-RU" sz="12000" b="1" dirty="0">
              <a:solidFill>
                <a:schemeClr val="bg1"/>
              </a:solidFill>
            </a:endParaRPr>
          </a:p>
        </p:txBody>
      </p:sp>
      <p:sp>
        <p:nvSpPr>
          <p:cNvPr id="6" name="TextBox 5"/>
          <p:cNvSpPr txBox="1"/>
          <p:nvPr/>
        </p:nvSpPr>
        <p:spPr>
          <a:xfrm>
            <a:off x="2448559" y="5396180"/>
            <a:ext cx="7294882" cy="1323439"/>
          </a:xfrm>
          <a:prstGeom prst="rect">
            <a:avLst/>
          </a:prstGeom>
          <a:noFill/>
        </p:spPr>
        <p:txBody>
          <a:bodyPr wrap="none" rtlCol="0">
            <a:spAutoFit/>
          </a:bodyPr>
          <a:lstStyle/>
          <a:p>
            <a:r>
              <a:rPr lang="en-US" sz="8000" b="1" dirty="0" smtClean="0">
                <a:solidFill>
                  <a:srgbClr val="FF0066"/>
                </a:solidFill>
                <a:latin typeface="Centaur" panose="02030504050205020304" pitchFamily="18" charset="0"/>
              </a:rPr>
              <a:t>F# and Accord.net</a:t>
            </a:r>
            <a:endParaRPr lang="ru-RU" sz="8000" b="1" dirty="0">
              <a:solidFill>
                <a:srgbClr val="FF0066"/>
              </a:solidFill>
            </a:endParaRPr>
          </a:p>
        </p:txBody>
      </p:sp>
    </p:spTree>
    <p:extLst>
      <p:ext uri="{BB962C8B-B14F-4D97-AF65-F5344CB8AC3E}">
        <p14:creationId xmlns:p14="http://schemas.microsoft.com/office/powerpoint/2010/main" val="1889831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455065"/>
            <a:ext cx="10515600" cy="804108"/>
          </a:xfrm>
        </p:spPr>
        <p:txBody>
          <a:bodyPr>
            <a:normAutofit fontScale="90000"/>
          </a:bodyPr>
          <a:lstStyle/>
          <a:p>
            <a:pPr algn="ctr"/>
            <a:r>
              <a:rPr lang="en-US" sz="8000" b="1" dirty="0" smtClean="0">
                <a:solidFill>
                  <a:srgbClr val="268FDE"/>
                </a:solidFill>
                <a:latin typeface="Centaur" panose="02030504050205020304" pitchFamily="18" charset="0"/>
              </a:rPr>
              <a:t>Why F</a:t>
            </a:r>
            <a:r>
              <a:rPr lang="en-US" sz="8000" b="1" dirty="0" smtClean="0">
                <a:solidFill>
                  <a:srgbClr val="268FDE"/>
                </a:solidFill>
                <a:latin typeface="Centaur" panose="02030504050205020304" pitchFamily="18" charset="0"/>
              </a:rPr>
              <a:t>#?</a:t>
            </a:r>
            <a:endParaRPr lang="ru-RU" sz="8000" b="1" dirty="0">
              <a:solidFill>
                <a:srgbClr val="268FDE"/>
              </a:solidFill>
            </a:endParaRPr>
          </a:p>
        </p:txBody>
      </p:sp>
      <p:sp>
        <p:nvSpPr>
          <p:cNvPr id="4" name="Rectangle 3"/>
          <p:cNvSpPr/>
          <p:nvPr/>
        </p:nvSpPr>
        <p:spPr>
          <a:xfrm>
            <a:off x="2711231" y="1379122"/>
            <a:ext cx="6769538" cy="4893647"/>
          </a:xfrm>
          <a:prstGeom prst="rect">
            <a:avLst/>
          </a:prstGeom>
        </p:spPr>
        <p:txBody>
          <a:bodyPr wrap="square">
            <a:spAutoFit/>
          </a:bodyPr>
          <a:lstStyle/>
          <a:p>
            <a:pPr marL="457200" indent="-457200">
              <a:buFont typeface="+mj-lt"/>
              <a:buAutoNum type="arabicPeriod"/>
            </a:pPr>
            <a:r>
              <a:rPr lang="en-US" sz="2400" dirty="0">
                <a:latin typeface="Centaur" panose="02030504050205020304" pitchFamily="18" charset="0"/>
              </a:rPr>
              <a:t>Exploratory programming, </a:t>
            </a:r>
            <a:r>
              <a:rPr lang="en-US" sz="2400" dirty="0" smtClean="0">
                <a:latin typeface="Centaur" panose="02030504050205020304" pitchFamily="18" charset="0"/>
              </a:rPr>
              <a:t>interactive  </a:t>
            </a:r>
            <a:r>
              <a:rPr lang="en-US" sz="2400" dirty="0">
                <a:latin typeface="Centaur" panose="02030504050205020304" pitchFamily="18" charset="0"/>
              </a:rPr>
              <a:t>environment</a:t>
            </a:r>
          </a:p>
          <a:p>
            <a:pPr marL="457200" indent="-457200">
              <a:buFont typeface="+mj-lt"/>
              <a:buAutoNum type="arabicPeriod"/>
            </a:pPr>
            <a:endParaRPr lang="en-US" sz="2400" dirty="0">
              <a:latin typeface="Centaur" panose="02030504050205020304" pitchFamily="18" charset="0"/>
            </a:endParaRPr>
          </a:p>
          <a:p>
            <a:pPr marL="457200" indent="-457200">
              <a:buFont typeface="+mj-lt"/>
              <a:buAutoNum type="arabicPeriod"/>
            </a:pPr>
            <a:r>
              <a:rPr lang="en-US" sz="2400" dirty="0">
                <a:latin typeface="Centaur" panose="02030504050205020304" pitchFamily="18" charset="0"/>
              </a:rPr>
              <a:t>Functional  </a:t>
            </a:r>
            <a:r>
              <a:rPr lang="en-US" sz="2400" dirty="0" smtClean="0">
                <a:latin typeface="Centaur" panose="02030504050205020304" pitchFamily="18" charset="0"/>
              </a:rPr>
              <a:t>programming, referential transparency</a:t>
            </a:r>
          </a:p>
          <a:p>
            <a:pPr marL="457200" indent="-457200">
              <a:buFont typeface="+mj-lt"/>
              <a:buAutoNum type="arabicPeriod"/>
            </a:pPr>
            <a:endParaRPr lang="en-US" sz="2400" dirty="0" smtClean="0">
              <a:latin typeface="Centaur" panose="02030504050205020304" pitchFamily="18" charset="0"/>
            </a:endParaRPr>
          </a:p>
          <a:p>
            <a:pPr marL="457200" indent="-457200">
              <a:buFont typeface="+mj-lt"/>
              <a:buAutoNum type="arabicPeriod"/>
            </a:pPr>
            <a:r>
              <a:rPr lang="en-US" sz="2400" dirty="0" smtClean="0">
                <a:latin typeface="Centaur" panose="02030504050205020304" pitchFamily="18" charset="0"/>
              </a:rPr>
              <a:t>Data pipelines</a:t>
            </a:r>
            <a:endParaRPr lang="en-US" sz="2400" dirty="0">
              <a:latin typeface="Centaur" panose="02030504050205020304" pitchFamily="18" charset="0"/>
            </a:endParaRPr>
          </a:p>
          <a:p>
            <a:pPr marL="457200" indent="-457200">
              <a:buFont typeface="+mj-lt"/>
              <a:buAutoNum type="arabicPeriod"/>
            </a:pPr>
            <a:endParaRPr lang="en-US" sz="2400" dirty="0">
              <a:latin typeface="Centaur" panose="02030504050205020304" pitchFamily="18" charset="0"/>
            </a:endParaRPr>
          </a:p>
          <a:p>
            <a:pPr marL="457200" indent="-457200">
              <a:buFont typeface="+mj-lt"/>
              <a:buAutoNum type="arabicPeriod"/>
            </a:pPr>
            <a:r>
              <a:rPr lang="en-US" sz="2400" dirty="0" smtClean="0">
                <a:latin typeface="Centaur" panose="02030504050205020304" pitchFamily="18" charset="0"/>
              </a:rPr>
              <a:t>Algebraic data types and pattern matching</a:t>
            </a:r>
          </a:p>
          <a:p>
            <a:pPr marL="457200" indent="-457200">
              <a:buFont typeface="+mj-lt"/>
              <a:buAutoNum type="arabicPeriod"/>
            </a:pPr>
            <a:endParaRPr lang="en-US" sz="2400" dirty="0" smtClean="0">
              <a:latin typeface="Centaur" panose="02030504050205020304" pitchFamily="18" charset="0"/>
            </a:endParaRPr>
          </a:p>
          <a:p>
            <a:pPr marL="457200" indent="-457200">
              <a:buFont typeface="+mj-lt"/>
              <a:buAutoNum type="arabicPeriod"/>
            </a:pPr>
            <a:r>
              <a:rPr lang="en-US" sz="2400" dirty="0" smtClean="0">
                <a:latin typeface="Centaur" panose="02030504050205020304" pitchFamily="18" charset="0"/>
              </a:rPr>
              <a:t>Strong typing, type inference, Type </a:t>
            </a:r>
            <a:r>
              <a:rPr lang="en-US" sz="2400" dirty="0">
                <a:latin typeface="Centaur" panose="02030504050205020304" pitchFamily="18" charset="0"/>
              </a:rPr>
              <a:t>P</a:t>
            </a:r>
            <a:r>
              <a:rPr lang="en-US" sz="2400" dirty="0" smtClean="0">
                <a:latin typeface="Centaur" panose="02030504050205020304" pitchFamily="18" charset="0"/>
              </a:rPr>
              <a:t>roviders</a:t>
            </a:r>
          </a:p>
          <a:p>
            <a:pPr marL="457200" indent="-457200">
              <a:buFont typeface="+mj-lt"/>
              <a:buAutoNum type="arabicPeriod"/>
            </a:pPr>
            <a:endParaRPr lang="en-US" sz="2400" dirty="0" smtClean="0">
              <a:latin typeface="Centaur" panose="02030504050205020304" pitchFamily="18" charset="0"/>
            </a:endParaRPr>
          </a:p>
          <a:p>
            <a:pPr marL="457200" indent="-457200">
              <a:buFont typeface="+mj-lt"/>
              <a:buAutoNum type="arabicPeriod"/>
            </a:pPr>
            <a:r>
              <a:rPr lang="en-US" sz="2400" dirty="0" smtClean="0">
                <a:latin typeface="Centaur" panose="02030504050205020304" pitchFamily="18" charset="0"/>
              </a:rPr>
              <a:t>Units of measure</a:t>
            </a:r>
          </a:p>
          <a:p>
            <a:pPr marL="457200" indent="-457200">
              <a:buFont typeface="+mj-lt"/>
              <a:buAutoNum type="arabicPeriod"/>
            </a:pPr>
            <a:endParaRPr lang="en-US" sz="2400" dirty="0">
              <a:latin typeface="Centaur" panose="02030504050205020304" pitchFamily="18" charset="0"/>
            </a:endParaRPr>
          </a:p>
          <a:p>
            <a:pPr marL="457200" indent="-457200">
              <a:buFont typeface="+mj-lt"/>
              <a:buAutoNum type="arabicPeriod"/>
            </a:pPr>
            <a:r>
              <a:rPr lang="en-US" sz="2400" dirty="0" smtClean="0">
                <a:latin typeface="Centaur" panose="02030504050205020304" pitchFamily="18" charset="0"/>
              </a:rPr>
              <a:t>Concurrent, distributed </a:t>
            </a:r>
            <a:r>
              <a:rPr lang="en-US" sz="2400" dirty="0">
                <a:latin typeface="Centaur" panose="02030504050205020304" pitchFamily="18" charset="0"/>
              </a:rPr>
              <a:t>and cloud </a:t>
            </a:r>
            <a:r>
              <a:rPr lang="en-US" sz="2400" dirty="0" smtClean="0">
                <a:latin typeface="Centaur" panose="02030504050205020304" pitchFamily="18" charset="0"/>
              </a:rPr>
              <a:t>programming</a:t>
            </a:r>
            <a:endParaRPr lang="en-US" sz="2400" dirty="0">
              <a:latin typeface="Centaur" panose="02030504050205020304" pitchFamily="18" charset="0"/>
            </a:endParaRPr>
          </a:p>
        </p:txBody>
      </p:sp>
    </p:spTree>
    <p:extLst>
      <p:ext uri="{BB962C8B-B14F-4D97-AF65-F5344CB8AC3E}">
        <p14:creationId xmlns:p14="http://schemas.microsoft.com/office/powerpoint/2010/main" val="3852051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455065"/>
            <a:ext cx="10515600" cy="804108"/>
          </a:xfrm>
        </p:spPr>
        <p:txBody>
          <a:bodyPr>
            <a:normAutofit fontScale="90000"/>
          </a:bodyPr>
          <a:lstStyle/>
          <a:p>
            <a:pPr algn="ctr"/>
            <a:r>
              <a:rPr lang="en-US" sz="8000" b="1" dirty="0" smtClean="0">
                <a:solidFill>
                  <a:srgbClr val="268FDE"/>
                </a:solidFill>
                <a:latin typeface="Centaur" panose="02030504050205020304" pitchFamily="18" charset="0"/>
              </a:rPr>
              <a:t>Data pipelines</a:t>
            </a:r>
            <a:endParaRPr lang="ru-RU" sz="8000" b="1" dirty="0">
              <a:solidFill>
                <a:srgbClr val="268FDE"/>
              </a:solidFill>
            </a:endParaRPr>
          </a:p>
        </p:txBody>
      </p:sp>
      <p:pic>
        <p:nvPicPr>
          <p:cNvPr id="2" name="Picture 1"/>
          <p:cNvPicPr>
            <a:picLocks noChangeAspect="1"/>
          </p:cNvPicPr>
          <p:nvPr/>
        </p:nvPicPr>
        <p:blipFill>
          <a:blip r:embed="rId3"/>
          <a:stretch>
            <a:fillRect/>
          </a:stretch>
        </p:blipFill>
        <p:spPr>
          <a:xfrm>
            <a:off x="2421770" y="1872755"/>
            <a:ext cx="6108978" cy="4003389"/>
          </a:xfrm>
          <a:prstGeom prst="rect">
            <a:avLst/>
          </a:prstGeom>
        </p:spPr>
      </p:pic>
    </p:spTree>
    <p:extLst>
      <p:ext uri="{BB962C8B-B14F-4D97-AF65-F5344CB8AC3E}">
        <p14:creationId xmlns:p14="http://schemas.microsoft.com/office/powerpoint/2010/main" val="2764558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455065"/>
            <a:ext cx="10515600" cy="804108"/>
          </a:xfrm>
        </p:spPr>
        <p:txBody>
          <a:bodyPr>
            <a:normAutofit fontScale="90000"/>
          </a:bodyPr>
          <a:lstStyle/>
          <a:p>
            <a:pPr algn="ctr"/>
            <a:r>
              <a:rPr lang="en-US" sz="8000" b="1" dirty="0">
                <a:solidFill>
                  <a:srgbClr val="268FDE"/>
                </a:solidFill>
                <a:latin typeface="Centaur" panose="02030504050205020304" pitchFamily="18" charset="0"/>
              </a:rPr>
              <a:t>Algebraic data </a:t>
            </a:r>
            <a:r>
              <a:rPr lang="en-US" sz="8000" b="1" dirty="0" smtClean="0">
                <a:solidFill>
                  <a:srgbClr val="268FDE"/>
                </a:solidFill>
                <a:latin typeface="Centaur" panose="02030504050205020304" pitchFamily="18" charset="0"/>
              </a:rPr>
              <a:t>types</a:t>
            </a:r>
            <a:endParaRPr lang="ru-RU" sz="8000" b="1" dirty="0">
              <a:solidFill>
                <a:srgbClr val="268FDE"/>
              </a:solidFill>
            </a:endParaRPr>
          </a:p>
        </p:txBody>
      </p:sp>
      <p:pic>
        <p:nvPicPr>
          <p:cNvPr id="7" name="Picture 6"/>
          <p:cNvPicPr>
            <a:picLocks noChangeAspect="1"/>
          </p:cNvPicPr>
          <p:nvPr/>
        </p:nvPicPr>
        <p:blipFill>
          <a:blip r:embed="rId3"/>
          <a:stretch>
            <a:fillRect/>
          </a:stretch>
        </p:blipFill>
        <p:spPr>
          <a:xfrm>
            <a:off x="1835579" y="1958119"/>
            <a:ext cx="9348113" cy="3873054"/>
          </a:xfrm>
          <a:prstGeom prst="rect">
            <a:avLst/>
          </a:prstGeom>
        </p:spPr>
      </p:pic>
    </p:spTree>
    <p:extLst>
      <p:ext uri="{BB962C8B-B14F-4D97-AF65-F5344CB8AC3E}">
        <p14:creationId xmlns:p14="http://schemas.microsoft.com/office/powerpoint/2010/main" val="1110277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455065"/>
            <a:ext cx="10515600" cy="804108"/>
          </a:xfrm>
        </p:spPr>
        <p:txBody>
          <a:bodyPr>
            <a:normAutofit fontScale="90000"/>
          </a:bodyPr>
          <a:lstStyle/>
          <a:p>
            <a:pPr algn="ctr"/>
            <a:r>
              <a:rPr lang="en-US" sz="8000" b="1" dirty="0" smtClean="0">
                <a:solidFill>
                  <a:srgbClr val="268FDE"/>
                </a:solidFill>
                <a:latin typeface="Centaur" panose="02030504050205020304" pitchFamily="18" charset="0"/>
              </a:rPr>
              <a:t>Pattern matching</a:t>
            </a:r>
            <a:endParaRPr lang="ru-RU" sz="8000" b="1" dirty="0">
              <a:solidFill>
                <a:srgbClr val="268FDE"/>
              </a:solidFill>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985619" y="2420834"/>
            <a:ext cx="6220762" cy="2376020"/>
          </a:xfrm>
          <a:prstGeom prst="rect">
            <a:avLst/>
          </a:prstGeom>
          <a:noFill/>
          <a:ln>
            <a:noFill/>
          </a:ln>
        </p:spPr>
      </p:pic>
    </p:spTree>
    <p:extLst>
      <p:ext uri="{BB962C8B-B14F-4D97-AF65-F5344CB8AC3E}">
        <p14:creationId xmlns:p14="http://schemas.microsoft.com/office/powerpoint/2010/main" val="1702125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sharp.github.io/FSharp.Data/images/json.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63660" y="1526897"/>
            <a:ext cx="9334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365125"/>
            <a:ext cx="10515600" cy="804108"/>
          </a:xfrm>
        </p:spPr>
        <p:txBody>
          <a:bodyPr>
            <a:normAutofit fontScale="90000"/>
          </a:bodyPr>
          <a:lstStyle/>
          <a:p>
            <a:pPr algn="ctr"/>
            <a:r>
              <a:rPr lang="en-US" sz="8000" b="1" dirty="0" smtClean="0">
                <a:solidFill>
                  <a:srgbClr val="268FDE"/>
                </a:solidFill>
                <a:latin typeface="Centaur" panose="02030504050205020304" pitchFamily="18" charset="0"/>
              </a:rPr>
              <a:t>Type Providers</a:t>
            </a:r>
            <a:endParaRPr lang="ru-RU" sz="8000" b="1" dirty="0">
              <a:solidFill>
                <a:srgbClr val="268FDE"/>
              </a:solidFill>
            </a:endParaRPr>
          </a:p>
        </p:txBody>
      </p:sp>
    </p:spTree>
    <p:extLst>
      <p:ext uri="{BB962C8B-B14F-4D97-AF65-F5344CB8AC3E}">
        <p14:creationId xmlns:p14="http://schemas.microsoft.com/office/powerpoint/2010/main" val="2910930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455065"/>
            <a:ext cx="10515600" cy="804108"/>
          </a:xfrm>
        </p:spPr>
        <p:txBody>
          <a:bodyPr>
            <a:normAutofit fontScale="90000"/>
          </a:bodyPr>
          <a:lstStyle/>
          <a:p>
            <a:pPr algn="ctr"/>
            <a:r>
              <a:rPr lang="en-US" sz="8000" b="1" dirty="0" smtClean="0">
                <a:solidFill>
                  <a:srgbClr val="268FDE"/>
                </a:solidFill>
                <a:latin typeface="Centaur" panose="02030504050205020304" pitchFamily="18" charset="0"/>
              </a:rPr>
              <a:t>Units of measure</a:t>
            </a:r>
            <a:endParaRPr lang="ru-RU" sz="8000" b="1" dirty="0">
              <a:solidFill>
                <a:srgbClr val="268FDE"/>
              </a:solidFill>
            </a:endParaRPr>
          </a:p>
        </p:txBody>
      </p:sp>
      <p:pic>
        <p:nvPicPr>
          <p:cNvPr id="2" name="Picture 1"/>
          <p:cNvPicPr>
            <a:picLocks noChangeAspect="1"/>
          </p:cNvPicPr>
          <p:nvPr/>
        </p:nvPicPr>
        <p:blipFill>
          <a:blip r:embed="rId3"/>
          <a:stretch>
            <a:fillRect/>
          </a:stretch>
        </p:blipFill>
        <p:spPr>
          <a:xfrm>
            <a:off x="1256178" y="1692597"/>
            <a:ext cx="9679643" cy="3898734"/>
          </a:xfrm>
          <a:prstGeom prst="rect">
            <a:avLst/>
          </a:prstGeom>
        </p:spPr>
      </p:pic>
    </p:spTree>
    <p:extLst>
      <p:ext uri="{BB962C8B-B14F-4D97-AF65-F5344CB8AC3E}">
        <p14:creationId xmlns:p14="http://schemas.microsoft.com/office/powerpoint/2010/main" val="3858560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accord.googlecode.com/svn/wiki/images/Accord.NET%20%28logo%20large%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51" y="312688"/>
            <a:ext cx="8074023" cy="601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889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885227" cy="1325563"/>
          </a:xfrm>
        </p:spPr>
        <p:txBody>
          <a:bodyPr>
            <a:normAutofit/>
          </a:bodyPr>
          <a:lstStyle/>
          <a:p>
            <a:pPr algn="ctr"/>
            <a:r>
              <a:rPr lang="en-US" sz="8000" b="1" dirty="0" smtClean="0">
                <a:solidFill>
                  <a:srgbClr val="268FDE"/>
                </a:solidFill>
                <a:latin typeface="Centaur" panose="02030504050205020304" pitchFamily="18" charset="0"/>
              </a:rPr>
              <a:t>Linear Regression</a:t>
            </a:r>
            <a:endParaRPr lang="ru-RU" sz="8000" b="1" dirty="0">
              <a:solidFill>
                <a:srgbClr val="268FDE"/>
              </a:solidFill>
            </a:endParaRPr>
          </a:p>
        </p:txBody>
      </p:sp>
      <p:pic>
        <p:nvPicPr>
          <p:cNvPr id="3" name="Picture 2"/>
          <p:cNvPicPr>
            <a:picLocks noChangeAspect="1"/>
          </p:cNvPicPr>
          <p:nvPr/>
        </p:nvPicPr>
        <p:blipFill>
          <a:blip r:embed="rId3"/>
          <a:stretch>
            <a:fillRect/>
          </a:stretch>
        </p:blipFill>
        <p:spPr>
          <a:xfrm>
            <a:off x="838200" y="1690688"/>
            <a:ext cx="10515600" cy="4925681"/>
          </a:xfrm>
          <a:prstGeom prst="rect">
            <a:avLst/>
          </a:prstGeom>
        </p:spPr>
      </p:pic>
    </p:spTree>
    <p:extLst>
      <p:ext uri="{BB962C8B-B14F-4D97-AF65-F5344CB8AC3E}">
        <p14:creationId xmlns:p14="http://schemas.microsoft.com/office/powerpoint/2010/main" val="1809979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normAutofit/>
          </a:bodyPr>
          <a:lstStyle/>
          <a:p>
            <a:pPr algn="ctr"/>
            <a:r>
              <a:rPr lang="en-US" sz="8000" b="1" dirty="0" smtClean="0">
                <a:solidFill>
                  <a:srgbClr val="268FDE"/>
                </a:solidFill>
                <a:latin typeface="Centaur" panose="02030504050205020304" pitchFamily="18" charset="0"/>
              </a:rPr>
              <a:t>How to predict?</a:t>
            </a:r>
            <a:endParaRPr lang="ru-RU" sz="8000" b="1" dirty="0">
              <a:solidFill>
                <a:srgbClr val="268FDE"/>
              </a:solidFill>
              <a:latin typeface="Constantia" panose="02030602050306030303" pitchFamily="18" charset="0"/>
            </a:endParaRPr>
          </a:p>
        </p:txBody>
      </p:sp>
      <p:sp>
        <p:nvSpPr>
          <p:cNvPr id="2" name="TextBox 1"/>
          <p:cNvSpPr txBox="1"/>
          <p:nvPr/>
        </p:nvSpPr>
        <p:spPr>
          <a:xfrm>
            <a:off x="838200" y="2019300"/>
            <a:ext cx="10629900" cy="2308324"/>
          </a:xfrm>
          <a:prstGeom prst="rect">
            <a:avLst/>
          </a:prstGeom>
          <a:noFill/>
        </p:spPr>
        <p:txBody>
          <a:bodyPr wrap="square" rtlCol="0">
            <a:spAutoFit/>
          </a:bodyPr>
          <a:lstStyle/>
          <a:p>
            <a:pPr marL="742950" indent="-742950">
              <a:buFont typeface="+mj-lt"/>
              <a:buAutoNum type="arabicPeriod"/>
            </a:pPr>
            <a:r>
              <a:rPr lang="en-US" sz="4800" dirty="0" smtClean="0">
                <a:latin typeface="Centaur" panose="02030504050205020304" pitchFamily="18" charset="0"/>
              </a:rPr>
              <a:t>Make a guess.</a:t>
            </a:r>
          </a:p>
          <a:p>
            <a:pPr marL="742950" indent="-742950">
              <a:buFont typeface="+mj-lt"/>
              <a:buAutoNum type="arabicPeriod"/>
            </a:pPr>
            <a:r>
              <a:rPr lang="en-US" sz="4800" dirty="0" smtClean="0">
                <a:latin typeface="Centaur" panose="02030504050205020304" pitchFamily="18" charset="0"/>
              </a:rPr>
              <a:t>Measure how wrong the guess is.</a:t>
            </a:r>
          </a:p>
          <a:p>
            <a:pPr marL="742950" indent="-742950">
              <a:buFont typeface="+mj-lt"/>
              <a:buAutoNum type="arabicPeriod"/>
            </a:pPr>
            <a:r>
              <a:rPr lang="en-US" sz="4800" dirty="0" smtClean="0">
                <a:latin typeface="Centaur" panose="02030504050205020304" pitchFamily="18" charset="0"/>
              </a:rPr>
              <a:t>Fix the error.</a:t>
            </a:r>
          </a:p>
        </p:txBody>
      </p:sp>
    </p:spTree>
    <p:extLst>
      <p:ext uri="{BB962C8B-B14F-4D97-AF65-F5344CB8AC3E}">
        <p14:creationId xmlns:p14="http://schemas.microsoft.com/office/powerpoint/2010/main" val="2274770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6736" y="595312"/>
            <a:ext cx="8907463" cy="6008688"/>
          </a:xfrm>
          <a:prstGeom prst="rect">
            <a:avLst/>
          </a:prstGeom>
        </p:spPr>
      </p:pic>
      <p:sp>
        <p:nvSpPr>
          <p:cNvPr id="6" name="Title 1"/>
          <p:cNvSpPr>
            <a:spLocks noGrp="1"/>
          </p:cNvSpPr>
          <p:nvPr>
            <p:ph type="title"/>
          </p:nvPr>
        </p:nvSpPr>
        <p:spPr>
          <a:xfrm>
            <a:off x="838200" y="365125"/>
            <a:ext cx="10515600" cy="1325563"/>
          </a:xfrm>
        </p:spPr>
        <p:txBody>
          <a:bodyPr>
            <a:normAutofit/>
          </a:bodyPr>
          <a:lstStyle/>
          <a:p>
            <a:pPr algn="ctr"/>
            <a:r>
              <a:rPr lang="en-US" sz="8000" b="1" dirty="0" smtClean="0">
                <a:solidFill>
                  <a:srgbClr val="268FDE"/>
                </a:solidFill>
                <a:latin typeface="Centaur" panose="02030504050205020304" pitchFamily="18" charset="0"/>
              </a:rPr>
              <a:t>Make a guess!</a:t>
            </a:r>
            <a:endParaRPr lang="ru-RU" sz="8000" b="1" dirty="0">
              <a:solidFill>
                <a:srgbClr val="268FDE"/>
              </a:solidFill>
            </a:endParaRPr>
          </a:p>
        </p:txBody>
      </p:sp>
      <p:cxnSp>
        <p:nvCxnSpPr>
          <p:cNvPr id="5" name="Straight Connector 4"/>
          <p:cNvCxnSpPr/>
          <p:nvPr/>
        </p:nvCxnSpPr>
        <p:spPr>
          <a:xfrm flipH="1">
            <a:off x="2033327" y="2084506"/>
            <a:ext cx="7213600" cy="4229100"/>
          </a:xfrm>
          <a:prstGeom prst="line">
            <a:avLst/>
          </a:prstGeom>
          <a:ln w="38100">
            <a:solidFill>
              <a:srgbClr val="268FDE"/>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94246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528" y="365125"/>
            <a:ext cx="9274345" cy="1325563"/>
          </a:xfrm>
        </p:spPr>
        <p:txBody>
          <a:bodyPr>
            <a:normAutofit/>
          </a:bodyPr>
          <a:lstStyle/>
          <a:p>
            <a:pPr algn="ctr"/>
            <a:r>
              <a:rPr lang="en-US" sz="8000" b="1" dirty="0" smtClean="0">
                <a:solidFill>
                  <a:srgbClr val="B7483E"/>
                </a:solidFill>
                <a:latin typeface="Centaur" panose="02030504050205020304" pitchFamily="18" charset="0"/>
              </a:rPr>
              <a:t>Alena Hall</a:t>
            </a:r>
            <a:endParaRPr lang="ru-RU" sz="8000" b="1" dirty="0">
              <a:solidFill>
                <a:srgbClr val="B7483E"/>
              </a:solidFill>
            </a:endParaRPr>
          </a:p>
        </p:txBody>
      </p:sp>
      <p:sp>
        <p:nvSpPr>
          <p:cNvPr id="3" name="Content Placeholder 2"/>
          <p:cNvSpPr>
            <a:spLocks noGrp="1"/>
          </p:cNvSpPr>
          <p:nvPr>
            <p:ph idx="1"/>
          </p:nvPr>
        </p:nvSpPr>
        <p:spPr>
          <a:xfrm>
            <a:off x="5098473" y="1936461"/>
            <a:ext cx="5867400" cy="4351338"/>
          </a:xfrm>
        </p:spPr>
        <p:txBody>
          <a:bodyPr>
            <a:normAutofit fontScale="92500" lnSpcReduction="10000"/>
          </a:bodyPr>
          <a:lstStyle/>
          <a:p>
            <a:pPr marL="285750" indent="-285750" algn="just"/>
            <a:r>
              <a:rPr lang="en-US" dirty="0">
                <a:solidFill>
                  <a:schemeClr val="tx2">
                    <a:lumMod val="10000"/>
                  </a:schemeClr>
                </a:solidFill>
                <a:latin typeface="Centaur" panose="02030504050205020304" pitchFamily="18" charset="0"/>
              </a:rPr>
              <a:t>Software </a:t>
            </a:r>
            <a:r>
              <a:rPr lang="en-US" dirty="0" smtClean="0">
                <a:solidFill>
                  <a:schemeClr val="tx2">
                    <a:lumMod val="10000"/>
                  </a:schemeClr>
                </a:solidFill>
                <a:latin typeface="Centaur" panose="02030504050205020304" pitchFamily="18" charset="0"/>
              </a:rPr>
              <a:t>architect, MS in Computer Science</a:t>
            </a:r>
          </a:p>
          <a:p>
            <a:pPr marL="285750" indent="-285750" algn="just"/>
            <a:endParaRPr lang="en-US" dirty="0">
              <a:solidFill>
                <a:schemeClr val="tx2">
                  <a:lumMod val="10000"/>
                </a:schemeClr>
              </a:solidFill>
              <a:latin typeface="Centaur" panose="02030504050205020304" pitchFamily="18" charset="0"/>
            </a:endParaRPr>
          </a:p>
          <a:p>
            <a:pPr marL="285750" indent="-285750" algn="just"/>
            <a:r>
              <a:rPr lang="en-US" dirty="0">
                <a:solidFill>
                  <a:schemeClr val="tx2">
                    <a:lumMod val="10000"/>
                  </a:schemeClr>
                </a:solidFill>
                <a:latin typeface="Centaur" panose="02030504050205020304" pitchFamily="18" charset="0"/>
              </a:rPr>
              <a:t>Member of </a:t>
            </a:r>
            <a:r>
              <a:rPr lang="en-US" dirty="0" smtClean="0">
                <a:solidFill>
                  <a:schemeClr val="tx2">
                    <a:lumMod val="10000"/>
                  </a:schemeClr>
                </a:solidFill>
                <a:latin typeface="Centaur" panose="02030504050205020304" pitchFamily="18" charset="0"/>
              </a:rPr>
              <a:t>F# </a:t>
            </a:r>
            <a:r>
              <a:rPr lang="en-US" dirty="0">
                <a:solidFill>
                  <a:schemeClr val="tx2">
                    <a:lumMod val="10000"/>
                  </a:schemeClr>
                </a:solidFill>
                <a:latin typeface="Centaur" panose="02030504050205020304" pitchFamily="18" charset="0"/>
              </a:rPr>
              <a:t>Software Foundation Board of </a:t>
            </a:r>
            <a:r>
              <a:rPr lang="en-US" dirty="0" smtClean="0">
                <a:solidFill>
                  <a:schemeClr val="tx2">
                    <a:lumMod val="10000"/>
                  </a:schemeClr>
                </a:solidFill>
                <a:latin typeface="Centaur" panose="02030504050205020304" pitchFamily="18" charset="0"/>
              </a:rPr>
              <a:t>Trustees</a:t>
            </a:r>
          </a:p>
          <a:p>
            <a:pPr marL="285750" indent="-285750" algn="just"/>
            <a:endParaRPr lang="en-US" dirty="0">
              <a:solidFill>
                <a:schemeClr val="tx2">
                  <a:lumMod val="10000"/>
                </a:schemeClr>
              </a:solidFill>
              <a:latin typeface="Centaur" panose="02030504050205020304" pitchFamily="18" charset="0"/>
            </a:endParaRPr>
          </a:p>
          <a:p>
            <a:pPr marL="285750" indent="-285750" algn="just"/>
            <a:r>
              <a:rPr lang="en-US" dirty="0">
                <a:solidFill>
                  <a:schemeClr val="tx2">
                    <a:lumMod val="10000"/>
                  </a:schemeClr>
                </a:solidFill>
                <a:latin typeface="Centaur" panose="02030504050205020304" pitchFamily="18" charset="0"/>
              </a:rPr>
              <a:t>Researcher in the field of mathematical </a:t>
            </a:r>
            <a:r>
              <a:rPr lang="en-US" dirty="0" smtClean="0">
                <a:solidFill>
                  <a:schemeClr val="tx2">
                    <a:lumMod val="10000"/>
                  </a:schemeClr>
                </a:solidFill>
                <a:latin typeface="Centaur" panose="02030504050205020304" pitchFamily="18" charset="0"/>
              </a:rPr>
              <a:t>theoretical abstractions </a:t>
            </a:r>
            <a:r>
              <a:rPr lang="en-US" dirty="0">
                <a:solidFill>
                  <a:schemeClr val="tx2">
                    <a:lumMod val="10000"/>
                  </a:schemeClr>
                </a:solidFill>
                <a:latin typeface="Centaur" panose="02030504050205020304" pitchFamily="18" charset="0"/>
              </a:rPr>
              <a:t>possible in modern    programming    </a:t>
            </a:r>
            <a:r>
              <a:rPr lang="en-US" dirty="0" smtClean="0">
                <a:solidFill>
                  <a:schemeClr val="tx2">
                    <a:lumMod val="10000"/>
                  </a:schemeClr>
                </a:solidFill>
                <a:latin typeface="Centaur" panose="02030504050205020304" pitchFamily="18" charset="0"/>
              </a:rPr>
              <a:t>concepts</a:t>
            </a:r>
          </a:p>
          <a:p>
            <a:pPr marL="285750" indent="-285750" algn="just"/>
            <a:endParaRPr lang="en-US" dirty="0">
              <a:solidFill>
                <a:schemeClr val="tx2">
                  <a:lumMod val="10000"/>
                </a:schemeClr>
              </a:solidFill>
              <a:latin typeface="Centaur" panose="02030504050205020304" pitchFamily="18" charset="0"/>
            </a:endParaRPr>
          </a:p>
          <a:p>
            <a:pPr marL="285750" indent="-285750"/>
            <a:r>
              <a:rPr lang="en-US" dirty="0">
                <a:solidFill>
                  <a:schemeClr val="tx2">
                    <a:lumMod val="10000"/>
                  </a:schemeClr>
                </a:solidFill>
                <a:latin typeface="Centaur" panose="02030504050205020304" pitchFamily="18" charset="0"/>
              </a:rPr>
              <a:t>Speaker and </a:t>
            </a:r>
            <a:r>
              <a:rPr lang="en-US" dirty="0" smtClean="0">
                <a:solidFill>
                  <a:schemeClr val="tx2">
                    <a:lumMod val="10000"/>
                  </a:schemeClr>
                </a:solidFill>
                <a:latin typeface="Centaur" panose="02030504050205020304" pitchFamily="18" charset="0"/>
              </a:rPr>
              <a:t>active </a:t>
            </a:r>
            <a:r>
              <a:rPr lang="en-US" dirty="0">
                <a:solidFill>
                  <a:schemeClr val="tx2">
                    <a:lumMod val="10000"/>
                  </a:schemeClr>
                </a:solidFill>
                <a:latin typeface="Centaur" panose="02030504050205020304" pitchFamily="18" charset="0"/>
              </a:rPr>
              <a:t>software engineering   community   member</a:t>
            </a:r>
            <a:endParaRPr lang="ru-RU" dirty="0">
              <a:solidFill>
                <a:schemeClr val="tx2">
                  <a:lumMod val="10000"/>
                </a:schemeClr>
              </a:solidFill>
            </a:endParaRPr>
          </a:p>
          <a:p>
            <a:endParaRPr lang="ru-RU"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897" y="1936461"/>
            <a:ext cx="3733367" cy="3673149"/>
          </a:xfrm>
          <a:prstGeom prst="rect">
            <a:avLst/>
          </a:prstGeom>
        </p:spPr>
      </p:pic>
      <p:sp>
        <p:nvSpPr>
          <p:cNvPr id="8" name="TextBox 7"/>
          <p:cNvSpPr txBox="1"/>
          <p:nvPr/>
        </p:nvSpPr>
        <p:spPr>
          <a:xfrm>
            <a:off x="1524526" y="5855383"/>
            <a:ext cx="2534108" cy="707886"/>
          </a:xfrm>
          <a:prstGeom prst="rect">
            <a:avLst/>
          </a:prstGeom>
          <a:noFill/>
        </p:spPr>
        <p:txBody>
          <a:bodyPr wrap="square" rtlCol="0">
            <a:spAutoFit/>
          </a:bodyPr>
          <a:lstStyle/>
          <a:p>
            <a:pPr algn="ctr"/>
            <a:r>
              <a:rPr lang="en-US" sz="3200" dirty="0" smtClean="0">
                <a:solidFill>
                  <a:srgbClr val="268FDE"/>
                </a:solidFill>
              </a:rPr>
              <a:t>@</a:t>
            </a:r>
            <a:r>
              <a:rPr lang="en-US" sz="4000" dirty="0" err="1" smtClean="0">
                <a:solidFill>
                  <a:srgbClr val="268FDE"/>
                </a:solidFill>
              </a:rPr>
              <a:t>lenadroid</a:t>
            </a:r>
            <a:endParaRPr lang="ru-RU" sz="4000" dirty="0">
              <a:solidFill>
                <a:srgbClr val="268FDE"/>
              </a:solidFill>
            </a:endParaRPr>
          </a:p>
        </p:txBody>
      </p:sp>
    </p:spTree>
    <p:extLst>
      <p:ext uri="{BB962C8B-B14F-4D97-AF65-F5344CB8AC3E}">
        <p14:creationId xmlns:p14="http://schemas.microsoft.com/office/powerpoint/2010/main" val="716021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it.gitbook.com/raw/lenadroid/my-conference-talks/master/Math%20Probability.jpg?token=bGVuYWRyb2lkOjg3YzAzMWY2LThjMzktNGQ5Ny1hNmJmLTEwNTEyZGYzZmM5OQ%3D%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610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0" y="1851818"/>
            <a:ext cx="12192000" cy="3371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000" b="1" dirty="0" smtClean="0">
                <a:solidFill>
                  <a:srgbClr val="52A5E5"/>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MATH</a:t>
            </a:r>
            <a:endParaRPr lang="ru-RU" sz="17000" b="1" dirty="0">
              <a:solidFill>
                <a:srgbClr val="52A5E5"/>
              </a:solidFill>
              <a:effectLst>
                <a:outerShdw blurRad="38100" dist="38100" dir="2700000" algn="tl">
                  <a:srgbClr val="000000">
                    <a:alpha val="43137"/>
                  </a:srgbClr>
                </a:outerShdw>
              </a:effectLst>
              <a:cs typeface="Aharoni" panose="02010803020104030203" pitchFamily="2" charset="-79"/>
            </a:endParaRPr>
          </a:p>
        </p:txBody>
      </p:sp>
    </p:spTree>
    <p:extLst>
      <p:ext uri="{BB962C8B-B14F-4D97-AF65-F5344CB8AC3E}">
        <p14:creationId xmlns:p14="http://schemas.microsoft.com/office/powerpoint/2010/main" val="413935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4"/>
            <a:ext cx="10515600" cy="2814803"/>
          </a:xfrm>
        </p:spPr>
        <p:txBody>
          <a:bodyPr>
            <a:normAutofit/>
          </a:bodyPr>
          <a:lstStyle/>
          <a:p>
            <a:pPr algn="ctr"/>
            <a:r>
              <a:rPr lang="en-US" sz="8000" b="1" dirty="0" smtClean="0">
                <a:solidFill>
                  <a:srgbClr val="268FDE"/>
                </a:solidFill>
                <a:latin typeface="Centaur" panose="02030504050205020304" pitchFamily="18" charset="0"/>
              </a:rPr>
              <a:t>Make a guess?</a:t>
            </a:r>
            <a:br>
              <a:rPr lang="en-US" sz="8000" b="1" dirty="0" smtClean="0">
                <a:solidFill>
                  <a:srgbClr val="268FDE"/>
                </a:solidFill>
                <a:latin typeface="Centaur" panose="02030504050205020304" pitchFamily="18" charset="0"/>
              </a:rPr>
            </a:br>
            <a:r>
              <a:rPr lang="en-US" sz="5400" b="1" dirty="0" smtClean="0">
                <a:solidFill>
                  <a:srgbClr val="268FDE"/>
                </a:solidFill>
                <a:latin typeface="Centaur" panose="02030504050205020304" pitchFamily="18" charset="0"/>
              </a:rPr>
              <a:t>What does it mean?...</a:t>
            </a:r>
            <a:endParaRPr lang="ru-RU" sz="5400" b="1" dirty="0">
              <a:solidFill>
                <a:srgbClr val="268FDE"/>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887" y="4085437"/>
            <a:ext cx="10154571" cy="946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63887" y="3260916"/>
            <a:ext cx="3910045" cy="707886"/>
          </a:xfrm>
          <a:prstGeom prst="rect">
            <a:avLst/>
          </a:prstGeom>
          <a:noFill/>
        </p:spPr>
        <p:txBody>
          <a:bodyPr wrap="none" rtlCol="0">
            <a:spAutoFit/>
          </a:bodyPr>
          <a:lstStyle/>
          <a:p>
            <a:r>
              <a:rPr lang="en-US" sz="4000" b="1" dirty="0" smtClean="0">
                <a:solidFill>
                  <a:srgbClr val="268FDE"/>
                </a:solidFill>
                <a:latin typeface="Centaur" panose="02030504050205020304" pitchFamily="18" charset="0"/>
              </a:rPr>
              <a:t>Hypothesis /guess :</a:t>
            </a:r>
            <a:endParaRPr lang="en-US" sz="4000" b="1" dirty="0">
              <a:solidFill>
                <a:srgbClr val="268FDE"/>
              </a:solidFill>
              <a:latin typeface="Centaur" panose="02030504050205020304" pitchFamily="18" charset="0"/>
            </a:endParaRPr>
          </a:p>
        </p:txBody>
      </p:sp>
      <p:cxnSp>
        <p:nvCxnSpPr>
          <p:cNvPr id="7" name="Straight Arrow Connector 6"/>
          <p:cNvCxnSpPr/>
          <p:nvPr/>
        </p:nvCxnSpPr>
        <p:spPr>
          <a:xfrm flipV="1">
            <a:off x="3513509" y="4847639"/>
            <a:ext cx="982745" cy="753061"/>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13509" y="4847639"/>
            <a:ext cx="2486274" cy="753061"/>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13509" y="4847639"/>
            <a:ext cx="3973879" cy="753061"/>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513509" y="4847639"/>
            <a:ext cx="6676136" cy="753061"/>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44682" y="5224169"/>
            <a:ext cx="1568827" cy="707886"/>
          </a:xfrm>
          <a:prstGeom prst="rect">
            <a:avLst/>
          </a:prstGeom>
          <a:noFill/>
        </p:spPr>
        <p:txBody>
          <a:bodyPr wrap="none" rtlCol="0">
            <a:spAutoFit/>
          </a:bodyPr>
          <a:lstStyle/>
          <a:p>
            <a:r>
              <a:rPr lang="en-US" sz="4000" b="1" dirty="0" smtClean="0">
                <a:solidFill>
                  <a:srgbClr val="268FDE"/>
                </a:solidFill>
                <a:latin typeface="Centaur" panose="02030504050205020304" pitchFamily="18" charset="0"/>
              </a:rPr>
              <a:t>weights</a:t>
            </a:r>
            <a:endParaRPr lang="en-US" sz="4000" b="1" dirty="0">
              <a:solidFill>
                <a:srgbClr val="268FDE"/>
              </a:solidFill>
              <a:latin typeface="Centaur" panose="02030504050205020304" pitchFamily="18" charset="0"/>
            </a:endParaRPr>
          </a:p>
        </p:txBody>
      </p:sp>
    </p:spTree>
    <p:extLst>
      <p:ext uri="{BB962C8B-B14F-4D97-AF65-F5344CB8AC3E}">
        <p14:creationId xmlns:p14="http://schemas.microsoft.com/office/powerpoint/2010/main" val="1499744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65125"/>
            <a:ext cx="10918209" cy="1325563"/>
          </a:xfrm>
        </p:spPr>
        <p:txBody>
          <a:bodyPr>
            <a:normAutofit/>
          </a:bodyPr>
          <a:lstStyle/>
          <a:p>
            <a:pPr algn="ctr"/>
            <a:r>
              <a:rPr lang="en-US" sz="7200" b="1" dirty="0" smtClean="0">
                <a:solidFill>
                  <a:srgbClr val="268FDE"/>
                </a:solidFill>
                <a:latin typeface="Centaur" panose="02030504050205020304" pitchFamily="18" charset="0"/>
              </a:rPr>
              <a:t>Find out our mistake…</a:t>
            </a:r>
            <a:endParaRPr lang="ru-RU" sz="7200" b="1" dirty="0">
              <a:solidFill>
                <a:srgbClr val="268FDE"/>
              </a:solidFill>
            </a:endParaRPr>
          </a:p>
        </p:txBody>
      </p:sp>
      <p:pic>
        <p:nvPicPr>
          <p:cNvPr id="2050" name="Picture 2" descr="https://git.gitbook.com/raw/lenadroid/my-conference-talks/master/CostFunctionMLR.png?token=bGVuYWRyb2lkOjg3YzAzMWY2LThjMzktNGQ5Ny1hNmJmLTEwNTEyZGYzZmM5OQ%3D%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499" y="2193627"/>
            <a:ext cx="9868256" cy="19384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18443" y="1769494"/>
            <a:ext cx="6466963" cy="707886"/>
          </a:xfrm>
          <a:prstGeom prst="rect">
            <a:avLst/>
          </a:prstGeom>
          <a:noFill/>
        </p:spPr>
        <p:txBody>
          <a:bodyPr wrap="none" rtlCol="0">
            <a:spAutoFit/>
          </a:bodyPr>
          <a:lstStyle/>
          <a:p>
            <a:r>
              <a:rPr lang="en-US" sz="4000" b="1" dirty="0" smtClean="0">
                <a:solidFill>
                  <a:srgbClr val="268FDE"/>
                </a:solidFill>
                <a:latin typeface="Centaur" panose="02030504050205020304" pitchFamily="18" charset="0"/>
              </a:rPr>
              <a:t>Cost function/ Mistake function:</a:t>
            </a:r>
            <a:endParaRPr lang="en-US" sz="4000" b="1" dirty="0">
              <a:solidFill>
                <a:srgbClr val="268FDE"/>
              </a:solidFill>
              <a:latin typeface="Centaur" panose="02030504050205020304" pitchFamily="18" charset="0"/>
            </a:endParaRPr>
          </a:p>
        </p:txBody>
      </p:sp>
      <p:sp>
        <p:nvSpPr>
          <p:cNvPr id="7" name="Title 1"/>
          <p:cNvSpPr txBox="1">
            <a:spLocks/>
          </p:cNvSpPr>
          <p:nvPr/>
        </p:nvSpPr>
        <p:spPr>
          <a:xfrm>
            <a:off x="5" y="4090003"/>
            <a:ext cx="95943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solidFill>
                  <a:srgbClr val="268FDE"/>
                </a:solidFill>
                <a:latin typeface="Centaur" panose="02030504050205020304" pitchFamily="18" charset="0"/>
              </a:rPr>
              <a:t>… and minimize it:</a:t>
            </a:r>
            <a:endParaRPr lang="ru-RU" sz="7200" b="1" dirty="0">
              <a:solidFill>
                <a:srgbClr val="268FDE"/>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924" y="5319065"/>
            <a:ext cx="2391560" cy="10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2435" y="4450653"/>
            <a:ext cx="2630488"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676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791" y="3823801"/>
            <a:ext cx="3740353" cy="303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341" y="867539"/>
            <a:ext cx="4457274" cy="3390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3101" y="1778123"/>
            <a:ext cx="5152599" cy="423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0" y="296885"/>
            <a:ext cx="12192000" cy="1325563"/>
          </a:xfrm>
        </p:spPr>
        <p:txBody>
          <a:bodyPr>
            <a:normAutofit/>
          </a:bodyPr>
          <a:lstStyle/>
          <a:p>
            <a:pPr algn="ctr"/>
            <a:r>
              <a:rPr lang="en-US" sz="7200" b="1" dirty="0" smtClean="0">
                <a:solidFill>
                  <a:srgbClr val="268FDE"/>
                </a:solidFill>
                <a:latin typeface="Centaur" panose="02030504050205020304" pitchFamily="18" charset="0"/>
              </a:rPr>
              <a:t>Mistake function looks like…</a:t>
            </a:r>
            <a:endParaRPr lang="ru-RU" sz="7200" b="1" dirty="0">
              <a:solidFill>
                <a:srgbClr val="268FDE"/>
              </a:solidFill>
            </a:endParaRPr>
          </a:p>
        </p:txBody>
      </p:sp>
      <p:cxnSp>
        <p:nvCxnSpPr>
          <p:cNvPr id="4" name="Straight Arrow Connector 3"/>
          <p:cNvCxnSpPr/>
          <p:nvPr/>
        </p:nvCxnSpPr>
        <p:spPr>
          <a:xfrm flipV="1">
            <a:off x="3098042" y="3425590"/>
            <a:ext cx="1000344" cy="968991"/>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098042" y="3643952"/>
            <a:ext cx="5779326" cy="750630"/>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098042" y="4394581"/>
            <a:ext cx="2113625" cy="1022520"/>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28057" y="4163749"/>
            <a:ext cx="2292824" cy="461665"/>
          </a:xfrm>
          <a:prstGeom prst="rect">
            <a:avLst/>
          </a:prstGeom>
          <a:noFill/>
        </p:spPr>
        <p:txBody>
          <a:bodyPr wrap="square" rtlCol="0">
            <a:spAutoFit/>
          </a:bodyPr>
          <a:lstStyle/>
          <a:p>
            <a:r>
              <a:rPr lang="en-US" sz="2400" b="1" dirty="0" smtClean="0">
                <a:solidFill>
                  <a:srgbClr val="268FDE"/>
                </a:solidFill>
                <a:latin typeface="Centaur" panose="02030504050205020304" pitchFamily="18" charset="0"/>
              </a:rPr>
              <a:t>Global minimums</a:t>
            </a:r>
            <a:endParaRPr lang="en-US" sz="2400" b="1" dirty="0">
              <a:solidFill>
                <a:srgbClr val="268FDE"/>
              </a:solidFill>
              <a:latin typeface="Centaur" panose="02030504050205020304" pitchFamily="18" charset="0"/>
            </a:endParaRPr>
          </a:p>
        </p:txBody>
      </p:sp>
    </p:spTree>
    <p:extLst>
      <p:ext uri="{BB962C8B-B14F-4D97-AF65-F5344CB8AC3E}">
        <p14:creationId xmlns:p14="http://schemas.microsoft.com/office/powerpoint/2010/main" val="977765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65125"/>
            <a:ext cx="12192000" cy="1325563"/>
          </a:xfrm>
        </p:spPr>
        <p:txBody>
          <a:bodyPr>
            <a:normAutofit/>
          </a:bodyPr>
          <a:lstStyle/>
          <a:p>
            <a:pPr algn="ctr"/>
            <a:r>
              <a:rPr lang="en-US" sz="7200" b="1" dirty="0" smtClean="0">
                <a:solidFill>
                  <a:srgbClr val="268FDE"/>
                </a:solidFill>
                <a:latin typeface="Centaur" panose="02030504050205020304" pitchFamily="18" charset="0"/>
              </a:rPr>
              <a:t>How to reduce the mistake?</a:t>
            </a:r>
            <a:endParaRPr lang="ru-RU" sz="7200" b="1" dirty="0">
              <a:solidFill>
                <a:srgbClr val="268FDE"/>
              </a:solidFill>
            </a:endParaRPr>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229" y="2997341"/>
            <a:ext cx="2766804" cy="2962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46660" y="1610430"/>
            <a:ext cx="9237627" cy="1200329"/>
          </a:xfrm>
          <a:prstGeom prst="rect">
            <a:avLst/>
          </a:prstGeom>
          <a:noFill/>
        </p:spPr>
        <p:txBody>
          <a:bodyPr wrap="square" rtlCol="0">
            <a:spAutoFit/>
          </a:bodyPr>
          <a:lstStyle/>
          <a:p>
            <a:r>
              <a:rPr lang="en-US" sz="3600" b="1" dirty="0" smtClean="0">
                <a:solidFill>
                  <a:schemeClr val="tx1">
                    <a:lumMod val="75000"/>
                    <a:lumOff val="25000"/>
                  </a:schemeClr>
                </a:solidFill>
                <a:latin typeface="Centaur" panose="02030504050205020304" pitchFamily="18" charset="0"/>
              </a:rPr>
              <a:t>Update each slope parameter</a:t>
            </a:r>
            <a:r>
              <a:rPr lang="en-US" sz="2800" b="1" dirty="0" smtClean="0">
                <a:solidFill>
                  <a:schemeClr val="tx1">
                    <a:lumMod val="75000"/>
                    <a:lumOff val="25000"/>
                  </a:schemeClr>
                </a:solidFill>
                <a:latin typeface="Centaur" panose="02030504050205020304" pitchFamily="18" charset="0"/>
              </a:rPr>
              <a:t>  </a:t>
            </a:r>
            <a:r>
              <a:rPr lang="en-US" sz="3600" b="1" dirty="0" smtClean="0">
                <a:solidFill>
                  <a:schemeClr val="tx1">
                    <a:lumMod val="75000"/>
                    <a:lumOff val="25000"/>
                  </a:schemeClr>
                </a:solidFill>
                <a:latin typeface="Centaur" panose="02030504050205020304" pitchFamily="18" charset="0"/>
              </a:rPr>
              <a:t>until  Mistake Function</a:t>
            </a:r>
          </a:p>
          <a:p>
            <a:r>
              <a:rPr lang="en-US" sz="3600" b="1" dirty="0" smtClean="0">
                <a:solidFill>
                  <a:schemeClr val="tx1">
                    <a:lumMod val="75000"/>
                    <a:lumOff val="25000"/>
                  </a:schemeClr>
                </a:solidFill>
                <a:latin typeface="Centaur" panose="02030504050205020304" pitchFamily="18" charset="0"/>
              </a:rPr>
              <a:t>minimum is reached:</a:t>
            </a:r>
          </a:p>
        </p:txBody>
      </p:sp>
      <p:sp>
        <p:nvSpPr>
          <p:cNvPr id="26" name="Rectangle 25"/>
          <p:cNvSpPr/>
          <p:nvPr/>
        </p:nvSpPr>
        <p:spPr>
          <a:xfrm>
            <a:off x="5582945" y="4056064"/>
            <a:ext cx="2427124" cy="584775"/>
          </a:xfrm>
          <a:prstGeom prst="rect">
            <a:avLst/>
          </a:prstGeom>
        </p:spPr>
        <p:txBody>
          <a:bodyPr wrap="square">
            <a:spAutoFit/>
          </a:bodyPr>
          <a:lstStyle/>
          <a:p>
            <a:r>
              <a:rPr lang="en-US" sz="3200" b="1" dirty="0">
                <a:solidFill>
                  <a:srgbClr val="268FDE"/>
                </a:solidFill>
                <a:latin typeface="Centaur" panose="02030504050205020304" pitchFamily="18" charset="0"/>
              </a:rPr>
              <a:t>Simultaneously </a:t>
            </a:r>
            <a:endParaRPr lang="en-US" sz="3200" dirty="0">
              <a:solidFill>
                <a:srgbClr val="268FDE"/>
              </a:solidFill>
            </a:endParaRPr>
          </a:p>
        </p:txBody>
      </p:sp>
      <p:cxnSp>
        <p:nvCxnSpPr>
          <p:cNvPr id="28" name="Straight Arrow Connector 27"/>
          <p:cNvCxnSpPr/>
          <p:nvPr/>
        </p:nvCxnSpPr>
        <p:spPr>
          <a:xfrm flipH="1" flipV="1">
            <a:off x="4666397" y="3511887"/>
            <a:ext cx="865676" cy="836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666397" y="4389397"/>
            <a:ext cx="8656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666397" y="4389397"/>
            <a:ext cx="865676" cy="1103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1" name="TextBox 2060"/>
          <p:cNvSpPr txBox="1"/>
          <p:nvPr/>
        </p:nvSpPr>
        <p:spPr>
          <a:xfrm>
            <a:off x="8201167" y="2971698"/>
            <a:ext cx="3193576" cy="2677656"/>
          </a:xfrm>
          <a:prstGeom prst="rect">
            <a:avLst/>
          </a:prstGeom>
          <a:noFill/>
        </p:spPr>
        <p:txBody>
          <a:bodyPr wrap="square" rtlCol="0">
            <a:spAutoFit/>
          </a:bodyPr>
          <a:lstStyle/>
          <a:p>
            <a:r>
              <a:rPr lang="en-US" sz="2800" b="1" dirty="0" smtClean="0">
                <a:solidFill>
                  <a:srgbClr val="268FDE"/>
                </a:solidFill>
                <a:latin typeface="Centaur" panose="02030504050205020304" pitchFamily="18" charset="0"/>
              </a:rPr>
              <a:t>  Alpha</a:t>
            </a:r>
          </a:p>
          <a:p>
            <a:r>
              <a:rPr lang="en-US" sz="2800" dirty="0" smtClean="0">
                <a:latin typeface="Centaur" panose="02030504050205020304" pitchFamily="18" charset="0"/>
              </a:rPr>
              <a:t>  Learning rate</a:t>
            </a:r>
          </a:p>
          <a:p>
            <a:endParaRPr lang="en-US" sz="2800" dirty="0" smtClean="0">
              <a:latin typeface="Centaur" panose="02030504050205020304" pitchFamily="18" charset="0"/>
            </a:endParaRPr>
          </a:p>
          <a:p>
            <a:endParaRPr lang="en-US" sz="2800" dirty="0">
              <a:latin typeface="Centaur" panose="02030504050205020304" pitchFamily="18" charset="0"/>
            </a:endParaRPr>
          </a:p>
          <a:p>
            <a:r>
              <a:rPr lang="en-US" sz="2800" b="1" dirty="0" smtClean="0">
                <a:solidFill>
                  <a:srgbClr val="268FDE"/>
                </a:solidFill>
                <a:latin typeface="Centaur" panose="02030504050205020304" pitchFamily="18" charset="0"/>
              </a:rPr>
              <a:t>  Derivative</a:t>
            </a:r>
          </a:p>
          <a:p>
            <a:r>
              <a:rPr lang="en-US" sz="2800" dirty="0" smtClean="0">
                <a:latin typeface="Centaur" panose="02030504050205020304" pitchFamily="18" charset="0"/>
              </a:rPr>
              <a:t>  Direction of moving</a:t>
            </a:r>
            <a:endParaRPr lang="en-US" sz="2800" dirty="0">
              <a:latin typeface="Centaur" panose="02030504050205020304" pitchFamily="18" charset="0"/>
            </a:endParaRPr>
          </a:p>
        </p:txBody>
      </p:sp>
    </p:spTree>
    <p:extLst>
      <p:ext uri="{BB962C8B-B14F-4D97-AF65-F5344CB8AC3E}">
        <p14:creationId xmlns:p14="http://schemas.microsoft.com/office/powerpoint/2010/main" val="3526121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6736" y="218364"/>
            <a:ext cx="8907463" cy="6008688"/>
          </a:xfrm>
          <a:prstGeom prst="rect">
            <a:avLst/>
          </a:prstGeom>
        </p:spPr>
      </p:pic>
      <p:sp>
        <p:nvSpPr>
          <p:cNvPr id="6" name="Title 1"/>
          <p:cNvSpPr>
            <a:spLocks noGrp="1"/>
          </p:cNvSpPr>
          <p:nvPr>
            <p:ph type="title"/>
          </p:nvPr>
        </p:nvSpPr>
        <p:spPr>
          <a:xfrm>
            <a:off x="0" y="218364"/>
            <a:ext cx="12192000" cy="1325563"/>
          </a:xfrm>
        </p:spPr>
        <p:txBody>
          <a:bodyPr>
            <a:normAutofit/>
          </a:bodyPr>
          <a:lstStyle/>
          <a:p>
            <a:pPr algn="ctr"/>
            <a:r>
              <a:rPr lang="en-US" sz="8000" b="1" dirty="0" smtClean="0">
                <a:solidFill>
                  <a:srgbClr val="268FDE"/>
                </a:solidFill>
                <a:latin typeface="Centaur" panose="02030504050205020304" pitchFamily="18" charset="0"/>
              </a:rPr>
              <a:t>Fix the error</a:t>
            </a:r>
            <a:endParaRPr lang="ru-RU" sz="8000" b="1" dirty="0">
              <a:solidFill>
                <a:srgbClr val="268FDE"/>
              </a:solidFill>
            </a:endParaRPr>
          </a:p>
        </p:txBody>
      </p:sp>
      <p:cxnSp>
        <p:nvCxnSpPr>
          <p:cNvPr id="5" name="Straight Connector 4"/>
          <p:cNvCxnSpPr/>
          <p:nvPr/>
        </p:nvCxnSpPr>
        <p:spPr>
          <a:xfrm>
            <a:off x="2019300" y="2508724"/>
            <a:ext cx="8115300" cy="3416300"/>
          </a:xfrm>
          <a:prstGeom prst="line">
            <a:avLst/>
          </a:prstGeom>
          <a:ln w="38100">
            <a:solidFill>
              <a:srgbClr val="268FDE"/>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3206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82640" y="365125"/>
            <a:ext cx="10317706" cy="1325563"/>
          </a:xfrm>
        </p:spPr>
        <p:txBody>
          <a:bodyPr>
            <a:normAutofit/>
          </a:bodyPr>
          <a:lstStyle/>
          <a:p>
            <a:pPr algn="ctr"/>
            <a:r>
              <a:rPr lang="en-US" sz="8000" b="1" dirty="0" smtClean="0">
                <a:solidFill>
                  <a:srgbClr val="268FDE"/>
                </a:solidFill>
                <a:latin typeface="Centaur" panose="02030504050205020304" pitchFamily="18" charset="0"/>
              </a:rPr>
              <a:t>Multiple Linear Regression</a:t>
            </a:r>
            <a:endParaRPr lang="ru-RU" sz="8000" b="1" dirty="0">
              <a:solidFill>
                <a:srgbClr val="268FDE"/>
              </a:solidFill>
            </a:endParaRPr>
          </a:p>
        </p:txBody>
      </p:sp>
      <p:sp>
        <p:nvSpPr>
          <p:cNvPr id="2" name="TextBox 1"/>
          <p:cNvSpPr txBox="1"/>
          <p:nvPr/>
        </p:nvSpPr>
        <p:spPr>
          <a:xfrm>
            <a:off x="1083860" y="1664458"/>
            <a:ext cx="10161895" cy="4832092"/>
          </a:xfrm>
          <a:prstGeom prst="rect">
            <a:avLst/>
          </a:prstGeom>
          <a:noFill/>
        </p:spPr>
        <p:txBody>
          <a:bodyPr wrap="square" rtlCol="0">
            <a:spAutoFit/>
          </a:bodyPr>
          <a:lstStyle/>
          <a:p>
            <a:r>
              <a:rPr lang="en-US" sz="3600" b="1" dirty="0" smtClean="0">
                <a:solidFill>
                  <a:srgbClr val="268FDE"/>
                </a:solidFill>
                <a:latin typeface="Centaur" panose="02030504050205020304" pitchFamily="18" charset="0"/>
              </a:rPr>
              <a:t>X </a:t>
            </a:r>
            <a:r>
              <a:rPr lang="en-US" sz="2800" b="1" dirty="0" smtClean="0">
                <a:solidFill>
                  <a:srgbClr val="268FDE"/>
                </a:solidFill>
                <a:latin typeface="Centaur" panose="02030504050205020304" pitchFamily="18" charset="0"/>
              </a:rPr>
              <a:t>[ ]</a:t>
            </a:r>
            <a:r>
              <a:rPr lang="en-US" sz="3600" b="1" dirty="0" smtClean="0">
                <a:solidFill>
                  <a:srgbClr val="268FDE"/>
                </a:solidFill>
                <a:latin typeface="Centaur" panose="02030504050205020304" pitchFamily="18" charset="0"/>
              </a:rPr>
              <a:t> – Predictors:</a:t>
            </a:r>
          </a:p>
          <a:p>
            <a:r>
              <a:rPr lang="en-US" sz="3600" dirty="0" smtClean="0">
                <a:latin typeface="Centaur" panose="02030504050205020304" pitchFamily="18" charset="0"/>
              </a:rPr>
              <a:t>Statistical </a:t>
            </a:r>
            <a:r>
              <a:rPr lang="en-US" sz="3600" dirty="0">
                <a:latin typeface="Centaur" panose="02030504050205020304" pitchFamily="18" charset="0"/>
              </a:rPr>
              <a:t>data about bike rentals for previous years or </a:t>
            </a:r>
            <a:r>
              <a:rPr lang="en-US" sz="3600" dirty="0" smtClean="0">
                <a:latin typeface="Centaur" panose="02030504050205020304" pitchFamily="18" charset="0"/>
              </a:rPr>
              <a:t>months. </a:t>
            </a:r>
          </a:p>
          <a:p>
            <a:endParaRPr lang="en-US" sz="3600" dirty="0" smtClean="0">
              <a:latin typeface="Centaur" panose="02030504050205020304" pitchFamily="18" charset="0"/>
            </a:endParaRPr>
          </a:p>
          <a:p>
            <a:r>
              <a:rPr lang="en-US" sz="3600" b="1" dirty="0" smtClean="0">
                <a:solidFill>
                  <a:srgbClr val="268FDE"/>
                </a:solidFill>
                <a:latin typeface="Centaur" panose="02030504050205020304" pitchFamily="18" charset="0"/>
              </a:rPr>
              <a:t>Y – Output:</a:t>
            </a:r>
          </a:p>
          <a:p>
            <a:r>
              <a:rPr lang="en-US" sz="3600" dirty="0" smtClean="0">
                <a:latin typeface="Centaur" panose="02030504050205020304" pitchFamily="18" charset="0"/>
              </a:rPr>
              <a:t>Amount </a:t>
            </a:r>
            <a:r>
              <a:rPr lang="en-US" sz="3600" dirty="0">
                <a:latin typeface="Centaur" panose="02030504050205020304" pitchFamily="18" charset="0"/>
              </a:rPr>
              <a:t>of bike rentals we should expect today or some other day in the future</a:t>
            </a:r>
            <a:r>
              <a:rPr lang="en-US" sz="3600" dirty="0" smtClean="0">
                <a:latin typeface="Centaur" panose="02030504050205020304" pitchFamily="18" charset="0"/>
              </a:rPr>
              <a:t>.</a:t>
            </a:r>
          </a:p>
          <a:p>
            <a:endParaRPr lang="en-US" sz="3600" dirty="0">
              <a:latin typeface="Centaur" panose="02030504050205020304" pitchFamily="18" charset="0"/>
            </a:endParaRPr>
          </a:p>
          <a:p>
            <a:r>
              <a:rPr lang="en-US" sz="2000" b="1" dirty="0" smtClean="0">
                <a:solidFill>
                  <a:srgbClr val="52A5E5"/>
                </a:solidFill>
                <a:latin typeface="Centaur" panose="02030504050205020304" pitchFamily="18" charset="0"/>
              </a:rPr>
              <a:t>* Y </a:t>
            </a:r>
            <a:r>
              <a:rPr lang="en-US" sz="2000" dirty="0" smtClean="0">
                <a:latin typeface="Centaur" panose="02030504050205020304" pitchFamily="18" charset="0"/>
              </a:rPr>
              <a:t>is not nominal, here it’s numerical continuous range.</a:t>
            </a:r>
            <a:endParaRPr lang="ru-RU" sz="2000" dirty="0"/>
          </a:p>
        </p:txBody>
      </p:sp>
    </p:spTree>
    <p:extLst>
      <p:ext uri="{BB962C8B-B14F-4D97-AF65-F5344CB8AC3E}">
        <p14:creationId xmlns:p14="http://schemas.microsoft.com/office/powerpoint/2010/main" val="4194982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00100" y="0"/>
            <a:ext cx="10393907" cy="1325563"/>
          </a:xfrm>
        </p:spPr>
        <p:txBody>
          <a:bodyPr>
            <a:normAutofit/>
          </a:bodyPr>
          <a:lstStyle/>
          <a:p>
            <a:pPr algn="ctr"/>
            <a:r>
              <a:rPr lang="en-US" sz="8000" b="1" dirty="0" smtClean="0">
                <a:solidFill>
                  <a:srgbClr val="268FDE"/>
                </a:solidFill>
                <a:latin typeface="Centaur" panose="02030504050205020304" pitchFamily="18" charset="0"/>
              </a:rPr>
              <a:t>Make a guess!</a:t>
            </a:r>
            <a:endParaRPr lang="ru-RU" sz="8000" b="1" dirty="0">
              <a:solidFill>
                <a:srgbClr val="268FDE"/>
              </a:solidFill>
            </a:endParaRPr>
          </a:p>
        </p:txBody>
      </p:sp>
      <p:pic>
        <p:nvPicPr>
          <p:cNvPr id="2" name="Picture 1"/>
          <p:cNvPicPr>
            <a:picLocks noChangeAspect="1"/>
          </p:cNvPicPr>
          <p:nvPr/>
        </p:nvPicPr>
        <p:blipFill>
          <a:blip r:embed="rId3"/>
          <a:stretch>
            <a:fillRect/>
          </a:stretch>
        </p:blipFill>
        <p:spPr>
          <a:xfrm>
            <a:off x="2805112" y="1325563"/>
            <a:ext cx="6669088" cy="5695691"/>
          </a:xfrm>
          <a:prstGeom prst="rect">
            <a:avLst/>
          </a:prstGeom>
        </p:spPr>
      </p:pic>
    </p:spTree>
    <p:extLst>
      <p:ext uri="{BB962C8B-B14F-4D97-AF65-F5344CB8AC3E}">
        <p14:creationId xmlns:p14="http://schemas.microsoft.com/office/powerpoint/2010/main" val="4130377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867" y="1140497"/>
            <a:ext cx="7166567" cy="5717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838200" y="214999"/>
            <a:ext cx="10393907" cy="1325563"/>
          </a:xfrm>
        </p:spPr>
        <p:txBody>
          <a:bodyPr>
            <a:normAutofit/>
          </a:bodyPr>
          <a:lstStyle/>
          <a:p>
            <a:pPr algn="ctr"/>
            <a:r>
              <a:rPr lang="en-US" sz="8000" b="1" dirty="0" smtClean="0">
                <a:solidFill>
                  <a:srgbClr val="268FDE"/>
                </a:solidFill>
                <a:latin typeface="Centaur" panose="02030504050205020304" pitchFamily="18" charset="0"/>
              </a:rPr>
              <a:t>Fix the error</a:t>
            </a:r>
            <a:endParaRPr lang="ru-RU" sz="8000" b="1" dirty="0">
              <a:solidFill>
                <a:srgbClr val="268FDE"/>
              </a:solidFill>
            </a:endParaRPr>
          </a:p>
        </p:txBody>
      </p:sp>
    </p:spTree>
    <p:extLst>
      <p:ext uri="{BB962C8B-B14F-4D97-AF65-F5344CB8AC3E}">
        <p14:creationId xmlns:p14="http://schemas.microsoft.com/office/powerpoint/2010/main" val="85076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8FDE"/>
        </a:solidFill>
        <a:effectLst/>
      </p:bgPr>
    </p:bg>
    <p:spTree>
      <p:nvGrpSpPr>
        <p:cNvPr id="1" name=""/>
        <p:cNvGrpSpPr/>
        <p:nvPr/>
      </p:nvGrpSpPr>
      <p:grpSpPr>
        <a:xfrm>
          <a:off x="0" y="0"/>
          <a:ext cx="0" cy="0"/>
          <a:chOff x="0" y="0"/>
          <a:chExt cx="0" cy="0"/>
        </a:xfrm>
      </p:grpSpPr>
      <p:sp>
        <p:nvSpPr>
          <p:cNvPr id="2" name="TextBox 1"/>
          <p:cNvSpPr txBox="1"/>
          <p:nvPr/>
        </p:nvSpPr>
        <p:spPr>
          <a:xfrm>
            <a:off x="1633079" y="4851136"/>
            <a:ext cx="8925841" cy="707886"/>
          </a:xfrm>
          <a:prstGeom prst="rect">
            <a:avLst/>
          </a:prstGeom>
          <a:noFill/>
        </p:spPr>
        <p:txBody>
          <a:bodyPr wrap="none" rtlCol="0">
            <a:spAutoFit/>
          </a:bodyPr>
          <a:lstStyle/>
          <a:p>
            <a:r>
              <a:rPr lang="en-US" sz="4000" dirty="0" smtClean="0">
                <a:solidFill>
                  <a:schemeClr val="bg1"/>
                </a:solidFill>
                <a:latin typeface="Centaur" panose="02030504050205020304" pitchFamily="18" charset="0"/>
              </a:rPr>
              <a:t>Multiple linear regression: Bike rentals demand</a:t>
            </a:r>
            <a:endParaRPr lang="en-US" sz="4000" dirty="0">
              <a:solidFill>
                <a:schemeClr val="bg1"/>
              </a:solidFill>
              <a:latin typeface="Centaur" panose="02030504050205020304" pitchFamily="18" charset="0"/>
            </a:endParaRPr>
          </a:p>
        </p:txBody>
      </p:sp>
      <p:sp>
        <p:nvSpPr>
          <p:cNvPr id="4" name="TextBox 3"/>
          <p:cNvSpPr txBox="1"/>
          <p:nvPr/>
        </p:nvSpPr>
        <p:spPr>
          <a:xfrm>
            <a:off x="0" y="2474648"/>
            <a:ext cx="12192000" cy="1015663"/>
          </a:xfrm>
          <a:prstGeom prst="rect">
            <a:avLst/>
          </a:prstGeom>
          <a:noFill/>
        </p:spPr>
        <p:txBody>
          <a:bodyPr wrap="square" rtlCol="0">
            <a:spAutoFit/>
          </a:bodyPr>
          <a:lstStyle/>
          <a:p>
            <a:pPr algn="ctr"/>
            <a:r>
              <a:rPr lang="en-US" sz="6000" dirty="0" smtClean="0">
                <a:solidFill>
                  <a:schemeClr val="bg1"/>
                </a:solidFill>
                <a:latin typeface="Centaur" panose="02030504050205020304" pitchFamily="18" charset="0"/>
              </a:rPr>
              <a:t>“Talk is cheap. Show me the code.”</a:t>
            </a:r>
            <a:endParaRPr lang="en-US" sz="6000" dirty="0">
              <a:solidFill>
                <a:schemeClr val="bg1"/>
              </a:solidFill>
              <a:latin typeface="Centaur" panose="02030504050205020304" pitchFamily="18" charset="0"/>
            </a:endParaRPr>
          </a:p>
        </p:txBody>
      </p:sp>
    </p:spTree>
    <p:extLst>
      <p:ext uri="{BB962C8B-B14F-4D97-AF65-F5344CB8AC3E}">
        <p14:creationId xmlns:p14="http://schemas.microsoft.com/office/powerpoint/2010/main" val="3700651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0" y="1851818"/>
            <a:ext cx="12192000" cy="3371346"/>
          </a:xfrm>
        </p:spPr>
        <p:txBody>
          <a:bodyPr>
            <a:noAutofit/>
          </a:bodyPr>
          <a:lstStyle/>
          <a:p>
            <a:pPr algn="ctr"/>
            <a:r>
              <a:rPr lang="en-US" sz="18200" b="1" dirty="0" smtClean="0">
                <a:solidFill>
                  <a:srgbClr val="52A5E5"/>
                </a:solidFill>
                <a:effectLst>
                  <a:outerShdw blurRad="38100" dist="38100" dir="2700000" algn="tl">
                    <a:srgbClr val="000000">
                      <a:alpha val="43137"/>
                    </a:srgbClr>
                  </a:outerShdw>
                </a:effectLst>
                <a:latin typeface="Centaur" panose="02030504050205020304" pitchFamily="18" charset="0"/>
              </a:rPr>
              <a:t>Machine </a:t>
            </a:r>
            <a:r>
              <a:rPr lang="en-US" sz="16600" b="1" dirty="0" smtClean="0">
                <a:solidFill>
                  <a:srgbClr val="52A5E5"/>
                </a:solidFill>
                <a:effectLst>
                  <a:outerShdw blurRad="38100" dist="38100" dir="2700000" algn="tl">
                    <a:srgbClr val="000000">
                      <a:alpha val="43137"/>
                    </a:srgbClr>
                  </a:outerShdw>
                </a:effectLst>
                <a:latin typeface="Centaur" panose="02030504050205020304" pitchFamily="18" charset="0"/>
              </a:rPr>
              <a:t/>
            </a:r>
            <a:br>
              <a:rPr lang="en-US" sz="16600" b="1" dirty="0" smtClean="0">
                <a:solidFill>
                  <a:srgbClr val="52A5E5"/>
                </a:solidFill>
                <a:effectLst>
                  <a:outerShdw blurRad="38100" dist="38100" dir="2700000" algn="tl">
                    <a:srgbClr val="000000">
                      <a:alpha val="43137"/>
                    </a:srgbClr>
                  </a:outerShdw>
                </a:effectLst>
                <a:latin typeface="Centaur" panose="02030504050205020304" pitchFamily="18" charset="0"/>
              </a:rPr>
            </a:br>
            <a:r>
              <a:rPr lang="en-US" sz="16600" b="1" dirty="0" smtClean="0">
                <a:solidFill>
                  <a:srgbClr val="52A5E5"/>
                </a:solidFill>
                <a:effectLst>
                  <a:outerShdw blurRad="38100" dist="38100" dir="2700000" algn="tl">
                    <a:srgbClr val="000000">
                      <a:alpha val="43137"/>
                    </a:srgbClr>
                  </a:outerShdw>
                </a:effectLst>
                <a:latin typeface="Centaur" panose="02030504050205020304" pitchFamily="18" charset="0"/>
              </a:rPr>
              <a:t>Learning</a:t>
            </a:r>
            <a:endParaRPr lang="ru-RU" sz="16600" b="1" dirty="0">
              <a:solidFill>
                <a:srgbClr val="52A5E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24472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885227" cy="1325563"/>
          </a:xfrm>
        </p:spPr>
        <p:txBody>
          <a:bodyPr>
            <a:normAutofit/>
          </a:bodyPr>
          <a:lstStyle/>
          <a:p>
            <a:pPr algn="ctr"/>
            <a:r>
              <a:rPr lang="en-US" sz="7200" b="1" dirty="0" smtClean="0">
                <a:solidFill>
                  <a:srgbClr val="268FDE"/>
                </a:solidFill>
                <a:latin typeface="Centaur" panose="02030504050205020304" pitchFamily="18" charset="0"/>
              </a:rPr>
              <a:t>What to remember</a:t>
            </a:r>
            <a:r>
              <a:rPr lang="en-US" sz="7200" b="1" dirty="0">
                <a:solidFill>
                  <a:srgbClr val="268FDE"/>
                </a:solidFill>
                <a:latin typeface="Centaur" panose="02030504050205020304" pitchFamily="18" charset="0"/>
              </a:rPr>
              <a:t>?</a:t>
            </a:r>
            <a:endParaRPr lang="ru-RU" sz="7200" b="1" dirty="0">
              <a:solidFill>
                <a:srgbClr val="268FDE"/>
              </a:solidFill>
            </a:endParaRPr>
          </a:p>
        </p:txBody>
      </p:sp>
      <p:sp>
        <p:nvSpPr>
          <p:cNvPr id="2" name="TextBox 1"/>
          <p:cNvSpPr txBox="1"/>
          <p:nvPr/>
        </p:nvSpPr>
        <p:spPr>
          <a:xfrm>
            <a:off x="1555845" y="2203260"/>
            <a:ext cx="9116704" cy="3370153"/>
          </a:xfrm>
          <a:prstGeom prst="rect">
            <a:avLst/>
          </a:prstGeom>
          <a:noFill/>
        </p:spPr>
        <p:txBody>
          <a:bodyPr wrap="square" rtlCol="0">
            <a:spAutoFit/>
          </a:bodyPr>
          <a:lstStyle/>
          <a:p>
            <a:pPr marL="514350" indent="-514350">
              <a:buFont typeface="+mj-lt"/>
              <a:buAutoNum type="arabicPeriod"/>
            </a:pP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Simplest regression algorithm</a:t>
            </a:r>
          </a:p>
          <a:p>
            <a:pPr marL="514350" indent="-514350">
              <a:buFont typeface="+mj-lt"/>
              <a:buAutoNum type="arabicPeriod"/>
            </a:pPr>
            <a:endParaRPr lang="en-US" sz="9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pPr marL="514350" indent="-514350">
              <a:buFont typeface="+mj-lt"/>
              <a:buAutoNum type="arabicPeriod"/>
            </a:pPr>
            <a:r>
              <a:rPr lang="en-US" sz="28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Very </a:t>
            </a: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fast, runs </a:t>
            </a:r>
            <a:r>
              <a:rPr lang="en-US" sz="28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in constant </a:t>
            </a: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time</a:t>
            </a:r>
          </a:p>
          <a:p>
            <a:pPr marL="514350" indent="-514350">
              <a:buFont typeface="+mj-lt"/>
              <a:buAutoNum type="arabicPeriod"/>
            </a:pPr>
            <a:endParaRPr lang="en-US" sz="9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pPr marL="514350" indent="-514350">
              <a:buFont typeface="+mj-lt"/>
              <a:buAutoNum type="arabicPeriod"/>
            </a:pP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Good </a:t>
            </a:r>
            <a:r>
              <a:rPr lang="en-US" sz="28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at n</a:t>
            </a: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umerical </a:t>
            </a:r>
            <a:r>
              <a:rPr lang="en-US" sz="28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data with lots of features</a:t>
            </a:r>
            <a:endPar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pPr marL="342900" indent="-342900">
              <a:buFont typeface="+mj-lt"/>
              <a:buAutoNum type="arabicPeriod"/>
            </a:pPr>
            <a:endParaRPr lang="en-US" sz="9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pPr marL="342900" indent="-342900">
              <a:buFont typeface="+mj-lt"/>
              <a:buAutoNum type="arabicPeriod"/>
            </a:pP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Output from numerical </a:t>
            </a:r>
            <a:r>
              <a:rPr lang="en-US" sz="28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continuous </a:t>
            </a: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range</a:t>
            </a:r>
          </a:p>
          <a:p>
            <a:pPr marL="342900" indent="-342900">
              <a:buFont typeface="+mj-lt"/>
              <a:buAutoNum type="arabicPeriod"/>
            </a:pPr>
            <a:endParaRPr lang="en-US" sz="9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pPr marL="342900" indent="-342900">
              <a:buFont typeface="+mj-lt"/>
              <a:buAutoNum type="arabicPeriod"/>
            </a:pP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Linear hypothesis</a:t>
            </a:r>
          </a:p>
          <a:p>
            <a:pPr marL="342900" indent="-342900">
              <a:buFont typeface="+mj-lt"/>
              <a:buAutoNum type="arabicPeriod"/>
            </a:pPr>
            <a:endParaRPr lang="en-US" sz="9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pPr marL="342900" indent="-342900">
              <a:buFont typeface="+mj-lt"/>
              <a:buAutoNum type="arabicPeriod"/>
            </a:pP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Uses gradient descent</a:t>
            </a:r>
            <a:endParaRPr lang="en-US" sz="28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p:txBody>
      </p:sp>
      <p:sp>
        <p:nvSpPr>
          <p:cNvPr id="5" name="Title 1"/>
          <p:cNvSpPr txBox="1">
            <a:spLocks/>
          </p:cNvSpPr>
          <p:nvPr/>
        </p:nvSpPr>
        <p:spPr>
          <a:xfrm>
            <a:off x="1555844" y="1615090"/>
            <a:ext cx="3362325"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268FDE"/>
                </a:solidFill>
                <a:effectLst>
                  <a:outerShdw blurRad="38100" dist="38100" dir="2700000" algn="tl">
                    <a:srgbClr val="000000">
                      <a:alpha val="43137"/>
                    </a:srgbClr>
                  </a:outerShdw>
                </a:effectLst>
                <a:latin typeface="Centaur" panose="02030504050205020304" pitchFamily="18" charset="0"/>
              </a:rPr>
              <a:t>Linear Regression</a:t>
            </a:r>
            <a:endParaRPr lang="ru-RU" sz="8000" b="1" dirty="0">
              <a:solidFill>
                <a:srgbClr val="268FD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525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573" y="1491372"/>
            <a:ext cx="8311486" cy="5069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838200" y="365125"/>
            <a:ext cx="10885227" cy="1325563"/>
          </a:xfrm>
        </p:spPr>
        <p:txBody>
          <a:bodyPr>
            <a:normAutofit/>
          </a:bodyPr>
          <a:lstStyle/>
          <a:p>
            <a:pPr algn="ctr"/>
            <a:r>
              <a:rPr lang="en-US" sz="8000" b="1" dirty="0" smtClean="0">
                <a:solidFill>
                  <a:srgbClr val="268FDE"/>
                </a:solidFill>
                <a:latin typeface="Centaur" panose="02030504050205020304" pitchFamily="18" charset="0"/>
              </a:rPr>
              <a:t>Logistic Regression</a:t>
            </a:r>
            <a:endParaRPr lang="ru-RU" sz="8000" b="1" dirty="0">
              <a:solidFill>
                <a:srgbClr val="268FDE"/>
              </a:solidFill>
            </a:endParaRPr>
          </a:p>
        </p:txBody>
      </p:sp>
    </p:spTree>
    <p:extLst>
      <p:ext uri="{BB962C8B-B14F-4D97-AF65-F5344CB8AC3E}">
        <p14:creationId xmlns:p14="http://schemas.microsoft.com/office/powerpoint/2010/main" val="1934891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https://encrypted-tbn3.gstatic.com/images?q=tbn:ANd9GcR5-dpTaFP9GUbdBBs1WLbjgyHKnqd7mwyEXDb09d7EdmR4zTj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231" y="2505128"/>
            <a:ext cx="3977439" cy="99832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787" y="1898815"/>
            <a:ext cx="605790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838200" y="365125"/>
            <a:ext cx="10885227" cy="1325563"/>
          </a:xfrm>
        </p:spPr>
        <p:txBody>
          <a:bodyPr>
            <a:normAutofit/>
          </a:bodyPr>
          <a:lstStyle/>
          <a:p>
            <a:pPr algn="ctr"/>
            <a:r>
              <a:rPr lang="en-US" sz="8000" b="1" dirty="0" smtClean="0">
                <a:solidFill>
                  <a:srgbClr val="268FDE"/>
                </a:solidFill>
                <a:latin typeface="Centaur" panose="02030504050205020304" pitchFamily="18" charset="0"/>
              </a:rPr>
              <a:t>Hypothesis function</a:t>
            </a:r>
            <a:endParaRPr lang="ru-RU" sz="8000" b="1" dirty="0">
              <a:solidFill>
                <a:srgbClr val="268FDE"/>
              </a:solidFill>
            </a:endParaRPr>
          </a:p>
        </p:txBody>
      </p:sp>
      <p:sp>
        <p:nvSpPr>
          <p:cNvPr id="3" name="TextBox 2"/>
          <p:cNvSpPr txBox="1"/>
          <p:nvPr/>
        </p:nvSpPr>
        <p:spPr>
          <a:xfrm>
            <a:off x="887103" y="4626601"/>
            <a:ext cx="4050444" cy="1200329"/>
          </a:xfrm>
          <a:prstGeom prst="rect">
            <a:avLst/>
          </a:prstGeom>
          <a:noFill/>
        </p:spPr>
        <p:txBody>
          <a:bodyPr wrap="square" rtlCol="0">
            <a:spAutoFit/>
          </a:bodyPr>
          <a:lstStyle/>
          <a:p>
            <a:r>
              <a:rPr lang="en-US" sz="3600" b="1" dirty="0" smtClean="0">
                <a:solidFill>
                  <a:srgbClr val="268FDE"/>
                </a:solidFill>
                <a:latin typeface="Centaur" panose="02030504050205020304" pitchFamily="18" charset="0"/>
              </a:rPr>
              <a:t>Estimated </a:t>
            </a:r>
            <a:r>
              <a:rPr lang="en-US" sz="3600" b="1" dirty="0">
                <a:solidFill>
                  <a:srgbClr val="268FDE"/>
                </a:solidFill>
                <a:latin typeface="Centaur" panose="02030504050205020304" pitchFamily="18" charset="0"/>
              </a:rPr>
              <a:t>probability that </a:t>
            </a:r>
            <a:r>
              <a:rPr lang="en-US" sz="3600" b="1" dirty="0" smtClean="0">
                <a:solidFill>
                  <a:srgbClr val="268FDE"/>
                </a:solidFill>
                <a:latin typeface="Centaur" panose="02030504050205020304" pitchFamily="18" charset="0"/>
              </a:rPr>
              <a:t>Y </a:t>
            </a:r>
            <a:r>
              <a:rPr lang="en-US" sz="3600" b="1" dirty="0">
                <a:solidFill>
                  <a:srgbClr val="268FDE"/>
                </a:solidFill>
                <a:latin typeface="Centaur" panose="02030504050205020304" pitchFamily="18" charset="0"/>
              </a:rPr>
              <a:t>= </a:t>
            </a:r>
            <a:r>
              <a:rPr lang="en-US" sz="3600" dirty="0">
                <a:solidFill>
                  <a:srgbClr val="268FDE"/>
                </a:solidFill>
              </a:rPr>
              <a:t>1</a:t>
            </a:r>
            <a:r>
              <a:rPr lang="en-US" sz="3600" b="1" dirty="0" smtClean="0">
                <a:solidFill>
                  <a:srgbClr val="268FDE"/>
                </a:solidFill>
                <a:latin typeface="Centaur" panose="02030504050205020304" pitchFamily="18" charset="0"/>
              </a:rPr>
              <a:t> </a:t>
            </a:r>
            <a:r>
              <a:rPr lang="en-US" sz="3600" b="1" dirty="0">
                <a:solidFill>
                  <a:srgbClr val="268FDE"/>
                </a:solidFill>
                <a:latin typeface="Centaur" panose="02030504050205020304" pitchFamily="18" charset="0"/>
              </a:rPr>
              <a:t>on </a:t>
            </a:r>
            <a:r>
              <a:rPr lang="en-US" sz="3600" b="1" dirty="0" smtClean="0">
                <a:solidFill>
                  <a:srgbClr val="268FDE"/>
                </a:solidFill>
                <a:latin typeface="Centaur" panose="02030504050205020304" pitchFamily="18" charset="0"/>
              </a:rPr>
              <a:t>input  X</a:t>
            </a:r>
            <a:endParaRPr lang="en-US" sz="3600" b="1" dirty="0">
              <a:solidFill>
                <a:srgbClr val="268FDE"/>
              </a:solidFill>
              <a:latin typeface="Centaur" panose="02030504050205020304" pitchFamily="18" charset="0"/>
            </a:endParaRPr>
          </a:p>
        </p:txBody>
      </p:sp>
      <p:cxnSp>
        <p:nvCxnSpPr>
          <p:cNvPr id="5" name="Straight Arrow Connector 4"/>
          <p:cNvCxnSpPr>
            <a:stCxn id="3" idx="0"/>
          </p:cNvCxnSpPr>
          <p:nvPr/>
        </p:nvCxnSpPr>
        <p:spPr>
          <a:xfrm flipH="1" flipV="1">
            <a:off x="1460310" y="3343702"/>
            <a:ext cx="1452015" cy="1282899"/>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9226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365125"/>
            <a:ext cx="10885227" cy="1325563"/>
          </a:xfrm>
        </p:spPr>
        <p:txBody>
          <a:bodyPr>
            <a:normAutofit/>
          </a:bodyPr>
          <a:lstStyle/>
          <a:p>
            <a:pPr algn="ctr"/>
            <a:r>
              <a:rPr lang="en-US" sz="8000" b="1" dirty="0" smtClean="0">
                <a:solidFill>
                  <a:srgbClr val="268FDE"/>
                </a:solidFill>
                <a:latin typeface="Centaur" panose="02030504050205020304" pitchFamily="18" charset="0"/>
              </a:rPr>
              <a:t>Mistake function</a:t>
            </a:r>
            <a:endParaRPr lang="ru-RU" sz="8000" b="1" dirty="0">
              <a:solidFill>
                <a:srgbClr val="268FDE"/>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226" y="1829055"/>
            <a:ext cx="6653309" cy="4215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24" y="2010192"/>
            <a:ext cx="2858575" cy="1285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97799" y="3936890"/>
            <a:ext cx="3663003" cy="830997"/>
          </a:xfrm>
          <a:prstGeom prst="rect">
            <a:avLst/>
          </a:prstGeom>
          <a:noFill/>
        </p:spPr>
        <p:txBody>
          <a:bodyPr wrap="square" rtlCol="0">
            <a:spAutoFit/>
          </a:bodyPr>
          <a:lstStyle/>
          <a:p>
            <a:r>
              <a:rPr lang="en-US" sz="2400" b="1" dirty="0" smtClean="0">
                <a:solidFill>
                  <a:srgbClr val="268FDE"/>
                </a:solidFill>
                <a:latin typeface="Centaur" panose="02030504050205020304" pitchFamily="18" charset="0"/>
              </a:rPr>
              <a:t>Mistake function </a:t>
            </a:r>
            <a:r>
              <a:rPr lang="en-US" sz="2400" b="1" dirty="0">
                <a:solidFill>
                  <a:srgbClr val="268FDE"/>
                </a:solidFill>
                <a:latin typeface="Centaur" panose="02030504050205020304" pitchFamily="18" charset="0"/>
              </a:rPr>
              <a:t>is the cost for a single training data example</a:t>
            </a:r>
          </a:p>
        </p:txBody>
      </p:sp>
      <p:cxnSp>
        <p:nvCxnSpPr>
          <p:cNvPr id="11" name="Straight Arrow Connector 10"/>
          <p:cNvCxnSpPr/>
          <p:nvPr/>
        </p:nvCxnSpPr>
        <p:spPr>
          <a:xfrm flipH="1" flipV="1">
            <a:off x="2056770" y="3295444"/>
            <a:ext cx="289281" cy="641446"/>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60763" y="5921482"/>
            <a:ext cx="748233" cy="523220"/>
          </a:xfrm>
          <a:prstGeom prst="rect">
            <a:avLst/>
          </a:prstGeom>
          <a:noFill/>
        </p:spPr>
        <p:txBody>
          <a:bodyPr wrap="square" rtlCol="0">
            <a:spAutoFit/>
          </a:bodyPr>
          <a:lstStyle/>
          <a:p>
            <a:r>
              <a:rPr lang="en-US" sz="2800" b="1" dirty="0" smtClean="0">
                <a:solidFill>
                  <a:srgbClr val="268FDE"/>
                </a:solidFill>
                <a:latin typeface="Centaur" panose="02030504050205020304" pitchFamily="18" charset="0"/>
              </a:rPr>
              <a:t>h(x)</a:t>
            </a:r>
            <a:endParaRPr lang="en-US" sz="2800" b="1" dirty="0">
              <a:solidFill>
                <a:srgbClr val="268FDE"/>
              </a:solidFill>
              <a:latin typeface="Centaur" panose="02030504050205020304" pitchFamily="18" charset="0"/>
            </a:endParaRPr>
          </a:p>
        </p:txBody>
      </p:sp>
    </p:spTree>
    <p:extLst>
      <p:ext uri="{BB962C8B-B14F-4D97-AF65-F5344CB8AC3E}">
        <p14:creationId xmlns:p14="http://schemas.microsoft.com/office/powerpoint/2010/main" val="2666464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271341"/>
            <a:ext cx="10885227" cy="1325563"/>
          </a:xfrm>
        </p:spPr>
        <p:txBody>
          <a:bodyPr>
            <a:normAutofit/>
          </a:bodyPr>
          <a:lstStyle/>
          <a:p>
            <a:pPr algn="ctr"/>
            <a:r>
              <a:rPr lang="en-US" sz="8000" b="1" dirty="0" smtClean="0">
                <a:solidFill>
                  <a:srgbClr val="268FDE"/>
                </a:solidFill>
                <a:latin typeface="Centaur" panose="02030504050205020304" pitchFamily="18" charset="0"/>
              </a:rPr>
              <a:t>Full mistake function</a:t>
            </a:r>
            <a:endParaRPr lang="ru-RU" sz="8000" b="1" dirty="0">
              <a:solidFill>
                <a:srgbClr val="268FDE"/>
              </a:solidFill>
            </a:endParaRPr>
          </a:p>
        </p:txBody>
      </p:sp>
      <p:sp>
        <p:nvSpPr>
          <p:cNvPr id="4" name="Rectangle 3"/>
          <p:cNvSpPr/>
          <p:nvPr/>
        </p:nvSpPr>
        <p:spPr>
          <a:xfrm>
            <a:off x="1858827" y="3524034"/>
            <a:ext cx="8609280" cy="2000548"/>
          </a:xfrm>
          <a:prstGeom prst="rect">
            <a:avLst/>
          </a:prstGeom>
        </p:spPr>
        <p:txBody>
          <a:bodyPr wrap="none">
            <a:spAutoFit/>
          </a:bodyPr>
          <a:lstStyle/>
          <a:p>
            <a:endParaRPr lang="en-US" sz="2800" b="1" dirty="0" smtClean="0">
              <a:solidFill>
                <a:srgbClr val="268FDE"/>
              </a:solidFill>
              <a:latin typeface="Centaur" panose="02030504050205020304" pitchFamily="18" charset="0"/>
            </a:endParaRPr>
          </a:p>
          <a:p>
            <a:r>
              <a:rPr lang="en-US" sz="2800" b="1" dirty="0" smtClean="0">
                <a:solidFill>
                  <a:srgbClr val="268FDE"/>
                </a:solidFill>
                <a:latin typeface="Centaur" panose="02030504050205020304" pitchFamily="18" charset="0"/>
              </a:rPr>
              <a:t>1</a:t>
            </a:r>
            <a:r>
              <a:rPr lang="en-US" sz="3200" b="1" dirty="0" smtClean="0">
                <a:solidFill>
                  <a:srgbClr val="268FDE"/>
                </a:solidFill>
                <a:latin typeface="Centaur" panose="02030504050205020304" pitchFamily="18" charset="0"/>
              </a:rPr>
              <a:t>. Uses </a:t>
            </a:r>
            <a:r>
              <a:rPr lang="en-US" sz="3200" b="1" dirty="0">
                <a:solidFill>
                  <a:srgbClr val="268FDE"/>
                </a:solidFill>
                <a:latin typeface="Centaur" panose="02030504050205020304" pitchFamily="18" charset="0"/>
              </a:rPr>
              <a:t>the principle of maximum likelihood </a:t>
            </a:r>
            <a:r>
              <a:rPr lang="en-US" sz="3200" b="1" dirty="0" smtClean="0">
                <a:solidFill>
                  <a:srgbClr val="268FDE"/>
                </a:solidFill>
                <a:latin typeface="Centaur" panose="02030504050205020304" pitchFamily="18" charset="0"/>
              </a:rPr>
              <a:t>estimation.</a:t>
            </a:r>
          </a:p>
          <a:p>
            <a:endParaRPr lang="en-US" sz="3200" b="1" dirty="0">
              <a:solidFill>
                <a:srgbClr val="268FDE"/>
              </a:solidFill>
              <a:latin typeface="Centaur" panose="02030504050205020304" pitchFamily="18" charset="0"/>
            </a:endParaRPr>
          </a:p>
          <a:p>
            <a:r>
              <a:rPr lang="en-US" sz="3200" b="1" dirty="0">
                <a:solidFill>
                  <a:srgbClr val="268FDE"/>
                </a:solidFill>
                <a:latin typeface="Centaur" panose="02030504050205020304" pitchFamily="18" charset="0"/>
              </a:rPr>
              <a:t>2</a:t>
            </a:r>
            <a:r>
              <a:rPr lang="en-US" sz="3200" b="1" dirty="0" smtClean="0">
                <a:solidFill>
                  <a:srgbClr val="268FDE"/>
                </a:solidFill>
                <a:latin typeface="Centaur" panose="02030504050205020304" pitchFamily="18" charset="0"/>
              </a:rPr>
              <a:t>. We minimize it same way as with Linear Regression</a:t>
            </a:r>
            <a:endParaRPr lang="en-US" sz="3200" b="1" dirty="0">
              <a:solidFill>
                <a:srgbClr val="268FDE"/>
              </a:solidFill>
              <a:latin typeface="Centaur" panose="02030504050205020304" pitchFamily="18" charset="0"/>
            </a:endParaRPr>
          </a:p>
        </p:txBody>
      </p:sp>
      <p:pic>
        <p:nvPicPr>
          <p:cNvPr id="2" name="Picture 1"/>
          <p:cNvPicPr>
            <a:picLocks noChangeAspect="1"/>
          </p:cNvPicPr>
          <p:nvPr/>
        </p:nvPicPr>
        <p:blipFill>
          <a:blip r:embed="rId3"/>
          <a:stretch>
            <a:fillRect/>
          </a:stretch>
        </p:blipFill>
        <p:spPr>
          <a:xfrm>
            <a:off x="3251894" y="2212859"/>
            <a:ext cx="5492860" cy="909249"/>
          </a:xfrm>
          <a:prstGeom prst="rect">
            <a:avLst/>
          </a:prstGeom>
        </p:spPr>
      </p:pic>
      <p:sp>
        <p:nvSpPr>
          <p:cNvPr id="3" name="Oval 2"/>
          <p:cNvSpPr/>
          <p:nvPr/>
        </p:nvSpPr>
        <p:spPr>
          <a:xfrm>
            <a:off x="5412838" y="1941936"/>
            <a:ext cx="3331916" cy="1451097"/>
          </a:xfrm>
          <a:prstGeom prst="ellipse">
            <a:avLst/>
          </a:prstGeom>
          <a:noFill/>
          <a:ln w="53975">
            <a:solidFill>
              <a:srgbClr val="268FDE">
                <a:alpha val="4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8724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8FDE"/>
        </a:solidFill>
        <a:effectLst/>
      </p:bgPr>
    </p:bg>
    <p:spTree>
      <p:nvGrpSpPr>
        <p:cNvPr id="1" name=""/>
        <p:cNvGrpSpPr/>
        <p:nvPr/>
      </p:nvGrpSpPr>
      <p:grpSpPr>
        <a:xfrm>
          <a:off x="0" y="0"/>
          <a:ext cx="0" cy="0"/>
          <a:chOff x="0" y="0"/>
          <a:chExt cx="0" cy="0"/>
        </a:xfrm>
      </p:grpSpPr>
      <p:sp>
        <p:nvSpPr>
          <p:cNvPr id="4" name="TextBox 3"/>
          <p:cNvSpPr txBox="1"/>
          <p:nvPr/>
        </p:nvSpPr>
        <p:spPr>
          <a:xfrm>
            <a:off x="0" y="2474648"/>
            <a:ext cx="12192000" cy="1015663"/>
          </a:xfrm>
          <a:prstGeom prst="rect">
            <a:avLst/>
          </a:prstGeom>
          <a:noFill/>
        </p:spPr>
        <p:txBody>
          <a:bodyPr wrap="square" rtlCol="0">
            <a:spAutoFit/>
          </a:bodyPr>
          <a:lstStyle/>
          <a:p>
            <a:pPr algn="ctr"/>
            <a:r>
              <a:rPr lang="en-US" sz="6000" dirty="0" smtClean="0">
                <a:solidFill>
                  <a:schemeClr val="bg1"/>
                </a:solidFill>
                <a:latin typeface="Centaur" panose="02030504050205020304" pitchFamily="18" charset="0"/>
              </a:rPr>
              <a:t>“Talk is cheap. Show me the code.”</a:t>
            </a:r>
            <a:endParaRPr lang="en-US" sz="6000" dirty="0">
              <a:solidFill>
                <a:schemeClr val="bg1"/>
              </a:solidFill>
              <a:latin typeface="Centaur" panose="02030504050205020304" pitchFamily="18" charset="0"/>
            </a:endParaRPr>
          </a:p>
        </p:txBody>
      </p:sp>
      <p:sp>
        <p:nvSpPr>
          <p:cNvPr id="5" name="TextBox 4"/>
          <p:cNvSpPr txBox="1"/>
          <p:nvPr/>
        </p:nvSpPr>
        <p:spPr>
          <a:xfrm>
            <a:off x="1" y="4093899"/>
            <a:ext cx="12029130" cy="707886"/>
          </a:xfrm>
          <a:prstGeom prst="rect">
            <a:avLst/>
          </a:prstGeom>
          <a:noFill/>
        </p:spPr>
        <p:txBody>
          <a:bodyPr wrap="square" rtlCol="0">
            <a:spAutoFit/>
          </a:bodyPr>
          <a:lstStyle/>
          <a:p>
            <a:pPr algn="ctr"/>
            <a:r>
              <a:rPr lang="en-US" sz="4000" dirty="0" smtClean="0">
                <a:solidFill>
                  <a:schemeClr val="bg1"/>
                </a:solidFill>
                <a:latin typeface="Centaur" panose="02030504050205020304" pitchFamily="18" charset="0"/>
              </a:rPr>
              <a:t>Logistic Regression Classification Example</a:t>
            </a:r>
            <a:endParaRPr lang="en-US" sz="4000" dirty="0">
              <a:solidFill>
                <a:schemeClr val="bg1"/>
              </a:solidFill>
              <a:latin typeface="Centaur" panose="02030504050205020304" pitchFamily="18" charset="0"/>
            </a:endParaRPr>
          </a:p>
        </p:txBody>
      </p:sp>
    </p:spTree>
    <p:extLst>
      <p:ext uri="{BB962C8B-B14F-4D97-AF65-F5344CB8AC3E}">
        <p14:creationId xmlns:p14="http://schemas.microsoft.com/office/powerpoint/2010/main" val="24719095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885227" cy="1325563"/>
          </a:xfrm>
        </p:spPr>
        <p:txBody>
          <a:bodyPr>
            <a:normAutofit/>
          </a:bodyPr>
          <a:lstStyle/>
          <a:p>
            <a:pPr algn="ctr"/>
            <a:r>
              <a:rPr lang="en-US" sz="7200" b="1" dirty="0" smtClean="0">
                <a:solidFill>
                  <a:srgbClr val="268FDE"/>
                </a:solidFill>
                <a:latin typeface="Centaur" panose="02030504050205020304" pitchFamily="18" charset="0"/>
              </a:rPr>
              <a:t>What to remember</a:t>
            </a:r>
            <a:r>
              <a:rPr lang="en-US" sz="7200" b="1" dirty="0">
                <a:solidFill>
                  <a:srgbClr val="268FDE"/>
                </a:solidFill>
                <a:latin typeface="Centaur" panose="02030504050205020304" pitchFamily="18" charset="0"/>
              </a:rPr>
              <a:t>?</a:t>
            </a:r>
            <a:endParaRPr lang="ru-RU" sz="7200" b="1" dirty="0">
              <a:solidFill>
                <a:srgbClr val="268FDE"/>
              </a:solidFill>
            </a:endParaRPr>
          </a:p>
        </p:txBody>
      </p:sp>
      <p:sp>
        <p:nvSpPr>
          <p:cNvPr id="2" name="TextBox 1"/>
          <p:cNvSpPr txBox="1"/>
          <p:nvPr/>
        </p:nvSpPr>
        <p:spPr>
          <a:xfrm>
            <a:off x="1555845" y="2460435"/>
            <a:ext cx="9116704" cy="2800767"/>
          </a:xfrm>
          <a:prstGeom prst="rect">
            <a:avLst/>
          </a:prstGeom>
          <a:noFill/>
        </p:spPr>
        <p:txBody>
          <a:bodyPr wrap="square" rtlCol="0">
            <a:spAutoFit/>
          </a:bodyPr>
          <a:lstStyle/>
          <a:p>
            <a:pPr marL="457200" indent="-457200">
              <a:buFont typeface="Arial" panose="020B0604020202020204" pitchFamily="34" charset="0"/>
              <a:buChar char="•"/>
            </a:pP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Classification algorithm</a:t>
            </a:r>
          </a:p>
          <a:p>
            <a:endParaRPr lang="en-US" sz="9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pPr marL="457200" indent="-457200">
              <a:buFont typeface="Arial" panose="020B0604020202020204" pitchFamily="34" charset="0"/>
              <a:buChar char="•"/>
            </a:pP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Relatively small number of predictors</a:t>
            </a:r>
          </a:p>
          <a:p>
            <a:pPr marL="342900" indent="-342900">
              <a:buFont typeface="Arial" panose="020B0604020202020204" pitchFamily="34" charset="0"/>
              <a:buChar char="•"/>
            </a:pPr>
            <a:endParaRPr lang="en-US" sz="9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pPr marL="457200" indent="-457200">
              <a:buFont typeface="Arial" panose="020B0604020202020204" pitchFamily="34" charset="0"/>
              <a:buChar char="•"/>
            </a:pP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Uses logistics function for hypothesis </a:t>
            </a:r>
          </a:p>
          <a:p>
            <a:pPr marL="342900" indent="-342900">
              <a:buFont typeface="Arial" panose="020B0604020202020204" pitchFamily="34" charset="0"/>
              <a:buChar char="•"/>
            </a:pPr>
            <a:endParaRPr lang="en-US" sz="9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pPr marL="457200" indent="-457200">
              <a:buFont typeface="Arial" panose="020B0604020202020204" pitchFamily="34" charset="0"/>
              <a:buChar char="•"/>
            </a:pP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Has the cost function that is convex</a:t>
            </a:r>
          </a:p>
          <a:p>
            <a:pPr marL="342900" indent="-342900">
              <a:buFont typeface="Arial" panose="020B0604020202020204" pitchFamily="34" charset="0"/>
              <a:buChar char="•"/>
            </a:pPr>
            <a:endParaRPr lang="en-US" sz="9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pPr marL="457200" indent="-457200">
              <a:buFont typeface="Arial" panose="020B0604020202020204" pitchFamily="34" charset="0"/>
              <a:buChar char="•"/>
            </a:pP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Uses gradient descent for correcting the mistake</a:t>
            </a:r>
            <a:endParaRPr lang="en-US" sz="28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p:txBody>
      </p:sp>
      <p:sp>
        <p:nvSpPr>
          <p:cNvPr id="5" name="Title 1"/>
          <p:cNvSpPr txBox="1">
            <a:spLocks/>
          </p:cNvSpPr>
          <p:nvPr/>
        </p:nvSpPr>
        <p:spPr>
          <a:xfrm>
            <a:off x="1555844" y="1710340"/>
            <a:ext cx="3362325"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268FDE"/>
                </a:solidFill>
                <a:effectLst>
                  <a:outerShdw blurRad="38100" dist="38100" dir="2700000" algn="tl">
                    <a:srgbClr val="000000">
                      <a:alpha val="43137"/>
                    </a:srgbClr>
                  </a:outerShdw>
                </a:effectLst>
                <a:latin typeface="Centaur" panose="02030504050205020304" pitchFamily="18" charset="0"/>
              </a:rPr>
              <a:t>Logistic Regression</a:t>
            </a:r>
            <a:endParaRPr lang="ru-RU" sz="8000" b="1" dirty="0">
              <a:solidFill>
                <a:srgbClr val="268FD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01948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33734" y="2439585"/>
            <a:ext cx="10885227" cy="1325563"/>
          </a:xfrm>
        </p:spPr>
        <p:txBody>
          <a:bodyPr>
            <a:noAutofit/>
          </a:bodyPr>
          <a:lstStyle/>
          <a:p>
            <a:pPr algn="ctr"/>
            <a:r>
              <a:rPr lang="en-US" sz="9600" b="1" dirty="0" smtClean="0">
                <a:solidFill>
                  <a:srgbClr val="268FDE"/>
                </a:solidFill>
                <a:latin typeface="Centaur" panose="02030504050205020304" pitchFamily="18" charset="0"/>
              </a:rPr>
              <a:t>At this point…</a:t>
            </a:r>
            <a:endParaRPr lang="ru-RU" sz="9600" b="1" dirty="0">
              <a:solidFill>
                <a:srgbClr val="268FDE"/>
              </a:solidFill>
            </a:endParaRPr>
          </a:p>
        </p:txBody>
      </p:sp>
    </p:spTree>
    <p:extLst>
      <p:ext uri="{BB962C8B-B14F-4D97-AF65-F5344CB8AC3E}">
        <p14:creationId xmlns:p14="http://schemas.microsoft.com/office/powerpoint/2010/main" val="21413634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28669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solidFill>
                  <a:srgbClr val="268FDE"/>
                </a:solidFill>
                <a:latin typeface="Centaur" panose="02030504050205020304" pitchFamily="18" charset="0"/>
              </a:rPr>
              <a:t>Machine Learning</a:t>
            </a:r>
            <a:endParaRPr lang="ru-RU" sz="7200" b="1" dirty="0">
              <a:solidFill>
                <a:srgbClr val="268FDE"/>
              </a:solidFill>
            </a:endParaRPr>
          </a:p>
        </p:txBody>
      </p:sp>
      <p:pic>
        <p:nvPicPr>
          <p:cNvPr id="2" name="Picture 1"/>
          <p:cNvPicPr>
            <a:picLocks noChangeAspect="1"/>
          </p:cNvPicPr>
          <p:nvPr/>
        </p:nvPicPr>
        <p:blipFill>
          <a:blip r:embed="rId2"/>
          <a:stretch>
            <a:fillRect/>
          </a:stretch>
        </p:blipFill>
        <p:spPr>
          <a:xfrm>
            <a:off x="1633537" y="1904648"/>
            <a:ext cx="8924925" cy="3000375"/>
          </a:xfrm>
          <a:prstGeom prst="rect">
            <a:avLst/>
          </a:prstGeom>
        </p:spPr>
      </p:pic>
      <p:sp>
        <p:nvSpPr>
          <p:cNvPr id="5" name="Rectangle 4"/>
          <p:cNvSpPr/>
          <p:nvPr/>
        </p:nvSpPr>
        <p:spPr>
          <a:xfrm>
            <a:off x="1121848" y="5105079"/>
            <a:ext cx="4582917" cy="584775"/>
          </a:xfrm>
          <a:prstGeom prst="rect">
            <a:avLst/>
          </a:prstGeom>
        </p:spPr>
        <p:txBody>
          <a:bodyPr wrap="square">
            <a:spAutoFit/>
          </a:bodyPr>
          <a:lstStyle/>
          <a:p>
            <a:r>
              <a:rPr lang="en-US" sz="3200" b="1" dirty="0" smtClean="0">
                <a:solidFill>
                  <a:srgbClr val="268FDE"/>
                </a:solidFill>
                <a:latin typeface="Centaur" panose="02030504050205020304" pitchFamily="18" charset="0"/>
              </a:rPr>
              <a:t>What society thinks I do…</a:t>
            </a:r>
            <a:endParaRPr lang="en-US" sz="3200" b="1" dirty="0">
              <a:solidFill>
                <a:srgbClr val="268FDE"/>
              </a:solidFill>
              <a:latin typeface="Centaur" panose="02030504050205020304" pitchFamily="18" charset="0"/>
            </a:endParaRPr>
          </a:p>
        </p:txBody>
      </p:sp>
      <p:sp>
        <p:nvSpPr>
          <p:cNvPr id="6" name="Rectangle 5"/>
          <p:cNvSpPr/>
          <p:nvPr/>
        </p:nvSpPr>
        <p:spPr>
          <a:xfrm>
            <a:off x="5975545" y="5105079"/>
            <a:ext cx="4582917" cy="1077218"/>
          </a:xfrm>
          <a:prstGeom prst="rect">
            <a:avLst/>
          </a:prstGeom>
        </p:spPr>
        <p:txBody>
          <a:bodyPr wrap="square">
            <a:spAutoFit/>
          </a:bodyPr>
          <a:lstStyle/>
          <a:p>
            <a:r>
              <a:rPr lang="en-US" sz="3200" b="1" dirty="0" smtClean="0">
                <a:solidFill>
                  <a:srgbClr val="268FDE"/>
                </a:solidFill>
                <a:latin typeface="Centaur" panose="02030504050205020304" pitchFamily="18" charset="0"/>
              </a:rPr>
              <a:t>What other programmers think I do…</a:t>
            </a:r>
            <a:endParaRPr lang="en-US" sz="3200" b="1" dirty="0">
              <a:solidFill>
                <a:srgbClr val="268FDE"/>
              </a:solidFill>
              <a:latin typeface="Centaur" panose="02030504050205020304" pitchFamily="18" charset="0"/>
            </a:endParaRPr>
          </a:p>
        </p:txBody>
      </p:sp>
    </p:spTree>
    <p:extLst>
      <p:ext uri="{BB962C8B-B14F-4D97-AF65-F5344CB8AC3E}">
        <p14:creationId xmlns:p14="http://schemas.microsoft.com/office/powerpoint/2010/main" val="9423795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66040" y="2910528"/>
            <a:ext cx="8429545" cy="2302917"/>
          </a:xfrm>
          <a:prstGeom prst="rect">
            <a:avLst/>
          </a:prstGeom>
        </p:spPr>
      </p:pic>
      <p:sp>
        <p:nvSpPr>
          <p:cNvPr id="7" name="Title 1"/>
          <p:cNvSpPr txBox="1">
            <a:spLocks/>
          </p:cNvSpPr>
          <p:nvPr/>
        </p:nvSpPr>
        <p:spPr>
          <a:xfrm>
            <a:off x="0" y="88720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solidFill>
                  <a:srgbClr val="268FDE"/>
                </a:solidFill>
                <a:latin typeface="Centaur" panose="02030504050205020304" pitchFamily="18" charset="0"/>
              </a:rPr>
              <a:t>What I really do is…</a:t>
            </a:r>
            <a:endParaRPr lang="ru-RU" sz="7200" b="1" dirty="0">
              <a:solidFill>
                <a:srgbClr val="268FDE"/>
              </a:solidFill>
            </a:endParaRPr>
          </a:p>
        </p:txBody>
      </p:sp>
    </p:spTree>
    <p:extLst>
      <p:ext uri="{BB962C8B-B14F-4D97-AF65-F5344CB8AC3E}">
        <p14:creationId xmlns:p14="http://schemas.microsoft.com/office/powerpoint/2010/main" val="1894912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5400" b="1" dirty="0" smtClean="0">
                <a:solidFill>
                  <a:schemeClr val="tx1">
                    <a:lumMod val="75000"/>
                    <a:lumOff val="25000"/>
                  </a:schemeClr>
                </a:solidFill>
                <a:latin typeface="Centaur" panose="02030504050205020304" pitchFamily="18" charset="0"/>
              </a:rPr>
              <a:t>   Why machine learning?</a:t>
            </a:r>
          </a:p>
          <a:p>
            <a:endParaRPr lang="en-US" sz="5400" dirty="0" smtClean="0">
              <a:solidFill>
                <a:schemeClr val="tx1">
                  <a:lumMod val="75000"/>
                  <a:lumOff val="25000"/>
                </a:schemeClr>
              </a:solidFill>
              <a:latin typeface="Centaur" panose="02030504050205020304" pitchFamily="18" charset="0"/>
            </a:endParaRPr>
          </a:p>
          <a:p>
            <a:r>
              <a:rPr lang="en-US" sz="5400" b="1" dirty="0" smtClean="0">
                <a:solidFill>
                  <a:schemeClr val="tx1">
                    <a:lumMod val="75000"/>
                    <a:lumOff val="25000"/>
                  </a:schemeClr>
                </a:solidFill>
                <a:latin typeface="Centaur" panose="02030504050205020304" pitchFamily="18" charset="0"/>
              </a:rPr>
              <a:t>   What is the data?</a:t>
            </a:r>
          </a:p>
          <a:p>
            <a:pPr marL="0" indent="0">
              <a:buNone/>
            </a:pPr>
            <a:endParaRPr lang="en-US" sz="5400" b="1" dirty="0" smtClean="0">
              <a:solidFill>
                <a:schemeClr val="tx1">
                  <a:lumMod val="75000"/>
                  <a:lumOff val="25000"/>
                </a:schemeClr>
              </a:solidFill>
              <a:latin typeface="Centaur" panose="02030504050205020304" pitchFamily="18" charset="0"/>
            </a:endParaRPr>
          </a:p>
          <a:p>
            <a:r>
              <a:rPr lang="en-US" sz="5400" b="1" dirty="0" smtClean="0">
                <a:solidFill>
                  <a:schemeClr val="tx1">
                    <a:lumMod val="75000"/>
                    <a:lumOff val="25000"/>
                  </a:schemeClr>
                </a:solidFill>
                <a:latin typeface="Centaur" panose="02030504050205020304" pitchFamily="18" charset="0"/>
              </a:rPr>
              <a:t>   How?</a:t>
            </a:r>
          </a:p>
        </p:txBody>
      </p:sp>
      <p:sp>
        <p:nvSpPr>
          <p:cNvPr id="6" name="Title 1"/>
          <p:cNvSpPr>
            <a:spLocks noGrp="1"/>
          </p:cNvSpPr>
          <p:nvPr>
            <p:ph type="title"/>
          </p:nvPr>
        </p:nvSpPr>
        <p:spPr>
          <a:xfrm>
            <a:off x="838200" y="365125"/>
            <a:ext cx="10515600" cy="1325563"/>
          </a:xfrm>
        </p:spPr>
        <p:txBody>
          <a:bodyPr>
            <a:normAutofit/>
          </a:bodyPr>
          <a:lstStyle/>
          <a:p>
            <a:pPr algn="ctr"/>
            <a:r>
              <a:rPr lang="en-US" sz="8000" b="1" dirty="0" smtClean="0">
                <a:solidFill>
                  <a:srgbClr val="268FDE"/>
                </a:solidFill>
                <a:latin typeface="Centaur" panose="02030504050205020304" pitchFamily="18" charset="0"/>
              </a:rPr>
              <a:t>Questions</a:t>
            </a:r>
            <a:endParaRPr lang="ru-RU" sz="8000" b="1" dirty="0">
              <a:solidFill>
                <a:srgbClr val="268FDE"/>
              </a:solidFill>
            </a:endParaRPr>
          </a:p>
        </p:txBody>
      </p:sp>
    </p:spTree>
    <p:extLst>
      <p:ext uri="{BB962C8B-B14F-4D97-AF65-F5344CB8AC3E}">
        <p14:creationId xmlns:p14="http://schemas.microsoft.com/office/powerpoint/2010/main" val="2462151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osettacode.org/mw/images/a/a2/GoOrig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27" y="651728"/>
            <a:ext cx="10692156" cy="566718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838200" y="365125"/>
            <a:ext cx="10885227" cy="1325563"/>
          </a:xfrm>
        </p:spPr>
        <p:txBody>
          <a:bodyPr>
            <a:noAutofit/>
          </a:bodyPr>
          <a:lstStyle/>
          <a:p>
            <a:pPr algn="ctr"/>
            <a:r>
              <a:rPr lang="en-US" sz="9600" b="1" dirty="0" smtClean="0">
                <a:solidFill>
                  <a:srgbClr val="268FDE"/>
                </a:solidFill>
                <a:effectLst>
                  <a:outerShdw blurRad="38100" dist="38100" dir="2700000" algn="tl">
                    <a:srgbClr val="000000">
                      <a:alpha val="43137"/>
                    </a:srgbClr>
                  </a:outerShdw>
                </a:effectLst>
                <a:latin typeface="Centaur" panose="02030504050205020304" pitchFamily="18" charset="0"/>
              </a:rPr>
              <a:t>K-Means</a:t>
            </a:r>
            <a:endParaRPr lang="ru-RU" sz="9600" b="1" dirty="0">
              <a:solidFill>
                <a:srgbClr val="268FD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2277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90687" y="581024"/>
            <a:ext cx="8930567" cy="6067425"/>
          </a:xfrm>
          <a:prstGeom prst="rect">
            <a:avLst/>
          </a:prstGeom>
        </p:spPr>
      </p:pic>
    </p:spTree>
    <p:extLst>
      <p:ext uri="{BB962C8B-B14F-4D97-AF65-F5344CB8AC3E}">
        <p14:creationId xmlns:p14="http://schemas.microsoft.com/office/powerpoint/2010/main" val="41536988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885227" cy="1325563"/>
          </a:xfrm>
        </p:spPr>
        <p:txBody>
          <a:bodyPr>
            <a:noAutofit/>
          </a:bodyPr>
          <a:lstStyle/>
          <a:p>
            <a:pPr algn="ctr"/>
            <a:r>
              <a:rPr lang="en-US" sz="7200" b="1" dirty="0" smtClean="0">
                <a:solidFill>
                  <a:srgbClr val="268FDE"/>
                </a:solidFill>
                <a:effectLst>
                  <a:outerShdw blurRad="38100" dist="38100" dir="2700000" algn="tl">
                    <a:srgbClr val="000000">
                      <a:alpha val="43137"/>
                    </a:srgbClr>
                  </a:outerShdw>
                </a:effectLst>
                <a:latin typeface="Centaur" panose="02030504050205020304" pitchFamily="18" charset="0"/>
              </a:rPr>
              <a:t>Clustering</a:t>
            </a:r>
            <a:endParaRPr lang="ru-RU" sz="7200" b="1" dirty="0">
              <a:solidFill>
                <a:srgbClr val="268FDE"/>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2197340" y="1690688"/>
            <a:ext cx="8166945" cy="4765273"/>
          </a:xfrm>
          <a:prstGeom prst="rect">
            <a:avLst/>
          </a:prstGeom>
        </p:spPr>
      </p:pic>
    </p:spTree>
    <p:extLst>
      <p:ext uri="{BB962C8B-B14F-4D97-AF65-F5344CB8AC3E}">
        <p14:creationId xmlns:p14="http://schemas.microsoft.com/office/powerpoint/2010/main" val="39421471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09737" y="590550"/>
            <a:ext cx="8880105" cy="5806645"/>
          </a:xfrm>
          <a:prstGeom prst="rect">
            <a:avLst/>
          </a:prstGeom>
        </p:spPr>
      </p:pic>
    </p:spTree>
    <p:extLst>
      <p:ext uri="{BB962C8B-B14F-4D97-AF65-F5344CB8AC3E}">
        <p14:creationId xmlns:p14="http://schemas.microsoft.com/office/powerpoint/2010/main" val="15103452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51818"/>
            <a:ext cx="12192000" cy="3371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000" b="1" dirty="0" smtClean="0">
                <a:solidFill>
                  <a:srgbClr val="52A5E5"/>
                </a:solidFill>
                <a:effectLst>
                  <a:outerShdw blurRad="38100" dist="38100" dir="2700000" algn="tl">
                    <a:srgbClr val="000000">
                      <a:alpha val="43137"/>
                    </a:srgbClr>
                  </a:outerShdw>
                </a:effectLst>
                <a:latin typeface="Centaur" panose="02030504050205020304" pitchFamily="18" charset="0"/>
                <a:cs typeface="Aharoni" panose="02010803020104030203" pitchFamily="2" charset="-79"/>
              </a:rPr>
              <a:t>What’s next?</a:t>
            </a:r>
            <a:endParaRPr lang="ru-RU" sz="17000" b="1" dirty="0">
              <a:solidFill>
                <a:srgbClr val="52A5E5"/>
              </a:solidFill>
              <a:effectLst>
                <a:outerShdw blurRad="38100" dist="38100" dir="2700000" algn="tl">
                  <a:srgbClr val="000000">
                    <a:alpha val="43137"/>
                  </a:srgbClr>
                </a:outerShdw>
              </a:effectLst>
              <a:cs typeface="Aharoni" panose="02010803020104030203" pitchFamily="2" charset="-79"/>
            </a:endParaRPr>
          </a:p>
        </p:txBody>
      </p:sp>
    </p:spTree>
    <p:extLst>
      <p:ext uri="{BB962C8B-B14F-4D97-AF65-F5344CB8AC3E}">
        <p14:creationId xmlns:p14="http://schemas.microsoft.com/office/powerpoint/2010/main" val="40913275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git.gitbook.com/raw/lenadroid/my-conference-talks/master/RoadToDataScientist.png?token=bGVuYWRyb2lkOjg3YzAzMWY2LThjMzktNGQ5Ny1hNmJmLTEwNTEyZGYzZmM5OQ%3D%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308" y="0"/>
            <a:ext cx="845077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191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51818"/>
            <a:ext cx="12192000" cy="3371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000" b="1" dirty="0" smtClean="0">
                <a:solidFill>
                  <a:srgbClr val="52A5E5"/>
                </a:solidFill>
                <a:effectLst>
                  <a:outerShdw blurRad="38100" dist="38100" dir="2700000" algn="tl">
                    <a:srgbClr val="000000">
                      <a:alpha val="43137"/>
                    </a:srgbClr>
                  </a:outerShdw>
                </a:effectLst>
                <a:latin typeface="Centaur" panose="02030504050205020304" pitchFamily="18" charset="0"/>
                <a:cs typeface="Aharoni" panose="02010803020104030203" pitchFamily="2" charset="-79"/>
              </a:rPr>
              <a:t>I’m Lena</a:t>
            </a:r>
          </a:p>
          <a:p>
            <a:pPr algn="ctr"/>
            <a:endParaRPr lang="en-US" sz="4000" b="1" dirty="0" smtClean="0">
              <a:solidFill>
                <a:srgbClr val="52A5E5"/>
              </a:solidFill>
              <a:effectLst>
                <a:outerShdw blurRad="38100" dist="38100" dir="2700000" algn="tl">
                  <a:srgbClr val="000000">
                    <a:alpha val="43137"/>
                  </a:srgbClr>
                </a:outerShdw>
              </a:effectLst>
              <a:latin typeface="Centaur" panose="02030504050205020304" pitchFamily="18" charset="0"/>
              <a:cs typeface="Aharoni" panose="02010803020104030203" pitchFamily="2" charset="-79"/>
            </a:endParaRPr>
          </a:p>
          <a:p>
            <a:pPr algn="ctr"/>
            <a:r>
              <a:rPr lang="en-US" sz="8800" b="1" dirty="0" smtClean="0">
                <a:solidFill>
                  <a:srgbClr val="52A5E5"/>
                </a:solidFill>
                <a:effectLst>
                  <a:outerShdw blurRad="38100" dist="38100" dir="2700000" algn="tl">
                    <a:srgbClr val="000000">
                      <a:alpha val="43137"/>
                    </a:srgbClr>
                  </a:outerShdw>
                </a:effectLst>
                <a:latin typeface="Centaur" panose="02030504050205020304" pitchFamily="18" charset="0"/>
                <a:cs typeface="Aharoni" panose="02010803020104030203" pitchFamily="2" charset="-79"/>
              </a:rPr>
              <a:t>@</a:t>
            </a:r>
            <a:r>
              <a:rPr lang="en-US" sz="8800" b="1" dirty="0" err="1" smtClean="0">
                <a:solidFill>
                  <a:srgbClr val="52A5E5"/>
                </a:solidFill>
                <a:effectLst>
                  <a:outerShdw blurRad="38100" dist="38100" dir="2700000" algn="tl">
                    <a:srgbClr val="000000">
                      <a:alpha val="43137"/>
                    </a:srgbClr>
                  </a:outerShdw>
                </a:effectLst>
                <a:latin typeface="Centaur" panose="02030504050205020304" pitchFamily="18" charset="0"/>
                <a:cs typeface="Aharoni" panose="02010803020104030203" pitchFamily="2" charset="-79"/>
              </a:rPr>
              <a:t>lenadroid</a:t>
            </a:r>
            <a:endParaRPr lang="ru-RU" sz="8800" b="1" dirty="0">
              <a:solidFill>
                <a:srgbClr val="52A5E5"/>
              </a:solidFill>
              <a:effectLst>
                <a:outerShdw blurRad="38100" dist="38100" dir="2700000" algn="tl">
                  <a:srgbClr val="000000">
                    <a:alpha val="43137"/>
                  </a:srgbClr>
                </a:outerShdw>
              </a:effectLst>
              <a:cs typeface="Aharoni" panose="02010803020104030203" pitchFamily="2" charset="-79"/>
            </a:endParaRPr>
          </a:p>
        </p:txBody>
      </p:sp>
    </p:spTree>
    <p:extLst>
      <p:ext uri="{BB962C8B-B14F-4D97-AF65-F5344CB8AC3E}">
        <p14:creationId xmlns:p14="http://schemas.microsoft.com/office/powerpoint/2010/main" val="10639970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51818"/>
            <a:ext cx="12192000" cy="3371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000" b="1" dirty="0" smtClean="0">
                <a:solidFill>
                  <a:srgbClr val="52A5E5"/>
                </a:solidFill>
                <a:effectLst>
                  <a:outerShdw blurRad="38100" dist="38100" dir="2700000" algn="tl">
                    <a:srgbClr val="000000">
                      <a:alpha val="43137"/>
                    </a:srgbClr>
                  </a:outerShdw>
                </a:effectLst>
                <a:latin typeface="Centaur" panose="02030504050205020304" pitchFamily="18" charset="0"/>
                <a:cs typeface="Aharoni" panose="02010803020104030203" pitchFamily="2" charset="-79"/>
              </a:rPr>
              <a:t>Thank you!</a:t>
            </a:r>
            <a:endParaRPr lang="ru-RU" sz="17000" b="1" dirty="0">
              <a:solidFill>
                <a:srgbClr val="52A5E5"/>
              </a:solidFill>
              <a:effectLst>
                <a:outerShdw blurRad="38100" dist="38100" dir="2700000" algn="tl">
                  <a:srgbClr val="000000">
                    <a:alpha val="43137"/>
                  </a:srgbClr>
                </a:outerShdw>
              </a:effectLst>
              <a:cs typeface="Aharoni" panose="02010803020104030203" pitchFamily="2" charset="-79"/>
            </a:endParaRPr>
          </a:p>
        </p:txBody>
      </p:sp>
    </p:spTree>
    <p:extLst>
      <p:ext uri="{BB962C8B-B14F-4D97-AF65-F5344CB8AC3E}">
        <p14:creationId xmlns:p14="http://schemas.microsoft.com/office/powerpoint/2010/main" val="80857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72210" y="1990966"/>
            <a:ext cx="9548190" cy="3371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0" b="1" dirty="0" smtClean="0">
                <a:solidFill>
                  <a:srgbClr val="52A5E5"/>
                </a:solidFill>
                <a:effectLst>
                  <a:outerShdw blurRad="38100" dist="38100" dir="2700000" algn="tl">
                    <a:srgbClr val="000000">
                      <a:alpha val="43137"/>
                    </a:srgbClr>
                  </a:outerShdw>
                </a:effectLst>
                <a:latin typeface="Centaur" panose="02030504050205020304" pitchFamily="18" charset="0"/>
                <a:cs typeface="Aharoni" panose="02010803020104030203" pitchFamily="2" charset="-79"/>
              </a:rPr>
              <a:t>What if it doesn’t work?</a:t>
            </a:r>
            <a:endParaRPr lang="ru-RU" sz="11000" b="1" dirty="0">
              <a:solidFill>
                <a:srgbClr val="52A5E5"/>
              </a:solidFill>
              <a:effectLst>
                <a:outerShdw blurRad="38100" dist="38100" dir="2700000" algn="tl">
                  <a:srgbClr val="000000">
                    <a:alpha val="43137"/>
                  </a:srgbClr>
                </a:outerShdw>
              </a:effectLst>
              <a:cs typeface="Aharoni" panose="02010803020104030203" pitchFamily="2" charset="-79"/>
            </a:endParaRPr>
          </a:p>
        </p:txBody>
      </p:sp>
    </p:spTree>
    <p:extLst>
      <p:ext uri="{BB962C8B-B14F-4D97-AF65-F5344CB8AC3E}">
        <p14:creationId xmlns:p14="http://schemas.microsoft.com/office/powerpoint/2010/main" val="26031735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22461" y="1883965"/>
            <a:ext cx="9116704" cy="4154984"/>
          </a:xfrm>
          <a:prstGeom prst="rect">
            <a:avLst/>
          </a:prstGeom>
          <a:noFill/>
        </p:spPr>
        <p:txBody>
          <a:bodyPr wrap="square" rtlCol="0">
            <a:spAutoFit/>
          </a:bodyPr>
          <a:lstStyle/>
          <a:p>
            <a:pPr marL="457200" indent="-457200">
              <a:buFont typeface="Arial" panose="020B0604020202020204" pitchFamily="34" charset="0"/>
              <a:buChar char="•"/>
            </a:pPr>
            <a:r>
              <a:rPr lang="en-US" sz="44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Try more data</a:t>
            </a:r>
          </a:p>
          <a:p>
            <a:pPr marL="457200" indent="-457200">
              <a:buFont typeface="Arial" panose="020B0604020202020204" pitchFamily="34" charset="0"/>
              <a:buChar char="•"/>
            </a:pPr>
            <a:r>
              <a:rPr lang="en-US" sz="44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Try more features</a:t>
            </a:r>
          </a:p>
          <a:p>
            <a:pPr marL="457200" indent="-457200">
              <a:buFont typeface="Arial" panose="020B0604020202020204" pitchFamily="34" charset="0"/>
              <a:buChar char="•"/>
            </a:pPr>
            <a:r>
              <a:rPr lang="en-US" sz="44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Try less features</a:t>
            </a:r>
          </a:p>
          <a:p>
            <a:pPr marL="457200" indent="-457200">
              <a:buFont typeface="Arial" panose="020B0604020202020204" pitchFamily="34" charset="0"/>
              <a:buChar char="•"/>
            </a:pPr>
            <a:r>
              <a:rPr lang="en-US" sz="44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Try feature combinations</a:t>
            </a:r>
          </a:p>
          <a:p>
            <a:pPr marL="457200" indent="-457200">
              <a:buFont typeface="Arial" panose="020B0604020202020204" pitchFamily="34" charset="0"/>
              <a:buChar char="•"/>
            </a:pPr>
            <a:r>
              <a:rPr lang="en-US" sz="44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Try polynomial features</a:t>
            </a:r>
          </a:p>
          <a:p>
            <a:pPr marL="457200" indent="-457200">
              <a:buFont typeface="Arial" panose="020B0604020202020204" pitchFamily="34" charset="0"/>
              <a:buChar char="•"/>
            </a:pPr>
            <a:r>
              <a:rPr lang="en-US" sz="44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a:t>
            </a:r>
          </a:p>
        </p:txBody>
      </p:sp>
      <p:sp>
        <p:nvSpPr>
          <p:cNvPr id="5" name="Title 1"/>
          <p:cNvSpPr>
            <a:spLocks noGrp="1"/>
          </p:cNvSpPr>
          <p:nvPr>
            <p:ph type="title"/>
          </p:nvPr>
        </p:nvSpPr>
        <p:spPr>
          <a:xfrm>
            <a:off x="0" y="365125"/>
            <a:ext cx="12192000" cy="1325563"/>
          </a:xfrm>
        </p:spPr>
        <p:txBody>
          <a:bodyPr>
            <a:normAutofit/>
          </a:bodyPr>
          <a:lstStyle/>
          <a:p>
            <a:pPr algn="ctr"/>
            <a:r>
              <a:rPr lang="en-US" sz="7200" b="1" dirty="0" smtClean="0">
                <a:solidFill>
                  <a:srgbClr val="268FDE"/>
                </a:solidFill>
                <a:latin typeface="Centaur" panose="02030504050205020304" pitchFamily="18" charset="0"/>
              </a:rPr>
              <a:t>Algorithm debugging tips</a:t>
            </a:r>
            <a:endParaRPr lang="ru-RU" sz="7200" b="1" dirty="0">
              <a:solidFill>
                <a:srgbClr val="268FDE"/>
              </a:solidFill>
            </a:endParaRPr>
          </a:p>
        </p:txBody>
      </p:sp>
    </p:spTree>
    <p:extLst>
      <p:ext uri="{BB962C8B-B14F-4D97-AF65-F5344CB8AC3E}">
        <p14:creationId xmlns:p14="http://schemas.microsoft.com/office/powerpoint/2010/main" val="4091329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normAutofit/>
          </a:bodyPr>
          <a:lstStyle/>
          <a:p>
            <a:pPr algn="ctr"/>
            <a:r>
              <a:rPr lang="en-US" sz="8000" b="1" dirty="0" smtClean="0">
                <a:solidFill>
                  <a:srgbClr val="268FDE"/>
                </a:solidFill>
                <a:latin typeface="Centaur" panose="02030504050205020304" pitchFamily="18" charset="0"/>
              </a:rPr>
              <a:t>Data Questions.</a:t>
            </a:r>
            <a:endParaRPr lang="ru-RU" sz="8000" b="1" dirty="0">
              <a:solidFill>
                <a:srgbClr val="268FDE"/>
              </a:solidFill>
            </a:endParaRPr>
          </a:p>
        </p:txBody>
      </p:sp>
      <p:pic>
        <p:nvPicPr>
          <p:cNvPr id="2050" name="Picture 2" descr="https://git.gitbook.com/raw/lenadroid/my-conference-talks/master/lenadroidexperiment.png?token=bGVuYWRyb2lkOjg3YzAzMWY2LThjMzktNGQ5Ny1hNmJmLTEwNTEyZGYzZmM5OQ%3D%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765" y="1960418"/>
            <a:ext cx="9958469" cy="401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250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72210" y="1990966"/>
            <a:ext cx="9548190" cy="33713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0" b="1" dirty="0" smtClean="0">
                <a:solidFill>
                  <a:srgbClr val="52A5E5"/>
                </a:solidFill>
                <a:effectLst>
                  <a:outerShdw blurRad="38100" dist="38100" dir="2700000" algn="tl">
                    <a:srgbClr val="000000">
                      <a:alpha val="43137"/>
                    </a:srgbClr>
                  </a:outerShdw>
                </a:effectLst>
                <a:latin typeface="Centaur" panose="02030504050205020304" pitchFamily="18" charset="0"/>
                <a:cs typeface="Aharoni" panose="02010803020104030203" pitchFamily="2" charset="-79"/>
              </a:rPr>
              <a:t>What else can go wrong?</a:t>
            </a:r>
            <a:endParaRPr lang="ru-RU" sz="11000" b="1" dirty="0">
              <a:solidFill>
                <a:srgbClr val="52A5E5"/>
              </a:solidFill>
              <a:effectLst>
                <a:outerShdw blurRad="38100" dist="38100" dir="2700000" algn="tl">
                  <a:srgbClr val="000000">
                    <a:alpha val="43137"/>
                  </a:srgbClr>
                </a:outerShdw>
              </a:effectLst>
              <a:cs typeface="Aharoni" panose="02010803020104030203" pitchFamily="2" charset="-79"/>
            </a:endParaRPr>
          </a:p>
        </p:txBody>
      </p:sp>
    </p:spTree>
    <p:extLst>
      <p:ext uri="{BB962C8B-B14F-4D97-AF65-F5344CB8AC3E}">
        <p14:creationId xmlns:p14="http://schemas.microsoft.com/office/powerpoint/2010/main" val="39579398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164742" y="524148"/>
            <a:ext cx="8937269" cy="1325563"/>
          </a:xfrm>
        </p:spPr>
        <p:txBody>
          <a:bodyPr>
            <a:normAutofit fontScale="90000"/>
          </a:bodyPr>
          <a:lstStyle/>
          <a:p>
            <a:r>
              <a:rPr lang="en-US" sz="7200" b="1" dirty="0" smtClean="0">
                <a:solidFill>
                  <a:srgbClr val="268FDE"/>
                </a:solidFill>
                <a:latin typeface="Centaur" panose="02030504050205020304" pitchFamily="18" charset="0"/>
              </a:rPr>
              <a:t>Ideally...</a:t>
            </a:r>
            <a:r>
              <a:rPr lang="en-US" sz="7200" b="1" dirty="0">
                <a:solidFill>
                  <a:srgbClr val="268FDE"/>
                </a:solidFill>
                <a:latin typeface="Centaur" panose="02030504050205020304" pitchFamily="18" charset="0"/>
              </a:rPr>
              <a:t> </a:t>
            </a:r>
            <a:r>
              <a:rPr lang="en-US" sz="7200" b="1" dirty="0" smtClean="0">
                <a:solidFill>
                  <a:srgbClr val="268FDE"/>
                </a:solidFill>
                <a:latin typeface="Centaur" panose="02030504050205020304" pitchFamily="18" charset="0"/>
              </a:rPr>
              <a:t>the hypothesis will</a:t>
            </a:r>
            <a:br>
              <a:rPr lang="en-US" sz="7200" b="1" dirty="0" smtClean="0">
                <a:solidFill>
                  <a:srgbClr val="268FDE"/>
                </a:solidFill>
                <a:latin typeface="Centaur" panose="02030504050205020304" pitchFamily="18" charset="0"/>
              </a:rPr>
            </a:br>
            <a:r>
              <a:rPr lang="en-US" sz="7200" b="1" dirty="0" smtClean="0">
                <a:solidFill>
                  <a:srgbClr val="268FDE"/>
                </a:solidFill>
                <a:latin typeface="Centaur" panose="02030504050205020304" pitchFamily="18" charset="0"/>
              </a:rPr>
              <a:t>… just fit the model</a:t>
            </a:r>
            <a:endParaRPr lang="ru-RU" sz="7200" b="1" dirty="0">
              <a:solidFill>
                <a:srgbClr val="268FDE"/>
              </a:solidFill>
            </a:endParaRPr>
          </a:p>
        </p:txBody>
      </p:sp>
      <p:pic>
        <p:nvPicPr>
          <p:cNvPr id="3" name="Picture 2"/>
          <p:cNvPicPr>
            <a:picLocks noChangeAspect="1"/>
          </p:cNvPicPr>
          <p:nvPr/>
        </p:nvPicPr>
        <p:blipFill>
          <a:blip r:embed="rId3"/>
          <a:stretch>
            <a:fillRect/>
          </a:stretch>
        </p:blipFill>
        <p:spPr>
          <a:xfrm>
            <a:off x="3496823" y="2524539"/>
            <a:ext cx="5597246" cy="3838316"/>
          </a:xfrm>
          <a:prstGeom prst="rect">
            <a:avLst/>
          </a:prstGeom>
        </p:spPr>
      </p:pic>
    </p:spTree>
    <p:extLst>
      <p:ext uri="{BB962C8B-B14F-4D97-AF65-F5344CB8AC3E}">
        <p14:creationId xmlns:p14="http://schemas.microsoft.com/office/powerpoint/2010/main" val="455209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65125"/>
            <a:ext cx="12192000" cy="1325563"/>
          </a:xfrm>
        </p:spPr>
        <p:txBody>
          <a:bodyPr>
            <a:normAutofit/>
          </a:bodyPr>
          <a:lstStyle/>
          <a:p>
            <a:pPr algn="ctr"/>
            <a:r>
              <a:rPr lang="en-US" sz="7200" b="1" dirty="0" err="1" smtClean="0">
                <a:solidFill>
                  <a:srgbClr val="268FDE"/>
                </a:solidFill>
                <a:latin typeface="Centaur" panose="02030504050205020304" pitchFamily="18" charset="0"/>
              </a:rPr>
              <a:t>Underfitting</a:t>
            </a:r>
            <a:r>
              <a:rPr lang="en-US" sz="7200" b="1" dirty="0" smtClean="0">
                <a:solidFill>
                  <a:srgbClr val="268FDE"/>
                </a:solidFill>
                <a:latin typeface="Centaur" panose="02030504050205020304" pitchFamily="18" charset="0"/>
              </a:rPr>
              <a:t> … </a:t>
            </a:r>
            <a:r>
              <a:rPr lang="en-US" sz="7200" b="1" dirty="0" err="1" smtClean="0">
                <a:solidFill>
                  <a:srgbClr val="268FDE"/>
                </a:solidFill>
                <a:latin typeface="Centaur" panose="02030504050205020304" pitchFamily="18" charset="0"/>
              </a:rPr>
              <a:t>Overfitting</a:t>
            </a:r>
            <a:endParaRPr lang="ru-RU" sz="7200" b="1" dirty="0">
              <a:solidFill>
                <a:srgbClr val="268FDE"/>
              </a:solidFill>
            </a:endParaRPr>
          </a:p>
        </p:txBody>
      </p:sp>
      <p:pic>
        <p:nvPicPr>
          <p:cNvPr id="2" name="Picture 1"/>
          <p:cNvPicPr>
            <a:picLocks noChangeAspect="1"/>
          </p:cNvPicPr>
          <p:nvPr/>
        </p:nvPicPr>
        <p:blipFill>
          <a:blip r:embed="rId3"/>
          <a:stretch>
            <a:fillRect/>
          </a:stretch>
        </p:blipFill>
        <p:spPr>
          <a:xfrm>
            <a:off x="6822534" y="2246245"/>
            <a:ext cx="4647227" cy="3519072"/>
          </a:xfrm>
          <a:prstGeom prst="rect">
            <a:avLst/>
          </a:prstGeom>
        </p:spPr>
      </p:pic>
      <p:pic>
        <p:nvPicPr>
          <p:cNvPr id="4" name="Picture 3"/>
          <p:cNvPicPr>
            <a:picLocks noChangeAspect="1"/>
          </p:cNvPicPr>
          <p:nvPr/>
        </p:nvPicPr>
        <p:blipFill>
          <a:blip r:embed="rId4"/>
          <a:stretch>
            <a:fillRect/>
          </a:stretch>
        </p:blipFill>
        <p:spPr>
          <a:xfrm>
            <a:off x="1237977" y="2246246"/>
            <a:ext cx="4733445" cy="3519072"/>
          </a:xfrm>
          <a:prstGeom prst="rect">
            <a:avLst/>
          </a:prstGeom>
        </p:spPr>
      </p:pic>
    </p:spTree>
    <p:extLst>
      <p:ext uri="{BB962C8B-B14F-4D97-AF65-F5344CB8AC3E}">
        <p14:creationId xmlns:p14="http://schemas.microsoft.com/office/powerpoint/2010/main" val="3543939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7648" y="2301408"/>
            <a:ext cx="10011622" cy="4154984"/>
          </a:xfrm>
          <a:prstGeom prst="rect">
            <a:avLst/>
          </a:prstGeom>
          <a:noFill/>
        </p:spPr>
        <p:txBody>
          <a:bodyPr wrap="square" rtlCol="0">
            <a:spAutoFit/>
          </a:bodyPr>
          <a:lstStyle/>
          <a:p>
            <a:pPr marL="457200" indent="-457200">
              <a:buFont typeface="Arial" panose="020B0604020202020204" pitchFamily="34" charset="0"/>
              <a:buChar char="•"/>
            </a:pPr>
            <a:r>
              <a:rPr lang="en-US" sz="4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Regularization…?</a:t>
            </a:r>
          </a:p>
          <a:p>
            <a:pPr marL="457200" indent="-457200">
              <a:buFont typeface="Arial" panose="020B0604020202020204" pitchFamily="34" charset="0"/>
              <a:buChar char="•"/>
            </a:pPr>
            <a:r>
              <a:rPr lang="en-US" sz="4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Too big regularization parameter? </a:t>
            </a:r>
          </a:p>
          <a:p>
            <a:r>
              <a:rPr lang="en-US" sz="48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a:t>
            </a:r>
            <a:r>
              <a:rPr lang="en-US" sz="4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a:t>
            </a: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&gt; </a:t>
            </a:r>
            <a:r>
              <a:rPr lang="en-US" sz="4400" b="1" dirty="0" err="1"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underfitting</a:t>
            </a:r>
            <a:r>
              <a:rPr lang="en-US" sz="44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a:t>
            </a:r>
            <a:r>
              <a:rPr lang="en-US" sz="44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the line is over-smoothed</a:t>
            </a:r>
          </a:p>
          <a:p>
            <a:pPr marL="457200" indent="-457200">
              <a:buFont typeface="Arial" panose="020B0604020202020204" pitchFamily="34" charset="0"/>
              <a:buChar char="•"/>
            </a:pPr>
            <a:r>
              <a:rPr lang="en-US" sz="44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Too small regularization parameter?</a:t>
            </a:r>
            <a:endParaRPr lang="en-US" sz="44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r>
              <a:rPr lang="en-US" sz="44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a:t>
            </a:r>
            <a:r>
              <a:rPr lang="en-US" sz="4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a:t>
            </a:r>
            <a:r>
              <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&gt; </a:t>
            </a:r>
            <a:r>
              <a:rPr lang="en-US" sz="4400" b="1" dirty="0" err="1"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overfitting</a:t>
            </a:r>
            <a:r>
              <a:rPr lang="en-US" sz="4400" b="1" dirty="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a:t>
            </a:r>
            <a:r>
              <a:rPr lang="en-US" sz="44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rPr>
              <a:t>- too optimized for train data</a:t>
            </a:r>
            <a:endPar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a:p>
            <a:endParaRPr lang="en-US" sz="2800" b="1" dirty="0" smtClean="0">
              <a:solidFill>
                <a:schemeClr val="tx1">
                  <a:lumMod val="85000"/>
                  <a:lumOff val="15000"/>
                </a:schemeClr>
              </a:solidFill>
              <a:effectLst>
                <a:outerShdw blurRad="38100" dist="38100" dir="2700000" algn="tl">
                  <a:srgbClr val="000000">
                    <a:alpha val="43137"/>
                  </a:srgbClr>
                </a:outerShdw>
              </a:effectLst>
              <a:latin typeface="Centaur" panose="02030504050205020304" pitchFamily="18" charset="0"/>
            </a:endParaRPr>
          </a:p>
        </p:txBody>
      </p:sp>
      <p:sp>
        <p:nvSpPr>
          <p:cNvPr id="5" name="Title 1"/>
          <p:cNvSpPr>
            <a:spLocks noGrp="1"/>
          </p:cNvSpPr>
          <p:nvPr>
            <p:ph type="title"/>
          </p:nvPr>
        </p:nvSpPr>
        <p:spPr>
          <a:xfrm>
            <a:off x="0" y="623543"/>
            <a:ext cx="12192000" cy="1325563"/>
          </a:xfrm>
        </p:spPr>
        <p:txBody>
          <a:bodyPr>
            <a:normAutofit fontScale="90000"/>
          </a:bodyPr>
          <a:lstStyle/>
          <a:p>
            <a:pPr algn="ctr"/>
            <a:r>
              <a:rPr lang="en-US" sz="7200" b="1" dirty="0" smtClean="0">
                <a:solidFill>
                  <a:srgbClr val="268FDE"/>
                </a:solidFill>
                <a:latin typeface="Centaur" panose="02030504050205020304" pitchFamily="18" charset="0"/>
              </a:rPr>
              <a:t>Try out different values for the regularization parameter.</a:t>
            </a:r>
            <a:endParaRPr lang="ru-RU" sz="7200" b="1" dirty="0">
              <a:solidFill>
                <a:srgbClr val="268FDE"/>
              </a:solidFill>
            </a:endParaRPr>
          </a:p>
        </p:txBody>
      </p:sp>
    </p:spTree>
    <p:extLst>
      <p:ext uri="{BB962C8B-B14F-4D97-AF65-F5344CB8AC3E}">
        <p14:creationId xmlns:p14="http://schemas.microsoft.com/office/powerpoint/2010/main" val="597492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normAutofit/>
          </a:bodyPr>
          <a:lstStyle/>
          <a:p>
            <a:pPr algn="ctr"/>
            <a:r>
              <a:rPr lang="en-US" sz="8000" b="1" dirty="0" smtClean="0">
                <a:solidFill>
                  <a:srgbClr val="268FDE"/>
                </a:solidFill>
                <a:latin typeface="Centaur" panose="02030504050205020304" pitchFamily="18" charset="0"/>
              </a:rPr>
              <a:t>Data </a:t>
            </a:r>
            <a:r>
              <a:rPr lang="en-US" sz="8000" b="1" dirty="0">
                <a:solidFill>
                  <a:srgbClr val="268FDE"/>
                </a:solidFill>
                <a:latin typeface="Centaur" panose="02030504050205020304" pitchFamily="18" charset="0"/>
              </a:rPr>
              <a:t>r</a:t>
            </a:r>
            <a:r>
              <a:rPr lang="en-US" sz="8000" b="1" dirty="0" smtClean="0">
                <a:solidFill>
                  <a:srgbClr val="268FDE"/>
                </a:solidFill>
                <a:latin typeface="Centaur" panose="02030504050205020304" pitchFamily="18" charset="0"/>
              </a:rPr>
              <a:t>eality :\</a:t>
            </a:r>
            <a:endParaRPr lang="ru-RU" sz="8000" b="1" dirty="0">
              <a:solidFill>
                <a:srgbClr val="268FDE"/>
              </a:solidFill>
            </a:endParaRPr>
          </a:p>
        </p:txBody>
      </p:sp>
      <p:pic>
        <p:nvPicPr>
          <p:cNvPr id="3074" name="Picture 2" descr="https://git.gitbook.com/raw/lenadroid/my-conference-talks/master/lenadroidexperiment_fail_01.png?token=bGVuYWRyb2lkOjg3YzAzMWY2LThjMzktNGQ5Ny1hNmJmLTEwNTEyZGYzZmM5OQ%3D%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893" y="1851430"/>
            <a:ext cx="4111300" cy="16860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gitbook.com/raw/lenadroid/my-conference-talks/master/lenadroidexperiment_fail_5.png?token=bGVuYWRyb2lkOjg3YzAzMWY2LThjMzktNGQ5Ny1hNmJmLTEwNTEyZGYzZmM5OQ%3D%3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893" y="3594969"/>
            <a:ext cx="4111300" cy="170279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gitbook.com/raw/lenadroid/my-conference-talks/master/lenadroidexperiment_fail_02.png?token=bGVuYWRyb2lkOjg3YzAzMWY2LThjMzktNGQ5Ny1hNmJmLTEwNTEyZGYzZmM5OQ%3D%3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893" y="4916546"/>
            <a:ext cx="4111300" cy="158476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git.gitbook.com/raw/lenadroid/my-conference-talks/master/lenadroidexperiment_fail_3.png?token=bGVuYWRyb2lkOjg3YzAzMWY2LThjMzktNGQ5Ny1hNmJmLTEwNTEyZGYzZmM5OQ%3D%3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6195" y="1853015"/>
            <a:ext cx="5887605" cy="275492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git.gitbook.com/raw/lenadroid/my-conference-talks/master/lenadroidexperiment_fail_4.png?token=bGVuYWRyb2lkOjg3YzAzMWY2LThjMzktNGQ5Ny1hNmJmLTEwNTEyZGYzZmM5OQ%3D%3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6194" y="4547526"/>
            <a:ext cx="5887605" cy="191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112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git.gitbook.com/raw/lenadroid/my-conference-talks/master/RoadToDataScientist.png?token=bGVuYWRyb2lkOjg3YzAzMWY2LThjMzktNGQ5Ny1hNmJmLTEwNTEyZGYzZmM5OQ%3D%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908" y="246124"/>
            <a:ext cx="7897091" cy="640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073" y="2844799"/>
            <a:ext cx="3810000" cy="3810000"/>
          </a:xfrm>
          <a:prstGeom prst="rect">
            <a:avLst/>
          </a:prstGeom>
        </p:spPr>
      </p:pic>
      <p:sp>
        <p:nvSpPr>
          <p:cNvPr id="4" name="TextBox 3"/>
          <p:cNvSpPr txBox="1"/>
          <p:nvPr/>
        </p:nvSpPr>
        <p:spPr>
          <a:xfrm>
            <a:off x="484908" y="449324"/>
            <a:ext cx="3699165" cy="1754326"/>
          </a:xfrm>
          <a:prstGeom prst="rect">
            <a:avLst/>
          </a:prstGeom>
          <a:noFill/>
        </p:spPr>
        <p:txBody>
          <a:bodyPr wrap="square" rtlCol="0">
            <a:spAutoFit/>
          </a:bodyPr>
          <a:lstStyle/>
          <a:p>
            <a:r>
              <a:rPr lang="en-US" sz="3600" b="1" dirty="0" smtClean="0">
                <a:solidFill>
                  <a:srgbClr val="268FDE"/>
                </a:solidFill>
                <a:latin typeface="Centaur" panose="02030504050205020304" pitchFamily="18" charset="0"/>
              </a:rPr>
              <a:t>Path to grasping machine learning and data science…</a:t>
            </a:r>
            <a:endParaRPr lang="ru-RU" sz="3600" b="1" dirty="0">
              <a:solidFill>
                <a:srgbClr val="268FDE"/>
              </a:solidFill>
            </a:endParaRPr>
          </a:p>
        </p:txBody>
      </p:sp>
    </p:spTree>
    <p:extLst>
      <p:ext uri="{BB962C8B-B14F-4D97-AF65-F5344CB8AC3E}">
        <p14:creationId xmlns:p14="http://schemas.microsoft.com/office/powerpoint/2010/main" val="2686786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528" y="365125"/>
            <a:ext cx="9274345" cy="1325563"/>
          </a:xfrm>
        </p:spPr>
        <p:txBody>
          <a:bodyPr>
            <a:normAutofit/>
          </a:bodyPr>
          <a:lstStyle/>
          <a:p>
            <a:pPr algn="ctr"/>
            <a:r>
              <a:rPr lang="en-US" sz="8000" b="1" dirty="0" smtClean="0">
                <a:solidFill>
                  <a:srgbClr val="52A5E5"/>
                </a:solidFill>
                <a:latin typeface="Centaur" panose="02030504050205020304" pitchFamily="18" charset="0"/>
              </a:rPr>
              <a:t>Contents</a:t>
            </a:r>
            <a:endParaRPr lang="ru-RU" sz="8000" b="1" dirty="0">
              <a:solidFill>
                <a:srgbClr val="52A5E5"/>
              </a:solidFill>
            </a:endParaRPr>
          </a:p>
        </p:txBody>
      </p:sp>
      <p:sp>
        <p:nvSpPr>
          <p:cNvPr id="3" name="Content Placeholder 2"/>
          <p:cNvSpPr>
            <a:spLocks noGrp="1"/>
          </p:cNvSpPr>
          <p:nvPr>
            <p:ph idx="1"/>
          </p:nvPr>
        </p:nvSpPr>
        <p:spPr>
          <a:xfrm>
            <a:off x="2570655" y="1967779"/>
            <a:ext cx="7516090" cy="4351338"/>
          </a:xfrm>
        </p:spPr>
        <p:txBody>
          <a:bodyPr>
            <a:normAutofit/>
          </a:bodyPr>
          <a:lstStyle/>
          <a:p>
            <a:pPr marL="285750" indent="-285750" algn="just"/>
            <a:r>
              <a:rPr lang="en-US" sz="3200" b="1" dirty="0" smtClean="0">
                <a:solidFill>
                  <a:schemeClr val="tx1">
                    <a:lumMod val="75000"/>
                    <a:lumOff val="25000"/>
                  </a:schemeClr>
                </a:solidFill>
                <a:latin typeface="Centaur" panose="02030504050205020304" pitchFamily="18" charset="0"/>
              </a:rPr>
              <a:t>Multiple Linear 	      </a:t>
            </a:r>
            <a:r>
              <a:rPr lang="en-US" sz="3200" b="1" dirty="0" smtClean="0">
                <a:solidFill>
                  <a:schemeClr val="tx1">
                    <a:lumMod val="75000"/>
                    <a:lumOff val="25000"/>
                  </a:schemeClr>
                </a:solidFill>
                <a:latin typeface="Centaur" panose="02030504050205020304" pitchFamily="18" charset="0"/>
                <a:sym typeface="Wingdings" panose="05000000000000000000" pitchFamily="2" charset="2"/>
              </a:rPr>
              <a:t>  </a:t>
            </a:r>
            <a:r>
              <a:rPr lang="en-US" sz="3200" b="1" dirty="0" smtClean="0">
                <a:solidFill>
                  <a:schemeClr val="tx1">
                    <a:lumMod val="75000"/>
                    <a:lumOff val="25000"/>
                  </a:schemeClr>
                </a:solidFill>
                <a:latin typeface="Centaur" panose="02030504050205020304" pitchFamily="18" charset="0"/>
              </a:rPr>
              <a:t>Regression</a:t>
            </a:r>
          </a:p>
          <a:p>
            <a:pPr marL="285750" indent="-285750" algn="just"/>
            <a:r>
              <a:rPr lang="en-US" sz="3200" b="1" dirty="0" smtClean="0">
                <a:solidFill>
                  <a:schemeClr val="tx1">
                    <a:lumMod val="75000"/>
                    <a:lumOff val="25000"/>
                  </a:schemeClr>
                </a:solidFill>
                <a:latin typeface="Centaur" panose="02030504050205020304" pitchFamily="18" charset="0"/>
              </a:rPr>
              <a:t>Logistic Regression  </a:t>
            </a:r>
            <a:r>
              <a:rPr lang="en-US" sz="3200" b="1" dirty="0" smtClean="0">
                <a:solidFill>
                  <a:schemeClr val="tx1">
                    <a:lumMod val="75000"/>
                    <a:lumOff val="25000"/>
                  </a:schemeClr>
                </a:solidFill>
                <a:latin typeface="Centaur" panose="02030504050205020304" pitchFamily="18" charset="0"/>
                <a:sym typeface="Wingdings" panose="05000000000000000000" pitchFamily="2" charset="2"/>
              </a:rPr>
              <a:t>  </a:t>
            </a:r>
            <a:r>
              <a:rPr lang="en-US" sz="3200" b="1" dirty="0" smtClean="0">
                <a:solidFill>
                  <a:schemeClr val="tx1">
                    <a:lumMod val="75000"/>
                    <a:lumOff val="25000"/>
                  </a:schemeClr>
                </a:solidFill>
                <a:latin typeface="Centaur" panose="02030504050205020304" pitchFamily="18" charset="0"/>
              </a:rPr>
              <a:t>Classification</a:t>
            </a:r>
            <a:endParaRPr lang="en-US" sz="3200" b="1" dirty="0" smtClean="0">
              <a:solidFill>
                <a:schemeClr val="tx1">
                  <a:lumMod val="75000"/>
                  <a:lumOff val="25000"/>
                </a:schemeClr>
              </a:solidFill>
              <a:latin typeface="Centaur" panose="02030504050205020304" pitchFamily="18" charset="0"/>
            </a:endParaRPr>
          </a:p>
          <a:p>
            <a:pPr marL="285750" indent="-285750" algn="just"/>
            <a:r>
              <a:rPr lang="en-US" sz="3200" b="1" dirty="0" smtClean="0">
                <a:solidFill>
                  <a:schemeClr val="tx1">
                    <a:lumMod val="75000"/>
                    <a:lumOff val="25000"/>
                  </a:schemeClr>
                </a:solidFill>
                <a:latin typeface="Centaur" panose="02030504050205020304" pitchFamily="18" charset="0"/>
              </a:rPr>
              <a:t>K Means 	</a:t>
            </a:r>
            <a:r>
              <a:rPr lang="en-US" sz="3200" b="1" dirty="0">
                <a:solidFill>
                  <a:schemeClr val="tx1">
                    <a:lumMod val="75000"/>
                    <a:lumOff val="25000"/>
                  </a:schemeClr>
                </a:solidFill>
                <a:latin typeface="Centaur" panose="02030504050205020304" pitchFamily="18" charset="0"/>
                <a:sym typeface="Wingdings" panose="05000000000000000000" pitchFamily="2" charset="2"/>
              </a:rPr>
              <a:t> </a:t>
            </a:r>
            <a:r>
              <a:rPr lang="en-US" sz="3200" b="1" dirty="0" smtClean="0">
                <a:solidFill>
                  <a:schemeClr val="tx1">
                    <a:lumMod val="75000"/>
                    <a:lumOff val="25000"/>
                  </a:schemeClr>
                </a:solidFill>
                <a:latin typeface="Centaur" panose="02030504050205020304" pitchFamily="18" charset="0"/>
                <a:sym typeface="Wingdings" panose="05000000000000000000" pitchFamily="2" charset="2"/>
              </a:rPr>
              <a:t>	         </a:t>
            </a:r>
            <a:r>
              <a:rPr lang="en-US" sz="3200" b="1" dirty="0" smtClean="0">
                <a:solidFill>
                  <a:schemeClr val="tx1">
                    <a:lumMod val="75000"/>
                    <a:lumOff val="25000"/>
                  </a:schemeClr>
                </a:solidFill>
                <a:latin typeface="Centaur" panose="02030504050205020304" pitchFamily="18" charset="0"/>
              </a:rPr>
              <a:t>Clustering</a:t>
            </a:r>
          </a:p>
          <a:p>
            <a:pPr marL="285750" indent="-285750" algn="just"/>
            <a:r>
              <a:rPr lang="en-US" sz="3200" b="1" dirty="0" smtClean="0">
                <a:solidFill>
                  <a:schemeClr val="tx1">
                    <a:lumMod val="75000"/>
                    <a:lumOff val="25000"/>
                  </a:schemeClr>
                </a:solidFill>
                <a:latin typeface="Centaur" panose="02030504050205020304" pitchFamily="18" charset="0"/>
              </a:rPr>
              <a:t>What’s next?</a:t>
            </a:r>
            <a:endParaRPr lang="en-US" sz="3200" b="1" dirty="0">
              <a:solidFill>
                <a:schemeClr val="tx1">
                  <a:lumMod val="75000"/>
                  <a:lumOff val="25000"/>
                </a:schemeClr>
              </a:solidFill>
              <a:latin typeface="Centaur" panose="02030504050205020304" pitchFamily="18" charset="0"/>
            </a:endParaRPr>
          </a:p>
        </p:txBody>
      </p:sp>
    </p:spTree>
    <p:extLst>
      <p:ext uri="{BB962C8B-B14F-4D97-AF65-F5344CB8AC3E}">
        <p14:creationId xmlns:p14="http://schemas.microsoft.com/office/powerpoint/2010/main" val="1745302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2323544"/>
          </a:xfrm>
        </p:spPr>
        <p:txBody>
          <a:bodyPr>
            <a:normAutofit/>
          </a:bodyPr>
          <a:lstStyle/>
          <a:p>
            <a:pPr algn="ctr"/>
            <a:r>
              <a:rPr lang="en-US" sz="8000" b="1" dirty="0" smtClean="0">
                <a:solidFill>
                  <a:srgbClr val="268FDE"/>
                </a:solidFill>
                <a:latin typeface="PrincesS AND THE FROG" panose="02000500000000000000" pitchFamily="2" charset="0"/>
              </a:rPr>
              <a:t>F# </a:t>
            </a:r>
            <a:r>
              <a:rPr lang="en-US" sz="8000" b="1" dirty="0" smtClean="0">
                <a:solidFill>
                  <a:srgbClr val="268FDE"/>
                </a:solidFill>
                <a:latin typeface="Centaur" panose="02030504050205020304" pitchFamily="18" charset="0"/>
              </a:rPr>
              <a:t>for machine learning</a:t>
            </a:r>
            <a:br>
              <a:rPr lang="en-US" sz="8000" b="1" dirty="0" smtClean="0">
                <a:solidFill>
                  <a:srgbClr val="268FDE"/>
                </a:solidFill>
                <a:latin typeface="Centaur" panose="02030504050205020304" pitchFamily="18" charset="0"/>
              </a:rPr>
            </a:br>
            <a:r>
              <a:rPr lang="en-US" sz="8000" b="1" dirty="0" smtClean="0">
                <a:solidFill>
                  <a:srgbClr val="268FDE"/>
                </a:solidFill>
                <a:latin typeface="Centaur" panose="02030504050205020304" pitchFamily="18" charset="0"/>
              </a:rPr>
              <a:t>and data science!</a:t>
            </a:r>
            <a:endParaRPr lang="ru-RU" sz="8000" b="1" dirty="0">
              <a:solidFill>
                <a:srgbClr val="268FDE"/>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973" y="2555947"/>
            <a:ext cx="4302053" cy="4302053"/>
          </a:xfrm>
          <a:prstGeom prst="rect">
            <a:avLst/>
          </a:prstGeom>
        </p:spPr>
      </p:pic>
    </p:spTree>
    <p:extLst>
      <p:ext uri="{BB962C8B-B14F-4D97-AF65-F5344CB8AC3E}">
        <p14:creationId xmlns:p14="http://schemas.microsoft.com/office/powerpoint/2010/main" val="831596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11335</TotalTime>
  <Words>3151</Words>
  <Application>Microsoft Office PowerPoint</Application>
  <PresentationFormat>Widescreen</PresentationFormat>
  <Paragraphs>471</Paragraphs>
  <Slides>53</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Aharoni</vt:lpstr>
      <vt:lpstr>Arial</vt:lpstr>
      <vt:lpstr>Calibri</vt:lpstr>
      <vt:lpstr>Calibri Light</vt:lpstr>
      <vt:lpstr>Centaur</vt:lpstr>
      <vt:lpstr>Constantia</vt:lpstr>
      <vt:lpstr>PrincesS AND THE FROG</vt:lpstr>
      <vt:lpstr>Wingdings</vt:lpstr>
      <vt:lpstr>Office Theme</vt:lpstr>
      <vt:lpstr>m</vt:lpstr>
      <vt:lpstr>Alena Hall</vt:lpstr>
      <vt:lpstr>Machine  Learning</vt:lpstr>
      <vt:lpstr>Questions</vt:lpstr>
      <vt:lpstr>Data Questions.</vt:lpstr>
      <vt:lpstr>Data reality :\</vt:lpstr>
      <vt:lpstr>PowerPoint Presentation</vt:lpstr>
      <vt:lpstr>Contents</vt:lpstr>
      <vt:lpstr>F# for machine learning and data science!</vt:lpstr>
      <vt:lpstr>Why F#?</vt:lpstr>
      <vt:lpstr>Data pipelines</vt:lpstr>
      <vt:lpstr>Algebraic data types</vt:lpstr>
      <vt:lpstr>Pattern matching</vt:lpstr>
      <vt:lpstr>Type Providers</vt:lpstr>
      <vt:lpstr>Units of measure</vt:lpstr>
      <vt:lpstr>PowerPoint Presentation</vt:lpstr>
      <vt:lpstr>Linear Regression</vt:lpstr>
      <vt:lpstr>How to predict?</vt:lpstr>
      <vt:lpstr>Make a guess!</vt:lpstr>
      <vt:lpstr>PowerPoint Presentation</vt:lpstr>
      <vt:lpstr>Make a guess? What does it mean?...</vt:lpstr>
      <vt:lpstr>Find out our mistake…</vt:lpstr>
      <vt:lpstr>Mistake function looks like…</vt:lpstr>
      <vt:lpstr>How to reduce the mistake?</vt:lpstr>
      <vt:lpstr>Fix the error</vt:lpstr>
      <vt:lpstr>Multiple Linear Regression</vt:lpstr>
      <vt:lpstr>Make a guess!</vt:lpstr>
      <vt:lpstr>Fix the error</vt:lpstr>
      <vt:lpstr>PowerPoint Presentation</vt:lpstr>
      <vt:lpstr>What to remember?</vt:lpstr>
      <vt:lpstr>Logistic Regression</vt:lpstr>
      <vt:lpstr>Hypothesis function</vt:lpstr>
      <vt:lpstr>Mistake function</vt:lpstr>
      <vt:lpstr>Full mistake function</vt:lpstr>
      <vt:lpstr>PowerPoint Presentation</vt:lpstr>
      <vt:lpstr>What to remember?</vt:lpstr>
      <vt:lpstr>At this point…</vt:lpstr>
      <vt:lpstr>PowerPoint Presentation</vt:lpstr>
      <vt:lpstr>PowerPoint Presentation</vt:lpstr>
      <vt:lpstr>K-Means</vt:lpstr>
      <vt:lpstr>PowerPoint Presentation</vt:lpstr>
      <vt:lpstr>Clustering</vt:lpstr>
      <vt:lpstr>PowerPoint Presentation</vt:lpstr>
      <vt:lpstr>PowerPoint Presentation</vt:lpstr>
      <vt:lpstr>PowerPoint Presentation</vt:lpstr>
      <vt:lpstr>PowerPoint Presentation</vt:lpstr>
      <vt:lpstr>PowerPoint Presentation</vt:lpstr>
      <vt:lpstr>PowerPoint Presentation</vt:lpstr>
      <vt:lpstr>Algorithm debugging tips</vt:lpstr>
      <vt:lpstr>PowerPoint Presentation</vt:lpstr>
      <vt:lpstr>Ideally... the hypothesis will … just fit the model</vt:lpstr>
      <vt:lpstr>Underfitting … Overfitting</vt:lpstr>
      <vt:lpstr>Try out different values for the regularization parameter.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 Droid</dc:creator>
  <cp:lastModifiedBy>Alena Dzenisenka</cp:lastModifiedBy>
  <cp:revision>231</cp:revision>
  <dcterms:created xsi:type="dcterms:W3CDTF">2015-09-05T13:07:08Z</dcterms:created>
  <dcterms:modified xsi:type="dcterms:W3CDTF">2015-11-17T22:35:35Z</dcterms:modified>
</cp:coreProperties>
</file>