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4"/>
  </p:sldMasterIdLst>
  <p:notesMasterIdLst>
    <p:notesMasterId r:id="rId45"/>
  </p:notesMasterIdLst>
  <p:sldIdLst>
    <p:sldId id="256" r:id="rId5"/>
    <p:sldId id="290" r:id="rId6"/>
    <p:sldId id="257" r:id="rId7"/>
    <p:sldId id="258" r:id="rId8"/>
    <p:sldId id="291" r:id="rId9"/>
    <p:sldId id="292" r:id="rId10"/>
    <p:sldId id="293" r:id="rId11"/>
    <p:sldId id="268" r:id="rId12"/>
    <p:sldId id="276" r:id="rId13"/>
    <p:sldId id="277" r:id="rId14"/>
    <p:sldId id="269" r:id="rId15"/>
    <p:sldId id="306" r:id="rId16"/>
    <p:sldId id="259" r:id="rId17"/>
    <p:sldId id="272" r:id="rId18"/>
    <p:sldId id="307" r:id="rId19"/>
    <p:sldId id="266" r:id="rId20"/>
    <p:sldId id="283" r:id="rId21"/>
    <p:sldId id="286" r:id="rId22"/>
    <p:sldId id="289" r:id="rId23"/>
    <p:sldId id="287" r:id="rId24"/>
    <p:sldId id="288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279" r:id="rId34"/>
    <p:sldId id="280" r:id="rId35"/>
    <p:sldId id="281" r:id="rId36"/>
    <p:sldId id="282" r:id="rId37"/>
    <p:sldId id="274" r:id="rId38"/>
    <p:sldId id="270" r:id="rId39"/>
    <p:sldId id="260" r:id="rId40"/>
    <p:sldId id="263" r:id="rId41"/>
    <p:sldId id="264" r:id="rId42"/>
    <p:sldId id="295" r:id="rId43"/>
    <p:sldId id="30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6CBC46-40EE-4A60-B9A3-9E4B00413FF6}">
          <p14:sldIdLst>
            <p14:sldId id="256"/>
            <p14:sldId id="290"/>
            <p14:sldId id="257"/>
            <p14:sldId id="258"/>
            <p14:sldId id="291"/>
            <p14:sldId id="292"/>
            <p14:sldId id="293"/>
            <p14:sldId id="268"/>
            <p14:sldId id="276"/>
            <p14:sldId id="277"/>
            <p14:sldId id="269"/>
            <p14:sldId id="306"/>
            <p14:sldId id="259"/>
            <p14:sldId id="272"/>
            <p14:sldId id="307"/>
            <p14:sldId id="266"/>
            <p14:sldId id="283"/>
            <p14:sldId id="286"/>
            <p14:sldId id="289"/>
            <p14:sldId id="287"/>
            <p14:sldId id="288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279"/>
            <p14:sldId id="280"/>
            <p14:sldId id="281"/>
            <p14:sldId id="282"/>
            <p14:sldId id="274"/>
          </p14:sldIdLst>
        </p14:section>
        <p14:section name="Backup" id="{CD354617-0B45-48C7-BE37-7D040B53D0D5}">
          <p14:sldIdLst>
            <p14:sldId id="270"/>
            <p14:sldId id="260"/>
            <p14:sldId id="263"/>
            <p14:sldId id="264"/>
            <p14:sldId id="295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73986" autoAdjust="0"/>
  </p:normalViewPr>
  <p:slideViewPr>
    <p:cSldViewPr snapToGrid="0">
      <p:cViewPr>
        <p:scale>
          <a:sx n="93" d="100"/>
          <a:sy n="93" d="100"/>
        </p:scale>
        <p:origin x="989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5591B-9E26-4B8E-8433-0871D2E5BE65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B544C-9B3C-4D11-9998-2610B8941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1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Created JS in 10</a:t>
            </a:r>
            <a:r>
              <a:rPr lang="en-US" baseline="0" dirty="0"/>
              <a:t> days</a:t>
            </a:r>
          </a:p>
          <a:p>
            <a:r>
              <a:rPr lang="en-US" baseline="0" dirty="0"/>
              <a:t>ES4 era: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Lots of big ideas, but ultimately it didn't work 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ES5: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Strict mode, getters and setters.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ES6: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Took 6 years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Classes, generators, tons of stuff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ES7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B544C-9B3C-4D11-9998-2610B8941B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70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</a:t>
            </a:r>
            <a:r>
              <a:rPr lang="en-US" baseline="0" dirty="0"/>
              <a:t> are pull. You call, you get a value.</a:t>
            </a:r>
          </a:p>
          <a:p>
            <a:r>
              <a:rPr lang="en-US" baseline="0" dirty="0" err="1"/>
              <a:t>Async</a:t>
            </a:r>
            <a:r>
              <a:rPr lang="en-US" baseline="0" dirty="0"/>
              <a:t> functions and promises are push. You wait for the producer to give you a value at some point in the future.</a:t>
            </a:r>
          </a:p>
          <a:p>
            <a:r>
              <a:rPr lang="en-US" baseline="0" dirty="0"/>
              <a:t>What if you want to receive many values asynchronously?</a:t>
            </a:r>
          </a:p>
          <a:p>
            <a:r>
              <a:rPr lang="en-US" baseline="0" dirty="0"/>
              <a:t>Possible answers:</a:t>
            </a:r>
          </a:p>
          <a:p>
            <a:r>
              <a:rPr lang="en-US" baseline="0" dirty="0"/>
              <a:t>* Callbacks (AEL/REL), </a:t>
            </a:r>
            <a:r>
              <a:rPr lang="en-US" baseline="0" dirty="0" err="1"/>
              <a:t>EventEmitter</a:t>
            </a:r>
            <a:r>
              <a:rPr lang="en-US" baseline="0" dirty="0"/>
              <a:t>, </a:t>
            </a:r>
            <a:r>
              <a:rPr lang="en-US" baseline="0" dirty="0" err="1"/>
              <a:t>PubSub</a:t>
            </a:r>
            <a:r>
              <a:rPr lang="en-US" baseline="0" dirty="0"/>
              <a:t> (</a:t>
            </a:r>
            <a:r>
              <a:rPr lang="en-US" baseline="0" dirty="0" err="1"/>
              <a:t>kinda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B544C-9B3C-4D11-9998-2610B8941B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48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</a:t>
            </a:r>
            <a:r>
              <a:rPr lang="en-US" baseline="0" dirty="0"/>
              <a:t> are pull. You call, you get a value.</a:t>
            </a:r>
          </a:p>
          <a:p>
            <a:r>
              <a:rPr lang="en-US" baseline="0" dirty="0" err="1"/>
              <a:t>Async</a:t>
            </a:r>
            <a:r>
              <a:rPr lang="en-US" baseline="0" dirty="0"/>
              <a:t> functions and promises are push. You wait for the producer to give you a value at some point in the future.</a:t>
            </a:r>
          </a:p>
          <a:p>
            <a:r>
              <a:rPr lang="en-US" baseline="0" dirty="0"/>
              <a:t>What if you want to receive many values asynchronously?</a:t>
            </a:r>
          </a:p>
          <a:p>
            <a:r>
              <a:rPr lang="en-US" baseline="0" dirty="0"/>
              <a:t>Possible answers:</a:t>
            </a:r>
          </a:p>
          <a:p>
            <a:r>
              <a:rPr lang="en-US" baseline="0" dirty="0"/>
              <a:t>* Callbacks (AEL/REL), </a:t>
            </a:r>
            <a:r>
              <a:rPr lang="en-US" baseline="0" dirty="0" err="1"/>
              <a:t>EventEmitter</a:t>
            </a:r>
            <a:r>
              <a:rPr lang="en-US" baseline="0" dirty="0"/>
              <a:t>, </a:t>
            </a:r>
            <a:r>
              <a:rPr lang="en-US" baseline="0" dirty="0" err="1"/>
              <a:t>PubSub</a:t>
            </a:r>
            <a:r>
              <a:rPr lang="en-US" baseline="0" dirty="0"/>
              <a:t> (</a:t>
            </a:r>
            <a:r>
              <a:rPr lang="en-US" baseline="0" dirty="0" err="1"/>
              <a:t>kinda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B544C-9B3C-4D11-9998-2610B8941B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57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</a:t>
            </a:r>
            <a:r>
              <a:rPr lang="en-US" baseline="0" dirty="0"/>
              <a:t> are pull. You call, you get a value.</a:t>
            </a:r>
          </a:p>
          <a:p>
            <a:r>
              <a:rPr lang="en-US" baseline="0" dirty="0" err="1"/>
              <a:t>Async</a:t>
            </a:r>
            <a:r>
              <a:rPr lang="en-US" baseline="0" dirty="0"/>
              <a:t> functions and promises are push. You wait for the producer to give you a value at some point in the future.</a:t>
            </a:r>
          </a:p>
          <a:p>
            <a:r>
              <a:rPr lang="en-US" baseline="0" dirty="0"/>
              <a:t>What if you want to receive many values asynchronously?</a:t>
            </a:r>
          </a:p>
          <a:p>
            <a:r>
              <a:rPr lang="en-US" baseline="0" dirty="0"/>
              <a:t>Possible answers:</a:t>
            </a:r>
          </a:p>
          <a:p>
            <a:r>
              <a:rPr lang="en-US" baseline="0" dirty="0"/>
              <a:t>* Callbacks (AEL/REL), </a:t>
            </a:r>
            <a:r>
              <a:rPr lang="en-US" baseline="0" dirty="0" err="1"/>
              <a:t>EventEmitter</a:t>
            </a:r>
            <a:r>
              <a:rPr lang="en-US" baseline="0" dirty="0"/>
              <a:t>, </a:t>
            </a:r>
            <a:r>
              <a:rPr lang="en-US" baseline="0" dirty="0" err="1"/>
              <a:t>PubSub</a:t>
            </a:r>
            <a:r>
              <a:rPr lang="en-US" baseline="0" dirty="0"/>
              <a:t> (</a:t>
            </a:r>
            <a:r>
              <a:rPr lang="en-US" baseline="0" dirty="0" err="1"/>
              <a:t>kinda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B544C-9B3C-4D11-9998-2610B8941B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89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</a:t>
            </a:r>
            <a:r>
              <a:rPr lang="en-US" baseline="0" dirty="0"/>
              <a:t> are pull. You call, you get a value.</a:t>
            </a:r>
          </a:p>
          <a:p>
            <a:r>
              <a:rPr lang="en-US" baseline="0" dirty="0" err="1"/>
              <a:t>Async</a:t>
            </a:r>
            <a:r>
              <a:rPr lang="en-US" baseline="0" dirty="0"/>
              <a:t> functions and promises are push. You wait for the producer to give you a value at some point in the future.</a:t>
            </a:r>
          </a:p>
          <a:p>
            <a:r>
              <a:rPr lang="en-US" baseline="0" dirty="0"/>
              <a:t>What if you want to receive many values asynchronously?</a:t>
            </a:r>
          </a:p>
          <a:p>
            <a:r>
              <a:rPr lang="en-US" baseline="0" dirty="0"/>
              <a:t>Possible answers:</a:t>
            </a:r>
          </a:p>
          <a:p>
            <a:r>
              <a:rPr lang="en-US" baseline="0" dirty="0"/>
              <a:t>* Callbacks (AEL/REL), </a:t>
            </a:r>
            <a:r>
              <a:rPr lang="en-US" baseline="0" dirty="0" err="1"/>
              <a:t>EventEmitter</a:t>
            </a:r>
            <a:r>
              <a:rPr lang="en-US" baseline="0" dirty="0"/>
              <a:t>, </a:t>
            </a:r>
            <a:r>
              <a:rPr lang="en-US" baseline="0" dirty="0" err="1"/>
              <a:t>PubSub</a:t>
            </a:r>
            <a:r>
              <a:rPr lang="en-US" baseline="0" dirty="0"/>
              <a:t> (</a:t>
            </a:r>
            <a:r>
              <a:rPr lang="en-US" baseline="0" dirty="0" err="1"/>
              <a:t>kinda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B544C-9B3C-4D11-9998-2610B8941B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25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</a:t>
            </a:r>
            <a:r>
              <a:rPr lang="en-US" baseline="0" dirty="0"/>
              <a:t> are pull. You call, you get a value.</a:t>
            </a:r>
          </a:p>
          <a:p>
            <a:r>
              <a:rPr lang="en-US" baseline="0" dirty="0" err="1"/>
              <a:t>Async</a:t>
            </a:r>
            <a:r>
              <a:rPr lang="en-US" baseline="0" dirty="0"/>
              <a:t> functions and promises are push. You wait for the producer to give you a value at some point in the future.</a:t>
            </a:r>
          </a:p>
          <a:p>
            <a:r>
              <a:rPr lang="en-US" baseline="0" dirty="0"/>
              <a:t>What if you want to receive many values asynchronously?</a:t>
            </a:r>
          </a:p>
          <a:p>
            <a:r>
              <a:rPr lang="en-US" baseline="0" dirty="0"/>
              <a:t>Possible answers:</a:t>
            </a:r>
          </a:p>
          <a:p>
            <a:r>
              <a:rPr lang="en-US" baseline="0" dirty="0"/>
              <a:t>* Callbacks (AEL/REL), </a:t>
            </a:r>
            <a:r>
              <a:rPr lang="en-US" baseline="0" dirty="0" err="1"/>
              <a:t>EventEmitter</a:t>
            </a:r>
            <a:r>
              <a:rPr lang="en-US" baseline="0" dirty="0"/>
              <a:t>, </a:t>
            </a:r>
            <a:r>
              <a:rPr lang="en-US" baseline="0" dirty="0" err="1"/>
              <a:t>PubSub</a:t>
            </a:r>
            <a:r>
              <a:rPr lang="en-US" baseline="0" dirty="0"/>
              <a:t> (</a:t>
            </a:r>
            <a:r>
              <a:rPr lang="en-US" baseline="0" dirty="0" err="1"/>
              <a:t>kinda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B544C-9B3C-4D11-9998-2610B8941B2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52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</a:t>
            </a:r>
            <a:r>
              <a:rPr lang="en-US" baseline="0" dirty="0"/>
              <a:t> are pull. You call, you get a value.</a:t>
            </a:r>
          </a:p>
          <a:p>
            <a:r>
              <a:rPr lang="en-US" baseline="0" dirty="0" err="1"/>
              <a:t>Async</a:t>
            </a:r>
            <a:r>
              <a:rPr lang="en-US" baseline="0" dirty="0"/>
              <a:t> functions and promises are push. You wait for the producer to give you a value at some point in the future.</a:t>
            </a:r>
          </a:p>
          <a:p>
            <a:r>
              <a:rPr lang="en-US" baseline="0" dirty="0"/>
              <a:t>What if you want to receive many values asynchronously?</a:t>
            </a:r>
          </a:p>
          <a:p>
            <a:r>
              <a:rPr lang="en-US" baseline="0" dirty="0"/>
              <a:t>Possible answers:</a:t>
            </a:r>
          </a:p>
          <a:p>
            <a:r>
              <a:rPr lang="en-US" baseline="0" dirty="0"/>
              <a:t>* Callbacks (AEL/REL), </a:t>
            </a:r>
            <a:r>
              <a:rPr lang="en-US" baseline="0" dirty="0" err="1"/>
              <a:t>EventEmitter</a:t>
            </a:r>
            <a:r>
              <a:rPr lang="en-US" baseline="0" dirty="0"/>
              <a:t>, </a:t>
            </a:r>
            <a:r>
              <a:rPr lang="en-US" baseline="0" dirty="0" err="1"/>
              <a:t>PubSub</a:t>
            </a:r>
            <a:r>
              <a:rPr lang="en-US" baseline="0" dirty="0"/>
              <a:t> (</a:t>
            </a:r>
            <a:r>
              <a:rPr lang="en-US" baseline="0" dirty="0" err="1"/>
              <a:t>kinda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B544C-9B3C-4D11-9998-2610B8941B2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49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</a:t>
            </a:r>
            <a:r>
              <a:rPr lang="en-US" baseline="0" dirty="0"/>
              <a:t> are pull. You call, you get a value.</a:t>
            </a:r>
          </a:p>
          <a:p>
            <a:r>
              <a:rPr lang="en-US" baseline="0" dirty="0" err="1"/>
              <a:t>Async</a:t>
            </a:r>
            <a:r>
              <a:rPr lang="en-US" baseline="0" dirty="0"/>
              <a:t> functions and promises are push. You wait for the producer to give you a value at some point in the future.</a:t>
            </a:r>
          </a:p>
          <a:p>
            <a:r>
              <a:rPr lang="en-US" baseline="0" dirty="0"/>
              <a:t>What if you want to receive many values asynchronously?</a:t>
            </a:r>
          </a:p>
          <a:p>
            <a:r>
              <a:rPr lang="en-US" baseline="0" dirty="0"/>
              <a:t>Possible answers:</a:t>
            </a:r>
          </a:p>
          <a:p>
            <a:r>
              <a:rPr lang="en-US" baseline="0" dirty="0"/>
              <a:t>* Callbacks (AEL/REL), </a:t>
            </a:r>
            <a:r>
              <a:rPr lang="en-US" baseline="0" dirty="0" err="1"/>
              <a:t>EventEmitter</a:t>
            </a:r>
            <a:r>
              <a:rPr lang="en-US" baseline="0" dirty="0"/>
              <a:t>, </a:t>
            </a:r>
            <a:r>
              <a:rPr lang="en-US" baseline="0" dirty="0" err="1"/>
              <a:t>PubSub</a:t>
            </a:r>
            <a:r>
              <a:rPr lang="en-US" baseline="0" dirty="0"/>
              <a:t> (</a:t>
            </a:r>
            <a:r>
              <a:rPr lang="en-US" baseline="0" dirty="0" err="1"/>
              <a:t>kinda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B544C-9B3C-4D11-9998-2610B8941B2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64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</a:t>
            </a:r>
            <a:r>
              <a:rPr lang="en-US" baseline="0" dirty="0"/>
              <a:t> are pull. You call, you get a value.</a:t>
            </a:r>
          </a:p>
          <a:p>
            <a:r>
              <a:rPr lang="en-US" baseline="0" dirty="0" err="1"/>
              <a:t>Async</a:t>
            </a:r>
            <a:r>
              <a:rPr lang="en-US" baseline="0" dirty="0"/>
              <a:t> functions and promises are push. You wait for the producer to give you a value at some point in the future.</a:t>
            </a:r>
          </a:p>
          <a:p>
            <a:r>
              <a:rPr lang="en-US" baseline="0" dirty="0"/>
              <a:t>What if you want to receive many values asynchronously?</a:t>
            </a:r>
          </a:p>
          <a:p>
            <a:r>
              <a:rPr lang="en-US" baseline="0" dirty="0"/>
              <a:t>Possible answers:</a:t>
            </a:r>
          </a:p>
          <a:p>
            <a:r>
              <a:rPr lang="en-US" baseline="0" dirty="0"/>
              <a:t>* Callbacks (AEL/REL), </a:t>
            </a:r>
            <a:r>
              <a:rPr lang="en-US" baseline="0" dirty="0" err="1"/>
              <a:t>EventEmitter</a:t>
            </a:r>
            <a:r>
              <a:rPr lang="en-US" baseline="0" dirty="0"/>
              <a:t>, </a:t>
            </a:r>
            <a:r>
              <a:rPr lang="en-US" baseline="0" dirty="0" err="1"/>
              <a:t>PubSub</a:t>
            </a:r>
            <a:r>
              <a:rPr lang="en-US" baseline="0" dirty="0"/>
              <a:t> (</a:t>
            </a:r>
            <a:r>
              <a:rPr lang="en-US" baseline="0" dirty="0" err="1"/>
              <a:t>kinda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B544C-9B3C-4D11-9998-2610B8941B2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30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</a:t>
            </a:r>
            <a:r>
              <a:rPr lang="en-US" baseline="0" dirty="0"/>
              <a:t> are pull. You call, you get a value.</a:t>
            </a:r>
          </a:p>
          <a:p>
            <a:r>
              <a:rPr lang="en-US" baseline="0" dirty="0" err="1"/>
              <a:t>Async</a:t>
            </a:r>
            <a:r>
              <a:rPr lang="en-US" baseline="0" dirty="0"/>
              <a:t> functions and promises are push. You wait for the producer to give you a value at some point in the future.</a:t>
            </a:r>
          </a:p>
          <a:p>
            <a:r>
              <a:rPr lang="en-US" baseline="0" dirty="0"/>
              <a:t>What if you want to receive many values asynchronously?</a:t>
            </a:r>
          </a:p>
          <a:p>
            <a:r>
              <a:rPr lang="en-US" baseline="0" dirty="0"/>
              <a:t>Possible answers:</a:t>
            </a:r>
          </a:p>
          <a:p>
            <a:r>
              <a:rPr lang="en-US" baseline="0" dirty="0"/>
              <a:t>* Callbacks (AEL/REL), </a:t>
            </a:r>
            <a:r>
              <a:rPr lang="en-US" baseline="0" dirty="0" err="1"/>
              <a:t>EventEmitter</a:t>
            </a:r>
            <a:r>
              <a:rPr lang="en-US" baseline="0" dirty="0"/>
              <a:t>, </a:t>
            </a:r>
            <a:r>
              <a:rPr lang="en-US" baseline="0" dirty="0" err="1"/>
              <a:t>PubSub</a:t>
            </a:r>
            <a:r>
              <a:rPr lang="en-US" baseline="0" dirty="0"/>
              <a:t> (</a:t>
            </a:r>
            <a:r>
              <a:rPr lang="en-US" baseline="0" dirty="0" err="1"/>
              <a:t>kinda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B544C-9B3C-4D11-9998-2610B8941B2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75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</a:t>
            </a:r>
            <a:r>
              <a:rPr lang="en-US" baseline="0" dirty="0"/>
              <a:t> are pull. You call, you get a value.</a:t>
            </a:r>
          </a:p>
          <a:p>
            <a:r>
              <a:rPr lang="en-US" baseline="0" dirty="0" err="1"/>
              <a:t>Async</a:t>
            </a:r>
            <a:r>
              <a:rPr lang="en-US" baseline="0" dirty="0"/>
              <a:t> functions and promises are push. You wait for the producer to give you a value at some point in the future.</a:t>
            </a:r>
          </a:p>
          <a:p>
            <a:r>
              <a:rPr lang="en-US" baseline="0" dirty="0"/>
              <a:t>What if you want to receive many values asynchronously?</a:t>
            </a:r>
          </a:p>
          <a:p>
            <a:r>
              <a:rPr lang="en-US" baseline="0" dirty="0"/>
              <a:t>Possible answers:</a:t>
            </a:r>
          </a:p>
          <a:p>
            <a:r>
              <a:rPr lang="en-US" baseline="0" dirty="0"/>
              <a:t>* Callbacks (AEL/REL), </a:t>
            </a:r>
            <a:r>
              <a:rPr lang="en-US" baseline="0" dirty="0" err="1"/>
              <a:t>EventEmitter</a:t>
            </a:r>
            <a:r>
              <a:rPr lang="en-US" baseline="0" dirty="0"/>
              <a:t>, </a:t>
            </a:r>
            <a:r>
              <a:rPr lang="en-US" baseline="0" dirty="0" err="1"/>
              <a:t>PubSub</a:t>
            </a:r>
            <a:r>
              <a:rPr lang="en-US" baseline="0" dirty="0"/>
              <a:t> (</a:t>
            </a:r>
            <a:r>
              <a:rPr lang="en-US" baseline="0" dirty="0" err="1"/>
              <a:t>kinda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B544C-9B3C-4D11-9998-2610B8941B2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6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B544C-9B3C-4D11-9998-2610B8941B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23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</a:t>
            </a:r>
            <a:r>
              <a:rPr lang="en-US" baseline="0" dirty="0"/>
              <a:t> are pull. You call, you get a value.</a:t>
            </a:r>
          </a:p>
          <a:p>
            <a:r>
              <a:rPr lang="en-US" baseline="0" dirty="0" err="1"/>
              <a:t>Async</a:t>
            </a:r>
            <a:r>
              <a:rPr lang="en-US" baseline="0" dirty="0"/>
              <a:t> functions and promises are push. You wait for the producer to give you a value at some point in the future.</a:t>
            </a:r>
          </a:p>
          <a:p>
            <a:r>
              <a:rPr lang="en-US" baseline="0" dirty="0"/>
              <a:t>What if you want to receive many values asynchronously?</a:t>
            </a:r>
          </a:p>
          <a:p>
            <a:r>
              <a:rPr lang="en-US" baseline="0" dirty="0"/>
              <a:t>Possible answers:</a:t>
            </a:r>
          </a:p>
          <a:p>
            <a:r>
              <a:rPr lang="en-US" baseline="0" dirty="0"/>
              <a:t>* Callbacks (AEL/REL), </a:t>
            </a:r>
            <a:r>
              <a:rPr lang="en-US" baseline="0" dirty="0" err="1"/>
              <a:t>EventEmitter</a:t>
            </a:r>
            <a:r>
              <a:rPr lang="en-US" baseline="0" dirty="0"/>
              <a:t>, </a:t>
            </a:r>
            <a:r>
              <a:rPr lang="en-US" baseline="0" dirty="0" err="1"/>
              <a:t>PubSub</a:t>
            </a:r>
            <a:r>
              <a:rPr lang="en-US" baseline="0" dirty="0"/>
              <a:t> (</a:t>
            </a:r>
            <a:r>
              <a:rPr lang="en-US" baseline="0" dirty="0" err="1"/>
              <a:t>kinda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B544C-9B3C-4D11-9998-2610B8941B2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93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</a:t>
            </a:r>
            <a:r>
              <a:rPr lang="en-US" baseline="0" dirty="0"/>
              <a:t> are pull. You call, you get a value.</a:t>
            </a:r>
          </a:p>
          <a:p>
            <a:r>
              <a:rPr lang="en-US" baseline="0" dirty="0" err="1"/>
              <a:t>Async</a:t>
            </a:r>
            <a:r>
              <a:rPr lang="en-US" baseline="0" dirty="0"/>
              <a:t> functions and promises are push. You wait for the producer to give you a value at some point in the future.</a:t>
            </a:r>
          </a:p>
          <a:p>
            <a:r>
              <a:rPr lang="en-US" baseline="0" dirty="0"/>
              <a:t>What if you want to receive many values asynchronously?</a:t>
            </a:r>
          </a:p>
          <a:p>
            <a:r>
              <a:rPr lang="en-US" baseline="0" dirty="0"/>
              <a:t>Possible answers:</a:t>
            </a:r>
          </a:p>
          <a:p>
            <a:r>
              <a:rPr lang="en-US" baseline="0" dirty="0"/>
              <a:t>* Callbacks (AEL/REL), </a:t>
            </a:r>
            <a:r>
              <a:rPr lang="en-US" baseline="0" dirty="0" err="1"/>
              <a:t>EventEmitter</a:t>
            </a:r>
            <a:r>
              <a:rPr lang="en-US" baseline="0" dirty="0"/>
              <a:t>, </a:t>
            </a:r>
            <a:r>
              <a:rPr lang="en-US" baseline="0" dirty="0" err="1"/>
              <a:t>PubSub</a:t>
            </a:r>
            <a:r>
              <a:rPr lang="en-US" baseline="0" dirty="0"/>
              <a:t> (</a:t>
            </a:r>
            <a:r>
              <a:rPr lang="en-US" baseline="0" dirty="0" err="1"/>
              <a:t>kinda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B544C-9B3C-4D11-9998-2610B8941B2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161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</a:t>
            </a:r>
            <a:r>
              <a:rPr lang="en-US" baseline="0" dirty="0"/>
              <a:t> are pull. You call, you get a value.</a:t>
            </a:r>
          </a:p>
          <a:p>
            <a:r>
              <a:rPr lang="en-US" baseline="0" dirty="0" err="1"/>
              <a:t>Async</a:t>
            </a:r>
            <a:r>
              <a:rPr lang="en-US" baseline="0" dirty="0"/>
              <a:t> functions and promises are push. You wait for the producer to give you a value at some point in the future.</a:t>
            </a:r>
          </a:p>
          <a:p>
            <a:r>
              <a:rPr lang="en-US" baseline="0" dirty="0"/>
              <a:t>What if you want to receive many values asynchronously?</a:t>
            </a:r>
          </a:p>
          <a:p>
            <a:r>
              <a:rPr lang="en-US" baseline="0" dirty="0"/>
              <a:t>Possible answers:</a:t>
            </a:r>
          </a:p>
          <a:p>
            <a:r>
              <a:rPr lang="en-US" baseline="0" dirty="0"/>
              <a:t>* Callbacks (AEL/REL), </a:t>
            </a:r>
            <a:r>
              <a:rPr lang="en-US" baseline="0" dirty="0" err="1"/>
              <a:t>EventEmitter</a:t>
            </a:r>
            <a:r>
              <a:rPr lang="en-US" baseline="0" dirty="0"/>
              <a:t>, </a:t>
            </a:r>
            <a:r>
              <a:rPr lang="en-US" baseline="0" dirty="0" err="1"/>
              <a:t>PubSub</a:t>
            </a:r>
            <a:r>
              <a:rPr lang="en-US" baseline="0" dirty="0"/>
              <a:t> (</a:t>
            </a:r>
            <a:r>
              <a:rPr lang="en-US" baseline="0" dirty="0" err="1"/>
              <a:t>kinda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B544C-9B3C-4D11-9998-2610B8941B2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304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</a:t>
            </a:r>
            <a:r>
              <a:rPr lang="en-US" baseline="0" dirty="0"/>
              <a:t> are pull. You call, you get a value.</a:t>
            </a:r>
          </a:p>
          <a:p>
            <a:r>
              <a:rPr lang="en-US" baseline="0" dirty="0" err="1"/>
              <a:t>Async</a:t>
            </a:r>
            <a:r>
              <a:rPr lang="en-US" baseline="0" dirty="0"/>
              <a:t> functions and promises are push. You wait for the producer to give you a value at some point in the future.</a:t>
            </a:r>
          </a:p>
          <a:p>
            <a:r>
              <a:rPr lang="en-US" baseline="0" dirty="0"/>
              <a:t>What if you want to receive many values asynchronously?</a:t>
            </a:r>
          </a:p>
          <a:p>
            <a:r>
              <a:rPr lang="en-US" baseline="0" dirty="0"/>
              <a:t>Possible answers:</a:t>
            </a:r>
          </a:p>
          <a:p>
            <a:r>
              <a:rPr lang="en-US" baseline="0" dirty="0"/>
              <a:t>* Callbacks (AEL/REL), </a:t>
            </a:r>
            <a:r>
              <a:rPr lang="en-US" baseline="0" dirty="0" err="1"/>
              <a:t>EventEmitter</a:t>
            </a:r>
            <a:r>
              <a:rPr lang="en-US" baseline="0" dirty="0"/>
              <a:t>, </a:t>
            </a:r>
            <a:r>
              <a:rPr lang="en-US" baseline="0" dirty="0" err="1"/>
              <a:t>PubSub</a:t>
            </a:r>
            <a:r>
              <a:rPr lang="en-US" baseline="0" dirty="0"/>
              <a:t> (</a:t>
            </a:r>
            <a:r>
              <a:rPr lang="en-US" baseline="0" dirty="0" err="1"/>
              <a:t>kinda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B544C-9B3C-4D11-9998-2610B8941B2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320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B544C-9B3C-4D11-9998-2610B8941B2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328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</a:t>
            </a:r>
            <a:r>
              <a:rPr lang="en-US" baseline="0" dirty="0"/>
              <a:t> are pull. You call, you get a value.</a:t>
            </a:r>
          </a:p>
          <a:p>
            <a:r>
              <a:rPr lang="en-US" baseline="0" dirty="0" err="1"/>
              <a:t>Async</a:t>
            </a:r>
            <a:r>
              <a:rPr lang="en-US" baseline="0" dirty="0"/>
              <a:t> functions and promises are push. You wait for the producer to give you a value at some point in the future.</a:t>
            </a:r>
          </a:p>
          <a:p>
            <a:r>
              <a:rPr lang="en-US" baseline="0" dirty="0"/>
              <a:t>What if you want to receive many values asynchronously?</a:t>
            </a:r>
          </a:p>
          <a:p>
            <a:r>
              <a:rPr lang="en-US" baseline="0" dirty="0"/>
              <a:t>Possible answers:</a:t>
            </a:r>
          </a:p>
          <a:p>
            <a:r>
              <a:rPr lang="en-US" baseline="0" dirty="0"/>
              <a:t>* Callbacks (AEL/REL), </a:t>
            </a:r>
            <a:r>
              <a:rPr lang="en-US" baseline="0" dirty="0" err="1"/>
              <a:t>EventEmitter</a:t>
            </a:r>
            <a:r>
              <a:rPr lang="en-US" baseline="0" dirty="0"/>
              <a:t>, </a:t>
            </a:r>
            <a:r>
              <a:rPr lang="en-US" baseline="0" dirty="0" err="1"/>
              <a:t>PubSub</a:t>
            </a:r>
            <a:r>
              <a:rPr lang="en-US" baseline="0" dirty="0"/>
              <a:t> (</a:t>
            </a:r>
            <a:r>
              <a:rPr lang="en-US" baseline="0" dirty="0" err="1"/>
              <a:t>kinda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B544C-9B3C-4D11-9998-2610B8941B2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34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</a:t>
            </a:r>
            <a:r>
              <a:rPr lang="en-US" baseline="0" dirty="0"/>
              <a:t> are pull. You call, you get a value.</a:t>
            </a:r>
          </a:p>
          <a:p>
            <a:r>
              <a:rPr lang="en-US" baseline="0" dirty="0" err="1"/>
              <a:t>Async</a:t>
            </a:r>
            <a:r>
              <a:rPr lang="en-US" baseline="0" dirty="0"/>
              <a:t> functions and promises are push. You wait for the producer to give you a value at some point in the future.</a:t>
            </a:r>
          </a:p>
          <a:p>
            <a:r>
              <a:rPr lang="en-US" baseline="0" dirty="0"/>
              <a:t>What if you want to receive many values asynchronously?</a:t>
            </a:r>
          </a:p>
          <a:p>
            <a:r>
              <a:rPr lang="en-US" baseline="0" dirty="0"/>
              <a:t>Possible answers:</a:t>
            </a:r>
          </a:p>
          <a:p>
            <a:r>
              <a:rPr lang="en-US" baseline="0" dirty="0"/>
              <a:t>* Callbacks (AEL/REL), </a:t>
            </a:r>
            <a:r>
              <a:rPr lang="en-US" baseline="0" dirty="0" err="1"/>
              <a:t>EventEmitter</a:t>
            </a:r>
            <a:r>
              <a:rPr lang="en-US" baseline="0" dirty="0"/>
              <a:t>, </a:t>
            </a:r>
            <a:r>
              <a:rPr lang="en-US" baseline="0" dirty="0" err="1"/>
              <a:t>PubSub</a:t>
            </a:r>
            <a:r>
              <a:rPr lang="en-US" baseline="0" dirty="0"/>
              <a:t> (</a:t>
            </a:r>
            <a:r>
              <a:rPr lang="en-US" baseline="0" dirty="0" err="1"/>
              <a:t>kinda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B544C-9B3C-4D11-9998-2610B8941B2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34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B544C-9B3C-4D11-9998-2610B8941B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91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B544C-9B3C-4D11-9998-2610B8941B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46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B544C-9B3C-4D11-9998-2610B8941B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86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</a:t>
            </a:r>
            <a:r>
              <a:rPr lang="en-US" baseline="0" dirty="0"/>
              <a:t> are pull. You call, you get a value.</a:t>
            </a:r>
          </a:p>
          <a:p>
            <a:r>
              <a:rPr lang="en-US" baseline="0" dirty="0" err="1"/>
              <a:t>Async</a:t>
            </a:r>
            <a:r>
              <a:rPr lang="en-US" baseline="0" dirty="0"/>
              <a:t> functions and promises are push. You wait for the producer to give you a value at some point in the future.</a:t>
            </a:r>
          </a:p>
          <a:p>
            <a:r>
              <a:rPr lang="en-US" baseline="0" dirty="0"/>
              <a:t>What if you want to receive many values asynchronously?</a:t>
            </a:r>
          </a:p>
          <a:p>
            <a:r>
              <a:rPr lang="en-US" baseline="0" dirty="0"/>
              <a:t>Possible answers:</a:t>
            </a:r>
          </a:p>
          <a:p>
            <a:r>
              <a:rPr lang="en-US" baseline="0" dirty="0"/>
              <a:t>* Callbacks (AEL/REL), </a:t>
            </a:r>
            <a:r>
              <a:rPr lang="en-US" baseline="0" dirty="0" err="1"/>
              <a:t>EventEmitter</a:t>
            </a:r>
            <a:r>
              <a:rPr lang="en-US" baseline="0" dirty="0"/>
              <a:t>, </a:t>
            </a:r>
            <a:r>
              <a:rPr lang="en-US" baseline="0" dirty="0" err="1"/>
              <a:t>PubSub</a:t>
            </a:r>
            <a:r>
              <a:rPr lang="en-US" baseline="0" dirty="0"/>
              <a:t> (</a:t>
            </a:r>
            <a:r>
              <a:rPr lang="en-US" baseline="0" dirty="0" err="1"/>
              <a:t>kinda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B544C-9B3C-4D11-9998-2610B8941B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98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</a:t>
            </a:r>
            <a:r>
              <a:rPr lang="en-US" baseline="0" dirty="0"/>
              <a:t> are pull. You call, you get a value.</a:t>
            </a:r>
          </a:p>
          <a:p>
            <a:r>
              <a:rPr lang="en-US" baseline="0" dirty="0" err="1"/>
              <a:t>Async</a:t>
            </a:r>
            <a:r>
              <a:rPr lang="en-US" baseline="0" dirty="0"/>
              <a:t> functions and promises are push. You wait for the producer to give you a value at some point in the future.</a:t>
            </a:r>
          </a:p>
          <a:p>
            <a:r>
              <a:rPr lang="en-US" baseline="0" dirty="0"/>
              <a:t>What if you want to receive many values asynchronously?</a:t>
            </a:r>
          </a:p>
          <a:p>
            <a:r>
              <a:rPr lang="en-US" baseline="0" dirty="0"/>
              <a:t>Possible answers:</a:t>
            </a:r>
          </a:p>
          <a:p>
            <a:r>
              <a:rPr lang="en-US" baseline="0" dirty="0"/>
              <a:t>* Callbacks (AEL/REL), </a:t>
            </a:r>
            <a:r>
              <a:rPr lang="en-US" baseline="0" dirty="0" err="1"/>
              <a:t>EventEmitter</a:t>
            </a:r>
            <a:r>
              <a:rPr lang="en-US" baseline="0" dirty="0"/>
              <a:t>, </a:t>
            </a:r>
            <a:r>
              <a:rPr lang="en-US" baseline="0" dirty="0" err="1"/>
              <a:t>PubSub</a:t>
            </a:r>
            <a:r>
              <a:rPr lang="en-US" baseline="0" dirty="0"/>
              <a:t> (</a:t>
            </a:r>
            <a:r>
              <a:rPr lang="en-US" baseline="0" dirty="0" err="1"/>
              <a:t>kinda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B544C-9B3C-4D11-9998-2610B8941B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13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</a:t>
            </a:r>
            <a:r>
              <a:rPr lang="en-US" baseline="0" dirty="0"/>
              <a:t> are pull. You call, you get a value.</a:t>
            </a:r>
          </a:p>
          <a:p>
            <a:r>
              <a:rPr lang="en-US" baseline="0" dirty="0" err="1"/>
              <a:t>Async</a:t>
            </a:r>
            <a:r>
              <a:rPr lang="en-US" baseline="0" dirty="0"/>
              <a:t> functions and promises are push. You wait for the producer to give you a value at some point in the future.</a:t>
            </a:r>
          </a:p>
          <a:p>
            <a:r>
              <a:rPr lang="en-US" baseline="0" dirty="0"/>
              <a:t>What if you want to receive many values asynchronously?</a:t>
            </a:r>
          </a:p>
          <a:p>
            <a:r>
              <a:rPr lang="en-US" baseline="0" dirty="0"/>
              <a:t>Possible answers:</a:t>
            </a:r>
          </a:p>
          <a:p>
            <a:r>
              <a:rPr lang="en-US" baseline="0" dirty="0"/>
              <a:t>* Callbacks (AEL/REL), </a:t>
            </a:r>
            <a:r>
              <a:rPr lang="en-US" baseline="0" dirty="0" err="1"/>
              <a:t>EventEmitter</a:t>
            </a:r>
            <a:r>
              <a:rPr lang="en-US" baseline="0" dirty="0"/>
              <a:t>, </a:t>
            </a:r>
            <a:r>
              <a:rPr lang="en-US" baseline="0" dirty="0" err="1"/>
              <a:t>PubSub</a:t>
            </a:r>
            <a:r>
              <a:rPr lang="en-US" baseline="0" dirty="0"/>
              <a:t> (</a:t>
            </a:r>
            <a:r>
              <a:rPr lang="en-US" baseline="0" dirty="0" err="1"/>
              <a:t>kinda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B544C-9B3C-4D11-9998-2610B8941B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88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</a:t>
            </a:r>
            <a:r>
              <a:rPr lang="en-US" baseline="0" dirty="0"/>
              <a:t> are pull. You call, you get a value.</a:t>
            </a:r>
          </a:p>
          <a:p>
            <a:r>
              <a:rPr lang="en-US" baseline="0" dirty="0" err="1"/>
              <a:t>Async</a:t>
            </a:r>
            <a:r>
              <a:rPr lang="en-US" baseline="0" dirty="0"/>
              <a:t> functions and promises are push. You wait for the producer to give you a value at some point in the future.</a:t>
            </a:r>
          </a:p>
          <a:p>
            <a:r>
              <a:rPr lang="en-US" baseline="0" dirty="0"/>
              <a:t>What if you want to receive many values asynchronously?</a:t>
            </a:r>
          </a:p>
          <a:p>
            <a:r>
              <a:rPr lang="en-US" baseline="0" dirty="0"/>
              <a:t>Possible answers:</a:t>
            </a:r>
          </a:p>
          <a:p>
            <a:r>
              <a:rPr lang="en-US" baseline="0" dirty="0"/>
              <a:t>* Callbacks (AEL/REL), </a:t>
            </a:r>
            <a:r>
              <a:rPr lang="en-US" baseline="0" dirty="0" err="1"/>
              <a:t>EventEmitter</a:t>
            </a:r>
            <a:r>
              <a:rPr lang="en-US" baseline="0" dirty="0"/>
              <a:t>, </a:t>
            </a:r>
            <a:r>
              <a:rPr lang="en-US" baseline="0" dirty="0" err="1"/>
              <a:t>PubSub</a:t>
            </a:r>
            <a:r>
              <a:rPr lang="en-US" baseline="0" dirty="0"/>
              <a:t> (</a:t>
            </a:r>
            <a:r>
              <a:rPr lang="en-US" baseline="0" dirty="0" err="1"/>
              <a:t>kinda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B544C-9B3C-4D11-9998-2610B8941B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66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4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4" y="4385735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2" y="5870578"/>
            <a:ext cx="1212173" cy="377825"/>
          </a:xfrm>
        </p:spPr>
        <p:txBody>
          <a:bodyPr/>
          <a:lstStyle/>
          <a:p>
            <a:fld id="{601F3568-ECF9-4827-BF2C-7DA911D6B88E}" type="datetimeFigureOut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4" y="5870578"/>
            <a:ext cx="3932137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8"/>
            <a:ext cx="417516" cy="377825"/>
          </a:xfrm>
        </p:spPr>
        <p:txBody>
          <a:bodyPr/>
          <a:lstStyle/>
          <a:p>
            <a:fld id="{4ACCCCF2-11AE-4B3C-AF93-F2BAA71E17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0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3568-ECF9-4827-BF2C-7DA911D6B88E}" type="datetimeFigureOut">
              <a:rPr lang="en-US" smtClean="0"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CCF2-11AE-4B3C-AF93-F2BAA71E17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9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609604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3568-ECF9-4827-BF2C-7DA911D6B88E}" type="datetimeFigureOut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CCF2-11AE-4B3C-AF93-F2BAA71E17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28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7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1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6" y="609604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2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3568-ECF9-4827-BF2C-7DA911D6B88E}" type="datetimeFigureOut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CCF2-11AE-4B3C-AF93-F2BAA71E17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45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3568-ECF9-4827-BF2C-7DA911D6B88E}" type="datetimeFigureOut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CCF2-11AE-4B3C-AF93-F2BAA71E17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45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7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1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6" y="609604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1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3568-ECF9-4827-BF2C-7DA911D6B88E}" type="datetimeFigureOut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CCF2-11AE-4B3C-AF93-F2BAA71E17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34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1" y="609604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1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40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3568-ECF9-4827-BF2C-7DA911D6B88E}" type="datetimeFigureOut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CCF2-11AE-4B3C-AF93-F2BAA71E17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542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3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3568-ECF9-4827-BF2C-7DA911D6B88E}" type="datetimeFigureOut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CCF2-11AE-4B3C-AF93-F2BAA71E17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42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9" y="609602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3568-ECF9-4827-BF2C-7DA911D6B88E}" type="datetimeFigureOut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CCF2-11AE-4B3C-AF93-F2BAA71E17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17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3568-ECF9-4827-BF2C-7DA911D6B88E}" type="datetimeFigureOut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CCF2-11AE-4B3C-AF93-F2BAA71E17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15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3568-ECF9-4827-BF2C-7DA911D6B88E}" type="datetimeFigureOut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CCF2-11AE-4B3C-AF93-F2BAA71E17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4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70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3568-ECF9-4827-BF2C-7DA911D6B88E}" type="datetimeFigureOut">
              <a:rPr lang="en-US" smtClean="0"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CCF2-11AE-4B3C-AF93-F2BAA71E17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9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3568-ECF9-4827-BF2C-7DA911D6B88E}" type="datetimeFigureOut">
              <a:rPr lang="en-US" smtClean="0"/>
              <a:t>11/15/2015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CCF2-11AE-4B3C-AF93-F2BAA71E17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5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3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3568-ECF9-4827-BF2C-7DA911D6B88E}" type="datetimeFigureOut">
              <a:rPr lang="en-US" smtClean="0"/>
              <a:t>11/15/2015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CCF2-11AE-4B3C-AF93-F2BAA71E17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3568-ECF9-4827-BF2C-7DA911D6B88E}" type="datetimeFigureOut">
              <a:rPr lang="en-US" smtClean="0"/>
              <a:t>11/15/2015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CCF2-11AE-4B3C-AF93-F2BAA71E17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7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5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1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3568-ECF9-4827-BF2C-7DA911D6B88E}" type="datetimeFigureOut">
              <a:rPr lang="en-US" smtClean="0"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CCF2-11AE-4B3C-AF93-F2BAA71E17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2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9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9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3568-ECF9-4827-BF2C-7DA911D6B88E}" type="datetimeFigureOut">
              <a:rPr lang="en-US" smtClean="0"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CCF2-11AE-4B3C-AF93-F2BAA71E17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4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3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70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3" y="5870578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1F3568-ECF9-4827-BF2C-7DA911D6B88E}" type="datetimeFigureOut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1" y="5870578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8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CCCCF2-11AE-4B3C-AF93-F2BAA71E17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67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eterjensen.github.io/simd-asm-2/mandelbrot-asm-2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peedemon08/13282625124/in/photolist-meJVG1-pTSrgH-rRwF8k-oKo2fS-f7fptx-8j6ref-7Wh36i-4Rc3DG-rcuzXq-mCX83g-jiHAN-7vimyM-eizE9L-5bYNea-4DziUN-dgovv7-9cj2Zb-7EiP5G-qJSaGb-dvV31H-gbFagT-4M5AMj-p2bYZ-nTcxpc-b7Eaj-efryD-7NqaHJ-8jVXS7-br3Ubv-5cLMfD-dAr53Q-onUWR-hRsCE2-e7WyRU-8RE2gN-99xQQH-71ALXG-nib6Ls-qVpLng-kZ2Dqi-43DLay-8syEGi-McWCp-gBfJXS-7cEifL-e5TnXC-69FDbe-5WkBSZ-oF7b5Z-nrYgGo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s://tc39.github.io/ecma262/issu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tc39.github.io/ecma262" TargetMode="External"/><Relationship Id="rId5" Type="http://schemas.openxmlformats.org/officeDocument/2006/relationships/hyperlink" Target="https://github.com/tc39/ecma262/blob/master/spec.html" TargetMode="External"/><Relationship Id="rId4" Type="http://schemas.openxmlformats.org/officeDocument/2006/relationships/hyperlink" Target="https://github.com/bterlson/ecmarku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In ECMAScript 2016 &amp; Beyond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JavaScript's NEW Yearly Releases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18229" y="5791200"/>
            <a:ext cx="2939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Brian Terlson</a:t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bterlson</a:t>
            </a:r>
            <a:endParaRPr lang="en-US" dirty="0"/>
          </a:p>
          <a:p>
            <a:r>
              <a:rPr lang="en-US" dirty="0"/>
              <a:t>brian.terlson@microsoft.com</a:t>
            </a:r>
          </a:p>
        </p:txBody>
      </p:sp>
    </p:spTree>
    <p:extLst>
      <p:ext uri="{BB962C8B-B14F-4D97-AF65-F5344CB8AC3E}">
        <p14:creationId xmlns:p14="http://schemas.microsoft.com/office/powerpoint/2010/main" val="420389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SIMD – Single instruction, multiple data</a:t>
            </a:r>
            <a:br>
              <a:rPr lang="en-US" dirty="0"/>
            </a:br>
            <a:r>
              <a:rPr lang="en-US" sz="1600" cap="none" dirty="0"/>
              <a:t>https://github.com/johnmccutchan/ecmascript_simd</a:t>
            </a:r>
            <a:br>
              <a:rPr lang="en-US" dirty="0"/>
            </a:br>
            <a:endParaRPr lang="en-US" dirty="0"/>
          </a:p>
        </p:txBody>
      </p:sp>
      <p:sp>
        <p:nvSpPr>
          <p:cNvPr id="57" name="Content Placeholder 6"/>
          <p:cNvSpPr txBox="1">
            <a:spLocks/>
          </p:cNvSpPr>
          <p:nvPr/>
        </p:nvSpPr>
        <p:spPr>
          <a:xfrm>
            <a:off x="324017" y="1622068"/>
            <a:ext cx="4216179" cy="4993419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normal sum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sum(list)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= 0;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sum += list[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spcAft>
                <a:spcPts val="0"/>
              </a:spcAft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8" name="Content Placeholder 6"/>
          <p:cNvSpPr txBox="1">
            <a:spLocks/>
          </p:cNvSpPr>
          <p:nvPr/>
        </p:nvSpPr>
        <p:spPr>
          <a:xfrm>
            <a:off x="4585917" y="1622068"/>
            <a:ext cx="4216179" cy="4993419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SIMD sum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sum(i32list)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= SIMD.int32x4.zero();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i32list.length;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4;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++){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sum = SIMD.int32x4.add(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sum,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SIMD.Int32x4.load(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i32list,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4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);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sum[0] + sum[1] +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sum[2] + sum[3];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369" y="2065868"/>
            <a:ext cx="4039263" cy="558062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368997" y="2623930"/>
            <a:ext cx="1518699" cy="558062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675369" y="3181991"/>
            <a:ext cx="4039263" cy="2081772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674374" y="5737300"/>
            <a:ext cx="4039263" cy="793661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3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SIMD – Single instruction, multiple data</a:t>
            </a:r>
            <a:br>
              <a:rPr lang="en-US" dirty="0"/>
            </a:br>
            <a:r>
              <a:rPr lang="en-US" sz="1600" cap="none" dirty="0"/>
              <a:t>https://github.com/johnmccutchan/ecmascript_simd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9900" dirty="0">
                <a:hlinkClick r:id="rId3"/>
              </a:rPr>
              <a:t>DEMO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3347838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94296"/>
            <a:ext cx="8209006" cy="4960189"/>
          </a:xfrm>
          <a:solidFill>
            <a:schemeClr val="bg1">
              <a:lumMod val="95000"/>
              <a:lumOff val="5000"/>
              <a:alpha val="50196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let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obj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= { a: 1, b: 2 };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(</a:t>
            </a: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let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[key, value] </a:t>
            </a: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Object.entries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obj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print(key + ": " + value + ");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} // =&gt; a: 1, b: 2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(</a:t>
            </a: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let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value </a:t>
            </a: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Object.values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obj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print(value);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} // =&gt; 1,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1" y="354229"/>
            <a:ext cx="7953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JAVASCRIPT QUICK FIX:</a:t>
            </a:r>
          </a:p>
          <a:p>
            <a:r>
              <a:rPr lang="en-US" sz="4000" dirty="0" err="1">
                <a:latin typeface="+mj-lt"/>
              </a:rPr>
              <a:t>Object.values</a:t>
            </a:r>
            <a:r>
              <a:rPr lang="en-US" sz="4000" dirty="0">
                <a:latin typeface="+mj-lt"/>
              </a:rPr>
              <a:t> &amp; </a:t>
            </a:r>
            <a:r>
              <a:rPr lang="en-US" sz="4000" dirty="0" err="1">
                <a:latin typeface="+mj-lt"/>
              </a:rPr>
              <a:t>Object.entries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2467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233063" y="1666721"/>
            <a:ext cx="5739493" cy="5003559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fetch(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...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fetch(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'/tc39.json'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.then(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parseJSON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.then(f =&gt;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console.log(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f.members.length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2000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3233062" y="1666720"/>
            <a:ext cx="5739493" cy="5003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fetch(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$.get(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JSON.parse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fetch(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'/tc39.json'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.then(f =&gt;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console.log(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f.members.length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20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3233061" y="1677360"/>
            <a:ext cx="5739493" cy="5003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fetch(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$.get(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JSON.parse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handleError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fetch(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'/tc39.json'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.then(f =&gt;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console.log(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f.members.length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Async</a:t>
            </a:r>
            <a:r>
              <a:rPr lang="en-US" dirty="0"/>
              <a:t> Functions</a:t>
            </a:r>
            <a:br>
              <a:rPr lang="en-US" dirty="0"/>
            </a:br>
            <a:r>
              <a:rPr lang="en-US" sz="1600" cap="none" dirty="0"/>
              <a:t>https://github.com/tc39/ecmascript-asyncawait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33681" y="1656082"/>
            <a:ext cx="2844800" cy="5024837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en-US" sz="2000" dirty="0"/>
              <a:t>Built on Promises and Generators</a:t>
            </a:r>
          </a:p>
          <a:p>
            <a:pPr marL="0" indent="0">
              <a:buNone/>
            </a:pPr>
            <a:r>
              <a:rPr lang="en-US" sz="2000" dirty="0"/>
              <a:t>Callable function that:</a:t>
            </a:r>
          </a:p>
          <a:p>
            <a:r>
              <a:rPr lang="en-US" sz="2000" dirty="0"/>
              <a:t>Returns a Promise</a:t>
            </a:r>
          </a:p>
          <a:p>
            <a:r>
              <a:rPr lang="en-US" sz="2000" dirty="0"/>
              <a:t>Has `await` inside it</a:t>
            </a:r>
          </a:p>
          <a:p>
            <a:pPr marL="0" indent="0">
              <a:buNone/>
            </a:pPr>
            <a:r>
              <a:rPr lang="en-US" sz="2000" dirty="0"/>
              <a:t>Similar to </a:t>
            </a:r>
            <a:r>
              <a:rPr lang="en-US" sz="2000" dirty="0" err="1"/>
              <a:t>async</a:t>
            </a:r>
            <a:r>
              <a:rPr lang="en-US" sz="2000" dirty="0"/>
              <a:t>/await in C# and Dart</a:t>
            </a:r>
          </a:p>
          <a:p>
            <a:pPr marL="0" indent="0">
              <a:buNone/>
            </a:pPr>
            <a:r>
              <a:rPr lang="en-US" sz="2000" dirty="0"/>
              <a:t>Implementations:</a:t>
            </a:r>
            <a:br>
              <a:rPr lang="en-US" sz="2000" dirty="0"/>
            </a:br>
            <a:r>
              <a:rPr lang="en-US" sz="2000" dirty="0"/>
              <a:t>Edge, Babel, TypeScript</a:t>
            </a: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3233061" y="1687999"/>
            <a:ext cx="5739493" cy="5003559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Image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...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fetch() { ...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(a, b) =&gt;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+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034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142070"/>
            <a:ext cx="8686800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"a".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padLeft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(4)        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 "   a";</a:t>
            </a:r>
          </a:p>
          <a:p>
            <a:pPr marL="0" indent="0">
              <a:buNone/>
            </a:pP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"a".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padLeft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(4, "x")   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 "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xxxa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";</a:t>
            </a:r>
          </a:p>
          <a:p>
            <a:pPr marL="0" indent="0">
              <a:buNone/>
            </a:pP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"a".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padLeft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(4, "4321")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 "432a";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1" y="354229"/>
            <a:ext cx="7953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JAVASCRIPT QUICK FIX:</a:t>
            </a:r>
          </a:p>
          <a:p>
            <a:r>
              <a:rPr lang="en-US" sz="4000" dirty="0" err="1">
                <a:latin typeface="+mj-lt"/>
              </a:rPr>
              <a:t>String#padRight</a:t>
            </a:r>
            <a:r>
              <a:rPr lang="en-US" sz="4000" dirty="0">
                <a:latin typeface="+mj-lt"/>
              </a:rPr>
              <a:t> &amp; </a:t>
            </a:r>
            <a:r>
              <a:rPr lang="en-US" sz="4000" dirty="0" err="1">
                <a:latin typeface="+mj-lt"/>
              </a:rPr>
              <a:t>String#padLeft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087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ES2017+ Language Features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48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6"/>
          <p:cNvSpPr txBox="1">
            <a:spLocks/>
          </p:cNvSpPr>
          <p:nvPr/>
        </p:nvSpPr>
        <p:spPr>
          <a:xfrm>
            <a:off x="3393442" y="1635282"/>
            <a:ext cx="5527040" cy="502702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Observer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observer =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next(value) {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got value */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throw(error)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error getting values */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return() {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no more values */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Observable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observable =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subscribe(observer) { ...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Observables</a:t>
            </a:r>
            <a:br>
              <a:rPr lang="en-US" dirty="0"/>
            </a:br>
            <a:r>
              <a:rPr lang="en-US" sz="1600" cap="none" dirty="0"/>
              <a:t>https://github.com/zenparsing/es-observable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43842" y="1645922"/>
            <a:ext cx="2972889" cy="50270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Represents push-based (</a:t>
            </a:r>
            <a:r>
              <a:rPr lang="en-US" sz="2000" dirty="0" err="1"/>
              <a:t>async</a:t>
            </a:r>
            <a:r>
              <a:rPr lang="en-US" sz="2000" dirty="0"/>
              <a:t>) data sources</a:t>
            </a:r>
          </a:p>
          <a:p>
            <a:pPr lvl="1"/>
            <a:r>
              <a:rPr lang="en-US" sz="2000" dirty="0"/>
              <a:t>DOM events!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Lazy – no data emitted until a consumer wants it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Compositional: Chain map/filter/etc. operations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Amenable to new syntax</a:t>
            </a:r>
            <a:endParaRPr lang="en-US" dirty="0"/>
          </a:p>
        </p:txBody>
      </p:sp>
      <p:sp>
        <p:nvSpPr>
          <p:cNvPr id="3" name="Bent-Up Arrow 2"/>
          <p:cNvSpPr/>
          <p:nvPr/>
        </p:nvSpPr>
        <p:spPr>
          <a:xfrm rot="10800000" flipH="1">
            <a:off x="5224007" y="2201040"/>
            <a:ext cx="644056" cy="338077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6"/>
          <p:cNvSpPr txBox="1">
            <a:spLocks/>
          </p:cNvSpPr>
          <p:nvPr/>
        </p:nvSpPr>
        <p:spPr>
          <a:xfrm>
            <a:off x="3393440" y="1645919"/>
            <a:ext cx="5527040" cy="502702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Observer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observer =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next(value) {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got value */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throw(error) { },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return() {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no more values */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Observable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Observable(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{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obs.next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obs.return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d.subscribe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(observer);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Observables</a:t>
            </a:r>
            <a:br>
              <a:rPr lang="en-US" dirty="0"/>
            </a:br>
            <a:r>
              <a:rPr lang="en-US" sz="1600" cap="none" dirty="0"/>
              <a:t>https://github.com/zenparsing/es-observable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43841" y="1645922"/>
            <a:ext cx="2936240" cy="50270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Represents push-based (</a:t>
            </a:r>
            <a:r>
              <a:rPr lang="en-US" sz="2000" dirty="0" err="1"/>
              <a:t>async</a:t>
            </a:r>
            <a:r>
              <a:rPr lang="en-US" sz="2000" dirty="0"/>
              <a:t>) data sources</a:t>
            </a:r>
          </a:p>
          <a:p>
            <a:pPr lvl="1"/>
            <a:r>
              <a:rPr lang="en-US" sz="2000" dirty="0"/>
              <a:t>DOM events!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Lazy – no data emitted until a consumer wants it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Compositional: Chain map/filter/etc. operations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Amenable to new syntax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3442" y="5017273"/>
            <a:ext cx="5527040" cy="532738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21420" y="5017273"/>
            <a:ext cx="1805385" cy="532738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18729" y="2453013"/>
            <a:ext cx="4610873" cy="532738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726805" y="5017273"/>
            <a:ext cx="1805385" cy="532738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74827" y="3372896"/>
            <a:ext cx="4610873" cy="532738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Elbow Connector 2"/>
          <p:cNvCxnSpPr/>
          <p:nvPr/>
        </p:nvCxnSpPr>
        <p:spPr>
          <a:xfrm rot="10800000">
            <a:off x="4220936" y="5355771"/>
            <a:ext cx="1162946" cy="689536"/>
          </a:xfrm>
          <a:prstGeom prst="curvedConnector3">
            <a:avLst>
              <a:gd name="adj1" fmla="val 858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63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6"/>
          <p:cNvSpPr txBox="1">
            <a:spLocks/>
          </p:cNvSpPr>
          <p:nvPr/>
        </p:nvSpPr>
        <p:spPr>
          <a:xfrm>
            <a:off x="3393440" y="1635278"/>
            <a:ext cx="5527040" cy="502702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Observable(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obs.next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obs.next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obs.return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d2 = d.map(n =&gt; n * 2);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d2.subscribe({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next: log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=&gt; 2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4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Observables</a:t>
            </a:r>
            <a:br>
              <a:rPr lang="en-US" dirty="0"/>
            </a:br>
            <a:r>
              <a:rPr lang="en-US" sz="1600" cap="none" dirty="0"/>
              <a:t>https://github.com/zenparsing/es-observable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43841" y="1645922"/>
            <a:ext cx="2936240" cy="50270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Represents push-based (</a:t>
            </a:r>
            <a:r>
              <a:rPr lang="en-US" sz="2000" dirty="0" err="1"/>
              <a:t>async</a:t>
            </a:r>
            <a:r>
              <a:rPr lang="en-US" sz="2000" dirty="0"/>
              <a:t>) data sources</a:t>
            </a:r>
          </a:p>
          <a:p>
            <a:pPr lvl="1"/>
            <a:r>
              <a:rPr lang="en-US" sz="2000" dirty="0"/>
              <a:t>DOM events!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Lazy – no data emitted until a consumer wants it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Compositional: Chain map/filter/etc. operations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Amenable to new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5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6"/>
          <p:cNvSpPr txBox="1">
            <a:spLocks/>
          </p:cNvSpPr>
          <p:nvPr/>
        </p:nvSpPr>
        <p:spPr>
          <a:xfrm>
            <a:off x="3393440" y="1635278"/>
            <a:ext cx="5527040" cy="502702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Observable(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obs.next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obs.next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obs.return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d2 = d.map(n =&gt; n * 2);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d2.forEach(log);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=&gt; 2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4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Observables</a:t>
            </a:r>
            <a:br>
              <a:rPr lang="en-US" dirty="0"/>
            </a:br>
            <a:r>
              <a:rPr lang="en-US" sz="1600" cap="none" dirty="0"/>
              <a:t>https://github.com/zenparsing/es-observable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43841" y="1645922"/>
            <a:ext cx="2936240" cy="50270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Represents push-based (</a:t>
            </a:r>
            <a:r>
              <a:rPr lang="en-US" sz="2000" dirty="0" err="1"/>
              <a:t>async</a:t>
            </a:r>
            <a:r>
              <a:rPr lang="en-US" sz="2000" dirty="0"/>
              <a:t>) data sources</a:t>
            </a:r>
          </a:p>
          <a:p>
            <a:pPr lvl="1"/>
            <a:r>
              <a:rPr lang="en-US" sz="2000" dirty="0"/>
              <a:t>DOM events!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Lazy – no data emitted until a consumer wants it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Compositional: Chain map/filter/etc. operations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Amenable to new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6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ECMAScript's Historical Record</a:t>
            </a:r>
          </a:p>
          <a:p>
            <a:r>
              <a:rPr lang="en-US" sz="2400" dirty="0"/>
              <a:t>SIMD</a:t>
            </a:r>
          </a:p>
          <a:p>
            <a:r>
              <a:rPr lang="en-US" sz="2400" dirty="0" err="1"/>
              <a:t>Async</a:t>
            </a:r>
            <a:r>
              <a:rPr lang="en-US" sz="2400" dirty="0"/>
              <a:t> Functions</a:t>
            </a:r>
          </a:p>
          <a:p>
            <a:r>
              <a:rPr lang="en-US" sz="2400" dirty="0"/>
              <a:t>Observables</a:t>
            </a:r>
          </a:p>
          <a:p>
            <a:r>
              <a:rPr lang="en-US" sz="2400" dirty="0"/>
              <a:t>Class Property Declarations</a:t>
            </a:r>
          </a:p>
          <a:p>
            <a:r>
              <a:rPr lang="en-US" sz="2400" dirty="0"/>
              <a:t>Value Types</a:t>
            </a:r>
          </a:p>
        </p:txBody>
      </p:sp>
    </p:spTree>
    <p:extLst>
      <p:ext uri="{BB962C8B-B14F-4D97-AF65-F5344CB8AC3E}">
        <p14:creationId xmlns:p14="http://schemas.microsoft.com/office/powerpoint/2010/main" val="2438963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6"/>
          <p:cNvSpPr txBox="1">
            <a:spLocks/>
          </p:cNvSpPr>
          <p:nvPr/>
        </p:nvSpPr>
        <p:spPr>
          <a:xfrm>
            <a:off x="3393440" y="1635278"/>
            <a:ext cx="5527040" cy="502702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Observable(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obs.next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obs.next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obs.return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d2 = d.map(n =&gt; n * 2);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d2)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log(n);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=&gt; 2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4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Observables</a:t>
            </a:r>
            <a:br>
              <a:rPr lang="en-US" dirty="0"/>
            </a:br>
            <a:r>
              <a:rPr lang="en-US" sz="1600" cap="none" dirty="0"/>
              <a:t>https://github.com/zenparsing/es-observable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43841" y="1645922"/>
            <a:ext cx="2936240" cy="50270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Represents push-based (</a:t>
            </a:r>
            <a:r>
              <a:rPr lang="en-US" sz="2000" dirty="0" err="1"/>
              <a:t>async</a:t>
            </a:r>
            <a:r>
              <a:rPr lang="en-US" sz="2000" dirty="0"/>
              <a:t>) data sources</a:t>
            </a:r>
          </a:p>
          <a:p>
            <a:pPr lvl="1"/>
            <a:r>
              <a:rPr lang="en-US" sz="2000" dirty="0"/>
              <a:t>DOM events!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Lazy – no data emitted until a consumer wants it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Compositional: Chain map/filter/etc. operations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Amenable to new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71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6"/>
          <p:cNvSpPr txBox="1">
            <a:spLocks/>
          </p:cNvSpPr>
          <p:nvPr/>
        </p:nvSpPr>
        <p:spPr>
          <a:xfrm>
            <a:off x="3393440" y="1645921"/>
            <a:ext cx="5527040" cy="502702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arrowKeys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from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EventFilters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$(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'document'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keys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elem.listen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'keypress'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arrows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keys.filter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arrowKeys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arrowKeys.forEach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moveCharacter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Observables</a:t>
            </a:r>
            <a:br>
              <a:rPr lang="en-US" dirty="0"/>
            </a:br>
            <a:r>
              <a:rPr lang="en-US" sz="1600" cap="none" dirty="0"/>
              <a:t>https://github.com/zenparsing/es-observable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43841" y="1645922"/>
            <a:ext cx="2936240" cy="50270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Represents push-based (</a:t>
            </a:r>
            <a:r>
              <a:rPr lang="en-US" sz="2000" dirty="0" err="1"/>
              <a:t>async</a:t>
            </a:r>
            <a:r>
              <a:rPr lang="en-US" sz="2000" dirty="0"/>
              <a:t>) data sources</a:t>
            </a:r>
          </a:p>
          <a:p>
            <a:pPr lvl="1"/>
            <a:r>
              <a:rPr lang="en-US" sz="2000" dirty="0"/>
              <a:t>DOM events!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Lazy – no data emitted until a consumer wants it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Compositional: Chain map/filter/etc. operations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Amenable to new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17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6"/>
          <p:cNvSpPr txBox="1">
            <a:spLocks/>
          </p:cNvSpPr>
          <p:nvPr/>
        </p:nvSpPr>
        <p:spPr>
          <a:xfrm>
            <a:off x="3393440" y="1635278"/>
            <a:ext cx="5527040" cy="502702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"Anonymous";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name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Person.defaultName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Brian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name = "Brian Terlson";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p.name; // "Anonymous"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Brian();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b.name; // "Brian Terlson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Property Declarations</a:t>
            </a:r>
            <a:br>
              <a:rPr lang="en-US" dirty="0"/>
            </a:br>
            <a:r>
              <a:rPr lang="en-US" sz="1600" cap="none" dirty="0"/>
              <a:t>https://github.com/jeffmo/es-class-static-properties-and-fields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43841" y="1645922"/>
            <a:ext cx="2936240" cy="50270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dirty="0"/>
              <a:t>Declarative syntax for creating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Static and instance properties</a:t>
            </a:r>
          </a:p>
        </p:txBody>
      </p:sp>
    </p:spTree>
    <p:extLst>
      <p:ext uri="{BB962C8B-B14F-4D97-AF65-F5344CB8AC3E}">
        <p14:creationId xmlns:p14="http://schemas.microsoft.com/office/powerpoint/2010/main" val="3229394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6"/>
          <p:cNvSpPr txBox="1">
            <a:spLocks/>
          </p:cNvSpPr>
          <p:nvPr/>
        </p:nvSpPr>
        <p:spPr>
          <a:xfrm>
            <a:off x="3393440" y="1635278"/>
            <a:ext cx="5527040" cy="502702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React.Component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(props)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(props);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this.state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count: 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76651"/>
            <a:ext cx="7772400" cy="1025677"/>
          </a:xfrm>
        </p:spPr>
        <p:txBody>
          <a:bodyPr>
            <a:normAutofit/>
          </a:bodyPr>
          <a:lstStyle/>
          <a:p>
            <a:r>
              <a:rPr lang="en-US" dirty="0"/>
              <a:t>Class Property Declarations</a:t>
            </a:r>
            <a:br>
              <a:rPr lang="en-US" dirty="0"/>
            </a:br>
            <a:r>
              <a:rPr lang="en-US" sz="1600" cap="none" dirty="0"/>
              <a:t>https://github.com/jeffmo/es-class-static-properties-and-fields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43841" y="1645922"/>
            <a:ext cx="2936240" cy="50270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dirty="0"/>
              <a:t>Declarative syntax for creating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Static and instance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Avoids boilerplate</a:t>
            </a:r>
          </a:p>
        </p:txBody>
      </p:sp>
      <p:sp>
        <p:nvSpPr>
          <p:cNvPr id="2" name="Rectangle 1"/>
          <p:cNvSpPr/>
          <p:nvPr/>
        </p:nvSpPr>
        <p:spPr>
          <a:xfrm>
            <a:off x="3368040" y="2080260"/>
            <a:ext cx="4015740" cy="411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55999" y="2491740"/>
            <a:ext cx="2560322" cy="411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1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6"/>
          <p:cNvSpPr txBox="1">
            <a:spLocks/>
          </p:cNvSpPr>
          <p:nvPr/>
        </p:nvSpPr>
        <p:spPr>
          <a:xfrm>
            <a:off x="3393440" y="1635278"/>
            <a:ext cx="5527040" cy="502702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React.Component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state =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count: 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76651"/>
            <a:ext cx="7772400" cy="1025677"/>
          </a:xfrm>
        </p:spPr>
        <p:txBody>
          <a:bodyPr>
            <a:normAutofit/>
          </a:bodyPr>
          <a:lstStyle/>
          <a:p>
            <a:r>
              <a:rPr lang="en-US" dirty="0"/>
              <a:t>Class Property Declarations</a:t>
            </a:r>
            <a:br>
              <a:rPr lang="en-US" dirty="0"/>
            </a:br>
            <a:r>
              <a:rPr lang="en-US" sz="1600" cap="none" dirty="0"/>
              <a:t>https://github.com/jeffmo/es-class-static-properties-and-fields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43841" y="1645922"/>
            <a:ext cx="2936240" cy="50270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dirty="0"/>
              <a:t>Declarative syntax for creating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Static and instance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Avoids boilerplate</a:t>
            </a:r>
          </a:p>
        </p:txBody>
      </p:sp>
    </p:spTree>
    <p:extLst>
      <p:ext uri="{BB962C8B-B14F-4D97-AF65-F5344CB8AC3E}">
        <p14:creationId xmlns:p14="http://schemas.microsoft.com/office/powerpoint/2010/main" val="1023616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6"/>
          <p:cNvSpPr txBox="1">
            <a:spLocks/>
          </p:cNvSpPr>
          <p:nvPr/>
        </p:nvSpPr>
        <p:spPr>
          <a:xfrm>
            <a:off x="3393440" y="1635278"/>
            <a:ext cx="5527040" cy="502702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"Anonymous";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name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Person.defaultName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Property Declarations</a:t>
            </a:r>
            <a:br>
              <a:rPr lang="en-US" dirty="0"/>
            </a:br>
            <a:r>
              <a:rPr lang="en-US" sz="1600" cap="none" dirty="0"/>
              <a:t>https://github.com/jeffmo/es-class-static-properties-and-fields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43841" y="1645922"/>
            <a:ext cx="2936240" cy="50270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dirty="0"/>
              <a:t>Declarative syntax for creating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Static and instance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Avoids boilerplate</a:t>
            </a:r>
          </a:p>
        </p:txBody>
      </p:sp>
    </p:spTree>
    <p:extLst>
      <p:ext uri="{BB962C8B-B14F-4D97-AF65-F5344CB8AC3E}">
        <p14:creationId xmlns:p14="http://schemas.microsoft.com/office/powerpoint/2010/main" val="4188762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6"/>
          <p:cNvSpPr txBox="1">
            <a:spLocks/>
          </p:cNvSpPr>
          <p:nvPr/>
        </p:nvSpPr>
        <p:spPr>
          <a:xfrm>
            <a:off x="3393440" y="1635278"/>
            <a:ext cx="5527040" cy="502702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@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"Anonymous";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name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Person.defaultName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Property Declarations &amp; Decorators</a:t>
            </a:r>
            <a:br>
              <a:rPr lang="en-US" dirty="0"/>
            </a:br>
            <a:r>
              <a:rPr lang="en-US" sz="1600" cap="none" dirty="0"/>
              <a:t>https://github.com/jeffmo/es-class-static-properties-and-fields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43841" y="1645922"/>
            <a:ext cx="2936240" cy="50270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dirty="0"/>
              <a:t>Declarative syntax for creating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Static and instance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Avoids boilerplate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Allows for decoration</a:t>
            </a:r>
          </a:p>
        </p:txBody>
      </p:sp>
    </p:spTree>
    <p:extLst>
      <p:ext uri="{BB962C8B-B14F-4D97-AF65-F5344CB8AC3E}">
        <p14:creationId xmlns:p14="http://schemas.microsoft.com/office/powerpoint/2010/main" val="1669041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6"/>
          <p:cNvSpPr txBox="1">
            <a:spLocks/>
          </p:cNvSpPr>
          <p:nvPr/>
        </p:nvSpPr>
        <p:spPr>
          <a:xfrm>
            <a:off x="3393440" y="1635278"/>
            <a:ext cx="5527040" cy="502702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@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"Anonymous";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@uppercase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name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Person.defaultName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Property Declarations &amp; decorators</a:t>
            </a:r>
            <a:br>
              <a:rPr lang="en-US" dirty="0"/>
            </a:br>
            <a:r>
              <a:rPr lang="en-US" sz="1600" cap="none" dirty="0"/>
              <a:t>https://github.com/jeffmo/es-class-static-properties-and-fields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43841" y="1645922"/>
            <a:ext cx="2936240" cy="50270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dirty="0"/>
              <a:t>Declarative syntax for creating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Static and instance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Avoids boilerplate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Allows for decoration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04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6"/>
          <p:cNvSpPr txBox="1">
            <a:spLocks/>
          </p:cNvSpPr>
          <p:nvPr/>
        </p:nvSpPr>
        <p:spPr>
          <a:xfrm>
            <a:off x="3393440" y="1635278"/>
            <a:ext cx="5527040" cy="502702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@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"Anonymous";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@uppercase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name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Person.defaultName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addresses;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Property Declarations &amp; Decorators</a:t>
            </a:r>
            <a:br>
              <a:rPr lang="en-US" dirty="0"/>
            </a:br>
            <a:r>
              <a:rPr lang="en-US" sz="1600" cap="none" dirty="0"/>
              <a:t>https://github.com/jeffmo/es-class-static-properties-and-fields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43841" y="1645922"/>
            <a:ext cx="2936240" cy="50270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dirty="0"/>
              <a:t>Declarative syntax for creating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Static and instance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Avoids boilerplate</a:t>
            </a:r>
          </a:p>
        </p:txBody>
      </p:sp>
    </p:spTree>
    <p:extLst>
      <p:ext uri="{BB962C8B-B14F-4D97-AF65-F5344CB8AC3E}">
        <p14:creationId xmlns:p14="http://schemas.microsoft.com/office/powerpoint/2010/main" val="3282272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6"/>
          <p:cNvSpPr txBox="1">
            <a:spLocks/>
          </p:cNvSpPr>
          <p:nvPr/>
        </p:nvSpPr>
        <p:spPr>
          <a:xfrm>
            <a:off x="3393440" y="1635278"/>
            <a:ext cx="5527040" cy="502702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@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"Anonymous";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@uppercase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name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Person.defaultName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@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hasMany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addresses;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Property Declarations &amp; DECORATORS</a:t>
            </a:r>
            <a:br>
              <a:rPr lang="en-US" dirty="0"/>
            </a:br>
            <a:r>
              <a:rPr lang="en-US" sz="1600" cap="none" dirty="0"/>
              <a:t>https://github.com/jeffmo/es-class-static-properties-and-fields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43841" y="1645922"/>
            <a:ext cx="2936240" cy="50270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dirty="0"/>
              <a:t>Declarative syntax for creating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Static and instance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Avoids boilerplate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Decorators add declarative syntax for modifying fields</a:t>
            </a:r>
          </a:p>
        </p:txBody>
      </p:sp>
    </p:spTree>
    <p:extLst>
      <p:ext uri="{BB962C8B-B14F-4D97-AF65-F5344CB8AC3E}">
        <p14:creationId xmlns:p14="http://schemas.microsoft.com/office/powerpoint/2010/main" val="327650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075" y="1308497"/>
            <a:ext cx="67391280" cy="4032224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-76200" y="-326571"/>
            <a:ext cx="9742714" cy="769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336950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22222E-6 L -0.45625 -2.22222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625 -2.22222E-6 L -0.90278 -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0278 -2.22222E-6 L -1.1934 -2.22222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934 -2.22222E-6 L -4.36389 -2.22222E-6 " pathEditMode="relative" rAng="0" ptsTypes="AA">
                                      <p:cBhvr>
                                        <p:cTn id="26" dur="1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5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6389 -2.22222E-6 L -6.06389 -2.22222E-6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8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06389 -2.22222E-6 L -6.84462 -2.22222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6"/>
          <p:cNvSpPr txBox="1">
            <a:spLocks/>
          </p:cNvSpPr>
          <p:nvPr/>
        </p:nvSpPr>
        <p:spPr>
          <a:xfrm>
            <a:off x="3401393" y="1635281"/>
            <a:ext cx="5527040" cy="502702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Example using factory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f32x4 = Float32x4(0, 1, 2, 3);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int8 = Int8(254);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Example using literal suffixes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i64    = 0L;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Int64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ui64   = 0UL;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Uint64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f32    = 0f;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Float32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bignum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0n;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Bignum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= 0m;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Decimal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3" y="173691"/>
            <a:ext cx="7985759" cy="1456267"/>
          </a:xfrm>
        </p:spPr>
        <p:txBody>
          <a:bodyPr>
            <a:normAutofit/>
          </a:bodyPr>
          <a:lstStyle/>
          <a:p>
            <a:r>
              <a:rPr lang="en-US" dirty="0"/>
              <a:t>Value Types</a:t>
            </a:r>
            <a:br>
              <a:rPr lang="en-US" dirty="0"/>
            </a:br>
            <a:r>
              <a:rPr lang="en-US" sz="1600" cap="none" dirty="0"/>
              <a:t>https://github.com/brendaneich/value-spec (work in progress)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43841" y="1645922"/>
            <a:ext cx="3157552" cy="5027021"/>
          </a:xfrm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2000" dirty="0"/>
              <a:t>New Primitive Types: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Int64/Uint64</a:t>
            </a:r>
          </a:p>
          <a:p>
            <a:pPr>
              <a:spcAft>
                <a:spcPts val="0"/>
              </a:spcAft>
            </a:pPr>
            <a:r>
              <a:rPr lang="en-US" sz="2000" dirty="0" err="1"/>
              <a:t>Bignum</a:t>
            </a:r>
            <a:endParaRPr lang="en-US" sz="2000" dirty="0"/>
          </a:p>
          <a:p>
            <a:pPr>
              <a:spcAft>
                <a:spcPts val="0"/>
              </a:spcAft>
            </a:pPr>
            <a:r>
              <a:rPr lang="en-US" sz="2000" dirty="0"/>
              <a:t>Decimal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Complex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Rational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SIMD types</a:t>
            </a:r>
          </a:p>
          <a:p>
            <a:pPr>
              <a:spcAft>
                <a:spcPts val="0"/>
              </a:spcAft>
            </a:pPr>
            <a:r>
              <a:rPr lang="en-US" sz="2000" dirty="0" err="1"/>
              <a:t>TypedArray</a:t>
            </a:r>
            <a:r>
              <a:rPr lang="en-US" sz="2000" dirty="0"/>
              <a:t> types</a:t>
            </a:r>
          </a:p>
          <a:p>
            <a:pPr marL="0" indent="0">
              <a:spcAft>
                <a:spcPts val="0"/>
              </a:spcAft>
              <a:buNone/>
            </a:pPr>
            <a:endParaRPr lang="en-US" sz="2000" dirty="0"/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/>
              <a:t>Literal Suffixes!</a:t>
            </a:r>
          </a:p>
          <a:p>
            <a:pPr marL="0" indent="0">
              <a:spcAft>
                <a:spcPts val="0"/>
              </a:spcAft>
              <a:buNone/>
            </a:pPr>
            <a:endParaRPr lang="en-US" sz="2000" dirty="0"/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/>
              <a:t>Benefits:</a:t>
            </a:r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Serialize across iframes</a:t>
            </a:r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Immutable</a:t>
            </a:r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=== compares by value</a:t>
            </a:r>
          </a:p>
        </p:txBody>
      </p:sp>
    </p:spTree>
    <p:extLst>
      <p:ext uri="{BB962C8B-B14F-4D97-AF65-F5344CB8AC3E}">
        <p14:creationId xmlns:p14="http://schemas.microsoft.com/office/powerpoint/2010/main" val="2364545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6"/>
          <p:cNvSpPr txBox="1">
            <a:spLocks/>
          </p:cNvSpPr>
          <p:nvPr/>
        </p:nvSpPr>
        <p:spPr>
          <a:xfrm>
            <a:off x="3401393" y="1635281"/>
            <a:ext cx="5527040" cy="502702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Measures.js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Yard =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(Symbol(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"Yard"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Float64);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 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Foot =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(Symbol(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"Feet"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Float64);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Define literal suffixes (WIP!)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LiteralSuffixTable.ya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Yard;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LiteralSuffixTable.ft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Feet;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3" y="173691"/>
            <a:ext cx="7985759" cy="1456267"/>
          </a:xfrm>
        </p:spPr>
        <p:txBody>
          <a:bodyPr>
            <a:normAutofit/>
          </a:bodyPr>
          <a:lstStyle/>
          <a:p>
            <a:r>
              <a:rPr lang="en-US" dirty="0"/>
              <a:t>Value Types</a:t>
            </a:r>
            <a:br>
              <a:rPr lang="en-US" dirty="0"/>
            </a:br>
            <a:r>
              <a:rPr lang="en-US" sz="1600" cap="none" dirty="0"/>
              <a:t>https://github.com/brendaneich/value-spec (work in progress)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43841" y="1645922"/>
            <a:ext cx="2936240" cy="5027021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b="1" dirty="0"/>
              <a:t>Custom Primitive Types!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Compose new primitive types from existing ones using the </a:t>
            </a:r>
            <a:r>
              <a:rPr lang="en-US" b="1" dirty="0" err="1"/>
              <a:t>ValueType</a:t>
            </a:r>
            <a:r>
              <a:rPr lang="en-US" dirty="0"/>
              <a:t> factory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Assign custom suffixes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Overload operators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28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6"/>
          <p:cNvSpPr txBox="1">
            <a:spLocks/>
          </p:cNvSpPr>
          <p:nvPr/>
        </p:nvSpPr>
        <p:spPr>
          <a:xfrm>
            <a:off x="3401393" y="1635281"/>
            <a:ext cx="5527040" cy="502702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Measures.js</a:t>
            </a: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addYandF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(y, f) {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Foot(y * 3 + f)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addFandY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(f, y)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addCandF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(y, f)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Reflect.defineOperator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'+'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addYandF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Yard, Foot);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Reflect.defineOperator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'+'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addFandY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Foot, Yard);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3" y="173691"/>
            <a:ext cx="7985759" cy="1456267"/>
          </a:xfrm>
        </p:spPr>
        <p:txBody>
          <a:bodyPr>
            <a:normAutofit/>
          </a:bodyPr>
          <a:lstStyle/>
          <a:p>
            <a:r>
              <a:rPr lang="en-US" dirty="0"/>
              <a:t>Value Types</a:t>
            </a:r>
            <a:br>
              <a:rPr lang="en-US" dirty="0"/>
            </a:br>
            <a:r>
              <a:rPr lang="en-US" sz="1600" cap="none" dirty="0"/>
              <a:t>https://github.com/littledan/value-spec (work in progress)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43841" y="1645922"/>
            <a:ext cx="2936240" cy="5027021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b="1" dirty="0"/>
              <a:t>Custom Primitive Types!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Compose new primitive types from existing ones using the </a:t>
            </a:r>
            <a:r>
              <a:rPr lang="en-US" b="1" dirty="0" err="1"/>
              <a:t>ValueType</a:t>
            </a:r>
            <a:r>
              <a:rPr lang="en-US" dirty="0"/>
              <a:t> factory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Assign custom suffixes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Overload operators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51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6"/>
          <p:cNvSpPr txBox="1">
            <a:spLocks/>
          </p:cNvSpPr>
          <p:nvPr/>
        </p:nvSpPr>
        <p:spPr>
          <a:xfrm>
            <a:off x="3401393" y="1635281"/>
            <a:ext cx="5527040" cy="502702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{Yard, Feet}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"Measures.js"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87ya;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pass = 20ft;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newPos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pass;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Foot(281)</a:t>
            </a:r>
            <a:b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css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math?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20em + 10px;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vector math?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v1 = Vector(1, 2);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v2 = Vector(3, 4);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v1 + v2;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Vector(4, 6)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3" y="173691"/>
            <a:ext cx="7985759" cy="1456267"/>
          </a:xfrm>
        </p:spPr>
        <p:txBody>
          <a:bodyPr>
            <a:normAutofit/>
          </a:bodyPr>
          <a:lstStyle/>
          <a:p>
            <a:r>
              <a:rPr lang="en-US" dirty="0"/>
              <a:t>Value Types</a:t>
            </a:r>
            <a:br>
              <a:rPr lang="en-US" dirty="0"/>
            </a:br>
            <a:r>
              <a:rPr lang="en-US" sz="1600" cap="none" dirty="0"/>
              <a:t>https://github.com/littledan/value-spec (work in progress)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43841" y="1645922"/>
            <a:ext cx="2936240" cy="5027021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b="1" dirty="0"/>
              <a:t>Custom Primitive Types!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Compose new primitive types from existing ones using the </a:t>
            </a:r>
            <a:r>
              <a:rPr lang="en-US" b="1" dirty="0" err="1"/>
              <a:t>ValueType</a:t>
            </a:r>
            <a:r>
              <a:rPr lang="en-US" dirty="0"/>
              <a:t> factory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Assign custom suffixes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Overload operators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791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Thank You!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Twitter: @</a:t>
            </a:r>
            <a:r>
              <a:rPr lang="en-US" dirty="0" err="1"/>
              <a:t>bterlson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https://github.com/bterlson</a:t>
            </a:r>
          </a:p>
        </p:txBody>
      </p:sp>
    </p:spTree>
    <p:extLst>
      <p:ext uri="{BB962C8B-B14F-4D97-AF65-F5344CB8AC3E}">
        <p14:creationId xmlns:p14="http://schemas.microsoft.com/office/powerpoint/2010/main" val="3121009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Wins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142068"/>
            <a:ext cx="7772400" cy="39386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Exponentiation Operator: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Math.pow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(10, 2)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 10 ** 2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200" dirty="0" err="1"/>
              <a:t>String#rpad</a:t>
            </a:r>
            <a:r>
              <a:rPr lang="en-US" sz="3200" dirty="0"/>
              <a:t> &amp; </a:t>
            </a:r>
            <a:r>
              <a:rPr lang="en-US" sz="3200" dirty="0" err="1"/>
              <a:t>String#lpad</a:t>
            </a:r>
            <a:endParaRPr lang="en-US" sz="3200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"a".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lpad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 "   a";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200" dirty="0" err="1"/>
              <a:t>String#at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"🚀"[0]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 "�"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"🚀".at(0)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"🚀"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7633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270250" y="2142070"/>
            <a:ext cx="4743122" cy="4530875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readLines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(path)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(path);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file.readLine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Async</a:t>
            </a:r>
            <a:r>
              <a:rPr lang="en-US" dirty="0"/>
              <a:t> Generators</a:t>
            </a:r>
            <a:br>
              <a:rPr lang="en-US" dirty="0"/>
            </a:br>
            <a:r>
              <a:rPr lang="en-US" sz="1600" cap="none" dirty="0"/>
              <a:t>https://github.com/zenparsing/async-iteration/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4530874"/>
          </a:xfrm>
        </p:spPr>
        <p:txBody>
          <a:bodyPr>
            <a:normAutofit/>
          </a:bodyPr>
          <a:lstStyle/>
          <a:p>
            <a:r>
              <a:rPr lang="en-US" dirty="0"/>
              <a:t>Builds on Promises, Generators, and </a:t>
            </a:r>
            <a:r>
              <a:rPr lang="en-US" dirty="0" err="1"/>
              <a:t>Async</a:t>
            </a:r>
            <a:r>
              <a:rPr lang="en-US" dirty="0"/>
              <a:t> Functions</a:t>
            </a:r>
          </a:p>
          <a:p>
            <a:r>
              <a:rPr lang="en-US" dirty="0"/>
              <a:t>`await` and `yield`</a:t>
            </a:r>
          </a:p>
          <a:p>
            <a:pPr lvl="1"/>
            <a:r>
              <a:rPr lang="en-US" dirty="0"/>
              <a:t>`await` behaves like </a:t>
            </a:r>
            <a:r>
              <a:rPr lang="en-US" dirty="0" err="1"/>
              <a:t>Async</a:t>
            </a:r>
            <a:r>
              <a:rPr lang="en-US" dirty="0"/>
              <a:t> Functions</a:t>
            </a:r>
          </a:p>
          <a:p>
            <a:pPr lvl="1"/>
            <a:r>
              <a:rPr lang="en-US" dirty="0"/>
              <a:t>`yield` behaves like Generator Functions</a:t>
            </a:r>
          </a:p>
          <a:p>
            <a:r>
              <a:rPr lang="en-US" dirty="0"/>
              <a:t>Returns an Iterator-like object</a:t>
            </a:r>
          </a:p>
          <a:p>
            <a:pPr lvl="1"/>
            <a:r>
              <a:rPr lang="en-US" dirty="0"/>
              <a:t>Has .next, .throw, and .return</a:t>
            </a:r>
          </a:p>
          <a:p>
            <a:pPr lvl="1"/>
            <a:r>
              <a:rPr lang="en-US" dirty="0"/>
              <a:t>But each returns Promise&lt;</a:t>
            </a:r>
            <a:r>
              <a:rPr lang="en-US" dirty="0" err="1"/>
              <a:t>IterationResult</a:t>
            </a:r>
            <a:r>
              <a:rPr lang="en-US" dirty="0"/>
              <a:t>&gt; rather than </a:t>
            </a:r>
            <a:r>
              <a:rPr lang="en-US" dirty="0" err="1"/>
              <a:t>IterationResult</a:t>
            </a:r>
            <a:endParaRPr lang="en-US" dirty="0"/>
          </a:p>
          <a:p>
            <a:r>
              <a:rPr lang="en-US" dirty="0"/>
              <a:t>Includes new </a:t>
            </a:r>
            <a:r>
              <a:rPr lang="en-US" dirty="0" err="1"/>
              <a:t>Async</a:t>
            </a:r>
            <a:r>
              <a:rPr lang="en-US" dirty="0"/>
              <a:t> for-of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65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270250" y="2142070"/>
            <a:ext cx="4743122" cy="4530875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readLines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'/foo.txt'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read()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p.then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(result =&gt;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result.done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print(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read();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read();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Async</a:t>
            </a:r>
            <a:r>
              <a:rPr lang="en-US" dirty="0"/>
              <a:t> Generators</a:t>
            </a:r>
            <a:br>
              <a:rPr lang="en-US" dirty="0"/>
            </a:br>
            <a:r>
              <a:rPr lang="en-US" sz="1600" cap="none" dirty="0"/>
              <a:t>https://github.com/zenparsing/async-iteration/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4530874"/>
          </a:xfrm>
        </p:spPr>
        <p:txBody>
          <a:bodyPr>
            <a:normAutofit/>
          </a:bodyPr>
          <a:lstStyle/>
          <a:p>
            <a:r>
              <a:rPr lang="en-US" dirty="0"/>
              <a:t>Builds on Promises, Generators, and </a:t>
            </a:r>
            <a:r>
              <a:rPr lang="en-US" dirty="0" err="1"/>
              <a:t>Async</a:t>
            </a:r>
            <a:r>
              <a:rPr lang="en-US" dirty="0"/>
              <a:t> Functions</a:t>
            </a:r>
          </a:p>
          <a:p>
            <a:r>
              <a:rPr lang="en-US" dirty="0"/>
              <a:t>`await` and `yield`</a:t>
            </a:r>
          </a:p>
          <a:p>
            <a:pPr lvl="1"/>
            <a:r>
              <a:rPr lang="en-US" dirty="0"/>
              <a:t>`await` behaves like </a:t>
            </a:r>
            <a:r>
              <a:rPr lang="en-US" dirty="0" err="1"/>
              <a:t>Async</a:t>
            </a:r>
            <a:r>
              <a:rPr lang="en-US" dirty="0"/>
              <a:t> Functions</a:t>
            </a:r>
          </a:p>
          <a:p>
            <a:pPr lvl="1"/>
            <a:r>
              <a:rPr lang="en-US" dirty="0"/>
              <a:t>`yield` behaves like Generator Functions</a:t>
            </a:r>
          </a:p>
          <a:p>
            <a:r>
              <a:rPr lang="en-US" dirty="0"/>
              <a:t>Returns an Iterator-like object</a:t>
            </a:r>
          </a:p>
          <a:p>
            <a:pPr lvl="1"/>
            <a:r>
              <a:rPr lang="en-US" dirty="0"/>
              <a:t>Has .next, .throw, and .return</a:t>
            </a:r>
          </a:p>
          <a:p>
            <a:pPr lvl="1"/>
            <a:r>
              <a:rPr lang="en-US" dirty="0"/>
              <a:t>But each returns Promise&lt;</a:t>
            </a:r>
            <a:r>
              <a:rPr lang="en-US" dirty="0" err="1"/>
              <a:t>IterationResult</a:t>
            </a:r>
            <a:r>
              <a:rPr lang="en-US" dirty="0"/>
              <a:t>&gt; rather than </a:t>
            </a:r>
            <a:r>
              <a:rPr lang="en-US" dirty="0" err="1"/>
              <a:t>IterationResult</a:t>
            </a:r>
            <a:endParaRPr lang="en-US" dirty="0"/>
          </a:p>
          <a:p>
            <a:r>
              <a:rPr lang="en-US" dirty="0"/>
              <a:t>Includes new </a:t>
            </a:r>
            <a:r>
              <a:rPr lang="en-US" dirty="0" err="1"/>
              <a:t>Async</a:t>
            </a:r>
            <a:r>
              <a:rPr lang="en-US" dirty="0"/>
              <a:t> for-of loop</a:t>
            </a:r>
          </a:p>
          <a:p>
            <a:endParaRPr lang="en-US" dirty="0"/>
          </a:p>
        </p:txBody>
      </p:sp>
      <p:sp>
        <p:nvSpPr>
          <p:cNvPr id="2" name="Multiply 1"/>
          <p:cNvSpPr/>
          <p:nvPr/>
        </p:nvSpPr>
        <p:spPr>
          <a:xfrm>
            <a:off x="3764064" y="1630439"/>
            <a:ext cx="5755494" cy="5755494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270250" y="2142070"/>
            <a:ext cx="4743122" cy="4530875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readLines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'foo.txt'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print(line);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Async</a:t>
            </a:r>
            <a:r>
              <a:rPr lang="en-US" dirty="0"/>
              <a:t> Generators</a:t>
            </a:r>
            <a:br>
              <a:rPr lang="en-US" dirty="0"/>
            </a:br>
            <a:r>
              <a:rPr lang="en-US" sz="1600" cap="none" dirty="0"/>
              <a:t>https://github.com/zenparsing/async-iteration/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4530874"/>
          </a:xfrm>
        </p:spPr>
        <p:txBody>
          <a:bodyPr>
            <a:normAutofit/>
          </a:bodyPr>
          <a:lstStyle/>
          <a:p>
            <a:r>
              <a:rPr lang="en-US" dirty="0"/>
              <a:t>Builds on Promises, Generators, and </a:t>
            </a:r>
            <a:r>
              <a:rPr lang="en-US" dirty="0" err="1"/>
              <a:t>Async</a:t>
            </a:r>
            <a:r>
              <a:rPr lang="en-US" dirty="0"/>
              <a:t> Functions</a:t>
            </a:r>
          </a:p>
          <a:p>
            <a:r>
              <a:rPr lang="en-US" dirty="0"/>
              <a:t>`await` and `yield`</a:t>
            </a:r>
          </a:p>
          <a:p>
            <a:pPr lvl="1"/>
            <a:r>
              <a:rPr lang="en-US" dirty="0"/>
              <a:t>`await` behaves like </a:t>
            </a:r>
            <a:r>
              <a:rPr lang="en-US" dirty="0" err="1"/>
              <a:t>Async</a:t>
            </a:r>
            <a:r>
              <a:rPr lang="en-US" dirty="0"/>
              <a:t> Functions</a:t>
            </a:r>
          </a:p>
          <a:p>
            <a:pPr lvl="1"/>
            <a:r>
              <a:rPr lang="en-US" dirty="0"/>
              <a:t>`yield` behaves like Generator Functions</a:t>
            </a:r>
          </a:p>
          <a:p>
            <a:r>
              <a:rPr lang="en-US" dirty="0"/>
              <a:t>Returns an Iterator-like object</a:t>
            </a:r>
          </a:p>
          <a:p>
            <a:pPr lvl="1"/>
            <a:r>
              <a:rPr lang="en-US" dirty="0"/>
              <a:t>Has .next, .throw, and .return</a:t>
            </a:r>
          </a:p>
          <a:p>
            <a:pPr lvl="1"/>
            <a:r>
              <a:rPr lang="en-US" dirty="0"/>
              <a:t>But each returns Promise&lt;</a:t>
            </a:r>
            <a:r>
              <a:rPr lang="en-US" dirty="0" err="1"/>
              <a:t>IterationResult</a:t>
            </a:r>
            <a:r>
              <a:rPr lang="en-US" dirty="0"/>
              <a:t>&gt; rather than </a:t>
            </a:r>
            <a:r>
              <a:rPr lang="en-US" dirty="0" err="1"/>
              <a:t>IterationResult</a:t>
            </a:r>
            <a:endParaRPr lang="en-US" dirty="0"/>
          </a:p>
          <a:p>
            <a:r>
              <a:rPr lang="en-US" dirty="0"/>
              <a:t>Includes new </a:t>
            </a:r>
            <a:r>
              <a:rPr lang="en-US" dirty="0" err="1"/>
              <a:t>Async</a:t>
            </a:r>
            <a:r>
              <a:rPr lang="en-US" dirty="0"/>
              <a:t> for-of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199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6"/>
          <p:cNvSpPr txBox="1">
            <a:spLocks/>
          </p:cNvSpPr>
          <p:nvPr/>
        </p:nvSpPr>
        <p:spPr>
          <a:xfrm>
            <a:off x="3401393" y="1635281"/>
            <a:ext cx="5527040" cy="502702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@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memoize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get name() {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memoize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(target, name,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desc.set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 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(target, name, v);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desc.get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()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getFromCache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(target, name)||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originalGet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(target);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3" y="173691"/>
            <a:ext cx="7985759" cy="1456267"/>
          </a:xfrm>
        </p:spPr>
        <p:txBody>
          <a:bodyPr>
            <a:normAutofit/>
          </a:bodyPr>
          <a:lstStyle/>
          <a:p>
            <a:r>
              <a:rPr lang="en-US" dirty="0"/>
              <a:t>Decorators</a:t>
            </a:r>
            <a:br>
              <a:rPr lang="en-US" dirty="0"/>
            </a:br>
            <a:r>
              <a:rPr lang="en-US" sz="1600" cap="none" dirty="0"/>
              <a:t>https://github.com/wycats/javascript-decorators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43841" y="1645922"/>
            <a:ext cx="2936240" cy="50270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Modify behavior of things at design time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Decoration of:</a:t>
            </a:r>
          </a:p>
          <a:p>
            <a:r>
              <a:rPr lang="en-US" dirty="0"/>
              <a:t>Classes</a:t>
            </a:r>
          </a:p>
          <a:p>
            <a:r>
              <a:rPr lang="en-US" dirty="0"/>
              <a:t>Properties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Parameters</a:t>
            </a:r>
          </a:p>
          <a:p>
            <a:pPr marL="0" indent="0">
              <a:buNone/>
            </a:pPr>
            <a:r>
              <a:rPr lang="en-US" dirty="0"/>
              <a:t>In the future, decoration of data properties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Decorators are just functions!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Early Implementation in TypeScript 1.5</a:t>
            </a:r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3401393" y="1629956"/>
            <a:ext cx="5527040" cy="502702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@Model</a:t>
            </a:r>
            <a:b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Article {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belongsTo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author;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hasMany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comments;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constructor() {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... */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clear() {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.comments.deleteAll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()}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@Model</a:t>
            </a:r>
            <a:b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Author {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hasMany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articles;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constructor() {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... */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@Model</a:t>
            </a:r>
            <a:b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Comment {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... */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967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41" y="1371601"/>
            <a:ext cx="7598569" cy="1092200"/>
          </a:xfrm>
        </p:spPr>
        <p:txBody>
          <a:bodyPr/>
          <a:lstStyle/>
          <a:p>
            <a:r>
              <a:rPr lang="en-US" dirty="0"/>
              <a:t>ES2016 – Bring on the Train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66737" y="2463801"/>
            <a:ext cx="4059140" cy="3649134"/>
          </a:xfrm>
        </p:spPr>
        <p:txBody>
          <a:bodyPr>
            <a:normAutofit/>
          </a:bodyPr>
          <a:lstStyle/>
          <a:p>
            <a:r>
              <a:rPr lang="en-US" sz="2000" dirty="0"/>
              <a:t>Train leaves every year</a:t>
            </a:r>
          </a:p>
          <a:p>
            <a:r>
              <a:rPr lang="en-US" sz="2000" dirty="0"/>
              <a:t>Mature proposals get on the train</a:t>
            </a:r>
          </a:p>
          <a:p>
            <a:r>
              <a:rPr lang="en-US" sz="2000" dirty="0"/>
              <a:t>Multiple interoperable implementations required</a:t>
            </a:r>
          </a:p>
          <a:p>
            <a:r>
              <a:rPr lang="en-US" sz="2000" dirty="0"/>
              <a:t>test262 collateral required</a:t>
            </a:r>
          </a:p>
          <a:p>
            <a:r>
              <a:rPr lang="en-US" sz="2000" dirty="0"/>
              <a:t>Work on </a:t>
            </a:r>
            <a:r>
              <a:rPr lang="en-US" sz="2000" dirty="0" err="1"/>
              <a:t>Github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https://github.com/tc39/ecma262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757" y="2935835"/>
            <a:ext cx="3746897" cy="2497321"/>
          </a:xfrm>
        </p:spPr>
      </p:pic>
      <p:sp>
        <p:nvSpPr>
          <p:cNvPr id="8" name="TextBox 7"/>
          <p:cNvSpPr txBox="1"/>
          <p:nvPr/>
        </p:nvSpPr>
        <p:spPr>
          <a:xfrm>
            <a:off x="4688759" y="5433156"/>
            <a:ext cx="374689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hlinkClick r:id="rId3"/>
              </a:rPr>
              <a:t>Image</a:t>
            </a:r>
            <a:r>
              <a:rPr lang="en-US" sz="750" dirty="0"/>
              <a:t> by speedemon08 CC BY NC SA 2.0</a:t>
            </a:r>
          </a:p>
        </p:txBody>
      </p:sp>
    </p:spTree>
    <p:extLst>
      <p:ext uri="{BB962C8B-B14F-4D97-AF65-F5344CB8AC3E}">
        <p14:creationId xmlns:p14="http://schemas.microsoft.com/office/powerpoint/2010/main" val="191486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6"/>
          <p:cNvSpPr txBox="1">
            <a:spLocks/>
          </p:cNvSpPr>
          <p:nvPr/>
        </p:nvSpPr>
        <p:spPr>
          <a:xfrm>
            <a:off x="3393440" y="1635278"/>
            <a:ext cx="5527040" cy="502702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@uppercase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name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Person.defaultName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@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hasMany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addresses;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null;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identifier()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ssn.slice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(-4);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Class Property Declarations &amp; DECORATORS &amp; Private Fields</a:t>
            </a:r>
            <a:br>
              <a:rPr lang="en-US" dirty="0"/>
            </a:br>
            <a:r>
              <a:rPr lang="en-US" sz="1600" cap="none" dirty="0"/>
              <a:t>https://github.com/jeffmo/es-class-static-properties-and-fields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43841" y="1645922"/>
            <a:ext cx="2936240" cy="50270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dirty="0"/>
              <a:t>Declarative syntax for creating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Static and instance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Avoids boilerplate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Decorators add declarative syntax for modifying fields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Private fields will use similar syntax</a:t>
            </a:r>
          </a:p>
        </p:txBody>
      </p:sp>
    </p:spTree>
    <p:extLst>
      <p:ext uri="{BB962C8B-B14F-4D97-AF65-F5344CB8AC3E}">
        <p14:creationId xmlns:p14="http://schemas.microsoft.com/office/powerpoint/2010/main" val="177480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071" y="-469557"/>
            <a:ext cx="8287265" cy="82872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41" y="1371601"/>
            <a:ext cx="7598569" cy="1092200"/>
          </a:xfrm>
        </p:spPr>
        <p:txBody>
          <a:bodyPr/>
          <a:lstStyle/>
          <a:p>
            <a:r>
              <a:rPr lang="en-US" dirty="0"/>
              <a:t>ES2016 – ALL IN ON GITHUB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66739" y="2463801"/>
            <a:ext cx="7972962" cy="36491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☑ Invent a suitable source format</a:t>
            </a:r>
          </a:p>
          <a:p>
            <a:pPr marL="457200" lvl="1" indent="0">
              <a:buNone/>
            </a:pPr>
            <a:r>
              <a:rPr lang="en-US" sz="1800" dirty="0">
                <a:hlinkClick r:id="rId4"/>
              </a:rPr>
              <a:t>https://github.com/bterlson/ecmarkup</a:t>
            </a:r>
            <a:endParaRPr lang="en-US" sz="1800" dirty="0"/>
          </a:p>
          <a:p>
            <a:pPr marL="0" indent="0">
              <a:buNone/>
            </a:pPr>
            <a:r>
              <a:rPr lang="en-US" sz="2000" dirty="0"/>
              <a:t>☑ Move specification from Word to </a:t>
            </a:r>
            <a:r>
              <a:rPr lang="en-US" sz="2000" dirty="0" err="1"/>
              <a:t>Ecmarkup</a:t>
            </a:r>
            <a:endParaRPr lang="en-US" sz="2000" dirty="0"/>
          </a:p>
          <a:p>
            <a:pPr marL="457200" lvl="1" indent="0">
              <a:buNone/>
            </a:pPr>
            <a:r>
              <a:rPr lang="en-US" sz="1800" dirty="0">
                <a:hlinkClick r:id="rId5"/>
              </a:rPr>
              <a:t>https://github.com/tc39/ecma262/blob/master/spec.html</a:t>
            </a:r>
            <a:endParaRPr lang="en-US" sz="1800" dirty="0"/>
          </a:p>
          <a:p>
            <a:pPr marL="0" indent="0">
              <a:buNone/>
            </a:pPr>
            <a:r>
              <a:rPr lang="en-US" sz="2000" dirty="0"/>
              <a:t>☑ Build and public HTML from Input Document</a:t>
            </a:r>
          </a:p>
          <a:p>
            <a:pPr marL="457200" lvl="1" indent="0">
              <a:buNone/>
            </a:pPr>
            <a:r>
              <a:rPr lang="en-US" sz="1800" dirty="0">
                <a:hlinkClick r:id="rId6"/>
              </a:rPr>
              <a:t>https://tc39.github.io/ecma262</a:t>
            </a:r>
            <a:endParaRPr lang="en-US" sz="1800" dirty="0"/>
          </a:p>
          <a:p>
            <a:pPr marL="0" indent="0">
              <a:buNone/>
            </a:pPr>
            <a:r>
              <a:rPr lang="en-US" sz="2000" dirty="0"/>
              <a:t>☑ Move Bug Tracking to </a:t>
            </a:r>
            <a:r>
              <a:rPr lang="en-US" sz="2000" dirty="0" err="1"/>
              <a:t>Github</a:t>
            </a:r>
            <a:endParaRPr lang="en-US" sz="2000" dirty="0"/>
          </a:p>
          <a:p>
            <a:pPr marL="457200" lvl="1" indent="0">
              <a:buNone/>
            </a:pPr>
            <a:r>
              <a:rPr lang="en-US" sz="1800" dirty="0">
                <a:hlinkClick r:id="rId7"/>
              </a:rPr>
              <a:t>https://tc39.github.io/ecma262/issues</a:t>
            </a:r>
            <a:endParaRPr lang="en-US" sz="1800" dirty="0"/>
          </a:p>
          <a:p>
            <a:pPr marL="0" indent="0">
              <a:buNone/>
            </a:pPr>
            <a:r>
              <a:rPr lang="en-US" sz="2000" dirty="0"/>
              <a:t>☐ Release a standard using this source format</a:t>
            </a:r>
          </a:p>
        </p:txBody>
      </p:sp>
    </p:spTree>
    <p:extLst>
      <p:ext uri="{BB962C8B-B14F-4D97-AF65-F5344CB8AC3E}">
        <p14:creationId xmlns:p14="http://schemas.microsoft.com/office/powerpoint/2010/main" val="318888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ES2016 Language Features*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Subject to Committee Approval</a:t>
            </a:r>
          </a:p>
        </p:txBody>
      </p:sp>
    </p:spTree>
    <p:extLst>
      <p:ext uri="{BB962C8B-B14F-4D97-AF65-F5344CB8AC3E}">
        <p14:creationId xmlns:p14="http://schemas.microsoft.com/office/powerpoint/2010/main" val="185303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Math.pow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(10, 2) 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 10 ** 2</a:t>
            </a:r>
          </a:p>
          <a:p>
            <a:pPr marL="0" indent="0">
              <a:buNone/>
            </a:pP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Math.pow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(-10, 2)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 (-10) ** 2</a:t>
            </a:r>
          </a:p>
          <a:p>
            <a:pPr marL="0" indent="0">
              <a:buNone/>
            </a:pP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Math.pow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(10, 2)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 -(10 ** 2)</a:t>
            </a:r>
          </a:p>
          <a:p>
            <a:pPr marL="0" indent="0">
              <a:buNone/>
            </a:pP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Question: -10 ** 2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1" y="337754"/>
            <a:ext cx="7953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JAVASCRIPT QUICK FIX:</a:t>
            </a:r>
          </a:p>
          <a:p>
            <a:r>
              <a:rPr lang="en-US" sz="4000" dirty="0">
                <a:latin typeface="+mj-lt"/>
              </a:rPr>
              <a:t>Exponentiation Operator</a:t>
            </a:r>
          </a:p>
        </p:txBody>
      </p:sp>
    </p:spTree>
    <p:extLst>
      <p:ext uri="{BB962C8B-B14F-4D97-AF65-F5344CB8AC3E}">
        <p14:creationId xmlns:p14="http://schemas.microsoft.com/office/powerpoint/2010/main" val="228257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SIMD – Single instruction, multiple data</a:t>
            </a:r>
            <a:br>
              <a:rPr lang="en-US" dirty="0"/>
            </a:br>
            <a:r>
              <a:rPr lang="en-US" sz="1600" cap="none" dirty="0"/>
              <a:t>https://github.com/johnmccutchan/ecmascript_simd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142068"/>
            <a:ext cx="7772400" cy="4715932"/>
          </a:xfrm>
        </p:spPr>
        <p:txBody>
          <a:bodyPr>
            <a:noAutofit/>
          </a:bodyPr>
          <a:lstStyle/>
          <a:p>
            <a:r>
              <a:rPr lang="en-US" sz="2800" dirty="0"/>
              <a:t>Hardware instructions for number crunching</a:t>
            </a:r>
          </a:p>
          <a:p>
            <a:r>
              <a:rPr lang="en-US" sz="2800" dirty="0"/>
              <a:t>Exploits data parallelism to perform multiple calculations simultaneously</a:t>
            </a:r>
          </a:p>
          <a:p>
            <a:r>
              <a:rPr lang="en-US" sz="2800" dirty="0"/>
              <a:t>Benefits applications in fields like games, 3D graphics, audio/video processing, multimedia applications etc.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4083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SIMD – Single instruction, multiple data</a:t>
            </a:r>
            <a:br>
              <a:rPr lang="en-US" dirty="0"/>
            </a:br>
            <a:r>
              <a:rPr lang="en-US" sz="1600" cap="none" dirty="0"/>
              <a:t>https://github.com/johnmccutchan/ecmascript_simd</a:t>
            </a:r>
            <a:br>
              <a:rPr lang="en-US" dirty="0"/>
            </a:b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952500" y="1651553"/>
            <a:ext cx="6781800" cy="3263678"/>
            <a:chOff x="1194604" y="2375122"/>
            <a:chExt cx="6781800" cy="3263678"/>
          </a:xfrm>
        </p:grpSpPr>
        <p:sp>
          <p:nvSpPr>
            <p:cNvPr id="19" name="Rectangle 18"/>
            <p:cNvSpPr/>
            <p:nvPr/>
          </p:nvSpPr>
          <p:spPr>
            <a:xfrm>
              <a:off x="1194604" y="2916990"/>
              <a:ext cx="3141133" cy="2721810"/>
            </a:xfrm>
            <a:prstGeom prst="rect">
              <a:avLst/>
            </a:pr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16336" y="3281056"/>
              <a:ext cx="499533" cy="431800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Calibri" panose="020F0502020204030204"/>
                  <a:cs typeface="Segoe UI" panose="020B0502040204020203" pitchFamily="34" charset="0"/>
                </a:rPr>
                <a:t>Ax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16336" y="3861023"/>
              <a:ext cx="499533" cy="431800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600" kern="0" dirty="0" err="1">
                  <a:solidFill>
                    <a:prstClr val="white"/>
                  </a:solidFill>
                  <a:latin typeface="Calibri" panose="020F0502020204030204"/>
                  <a:cs typeface="Segoe UI" panose="020B0502040204020203" pitchFamily="34" charset="0"/>
                </a:rPr>
                <a:t>Bx</a:t>
              </a:r>
              <a:endParaRPr lang="en-US" sz="1600" kern="0" dirty="0">
                <a:solidFill>
                  <a:prstClr val="white"/>
                </a:solidFill>
                <a:latin typeface="Calibri" panose="020F0502020204030204"/>
                <a:cs typeface="Segoe UI" panose="020B0502040204020203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16336" y="4445224"/>
              <a:ext cx="499533" cy="431800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600" kern="0" dirty="0" err="1">
                  <a:solidFill>
                    <a:prstClr val="white"/>
                  </a:solidFill>
                  <a:latin typeface="Calibri" panose="020F0502020204030204"/>
                  <a:cs typeface="Segoe UI" panose="020B0502040204020203" pitchFamily="34" charset="0"/>
                </a:rPr>
                <a:t>Cx</a:t>
              </a:r>
              <a:endParaRPr lang="en-US" sz="1600" kern="0" dirty="0">
                <a:solidFill>
                  <a:prstClr val="white"/>
                </a:solidFill>
                <a:latin typeface="Calibri" panose="020F0502020204030204"/>
                <a:cs typeface="Segoe UI" panose="020B0502040204020203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16336" y="5029425"/>
              <a:ext cx="499533" cy="431800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600" kern="0" dirty="0" err="1">
                  <a:solidFill>
                    <a:prstClr val="white"/>
                  </a:solidFill>
                  <a:latin typeface="Calibri" panose="020F0502020204030204"/>
                  <a:cs typeface="Segoe UI" panose="020B0502040204020203" pitchFamily="34" charset="0"/>
                </a:rPr>
                <a:t>Dx</a:t>
              </a:r>
              <a:endParaRPr lang="en-US" sz="1600" kern="0" dirty="0">
                <a:solidFill>
                  <a:prstClr val="white"/>
                </a:solidFill>
                <a:latin typeface="Calibri" panose="020F0502020204030204"/>
                <a:cs typeface="Segoe UI" panose="020B0502040204020203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15403" y="3281056"/>
              <a:ext cx="499533" cy="431800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Calibri" panose="020F0502020204030204"/>
                  <a:cs typeface="Segoe UI" panose="020B0502040204020203" pitchFamily="34" charset="0"/>
                </a:rPr>
                <a:t>Ay</a:t>
              </a:r>
            </a:p>
          </p:txBody>
        </p:sp>
        <p:sp>
          <p:nvSpPr>
            <p:cNvPr id="25" name="Plus 24"/>
            <p:cNvSpPr/>
            <p:nvPr/>
          </p:nvSpPr>
          <p:spPr>
            <a:xfrm>
              <a:off x="2138636" y="3350906"/>
              <a:ext cx="254000" cy="292100"/>
            </a:xfrm>
            <a:prstGeom prst="mathPlus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  <a:cs typeface="Segoe UI" panose="020B0502040204020203" pitchFamily="34" charset="0"/>
              </a:endParaRPr>
            </a:p>
          </p:txBody>
        </p:sp>
        <p:sp>
          <p:nvSpPr>
            <p:cNvPr id="26" name="Plus 25"/>
            <p:cNvSpPr/>
            <p:nvPr/>
          </p:nvSpPr>
          <p:spPr>
            <a:xfrm>
              <a:off x="2138636" y="3930873"/>
              <a:ext cx="254000" cy="292100"/>
            </a:xfrm>
            <a:prstGeom prst="mathPlus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  <a:cs typeface="Segoe UI" panose="020B0502040204020203" pitchFamily="34" charset="0"/>
              </a:endParaRPr>
            </a:p>
          </p:txBody>
        </p:sp>
        <p:sp>
          <p:nvSpPr>
            <p:cNvPr id="27" name="Plus 26"/>
            <p:cNvSpPr/>
            <p:nvPr/>
          </p:nvSpPr>
          <p:spPr>
            <a:xfrm>
              <a:off x="2138636" y="4515074"/>
              <a:ext cx="254000" cy="292100"/>
            </a:xfrm>
            <a:prstGeom prst="mathPlus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  <a:cs typeface="Segoe UI" panose="020B0502040204020203" pitchFamily="34" charset="0"/>
              </a:endParaRPr>
            </a:p>
          </p:txBody>
        </p:sp>
        <p:sp>
          <p:nvSpPr>
            <p:cNvPr id="28" name="Plus 27"/>
            <p:cNvSpPr/>
            <p:nvPr/>
          </p:nvSpPr>
          <p:spPr>
            <a:xfrm>
              <a:off x="2138636" y="5099275"/>
              <a:ext cx="254000" cy="292100"/>
            </a:xfrm>
            <a:prstGeom prst="mathPlus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  <a:cs typeface="Segoe UI" panose="020B0502040204020203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5403" y="3861023"/>
              <a:ext cx="499533" cy="431800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Calibri" panose="020F0502020204030204"/>
                  <a:cs typeface="Segoe UI" panose="020B0502040204020203" pitchFamily="34" charset="0"/>
                </a:rPr>
                <a:t>By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15403" y="4440990"/>
              <a:ext cx="499533" cy="431800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Calibri" panose="020F0502020204030204"/>
                  <a:cs typeface="Segoe UI" panose="020B0502040204020203" pitchFamily="34" charset="0"/>
                </a:rPr>
                <a:t>Cy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15403" y="5029425"/>
              <a:ext cx="499533" cy="431800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600" kern="0" dirty="0" err="1">
                  <a:solidFill>
                    <a:prstClr val="white"/>
                  </a:solidFill>
                  <a:latin typeface="Calibri" panose="020F0502020204030204"/>
                  <a:cs typeface="Segoe UI" panose="020B0502040204020203" pitchFamily="34" charset="0"/>
                </a:rPr>
                <a:t>Dy</a:t>
              </a:r>
              <a:endParaRPr lang="en-US" sz="1600" kern="0" dirty="0">
                <a:solidFill>
                  <a:prstClr val="white"/>
                </a:solidFill>
                <a:latin typeface="Calibri" panose="020F0502020204030204"/>
                <a:cs typeface="Segoe UI" panose="020B0502040204020203" pitchFamily="34" charset="0"/>
              </a:endParaRPr>
            </a:p>
          </p:txBody>
        </p:sp>
        <p:sp>
          <p:nvSpPr>
            <p:cNvPr id="32" name="Equal 31"/>
            <p:cNvSpPr/>
            <p:nvPr/>
          </p:nvSpPr>
          <p:spPr>
            <a:xfrm>
              <a:off x="3137703" y="3387947"/>
              <a:ext cx="296334" cy="218017"/>
            </a:xfrm>
            <a:prstGeom prst="mathEqual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prstClr val="black"/>
                </a:solidFill>
                <a:latin typeface="Calibri" panose="020F0502020204030204"/>
                <a:cs typeface="Segoe UI" panose="020B0502040204020203" pitchFamily="34" charset="0"/>
              </a:endParaRPr>
            </a:p>
          </p:txBody>
        </p:sp>
        <p:sp>
          <p:nvSpPr>
            <p:cNvPr id="33" name="Equal 32"/>
            <p:cNvSpPr/>
            <p:nvPr/>
          </p:nvSpPr>
          <p:spPr>
            <a:xfrm>
              <a:off x="3137703" y="3971090"/>
              <a:ext cx="296334" cy="218017"/>
            </a:xfrm>
            <a:prstGeom prst="mathEqual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prstClr val="black"/>
                </a:solidFill>
                <a:latin typeface="Calibri" panose="020F0502020204030204"/>
                <a:cs typeface="Segoe UI" panose="020B0502040204020203" pitchFamily="34" charset="0"/>
              </a:endParaRPr>
            </a:p>
          </p:txBody>
        </p:sp>
        <p:sp>
          <p:nvSpPr>
            <p:cNvPr id="34" name="Equal 33"/>
            <p:cNvSpPr/>
            <p:nvPr/>
          </p:nvSpPr>
          <p:spPr>
            <a:xfrm>
              <a:off x="3137703" y="4521424"/>
              <a:ext cx="296334" cy="218017"/>
            </a:xfrm>
            <a:prstGeom prst="mathEqual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prstClr val="black"/>
                </a:solidFill>
                <a:latin typeface="Calibri" panose="020F0502020204030204"/>
                <a:cs typeface="Segoe UI" panose="020B0502040204020203" pitchFamily="34" charset="0"/>
              </a:endParaRPr>
            </a:p>
          </p:txBody>
        </p:sp>
        <p:sp>
          <p:nvSpPr>
            <p:cNvPr id="35" name="Equal 34"/>
            <p:cNvSpPr/>
            <p:nvPr/>
          </p:nvSpPr>
          <p:spPr>
            <a:xfrm>
              <a:off x="3137703" y="5136316"/>
              <a:ext cx="296334" cy="218017"/>
            </a:xfrm>
            <a:prstGeom prst="mathEqual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prstClr val="black"/>
                </a:solidFill>
                <a:latin typeface="Calibri" panose="020F0502020204030204"/>
                <a:cs typeface="Segoe UI" panose="020B0502040204020203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14470" y="3277353"/>
              <a:ext cx="499533" cy="431800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600" kern="0" dirty="0" err="1">
                  <a:solidFill>
                    <a:prstClr val="white"/>
                  </a:solidFill>
                  <a:latin typeface="Calibri" panose="020F0502020204030204"/>
                  <a:cs typeface="Segoe UI" panose="020B0502040204020203" pitchFamily="34" charset="0"/>
                </a:rPr>
                <a:t>Az</a:t>
              </a:r>
              <a:endParaRPr lang="en-US" sz="1600" kern="0" dirty="0">
                <a:solidFill>
                  <a:prstClr val="white"/>
                </a:solidFill>
                <a:latin typeface="Calibri" panose="020F0502020204030204"/>
                <a:cs typeface="Segoe UI" panose="020B0502040204020203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14470" y="3861023"/>
              <a:ext cx="499533" cy="431800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600" kern="0" dirty="0" err="1">
                  <a:solidFill>
                    <a:prstClr val="white"/>
                  </a:solidFill>
                  <a:latin typeface="Calibri" panose="020F0502020204030204"/>
                  <a:cs typeface="Segoe UI" panose="020B0502040204020203" pitchFamily="34" charset="0"/>
                </a:rPr>
                <a:t>Bz</a:t>
              </a:r>
              <a:endParaRPr lang="en-US" sz="1600" kern="0" dirty="0">
                <a:solidFill>
                  <a:prstClr val="white"/>
                </a:solidFill>
                <a:latin typeface="Calibri" panose="020F0502020204030204"/>
                <a:cs typeface="Segoe UI" panose="020B0502040204020203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514470" y="4440990"/>
              <a:ext cx="499533" cy="431800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600" kern="0" dirty="0" err="1">
                  <a:solidFill>
                    <a:prstClr val="white"/>
                  </a:solidFill>
                  <a:latin typeface="Calibri" panose="020F0502020204030204"/>
                  <a:cs typeface="Segoe UI" panose="020B0502040204020203" pitchFamily="34" charset="0"/>
                </a:rPr>
                <a:t>Cz</a:t>
              </a:r>
              <a:endParaRPr lang="en-US" sz="1600" kern="0" dirty="0">
                <a:solidFill>
                  <a:prstClr val="white"/>
                </a:solidFill>
                <a:latin typeface="Calibri" panose="020F0502020204030204"/>
                <a:cs typeface="Segoe UI" panose="020B0502040204020203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506003" y="5029425"/>
              <a:ext cx="499533" cy="431800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600" kern="0" dirty="0" err="1">
                  <a:solidFill>
                    <a:prstClr val="white"/>
                  </a:solidFill>
                  <a:latin typeface="Calibri" panose="020F0502020204030204"/>
                  <a:cs typeface="Segoe UI" panose="020B0502040204020203" pitchFamily="34" charset="0"/>
                </a:rPr>
                <a:t>Dz</a:t>
              </a:r>
              <a:endParaRPr lang="en-US" sz="1600" kern="0" dirty="0">
                <a:solidFill>
                  <a:prstClr val="white"/>
                </a:solidFill>
                <a:latin typeface="Calibri" panose="020F0502020204030204"/>
                <a:cs typeface="Segoe UI" panose="020B0502040204020203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94604" y="2375122"/>
              <a:ext cx="3141133" cy="51234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Calibri" panose="020F0502020204030204"/>
                  <a:cs typeface="Segoe UI" panose="020B0502040204020203" pitchFamily="34" charset="0"/>
                </a:rPr>
                <a:t>Scalar Operation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35271" y="2916990"/>
              <a:ext cx="3141133" cy="2721810"/>
            </a:xfrm>
            <a:prstGeom prst="rect">
              <a:avLst/>
            </a:pr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57003" y="3427106"/>
              <a:ext cx="499533" cy="431800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Calibri" panose="020F0502020204030204"/>
                  <a:cs typeface="Segoe UI" panose="020B0502040204020203" pitchFamily="34" charset="0"/>
                </a:rPr>
                <a:t>Ax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157003" y="3861023"/>
              <a:ext cx="499533" cy="431800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600" kern="0" dirty="0" err="1">
                  <a:solidFill>
                    <a:prstClr val="white"/>
                  </a:solidFill>
                  <a:latin typeface="Calibri" panose="020F0502020204030204"/>
                  <a:cs typeface="Segoe UI" panose="020B0502040204020203" pitchFamily="34" charset="0"/>
                </a:rPr>
                <a:t>Bx</a:t>
              </a:r>
              <a:endParaRPr lang="en-US" sz="1600" kern="0" dirty="0">
                <a:solidFill>
                  <a:prstClr val="white"/>
                </a:solidFill>
                <a:latin typeface="Calibri" panose="020F0502020204030204"/>
                <a:cs typeface="Segoe UI" panose="020B0502040204020203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157002" y="4300237"/>
              <a:ext cx="499533" cy="431800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600" kern="0" dirty="0" err="1">
                  <a:solidFill>
                    <a:prstClr val="white"/>
                  </a:solidFill>
                  <a:latin typeface="Calibri" panose="020F0502020204030204"/>
                  <a:cs typeface="Segoe UI" panose="020B0502040204020203" pitchFamily="34" charset="0"/>
                </a:rPr>
                <a:t>Cx</a:t>
              </a:r>
              <a:endParaRPr lang="en-US" sz="1600" kern="0" dirty="0">
                <a:solidFill>
                  <a:prstClr val="white"/>
                </a:solidFill>
                <a:latin typeface="Calibri" panose="020F0502020204030204"/>
                <a:cs typeface="Segoe UI" panose="020B0502040204020203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161237" y="4730974"/>
              <a:ext cx="499533" cy="431800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600" kern="0" dirty="0" err="1">
                  <a:solidFill>
                    <a:prstClr val="white"/>
                  </a:solidFill>
                  <a:latin typeface="Calibri" panose="020F0502020204030204"/>
                  <a:cs typeface="Segoe UI" panose="020B0502040204020203" pitchFamily="34" charset="0"/>
                </a:rPr>
                <a:t>Dx</a:t>
              </a:r>
              <a:endParaRPr lang="en-US" sz="1600" kern="0" dirty="0">
                <a:solidFill>
                  <a:prstClr val="white"/>
                </a:solidFill>
                <a:latin typeface="Calibri" panose="020F0502020204030204"/>
                <a:cs typeface="Segoe UI" panose="020B0502040204020203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56070" y="3427106"/>
              <a:ext cx="499533" cy="431800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Calibri" panose="020F0502020204030204"/>
                  <a:cs typeface="Segoe UI" panose="020B0502040204020203" pitchFamily="34" charset="0"/>
                </a:rPr>
                <a:t>Ay</a:t>
              </a:r>
            </a:p>
          </p:txBody>
        </p:sp>
        <p:sp>
          <p:nvSpPr>
            <p:cNvPr id="47" name="Plus 46"/>
            <p:cNvSpPr/>
            <p:nvPr/>
          </p:nvSpPr>
          <p:spPr>
            <a:xfrm>
              <a:off x="5792002" y="4138308"/>
              <a:ext cx="254000" cy="292100"/>
            </a:xfrm>
            <a:prstGeom prst="mathPlus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  <a:cs typeface="Segoe UI" panose="020B0502040204020203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156070" y="3852558"/>
              <a:ext cx="499533" cy="431800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Calibri" panose="020F0502020204030204"/>
                  <a:cs typeface="Segoe UI" panose="020B0502040204020203" pitchFamily="34" charset="0"/>
                </a:rPr>
                <a:t>By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156070" y="4291770"/>
              <a:ext cx="499533" cy="431800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Calibri" panose="020F0502020204030204"/>
                  <a:cs typeface="Segoe UI" panose="020B0502040204020203" pitchFamily="34" charset="0"/>
                </a:rPr>
                <a:t>Cy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56070" y="4722507"/>
              <a:ext cx="499533" cy="431800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600" kern="0" dirty="0" err="1">
                  <a:solidFill>
                    <a:prstClr val="white"/>
                  </a:solidFill>
                  <a:latin typeface="Calibri" panose="020F0502020204030204"/>
                  <a:cs typeface="Segoe UI" panose="020B0502040204020203" pitchFamily="34" charset="0"/>
                </a:rPr>
                <a:t>Dy</a:t>
              </a:r>
              <a:endParaRPr lang="en-US" sz="1600" kern="0" dirty="0">
                <a:solidFill>
                  <a:prstClr val="white"/>
                </a:solidFill>
                <a:latin typeface="Calibri" panose="020F0502020204030204"/>
                <a:cs typeface="Segoe UI" panose="020B0502040204020203" pitchFamily="34" charset="0"/>
              </a:endParaRPr>
            </a:p>
          </p:txBody>
        </p:sp>
        <p:sp>
          <p:nvSpPr>
            <p:cNvPr id="51" name="Equal 50"/>
            <p:cNvSpPr/>
            <p:nvPr/>
          </p:nvSpPr>
          <p:spPr>
            <a:xfrm>
              <a:off x="6757203" y="4138305"/>
              <a:ext cx="296334" cy="218017"/>
            </a:xfrm>
            <a:prstGeom prst="mathEqual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prstClr val="black"/>
                </a:solidFill>
                <a:latin typeface="Calibri" panose="020F0502020204030204"/>
                <a:cs typeface="Segoe UI" panose="020B0502040204020203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55137" y="3420758"/>
              <a:ext cx="499533" cy="431800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600" kern="0" dirty="0" err="1">
                  <a:solidFill>
                    <a:prstClr val="white"/>
                  </a:solidFill>
                  <a:latin typeface="Calibri" panose="020F0502020204030204"/>
                  <a:cs typeface="Segoe UI" panose="020B0502040204020203" pitchFamily="34" charset="0"/>
                </a:rPr>
                <a:t>Az</a:t>
              </a:r>
              <a:endParaRPr lang="en-US" sz="1600" kern="0" dirty="0">
                <a:solidFill>
                  <a:prstClr val="white"/>
                </a:solidFill>
                <a:latin typeface="Calibri" panose="020F0502020204030204"/>
                <a:cs typeface="Segoe UI" panose="020B0502040204020203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155137" y="3852555"/>
              <a:ext cx="499533" cy="431800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600" kern="0" dirty="0" err="1">
                  <a:solidFill>
                    <a:prstClr val="white"/>
                  </a:solidFill>
                  <a:latin typeface="Calibri" panose="020F0502020204030204"/>
                  <a:cs typeface="Segoe UI" panose="020B0502040204020203" pitchFamily="34" charset="0"/>
                </a:rPr>
                <a:t>Bz</a:t>
              </a:r>
              <a:endParaRPr lang="en-US" sz="1600" kern="0" dirty="0">
                <a:solidFill>
                  <a:prstClr val="white"/>
                </a:solidFill>
                <a:latin typeface="Calibri" panose="020F0502020204030204"/>
                <a:cs typeface="Segoe UI" panose="020B0502040204020203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155137" y="4271664"/>
              <a:ext cx="499533" cy="431800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600" kern="0" dirty="0" err="1">
                  <a:solidFill>
                    <a:prstClr val="white"/>
                  </a:solidFill>
                  <a:latin typeface="Calibri" panose="020F0502020204030204"/>
                  <a:cs typeface="Segoe UI" panose="020B0502040204020203" pitchFamily="34" charset="0"/>
                </a:rPr>
                <a:t>Cz</a:t>
              </a:r>
              <a:endParaRPr lang="en-US" sz="1600" kern="0" dirty="0">
                <a:solidFill>
                  <a:prstClr val="white"/>
                </a:solidFill>
                <a:latin typeface="Calibri" panose="020F0502020204030204"/>
                <a:cs typeface="Segoe UI" panose="020B0502040204020203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155137" y="4697110"/>
              <a:ext cx="499533" cy="431800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600" kern="0" dirty="0" err="1">
                  <a:solidFill>
                    <a:prstClr val="white"/>
                  </a:solidFill>
                  <a:latin typeface="Calibri" panose="020F0502020204030204"/>
                  <a:cs typeface="Segoe UI" panose="020B0502040204020203" pitchFamily="34" charset="0"/>
                </a:rPr>
                <a:t>Dz</a:t>
              </a:r>
              <a:endParaRPr lang="en-US" sz="1600" kern="0" dirty="0">
                <a:solidFill>
                  <a:prstClr val="white"/>
                </a:solidFill>
                <a:latin typeface="Calibri" panose="020F0502020204030204"/>
                <a:cs typeface="Segoe UI" panose="020B0502040204020203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35271" y="2375122"/>
              <a:ext cx="3141133" cy="51234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Calibri" panose="020F0502020204030204"/>
                  <a:cs typeface="Segoe UI" panose="020B0502040204020203" pitchFamily="34" charset="0"/>
                </a:rPr>
                <a:t>SIMD Operation of vector length 4</a:t>
              </a:r>
            </a:p>
          </p:txBody>
        </p:sp>
      </p:grpSp>
      <p:sp>
        <p:nvSpPr>
          <p:cNvPr id="57" name="Content Placeholder 6"/>
          <p:cNvSpPr txBox="1">
            <a:spLocks/>
          </p:cNvSpPr>
          <p:nvPr/>
        </p:nvSpPr>
        <p:spPr>
          <a:xfrm>
            <a:off x="457200" y="5134532"/>
            <a:ext cx="8162014" cy="138324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[0, 1, 2, 3];</a:t>
            </a:r>
          </a:p>
          <a:p>
            <a:pPr marL="0" indent="0">
              <a:buNone/>
            </a:pPr>
            <a:r>
              <a:rPr lang="da-DK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[4, 5, 6, 7];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[a[0] + b[0],a[1] + b[1],a[2] + b[2],a[3] + b[3]]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9" name="Content Placeholder 6"/>
          <p:cNvSpPr txBox="1">
            <a:spLocks/>
          </p:cNvSpPr>
          <p:nvPr/>
        </p:nvSpPr>
        <p:spPr>
          <a:xfrm>
            <a:off x="457200" y="5134532"/>
            <a:ext cx="8162014" cy="138324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SIMD.int32x4(0, 1, 2, 3);</a:t>
            </a:r>
          </a:p>
          <a:p>
            <a:pPr marL="0" indent="0">
              <a:buNone/>
            </a:pPr>
            <a:r>
              <a:rPr lang="da-DK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SIMD.int32x4(4, 5, 6, 7);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 = SIMD.int32x4.add(a, b);</a:t>
            </a:r>
          </a:p>
        </p:txBody>
      </p:sp>
    </p:spTree>
    <p:extLst>
      <p:ext uri="{BB962C8B-B14F-4D97-AF65-F5344CB8AC3E}">
        <p14:creationId xmlns:p14="http://schemas.microsoft.com/office/powerpoint/2010/main" val="131169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2F180136524F4FB3779340012BF05F" ma:contentTypeVersion="3" ma:contentTypeDescription="Create a new document." ma:contentTypeScope="" ma:versionID="fc9051c3e1041c3d4ececf81d1343e18">
  <xsd:schema xmlns:xsd="http://www.w3.org/2001/XMLSchema" xmlns:xs="http://www.w3.org/2001/XMLSchema" xmlns:p="http://schemas.microsoft.com/office/2006/metadata/properties" xmlns:ns3="e2465800-65be-4e87-b429-d1993caf8f1f" targetNamespace="http://schemas.microsoft.com/office/2006/metadata/properties" ma:root="true" ma:fieldsID="ab8aaaf69e5f1858a8221705517cc5d8" ns3:_="">
    <xsd:import namespace="e2465800-65be-4e87-b429-d1993caf8f1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465800-65be-4e87-b429-d1993caf8f1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2D1BE5-3BB5-4154-A493-D73E1AC35B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465800-65be-4e87-b429-d1993caf8f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E36DD0-15C3-4F7F-BBDD-0C52C7EADE71}">
  <ds:schemaRefs>
    <ds:schemaRef ds:uri="http://purl.org/dc/elements/1.1/"/>
    <ds:schemaRef ds:uri="http://schemas.microsoft.com/office/2006/metadata/properties"/>
    <ds:schemaRef ds:uri="e2465800-65be-4e87-b429-d1993caf8f1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D39B2B0-69FB-4C99-8D1B-12B22DBC9F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22770</TotalTime>
  <Words>3122</Words>
  <Application>Microsoft Office PowerPoint</Application>
  <PresentationFormat>On-screen Show (4:3)</PresentationFormat>
  <Paragraphs>693</Paragraphs>
  <Slides>40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Segoe UI</vt:lpstr>
      <vt:lpstr>Wingdings</vt:lpstr>
      <vt:lpstr>Celestial</vt:lpstr>
      <vt:lpstr>New In ECMAScript 2016 &amp; Beyond</vt:lpstr>
      <vt:lpstr>Agenda</vt:lpstr>
      <vt:lpstr>PowerPoint Presentation</vt:lpstr>
      <vt:lpstr>ES2016 – Bring on the Train Model</vt:lpstr>
      <vt:lpstr>ES2016 – ALL IN ON GITHUB</vt:lpstr>
      <vt:lpstr>ES2016 Language Features*</vt:lpstr>
      <vt:lpstr>PowerPoint Presentation</vt:lpstr>
      <vt:lpstr>SIMD – Single instruction, multiple data https://github.com/johnmccutchan/ecmascript_simd </vt:lpstr>
      <vt:lpstr>SIMD – Single instruction, multiple data https://github.com/johnmccutchan/ecmascript_simd </vt:lpstr>
      <vt:lpstr>SIMD – Single instruction, multiple data https://github.com/johnmccutchan/ecmascript_simd </vt:lpstr>
      <vt:lpstr>SIMD – Single instruction, multiple data https://github.com/johnmccutchan/ecmascript_simd </vt:lpstr>
      <vt:lpstr>PowerPoint Presentation</vt:lpstr>
      <vt:lpstr>Async Functions https://github.com/tc39/ecmascript-asyncawait </vt:lpstr>
      <vt:lpstr>PowerPoint Presentation</vt:lpstr>
      <vt:lpstr>ES2017+ Language Features</vt:lpstr>
      <vt:lpstr>Observables https://github.com/zenparsing/es-observable </vt:lpstr>
      <vt:lpstr>Observables https://github.com/zenparsing/es-observable </vt:lpstr>
      <vt:lpstr>Observables https://github.com/zenparsing/es-observable </vt:lpstr>
      <vt:lpstr>Observables https://github.com/zenparsing/es-observable </vt:lpstr>
      <vt:lpstr>Observables https://github.com/zenparsing/es-observable </vt:lpstr>
      <vt:lpstr>Observables https://github.com/zenparsing/es-observable </vt:lpstr>
      <vt:lpstr>Class Property Declarations https://github.com/jeffmo/es-class-static-properties-and-fields </vt:lpstr>
      <vt:lpstr>Class Property Declarations https://github.com/jeffmo/es-class-static-properties-and-fields</vt:lpstr>
      <vt:lpstr>Class Property Declarations https://github.com/jeffmo/es-class-static-properties-and-fields</vt:lpstr>
      <vt:lpstr>Class Property Declarations https://github.com/jeffmo/es-class-static-properties-and-fields </vt:lpstr>
      <vt:lpstr>Class Property Declarations &amp; Decorators https://github.com/jeffmo/es-class-static-properties-and-fields </vt:lpstr>
      <vt:lpstr>Class Property Declarations &amp; decorators https://github.com/jeffmo/es-class-static-properties-and-fields </vt:lpstr>
      <vt:lpstr>Class Property Declarations &amp; Decorators https://github.com/jeffmo/es-class-static-properties-and-fields </vt:lpstr>
      <vt:lpstr>Class Property Declarations &amp; DECORATORS https://github.com/jeffmo/es-class-static-properties-and-fields </vt:lpstr>
      <vt:lpstr>Value Types https://github.com/brendaneich/value-spec (work in progress)</vt:lpstr>
      <vt:lpstr>Value Types https://github.com/brendaneich/value-spec (work in progress)</vt:lpstr>
      <vt:lpstr>Value Types https://github.com/littledan/value-spec (work in progress)</vt:lpstr>
      <vt:lpstr>Value Types https://github.com/littledan/value-spec (work in progress)</vt:lpstr>
      <vt:lpstr>Thank You!</vt:lpstr>
      <vt:lpstr>Easy Wins</vt:lpstr>
      <vt:lpstr>Async Generators https://github.com/zenparsing/async-iteration/ </vt:lpstr>
      <vt:lpstr>Async Generators https://github.com/zenparsing/async-iteration/ </vt:lpstr>
      <vt:lpstr>Async Generators https://github.com/zenparsing/async-iteration/ </vt:lpstr>
      <vt:lpstr>Decorators https://github.com/wycats/javascript-decorators</vt:lpstr>
      <vt:lpstr>Class Property Declarations &amp; DECORATORS &amp; Private Fields https://github.com/jeffmo/es-class-static-properties-and-fields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In ECMAScript 2015</dc:title>
  <dc:creator>Brian Terlson</dc:creator>
  <cp:lastModifiedBy>Brian Terlson</cp:lastModifiedBy>
  <cp:revision>119</cp:revision>
  <dcterms:created xsi:type="dcterms:W3CDTF">2015-05-23T20:40:36Z</dcterms:created>
  <dcterms:modified xsi:type="dcterms:W3CDTF">2015-11-16T20:48:58Z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0x010100402F180136524F4FB3779340012BF05F</vt:lpwstr>
  </property>
  <property fmtid="{D5CDD505-2E9C-101B-9397-08002B2CF9AE}" pid="3" name="IsMyDocuments">
    <vt:bool>true</vt:bool>
  </property>
</Properties>
</file>