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60" r:id="rId10"/>
    <p:sldId id="263" r:id="rId11"/>
    <p:sldId id="264" r:id="rId12"/>
    <p:sldId id="265" r:id="rId13"/>
    <p:sldId id="261" r:id="rId14"/>
    <p:sldId id="266" r:id="rId15"/>
    <p:sldId id="267" r:id="rId16"/>
    <p:sldId id="268" r:id="rId17"/>
    <p:sldId id="262" r:id="rId18"/>
    <p:sldId id="269" r:id="rId19"/>
    <p:sldId id="270" r:id="rId20"/>
    <p:sldId id="271" r:id="rId21"/>
    <p:sldId id="272" r:id="rId22"/>
    <p:sldId id="273" r:id="rId23"/>
    <p:sldId id="274" r:id="rId24"/>
    <p:sldId id="29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99" r:id="rId35"/>
    <p:sldId id="284" r:id="rId36"/>
    <p:sldId id="285" r:id="rId37"/>
    <p:sldId id="286" r:id="rId38"/>
    <p:sldId id="287" r:id="rId39"/>
    <p:sldId id="290" r:id="rId40"/>
    <p:sldId id="28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B0D4FF"/>
    <a:srgbClr val="C7DCF4"/>
    <a:srgbClr val="000000"/>
    <a:srgbClr val="3777BC"/>
    <a:srgbClr val="FFC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94674" autoAdjust="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List 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Outline Numbering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 smtClean="0"/>
              <a:t>This is a chapter title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 smtClean="0"/>
              <a:t>This is a presentation title page</a:t>
            </a:r>
            <a:endParaRPr lang="en-US" dirty="0"/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This is an area for a short quote or sentence.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- </a:t>
            </a:r>
            <a:r>
              <a:rPr lang="en-US" dirty="0" err="1" smtClean="0"/>
              <a:t>Evariste</a:t>
            </a:r>
            <a:r>
              <a:rPr lang="en-US" dirty="0" smtClean="0"/>
              <a:t> Galois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 smtClean="0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 smtClean="0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Title to Image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This is a page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 smtClean="0">
                <a:solidFill>
                  <a:schemeClr val="bg1"/>
                </a:solidFill>
                <a:latin typeface="Helvetica"/>
                <a:cs typeface="Helvetica"/>
              </a:rPr>
              <a:t>© 2015 Galois,</a:t>
            </a:r>
            <a:r>
              <a:rPr lang="en-US" sz="1000" b="0" i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 smtClean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awick@galoi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375" y="3997325"/>
            <a:ext cx="8229052" cy="840421"/>
          </a:xfrm>
        </p:spPr>
        <p:txBody>
          <a:bodyPr>
            <a:noAutofit/>
          </a:bodyPr>
          <a:lstStyle/>
          <a:p>
            <a:r>
              <a:rPr lang="en-US" sz="2400" dirty="0" smtClean="0"/>
              <a:t>Adam Wick @ </a:t>
            </a:r>
            <a:r>
              <a:rPr lang="en-US" sz="2400" dirty="0" err="1" smtClean="0"/>
              <a:t>QCon</a:t>
            </a:r>
            <a:r>
              <a:rPr lang="en-US" sz="2400" dirty="0" smtClean="0"/>
              <a:t> San Francisco, 2015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455" y="2019301"/>
            <a:ext cx="8223090" cy="1804988"/>
          </a:xfrm>
        </p:spPr>
        <p:txBody>
          <a:bodyPr anchor="b" anchorCtr="0"/>
          <a:lstStyle/>
          <a:p>
            <a:r>
              <a:rPr lang="en-US" sz="4000" dirty="0" smtClean="0"/>
              <a:t>Tor in Haskell</a:t>
            </a:r>
            <a:br>
              <a:rPr lang="en-US" sz="4000" dirty="0" smtClean="0"/>
            </a:br>
            <a:r>
              <a:rPr lang="en-US" sz="4000" dirty="0" smtClean="0"/>
              <a:t>and Other </a:t>
            </a:r>
            <a:r>
              <a:rPr lang="en-US" sz="4000" dirty="0" err="1" smtClean="0"/>
              <a:t>Unikernel</a:t>
            </a:r>
            <a:r>
              <a:rPr lang="en-US" sz="4000" dirty="0" smtClean="0"/>
              <a:t> Tricks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3754" y="2247900"/>
            <a:ext cx="7083347" cy="1576389"/>
            <a:chOff x="193754" y="2247900"/>
            <a:chExt cx="7083347" cy="1576389"/>
          </a:xfrm>
        </p:grpSpPr>
        <p:sp>
          <p:nvSpPr>
            <p:cNvPr id="5" name="Rectangle 4"/>
            <p:cNvSpPr/>
            <p:nvPr/>
          </p:nvSpPr>
          <p:spPr>
            <a:xfrm>
              <a:off x="1422400" y="2247900"/>
              <a:ext cx="533400" cy="939801"/>
            </a:xfrm>
            <a:prstGeom prst="rect">
              <a:avLst/>
            </a:prstGeom>
            <a:solidFill>
              <a:srgbClr val="3777BC">
                <a:alpha val="6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3754" y="3187701"/>
              <a:ext cx="2790745" cy="636588"/>
            </a:xfrm>
            <a:prstGeom prst="rect">
              <a:avLst/>
            </a:prstGeom>
            <a:solidFill>
              <a:srgbClr val="3777BC">
                <a:alpha val="6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27755" y="3187701"/>
              <a:ext cx="1749346" cy="636588"/>
            </a:xfrm>
            <a:prstGeom prst="rect">
              <a:avLst/>
            </a:prstGeom>
            <a:solidFill>
              <a:srgbClr val="3777BC">
                <a:alpha val="6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>
            <a:off x="460455" y="1397000"/>
            <a:ext cx="961945" cy="1206500"/>
          </a:xfrm>
          <a:prstGeom prst="down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503526" y="1397000"/>
            <a:ext cx="961945" cy="1206500"/>
          </a:xfrm>
          <a:prstGeom prst="down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261842">
            <a:off x="4105355" y="2063750"/>
            <a:ext cx="961945" cy="1206500"/>
          </a:xfrm>
          <a:prstGeom prst="downArrow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: Anonymity Through Root Vegetables</a:t>
            </a:r>
            <a:endParaRPr lang="en-US" dirty="0"/>
          </a:p>
        </p:txBody>
      </p:sp>
      <p:pic>
        <p:nvPicPr>
          <p:cNvPr id="4" name="Content Placeholder 3" descr="306px-Tor-logo-2011-flat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 b="5455"/>
          <a:stretch>
            <a:fillRect/>
          </a:stretch>
        </p:blipFill>
        <p:spPr>
          <a:xfrm>
            <a:off x="363937" y="824186"/>
            <a:ext cx="1172763" cy="631632"/>
          </a:xfrm>
        </p:spPr>
      </p:pic>
      <p:sp>
        <p:nvSpPr>
          <p:cNvPr id="5" name="TextBox 4"/>
          <p:cNvSpPr txBox="1"/>
          <p:nvPr/>
        </p:nvSpPr>
        <p:spPr>
          <a:xfrm>
            <a:off x="363937" y="1688068"/>
            <a:ext cx="82236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Tor is an anonymous communication layer built on TLS that prevents people from learning who you are interacting with over the  Internet.*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9271" y="6152634"/>
            <a:ext cx="34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Terms and conditions may apply.</a:t>
            </a:r>
            <a:endParaRPr lang="en-US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997200"/>
            <a:ext cx="1701800" cy="17018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41" y="3003550"/>
            <a:ext cx="1382234" cy="169545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152900"/>
            <a:ext cx="905713" cy="16954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841500" y="37555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9600" y="37555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2082800" y="3876220"/>
            <a:ext cx="487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10" y="3666670"/>
            <a:ext cx="591820" cy="42272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432300" y="37809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0.55087 -0.003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69 -0.00393 L 4.72222E-6 -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6px-Tor-logo-2011-flat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 b="5455"/>
          <a:stretch>
            <a:fillRect/>
          </a:stretch>
        </p:blipFill>
        <p:spPr>
          <a:xfrm>
            <a:off x="363937" y="824186"/>
            <a:ext cx="1172763" cy="631632"/>
          </a:xfr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997200"/>
            <a:ext cx="1701800" cy="17018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41" y="3003550"/>
            <a:ext cx="1382234" cy="16954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841500" y="37555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9600" y="37555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2082800" y="3876220"/>
            <a:ext cx="487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81300" y="4330184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4400" y="4396404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97600" y="235857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84400" y="2876550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10050" y="2630793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1" idx="7"/>
            <a:endCxn id="23" idx="3"/>
          </p:cNvCxnSpPr>
          <p:nvPr/>
        </p:nvCxnSpPr>
        <p:spPr>
          <a:xfrm flipV="1">
            <a:off x="2047462" y="2836755"/>
            <a:ext cx="2197926" cy="95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4"/>
            <a:endCxn id="18" idx="1"/>
          </p:cNvCxnSpPr>
          <p:nvPr/>
        </p:nvCxnSpPr>
        <p:spPr>
          <a:xfrm>
            <a:off x="2305050" y="3117850"/>
            <a:ext cx="511588" cy="1247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7"/>
            <a:endCxn id="20" idx="3"/>
          </p:cNvCxnSpPr>
          <p:nvPr/>
        </p:nvCxnSpPr>
        <p:spPr>
          <a:xfrm flipV="1">
            <a:off x="2987262" y="2564532"/>
            <a:ext cx="3245676" cy="180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6"/>
            <a:endCxn id="20" idx="2"/>
          </p:cNvCxnSpPr>
          <p:nvPr/>
        </p:nvCxnSpPr>
        <p:spPr>
          <a:xfrm flipV="1">
            <a:off x="4451350" y="2479220"/>
            <a:ext cx="1746250" cy="272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7"/>
            <a:endCxn id="12" idx="3"/>
          </p:cNvCxnSpPr>
          <p:nvPr/>
        </p:nvCxnSpPr>
        <p:spPr>
          <a:xfrm flipV="1">
            <a:off x="6200362" y="3961532"/>
            <a:ext cx="794576" cy="470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4"/>
            <a:endCxn id="19" idx="0"/>
          </p:cNvCxnSpPr>
          <p:nvPr/>
        </p:nvCxnSpPr>
        <p:spPr>
          <a:xfrm flipH="1">
            <a:off x="6115050" y="2599870"/>
            <a:ext cx="203200" cy="1796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9" idx="1"/>
            <a:endCxn id="23" idx="4"/>
          </p:cNvCxnSpPr>
          <p:nvPr/>
        </p:nvCxnSpPr>
        <p:spPr>
          <a:xfrm flipH="1" flipV="1">
            <a:off x="4330700" y="2872093"/>
            <a:ext cx="1699038" cy="1559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5"/>
            <a:endCxn id="18" idx="1"/>
          </p:cNvCxnSpPr>
          <p:nvPr/>
        </p:nvCxnSpPr>
        <p:spPr>
          <a:xfrm>
            <a:off x="2047462" y="3961532"/>
            <a:ext cx="769176" cy="403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16638" y="1436768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971800" y="2329582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18100" y="1557418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307741" y="1798718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64000" y="703536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235700" y="824186"/>
            <a:ext cx="241300" cy="24130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21" idx="7"/>
            <a:endCxn id="59" idx="3"/>
          </p:cNvCxnSpPr>
          <p:nvPr/>
        </p:nvCxnSpPr>
        <p:spPr>
          <a:xfrm flipV="1">
            <a:off x="2390362" y="2535544"/>
            <a:ext cx="616776" cy="37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7"/>
            <a:endCxn id="62" idx="4"/>
          </p:cNvCxnSpPr>
          <p:nvPr/>
        </p:nvCxnSpPr>
        <p:spPr>
          <a:xfrm flipV="1">
            <a:off x="3177762" y="944836"/>
            <a:ext cx="1006888" cy="1420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5"/>
            <a:endCxn id="23" idx="1"/>
          </p:cNvCxnSpPr>
          <p:nvPr/>
        </p:nvCxnSpPr>
        <p:spPr>
          <a:xfrm>
            <a:off x="3022600" y="1642730"/>
            <a:ext cx="1222788" cy="102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1" idx="2"/>
            <a:endCxn id="59" idx="6"/>
          </p:cNvCxnSpPr>
          <p:nvPr/>
        </p:nvCxnSpPr>
        <p:spPr>
          <a:xfrm flipH="1">
            <a:off x="3213100" y="1919368"/>
            <a:ext cx="4094641" cy="530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2"/>
            <a:endCxn id="58" idx="6"/>
          </p:cNvCxnSpPr>
          <p:nvPr/>
        </p:nvCxnSpPr>
        <p:spPr>
          <a:xfrm flipH="1">
            <a:off x="3057938" y="944836"/>
            <a:ext cx="3177762" cy="612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2" idx="6"/>
            <a:endCxn id="63" idx="2"/>
          </p:cNvCxnSpPr>
          <p:nvPr/>
        </p:nvCxnSpPr>
        <p:spPr>
          <a:xfrm>
            <a:off x="4305300" y="824186"/>
            <a:ext cx="1930400" cy="12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0" idx="3"/>
            <a:endCxn id="23" idx="7"/>
          </p:cNvCxnSpPr>
          <p:nvPr/>
        </p:nvCxnSpPr>
        <p:spPr>
          <a:xfrm flipH="1">
            <a:off x="4416012" y="1763380"/>
            <a:ext cx="737426" cy="90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0" idx="6"/>
            <a:endCxn id="61" idx="1"/>
          </p:cNvCxnSpPr>
          <p:nvPr/>
        </p:nvCxnSpPr>
        <p:spPr>
          <a:xfrm>
            <a:off x="5359400" y="1678068"/>
            <a:ext cx="1983679" cy="155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0" idx="0"/>
            <a:endCxn id="63" idx="4"/>
          </p:cNvCxnSpPr>
          <p:nvPr/>
        </p:nvCxnSpPr>
        <p:spPr>
          <a:xfrm flipV="1">
            <a:off x="6318250" y="1065486"/>
            <a:ext cx="38100" cy="1293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2" idx="0"/>
            <a:endCxn id="61" idx="4"/>
          </p:cNvCxnSpPr>
          <p:nvPr/>
        </p:nvCxnSpPr>
        <p:spPr>
          <a:xfrm flipV="1">
            <a:off x="7080250" y="2040018"/>
            <a:ext cx="348141" cy="171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210050" y="2630793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37944" y="3758184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198426" y="2364920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816638" y="1436768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971800" y="2323232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118100" y="1557418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307741" y="1798718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064000" y="703536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235700" y="824186"/>
            <a:ext cx="241300" cy="2413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837944" y="3755570"/>
            <a:ext cx="241300" cy="241300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971800" y="2323232"/>
            <a:ext cx="241300" cy="241300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97600" y="2358570"/>
            <a:ext cx="241300" cy="241300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047462" y="2836755"/>
            <a:ext cx="2197926" cy="954153"/>
          </a:xfrm>
          <a:prstGeom prst="line">
            <a:avLst/>
          </a:prstGeom>
          <a:ln w="889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32538" y="1652668"/>
            <a:ext cx="1222788" cy="1023401"/>
          </a:xfrm>
          <a:prstGeom prst="line">
            <a:avLst/>
          </a:prstGeom>
          <a:ln w="88900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57938" y="941832"/>
            <a:ext cx="3177762" cy="612582"/>
          </a:xfrm>
          <a:prstGeom prst="line">
            <a:avLst/>
          </a:prstGeom>
          <a:ln w="889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318250" y="1065486"/>
            <a:ext cx="38100" cy="1293084"/>
          </a:xfrm>
          <a:prstGeom prst="line">
            <a:avLst/>
          </a:prstGeom>
          <a:ln w="88900">
            <a:solidFill>
              <a:srgbClr val="9966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02" y="5266871"/>
            <a:ext cx="591820" cy="422729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3990562" y="5186843"/>
            <a:ext cx="850900" cy="558801"/>
          </a:xfrm>
          <a:prstGeom prst="roundRect">
            <a:avLst/>
          </a:prstGeom>
          <a:solidFill>
            <a:srgbClr val="996633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3883025" y="5095221"/>
            <a:ext cx="1065974" cy="749301"/>
          </a:xfrm>
          <a:prstGeom prst="roundRect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3791918" y="5033607"/>
            <a:ext cx="1248188" cy="886797"/>
          </a:xfrm>
          <a:prstGeom prst="roundRect">
            <a:avLst/>
          </a:prstGeom>
          <a:solidFill>
            <a:srgbClr val="660066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3718893" y="4956623"/>
            <a:ext cx="1394238" cy="1051897"/>
          </a:xfrm>
          <a:prstGeom prst="roundRect">
            <a:avLst/>
          </a:prstGeom>
          <a:solidFill>
            <a:srgbClr val="FF66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05870" y="4781344"/>
            <a:ext cx="769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Guarantees*:</a:t>
            </a:r>
          </a:p>
          <a:p>
            <a:pPr marL="530352" indent="-342900">
              <a:buFont typeface="+mj-lt"/>
              <a:buAutoNum type="arabicPeriod"/>
            </a:pPr>
            <a:r>
              <a:rPr lang="en-US" dirty="0" smtClean="0"/>
              <a:t>For any single relay node, it is impossible to tell where you are in the chain.</a:t>
            </a:r>
          </a:p>
          <a:p>
            <a:pPr marL="530352" indent="-342900">
              <a:buFont typeface="+mj-lt"/>
              <a:buAutoNum type="arabicPeriod"/>
            </a:pPr>
            <a:r>
              <a:rPr lang="en-US" dirty="0" smtClean="0"/>
              <a:t>The exit node cannot tell how many hops were before it.</a:t>
            </a:r>
          </a:p>
          <a:p>
            <a:pPr marL="530352" indent="-342900">
              <a:buFont typeface="+mj-lt"/>
              <a:buAutoNum type="arabicPeriod"/>
            </a:pPr>
            <a:r>
              <a:rPr lang="en-US" dirty="0" smtClean="0"/>
              <a:t>The entrance node cannot tell how many hops are in front of it.</a:t>
            </a:r>
          </a:p>
          <a:p>
            <a:pPr marL="530352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5639271" y="6152634"/>
            <a:ext cx="34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Terms and conditions may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5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Conditions May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2374900"/>
            <a:ext cx="8223638" cy="3748087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security of Tor is dependent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correctness of the protocol design.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correctness of the protocol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Ensuring that there are enough nodes that no single entity owns a sufficient percentage of nodes to have a top level view.</a:t>
            </a:r>
          </a:p>
        </p:txBody>
      </p:sp>
    </p:spTree>
    <p:extLst>
      <p:ext uri="{BB962C8B-B14F-4D97-AF65-F5344CB8AC3E}">
        <p14:creationId xmlns:p14="http://schemas.microsoft.com/office/powerpoint/2010/main" val="417765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Second: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60181" y="4435981"/>
            <a:ext cx="8223638" cy="89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also known for being popular with people that know more category theory than is good for them, which has given it a certain </a:t>
            </a:r>
            <a:r>
              <a:rPr lang="is-IS" dirty="0" smtClean="0"/>
              <a:t>…</a:t>
            </a:r>
            <a:r>
              <a:rPr lang="en-US" dirty="0" smtClean="0"/>
              <a:t> reputation.</a:t>
            </a:r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3"/>
            <a:ext cx="8223638" cy="2820472"/>
          </a:xfrm>
        </p:spPr>
        <p:txBody>
          <a:bodyPr/>
          <a:lstStyle/>
          <a:p>
            <a:r>
              <a:rPr lang="en-US" dirty="0" smtClean="0"/>
              <a:t>Haskell is a functional programming language:</a:t>
            </a:r>
          </a:p>
          <a:p>
            <a:endParaRPr lang="en-US" dirty="0"/>
          </a:p>
          <a:p>
            <a:r>
              <a:rPr lang="en-US" dirty="0" smtClean="0">
                <a:latin typeface="Inconsolata"/>
                <a:cs typeface="Inconsolata"/>
              </a:rPr>
              <a:t>fact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 smtClean="0">
                <a:latin typeface="Inconsolata"/>
                <a:cs typeface="Inconsolata"/>
              </a:rPr>
              <a:t> Integer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 smtClean="0">
                <a:latin typeface="Inconsolata"/>
                <a:cs typeface="Inconsolata"/>
              </a:rPr>
              <a:t> Integer       map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 smtClean="0">
                <a:latin typeface="Inconsolata"/>
                <a:cs typeface="Inconsolata"/>
              </a:rPr>
              <a:t> (a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 smtClean="0">
                <a:latin typeface="Inconsolata"/>
                <a:cs typeface="Inconsolata"/>
              </a:rPr>
              <a:t> b)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 smtClean="0">
                <a:latin typeface="Inconsolata"/>
                <a:cs typeface="Inconsolata"/>
              </a:rPr>
              <a:t> [a]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 smtClean="0">
                <a:latin typeface="Inconsolata"/>
                <a:cs typeface="Inconsolata"/>
              </a:rPr>
              <a:t> [b]</a:t>
            </a:r>
          </a:p>
          <a:p>
            <a:r>
              <a:rPr lang="en-US" dirty="0" smtClean="0">
                <a:latin typeface="Inconsolata"/>
                <a:cs typeface="Inconsolata"/>
              </a:rPr>
              <a:t>fact 0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 smtClean="0">
                <a:latin typeface="Inconsolata"/>
                <a:cs typeface="Inconsolata"/>
              </a:rPr>
              <a:t> 1                       map _ []   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 smtClean="0">
                <a:latin typeface="Inconsolata"/>
                <a:cs typeface="Inconsolata"/>
              </a:rPr>
              <a:t> []</a:t>
            </a:r>
          </a:p>
          <a:p>
            <a:r>
              <a:rPr lang="en-US" dirty="0" smtClean="0">
                <a:latin typeface="Inconsolata"/>
                <a:cs typeface="Inconsolata"/>
              </a:rPr>
              <a:t>fact x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 smtClean="0">
                <a:latin typeface="Inconsolata"/>
                <a:cs typeface="Inconsolata"/>
              </a:rPr>
              <a:t> x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*</a:t>
            </a:r>
            <a:r>
              <a:rPr lang="en-US" dirty="0" smtClean="0">
                <a:latin typeface="Inconsolata"/>
                <a:cs typeface="Inconsolata"/>
              </a:rPr>
              <a:t> fact (x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–</a:t>
            </a:r>
            <a:r>
              <a:rPr lang="en-US" dirty="0" smtClean="0">
                <a:latin typeface="Inconsolata"/>
                <a:cs typeface="Inconsolata"/>
              </a:rPr>
              <a:t> 1)        map f (</a:t>
            </a:r>
            <a:r>
              <a:rPr lang="en-US" dirty="0" err="1" smtClean="0">
                <a:latin typeface="Inconsolata"/>
                <a:cs typeface="Inconsolata"/>
              </a:rPr>
              <a:t>x</a:t>
            </a:r>
            <a:r>
              <a:rPr lang="en-US" dirty="0" err="1" smtClean="0">
                <a:solidFill>
                  <a:srgbClr val="3777BC"/>
                </a:solidFill>
                <a:latin typeface="Inconsolata"/>
                <a:cs typeface="Inconsolata"/>
              </a:rPr>
              <a:t>:</a:t>
            </a:r>
            <a:r>
              <a:rPr lang="en-US" dirty="0" err="1" smtClean="0">
                <a:latin typeface="Inconsolata"/>
                <a:cs typeface="Inconsolata"/>
              </a:rPr>
              <a:t>r</a:t>
            </a:r>
            <a:r>
              <a:rPr lang="en-US" dirty="0" smtClean="0">
                <a:latin typeface="Inconsolata"/>
                <a:cs typeface="Inconsolata"/>
              </a:rPr>
              <a:t>)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 smtClean="0">
                <a:latin typeface="Inconsolata"/>
                <a:cs typeface="Inconsolata"/>
              </a:rPr>
              <a:t> (f x)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:</a:t>
            </a:r>
            <a:r>
              <a:rPr lang="en-US" dirty="0" smtClean="0">
                <a:latin typeface="Inconsolata"/>
                <a:cs typeface="Inconsolata"/>
              </a:rPr>
              <a:t> map f r</a:t>
            </a:r>
          </a:p>
          <a:p>
            <a:endParaRPr lang="en-US" dirty="0">
              <a:latin typeface="Inconsolata"/>
              <a:cs typeface="Inconsolata"/>
            </a:endParaRPr>
          </a:p>
          <a:p>
            <a:r>
              <a:rPr lang="en-US" dirty="0" smtClean="0"/>
              <a:t>It is mostly known for being lazy, pure, and strongly typed.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3249" y="4514334"/>
            <a:ext cx="149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Very Helpful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9551" y="4514334"/>
            <a:ext cx="86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Handy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951" y="4533900"/>
            <a:ext cx="63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Light"/>
                <a:cs typeface="Helvetica Light"/>
              </a:rPr>
              <a:t>Meh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6273800" y="4267200"/>
            <a:ext cx="4798" cy="247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72000" y="4274066"/>
            <a:ext cx="4798" cy="247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3495768" y="4274066"/>
            <a:ext cx="350565" cy="259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139701"/>
            <a:ext cx="8724900" cy="6324599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chemeClr val="accent1"/>
                </a:solidFill>
                <a:latin typeface="Inconsolata"/>
                <a:cs typeface="Inconsolata"/>
              </a:rPr>
              <a:t>do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-- "To authenticate the initiator, the responder MUST check the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following: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--   * The CERTS cell contains exactly one </a:t>
            </a:r>
            <a:r>
              <a:rPr lang="en-US" dirty="0" err="1">
                <a:solidFill>
                  <a:srgbClr val="FF0000"/>
                </a:solidFill>
                <a:latin typeface="Inconsolata"/>
                <a:cs typeface="Inconsolata"/>
              </a:rPr>
              <a:t>CerType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3 'AUTH'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--     certificate.</a:t>
            </a:r>
          </a:p>
          <a:p>
            <a:r>
              <a:rPr lang="en-US" dirty="0">
                <a:latin typeface="Inconsolata"/>
                <a:cs typeface="Inconsolata"/>
              </a:rPr>
              <a:t>   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smtClean="0">
                <a:solidFill>
                  <a:srgbClr val="4F81BD"/>
                </a:solidFill>
                <a:latin typeface="Inconsolata"/>
                <a:cs typeface="Inconsolata"/>
              </a:rPr>
              <a:t>let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exactlyOneAuth</a:t>
            </a:r>
            <a:r>
              <a:rPr lang="en-US" dirty="0">
                <a:latin typeface="Inconsolata"/>
                <a:cs typeface="Inconsolata"/>
              </a:rPr>
              <a:t> certs Nothing</a:t>
            </a:r>
          </a:p>
          <a:p>
            <a:r>
              <a:rPr lang="en-US" dirty="0">
                <a:latin typeface="Inconsolata"/>
                <a:cs typeface="Inconsolata"/>
              </a:rPr>
              <a:t>        </a:t>
            </a:r>
            <a:r>
              <a:rPr lang="en-US" dirty="0" err="1" smtClean="0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'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signedObject</a:t>
            </a:r>
            <a:r>
              <a:rPr lang="en-US" dirty="0">
                <a:latin typeface="Inconsolata"/>
                <a:cs typeface="Inconsolata"/>
              </a:rPr>
              <a:t> (</a:t>
            </a:r>
            <a:r>
              <a:rPr lang="en-US" dirty="0" err="1">
                <a:latin typeface="Inconsolata"/>
                <a:cs typeface="Inconsolata"/>
              </a:rPr>
              <a:t>getSigned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)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* The CERTS cell contains exactly one </a:t>
            </a:r>
            <a:r>
              <a:rPr lang="en-US" dirty="0" err="1">
                <a:solidFill>
                  <a:srgbClr val="FF0000"/>
                </a:solidFill>
                <a:latin typeface="Inconsolata"/>
                <a:cs typeface="Inconsolata"/>
              </a:rPr>
              <a:t>CerType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2 'ID'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--     certificate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4F81BD"/>
                </a:solidFill>
                <a:latin typeface="Inconsolata"/>
                <a:cs typeface="Inconsolata"/>
              </a:rPr>
              <a:t>let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exactlyOneId</a:t>
            </a:r>
            <a:r>
              <a:rPr lang="en-US" dirty="0">
                <a:latin typeface="Inconsolata"/>
                <a:cs typeface="Inconsolata"/>
              </a:rPr>
              <a:t> certs Nothing</a:t>
            </a:r>
          </a:p>
          <a:p>
            <a:r>
              <a:rPr lang="en-US" dirty="0">
                <a:latin typeface="Inconsolata"/>
                <a:cs typeface="Inconsolata"/>
              </a:rPr>
              <a:t>        </a:t>
            </a:r>
            <a:r>
              <a:rPr lang="en-US" dirty="0" err="1" smtClean="0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'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signedObject</a:t>
            </a:r>
            <a:r>
              <a:rPr lang="en-US" dirty="0">
                <a:latin typeface="Inconsolata"/>
                <a:cs typeface="Inconsolata"/>
              </a:rPr>
              <a:t> (</a:t>
            </a:r>
            <a:r>
              <a:rPr lang="en-US" dirty="0" err="1">
                <a:latin typeface="Inconsolata"/>
                <a:cs typeface="Inconsolata"/>
              </a:rPr>
              <a:t>getSigned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)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* Both certificates have </a:t>
            </a:r>
            <a:r>
              <a:rPr lang="en-US" dirty="0" err="1">
                <a:solidFill>
                  <a:srgbClr val="FF0000"/>
                </a:solidFill>
                <a:latin typeface="Inconsolata"/>
                <a:cs typeface="Inconsolata"/>
              </a:rPr>
              <a:t>validAfter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Inconsolata"/>
                <a:cs typeface="Inconsolata"/>
              </a:rPr>
              <a:t>validUntil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dates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  that are not expired.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when </a:t>
            </a:r>
            <a:r>
              <a:rPr lang="en-US" dirty="0">
                <a:latin typeface="Inconsolata"/>
                <a:cs typeface="Inconsolata"/>
              </a:rPr>
              <a:t>(</a:t>
            </a:r>
            <a:r>
              <a:rPr lang="en-US" dirty="0" err="1">
                <a:latin typeface="Inconsolata"/>
                <a:cs typeface="Inconsolata"/>
              </a:rPr>
              <a:t>certExpired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' now)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$</a:t>
            </a:r>
            <a:r>
              <a:rPr lang="en-US" dirty="0">
                <a:latin typeface="Inconsolata"/>
                <a:cs typeface="Inconsolata"/>
              </a:rPr>
              <a:t> fail "</a:t>
            </a:r>
            <a:r>
              <a:rPr lang="en-US" dirty="0" err="1">
                <a:latin typeface="Inconsolata"/>
                <a:cs typeface="Inconsolata"/>
              </a:rPr>
              <a:t>Auth</a:t>
            </a:r>
            <a:r>
              <a:rPr lang="en-US" dirty="0">
                <a:latin typeface="Inconsolata"/>
                <a:cs typeface="Inconsolata"/>
              </a:rPr>
              <a:t> certificate expired."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when </a:t>
            </a:r>
            <a:r>
              <a:rPr lang="en-US" dirty="0">
                <a:latin typeface="Inconsolata"/>
                <a:cs typeface="Inconsolata"/>
              </a:rPr>
              <a:t>(</a:t>
            </a:r>
            <a:r>
              <a:rPr lang="en-US" dirty="0" err="1">
                <a:latin typeface="Inconsolata"/>
                <a:cs typeface="Inconsolata"/>
              </a:rPr>
              <a:t>certExpired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' now)  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$</a:t>
            </a:r>
            <a:r>
              <a:rPr lang="en-US" dirty="0">
                <a:latin typeface="Inconsolata"/>
                <a:cs typeface="Inconsolata"/>
              </a:rPr>
              <a:t> fail "Id certificate expired."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* The certified key in the AUTH certificate is a 1024-bit RSA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  key.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unless </a:t>
            </a:r>
            <a:r>
              <a:rPr lang="en-US" dirty="0">
                <a:latin typeface="Inconsolata"/>
                <a:cs typeface="Inconsolata"/>
              </a:rPr>
              <a:t>(is1024BitRSAKey </a:t>
            </a:r>
            <a:r>
              <a:rPr lang="en-US" dirty="0" err="1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)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$</a:t>
            </a: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smtClean="0">
                <a:latin typeface="Inconsolata"/>
                <a:cs typeface="Inconsolata"/>
              </a:rPr>
              <a:t>  fail </a:t>
            </a:r>
            <a:r>
              <a:rPr lang="en-US" dirty="0">
                <a:latin typeface="Inconsolata"/>
                <a:cs typeface="Inconsolata"/>
              </a:rPr>
              <a:t>"</a:t>
            </a:r>
            <a:r>
              <a:rPr lang="en-US" dirty="0" err="1">
                <a:latin typeface="Inconsolata"/>
                <a:cs typeface="Inconsolata"/>
              </a:rPr>
              <a:t>Auth</a:t>
            </a:r>
            <a:r>
              <a:rPr lang="en-US" dirty="0">
                <a:latin typeface="Inconsolata"/>
                <a:cs typeface="Inconsolata"/>
              </a:rPr>
              <a:t> certificate key is the wrong size."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* The certified key in the ID certificate is a 1024-bit RSA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  key.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unless </a:t>
            </a:r>
            <a:r>
              <a:rPr lang="en-US" dirty="0">
                <a:latin typeface="Inconsolata"/>
                <a:cs typeface="Inconsolata"/>
              </a:rPr>
              <a:t>(is1024BitRSAKey </a:t>
            </a:r>
            <a:r>
              <a:rPr lang="en-US" dirty="0" err="1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Inconsolata"/>
                <a:cs typeface="Inconsolata"/>
              </a:rPr>
              <a:t>$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   fail </a:t>
            </a:r>
            <a:r>
              <a:rPr lang="en-US" dirty="0">
                <a:latin typeface="Inconsolata"/>
                <a:cs typeface="Inconsolata"/>
              </a:rPr>
              <a:t>"Identity certificate key is the wrong size."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* The </a:t>
            </a:r>
            <a:r>
              <a:rPr lang="en-US" dirty="0" err="1">
                <a:solidFill>
                  <a:srgbClr val="FF0000"/>
                </a:solidFill>
                <a:latin typeface="Inconsolata"/>
                <a:cs typeface="Inconsolata"/>
              </a:rPr>
              <a:t>auth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certificate is correctly signed with the key in the</a:t>
            </a:r>
          </a:p>
          <a:p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nconsolata"/>
                <a:cs typeface="Inconsolata"/>
              </a:rPr>
              <a:t>-</a:t>
            </a:r>
            <a:r>
              <a:rPr lang="en-US" dirty="0">
                <a:solidFill>
                  <a:srgbClr val="FF0000"/>
                </a:solidFill>
                <a:latin typeface="Inconsolata"/>
                <a:cs typeface="Inconsolata"/>
              </a:rPr>
              <a:t>-     ID certificate.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unless </a:t>
            </a:r>
            <a:r>
              <a:rPr lang="en-US" dirty="0">
                <a:latin typeface="Inconsolata"/>
                <a:cs typeface="Inconsolata"/>
              </a:rPr>
              <a:t>(</a:t>
            </a:r>
            <a:r>
              <a:rPr lang="en-US" dirty="0" err="1">
                <a:latin typeface="Inconsolata"/>
                <a:cs typeface="Inconsolata"/>
              </a:rPr>
              <a:t>authCert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`</a:t>
            </a:r>
            <a:r>
              <a:rPr lang="en-US" dirty="0" err="1">
                <a:solidFill>
                  <a:srgbClr val="4F81BD"/>
                </a:solidFill>
                <a:latin typeface="Inconsolata"/>
                <a:cs typeface="Inconsolata"/>
              </a:rPr>
              <a:t>isSignedBy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` </a:t>
            </a:r>
            <a:r>
              <a:rPr lang="en-US" dirty="0" err="1">
                <a:latin typeface="Inconsolata"/>
                <a:cs typeface="Inconsolata"/>
              </a:rPr>
              <a:t>iidCert</a:t>
            </a:r>
            <a:r>
              <a:rPr lang="en-US" dirty="0">
                <a:latin typeface="Inconsolata"/>
                <a:cs typeface="Inconsolata"/>
              </a:rPr>
              <a:t>') </a:t>
            </a:r>
            <a:r>
              <a:rPr lang="en-US" dirty="0">
                <a:solidFill>
                  <a:srgbClr val="4F81BD"/>
                </a:solidFill>
                <a:latin typeface="Inconsolata"/>
                <a:cs typeface="Inconsolata"/>
              </a:rPr>
              <a:t>$</a:t>
            </a:r>
          </a:p>
          <a:p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 smtClean="0">
                <a:latin typeface="Inconsolata"/>
                <a:cs typeface="Inconsolata"/>
              </a:rPr>
              <a:t>   fail </a:t>
            </a:r>
            <a:r>
              <a:rPr lang="en-US" dirty="0">
                <a:latin typeface="Inconsolata"/>
                <a:cs typeface="Inconsolata"/>
              </a:rPr>
              <a:t>"</a:t>
            </a:r>
            <a:r>
              <a:rPr lang="en-US" dirty="0" err="1">
                <a:latin typeface="Inconsolata"/>
                <a:cs typeface="Inconsolata"/>
              </a:rPr>
              <a:t>Auth</a:t>
            </a:r>
            <a:r>
              <a:rPr lang="en-US" dirty="0">
                <a:latin typeface="Inconsolata"/>
                <a:cs typeface="Inconsolata"/>
              </a:rPr>
              <a:t> certificate not signed by identity cert."</a:t>
            </a:r>
          </a:p>
        </p:txBody>
      </p:sp>
    </p:spTree>
    <p:extLst>
      <p:ext uri="{BB962C8B-B14F-4D97-AF65-F5344CB8AC3E}">
        <p14:creationId xmlns:p14="http://schemas.microsoft.com/office/powerpoint/2010/main" val="105499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Not Here To Sell You Haskell, But: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2400" dirty="0" smtClean="0"/>
              <a:t>Type Safety + Purity + Safe Data Structures + GC</a:t>
            </a:r>
            <a:endParaRPr lang="en-US" sz="2400" dirty="0"/>
          </a:p>
          <a:p>
            <a:pPr algn="ctr"/>
            <a:r>
              <a:rPr lang="en-US" sz="2400" dirty="0" smtClean="0"/>
              <a:t>=</a:t>
            </a:r>
            <a:endParaRPr lang="en-US" sz="2400" dirty="0"/>
          </a:p>
          <a:p>
            <a:pPr algn="ctr"/>
            <a:r>
              <a:rPr lang="en-US" sz="2400" dirty="0" smtClean="0"/>
              <a:t>Fewer bugs per LOC</a:t>
            </a:r>
          </a:p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Less security advisories per LOC</a:t>
            </a:r>
          </a:p>
        </p:txBody>
      </p:sp>
    </p:spTree>
    <p:extLst>
      <p:ext uri="{BB962C8B-B14F-4D97-AF65-F5344CB8AC3E}">
        <p14:creationId xmlns:p14="http://schemas.microsoft.com/office/powerpoint/2010/main" val="72675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Unikernels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236662"/>
            <a:ext cx="8223638" cy="4429125"/>
          </a:xfrm>
        </p:spPr>
        <p:txBody>
          <a:bodyPr/>
          <a:lstStyle/>
          <a:p>
            <a:pPr algn="just"/>
            <a:r>
              <a:rPr lang="en-US" dirty="0" err="1">
                <a:latin typeface="Helvetica"/>
                <a:cs typeface="Helvetica"/>
              </a:rPr>
              <a:t>Unikernels</a:t>
            </a:r>
            <a:r>
              <a:rPr lang="en-US" dirty="0"/>
              <a:t> are </a:t>
            </a:r>
            <a:r>
              <a:rPr lang="en-US" dirty="0" err="1"/>
              <a:t>specialised</a:t>
            </a:r>
            <a:r>
              <a:rPr lang="en-US" dirty="0"/>
              <a:t>, single address space machine images constructed </a:t>
            </a:r>
            <a:r>
              <a:rPr lang="en-US" dirty="0" smtClean="0"/>
              <a:t>using </a:t>
            </a:r>
            <a:r>
              <a:rPr lang="en-US" dirty="0"/>
              <a:t>library operating systems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						                      - Wikipedia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or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   </a:t>
            </a:r>
            <a:r>
              <a:rPr lang="en-US" dirty="0" err="1" smtClean="0"/>
              <a:t>Unikernels</a:t>
            </a:r>
            <a:r>
              <a:rPr lang="en-US" dirty="0" smtClean="0"/>
              <a:t> : Virtual Machines :: </a:t>
            </a:r>
            <a:r>
              <a:rPr lang="en-US" dirty="0" err="1" smtClean="0"/>
              <a:t>Exokernels</a:t>
            </a:r>
            <a:r>
              <a:rPr lang="en-US" dirty="0" smtClean="0"/>
              <a:t> : Physical Machines</a:t>
            </a:r>
            <a:endParaRPr lang="en-US" dirty="0"/>
          </a:p>
          <a:p>
            <a:pPr algn="just"/>
            <a:endParaRPr lang="en-US" dirty="0" smtClean="0"/>
          </a:p>
          <a:p>
            <a:pPr algn="ctr"/>
            <a:r>
              <a:rPr lang="en-US" i="1" dirty="0" smtClean="0"/>
              <a:t>or</a:t>
            </a:r>
          </a:p>
          <a:p>
            <a:pPr algn="ctr"/>
            <a:endParaRPr lang="en-US" i="1" dirty="0"/>
          </a:p>
          <a:p>
            <a:pPr algn="just"/>
            <a:r>
              <a:rPr lang="en-US" b="0" dirty="0" err="1" smtClean="0"/>
              <a:t>Unikernels</a:t>
            </a:r>
            <a:r>
              <a:rPr lang="en-US" b="0" dirty="0" smtClean="0"/>
              <a:t> are single-process programs compiled to run directly on (usually virtual) hardware, rather than within a full-featured OS.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9332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228600" y="4267200"/>
            <a:ext cx="914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" name="Picture 1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02" y="257175"/>
            <a:ext cx="1922997" cy="1771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1052" y="2159000"/>
            <a:ext cx="1536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230152" y="2159000"/>
            <a:ext cx="1536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5102" y="2667000"/>
            <a:ext cx="1536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569752" y="2667000"/>
            <a:ext cx="1536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08052" y="2667000"/>
            <a:ext cx="1536700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19804" y="3149600"/>
            <a:ext cx="4824948" cy="6350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919804" y="39116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569752" y="39116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232399" y="39116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919804" y="43942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569752" y="43942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232399" y="4394200"/>
            <a:ext cx="1536700" cy="3556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57300" y="48641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921000" y="48641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572000" y="48641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197600" y="48641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257300" y="53213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21000" y="53213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572000" y="53213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97600" y="5321300"/>
            <a:ext cx="1536700" cy="355600"/>
          </a:xfrm>
          <a:prstGeom prst="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259404" y="5803900"/>
            <a:ext cx="6474896" cy="3556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25102" y="2028825"/>
            <a:ext cx="4604802" cy="4232275"/>
            <a:chOff x="1925102" y="2028825"/>
            <a:chExt cx="4604802" cy="4232275"/>
          </a:xfrm>
        </p:grpSpPr>
        <p:sp>
          <p:nvSpPr>
            <p:cNvPr id="6" name="Rectangle 5"/>
            <p:cNvSpPr/>
            <p:nvPr/>
          </p:nvSpPr>
          <p:spPr>
            <a:xfrm>
              <a:off x="3309402" y="20288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352" y="20288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83050" y="2540000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93402" y="25622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21000" y="25622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382802" y="25114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59349" y="3082924"/>
              <a:ext cx="273049" cy="765175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90302" y="3784600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1452" y="42513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09499" y="3784600"/>
              <a:ext cx="147102" cy="20193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264950" y="3082924"/>
              <a:ext cx="608550" cy="765175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82702" y="3822700"/>
              <a:ext cx="297398" cy="14478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86300" y="5257799"/>
              <a:ext cx="273049" cy="1003301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25102" y="4797426"/>
              <a:ext cx="368300" cy="1450976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7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5" grpId="0" animBg="1"/>
      <p:bldP spid="86" grpId="0" animBg="1"/>
      <p:bldP spid="87" grpId="0" animBg="1"/>
      <p:bldP spid="8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7" y="2712720"/>
            <a:ext cx="8223090" cy="1117417"/>
          </a:xfrm>
        </p:spPr>
        <p:txBody>
          <a:bodyPr/>
          <a:lstStyle/>
          <a:p>
            <a:pPr algn="ctr"/>
            <a:r>
              <a:rPr lang="en-US" sz="4000" dirty="0" smtClean="0"/>
              <a:t>This combination is not crazy.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337" y="3271428"/>
            <a:ext cx="8223090" cy="111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i="0" kern="1200" cap="none" baseline="0">
                <a:solidFill>
                  <a:srgbClr val="FFC32E"/>
                </a:solidFill>
                <a:latin typeface="Helvetica"/>
                <a:ea typeface="+mj-ea"/>
                <a:cs typeface="Helvetica Light"/>
              </a:defRPr>
            </a:lvl1pPr>
          </a:lstStyle>
          <a:p>
            <a:pPr algn="ctr"/>
            <a:r>
              <a:rPr lang="en-US" sz="3200" dirty="0" smtClean="0"/>
              <a:t>(In fact, it makes a lot of sense.)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7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228600" y="4267200"/>
            <a:ext cx="914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" name="Picture 1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02" y="257175"/>
            <a:ext cx="1922997" cy="17716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09402" y="2028825"/>
            <a:ext cx="147102" cy="571500"/>
            <a:chOff x="3309402" y="2028825"/>
            <a:chExt cx="147102" cy="571500"/>
          </a:xfrm>
        </p:grpSpPr>
        <p:sp>
          <p:nvSpPr>
            <p:cNvPr id="3" name="Rectangle 2"/>
            <p:cNvSpPr/>
            <p:nvPr/>
          </p:nvSpPr>
          <p:spPr>
            <a:xfrm>
              <a:off x="3309402" y="21590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9402" y="20288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41352" y="2028825"/>
            <a:ext cx="147102" cy="571500"/>
            <a:chOff x="4941352" y="2028825"/>
            <a:chExt cx="147102" cy="571500"/>
          </a:xfrm>
        </p:grpSpPr>
        <p:sp>
          <p:nvSpPr>
            <p:cNvPr id="85" name="Rectangle 84"/>
            <p:cNvSpPr/>
            <p:nvPr/>
          </p:nvSpPr>
          <p:spPr>
            <a:xfrm>
              <a:off x="4941352" y="21590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352" y="20288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83050" y="2540000"/>
            <a:ext cx="147102" cy="571500"/>
            <a:chOff x="4083050" y="2540000"/>
            <a:chExt cx="147102" cy="571500"/>
          </a:xfrm>
        </p:grpSpPr>
        <p:sp>
          <p:nvSpPr>
            <p:cNvPr id="87" name="Rectangle 86"/>
            <p:cNvSpPr/>
            <p:nvPr/>
          </p:nvSpPr>
          <p:spPr>
            <a:xfrm>
              <a:off x="4083050" y="26670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83050" y="2540000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3402" y="2562225"/>
            <a:ext cx="147102" cy="571500"/>
            <a:chOff x="2293402" y="2562225"/>
            <a:chExt cx="147102" cy="571500"/>
          </a:xfrm>
        </p:grpSpPr>
        <p:sp>
          <p:nvSpPr>
            <p:cNvPr id="86" name="Rectangle 85"/>
            <p:cNvSpPr/>
            <p:nvPr/>
          </p:nvSpPr>
          <p:spPr>
            <a:xfrm>
              <a:off x="2293402" y="26670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93402" y="25622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1000" y="2562225"/>
            <a:ext cx="154504" cy="571500"/>
            <a:chOff x="2921000" y="2562225"/>
            <a:chExt cx="154504" cy="571500"/>
          </a:xfrm>
        </p:grpSpPr>
        <p:sp>
          <p:nvSpPr>
            <p:cNvPr id="40" name="Rectangle 39"/>
            <p:cNvSpPr/>
            <p:nvPr/>
          </p:nvSpPr>
          <p:spPr>
            <a:xfrm>
              <a:off x="2928402" y="26797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21000" y="25622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82802" y="2511425"/>
            <a:ext cx="147102" cy="571500"/>
            <a:chOff x="6382802" y="2511425"/>
            <a:chExt cx="147102" cy="571500"/>
          </a:xfrm>
        </p:grpSpPr>
        <p:sp>
          <p:nvSpPr>
            <p:cNvPr id="88" name="Rectangle 87"/>
            <p:cNvSpPr/>
            <p:nvPr/>
          </p:nvSpPr>
          <p:spPr>
            <a:xfrm>
              <a:off x="6382802" y="2667000"/>
              <a:ext cx="147102" cy="355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382802" y="25114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9349" y="3082924"/>
            <a:ext cx="273050" cy="765175"/>
            <a:chOff x="4959349" y="3082924"/>
            <a:chExt cx="273050" cy="765175"/>
          </a:xfrm>
        </p:grpSpPr>
        <p:sp>
          <p:nvSpPr>
            <p:cNvPr id="41" name="Rectangle 40"/>
            <p:cNvSpPr/>
            <p:nvPr/>
          </p:nvSpPr>
          <p:spPr>
            <a:xfrm>
              <a:off x="4959349" y="3149600"/>
              <a:ext cx="273050" cy="635000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59349" y="3082924"/>
              <a:ext cx="273049" cy="765175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0302" y="3784600"/>
            <a:ext cx="147102" cy="571500"/>
            <a:chOff x="2890302" y="3784600"/>
            <a:chExt cx="147102" cy="571500"/>
          </a:xfrm>
        </p:grpSpPr>
        <p:sp>
          <p:nvSpPr>
            <p:cNvPr id="103" name="Rectangle 102"/>
            <p:cNvSpPr/>
            <p:nvPr/>
          </p:nvSpPr>
          <p:spPr>
            <a:xfrm>
              <a:off x="2890302" y="3911600"/>
              <a:ext cx="147102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90302" y="3784600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01452" y="4251325"/>
            <a:ext cx="147102" cy="571500"/>
            <a:chOff x="3201452" y="4251325"/>
            <a:chExt cx="147102" cy="571500"/>
          </a:xfrm>
        </p:grpSpPr>
        <p:sp>
          <p:nvSpPr>
            <p:cNvPr id="106" name="Rectangle 105"/>
            <p:cNvSpPr/>
            <p:nvPr/>
          </p:nvSpPr>
          <p:spPr>
            <a:xfrm>
              <a:off x="3201452" y="4394200"/>
              <a:ext cx="147102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1452" y="4251325"/>
              <a:ext cx="147102" cy="5715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09498" y="3784600"/>
            <a:ext cx="147103" cy="2019300"/>
            <a:chOff x="4009498" y="3784600"/>
            <a:chExt cx="147103" cy="2019300"/>
          </a:xfrm>
        </p:grpSpPr>
        <p:sp>
          <p:nvSpPr>
            <p:cNvPr id="104" name="Rectangle 103"/>
            <p:cNvSpPr/>
            <p:nvPr/>
          </p:nvSpPr>
          <p:spPr>
            <a:xfrm>
              <a:off x="4009498" y="3911600"/>
              <a:ext cx="147103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009498" y="4394200"/>
              <a:ext cx="147103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09498" y="4864100"/>
              <a:ext cx="147103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09498" y="5321300"/>
              <a:ext cx="147103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09499" y="3784600"/>
              <a:ext cx="147102" cy="20193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64950" y="3082924"/>
            <a:ext cx="608550" cy="765175"/>
            <a:chOff x="3264950" y="3082924"/>
            <a:chExt cx="608550" cy="765175"/>
          </a:xfrm>
        </p:grpSpPr>
        <p:sp>
          <p:nvSpPr>
            <p:cNvPr id="102" name="Rectangle 101"/>
            <p:cNvSpPr/>
            <p:nvPr/>
          </p:nvSpPr>
          <p:spPr>
            <a:xfrm>
              <a:off x="3264950" y="3149600"/>
              <a:ext cx="608550" cy="635000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264950" y="3082924"/>
              <a:ext cx="608550" cy="765175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2701" y="3822700"/>
            <a:ext cx="297400" cy="1447800"/>
            <a:chOff x="5582701" y="3822700"/>
            <a:chExt cx="297400" cy="1447800"/>
          </a:xfrm>
        </p:grpSpPr>
        <p:sp>
          <p:nvSpPr>
            <p:cNvPr id="105" name="Rectangle 104"/>
            <p:cNvSpPr/>
            <p:nvPr/>
          </p:nvSpPr>
          <p:spPr>
            <a:xfrm>
              <a:off x="5582701" y="3911600"/>
              <a:ext cx="297399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82701" y="4394200"/>
              <a:ext cx="297399" cy="3556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82701" y="4864100"/>
              <a:ext cx="297400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82702" y="3822700"/>
              <a:ext cx="297398" cy="1447800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300" y="5257799"/>
            <a:ext cx="285749" cy="1003301"/>
            <a:chOff x="4686300" y="5257799"/>
            <a:chExt cx="285749" cy="1003301"/>
          </a:xfrm>
        </p:grpSpPr>
        <p:sp>
          <p:nvSpPr>
            <p:cNvPr id="42" name="Rectangle 41"/>
            <p:cNvSpPr/>
            <p:nvPr/>
          </p:nvSpPr>
          <p:spPr>
            <a:xfrm>
              <a:off x="4686300" y="5803900"/>
              <a:ext cx="285749" cy="355600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686300" y="5321300"/>
              <a:ext cx="255052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86300" y="5257799"/>
              <a:ext cx="273049" cy="1003301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25102" y="4797426"/>
            <a:ext cx="368300" cy="1450976"/>
            <a:chOff x="1925102" y="4797426"/>
            <a:chExt cx="368300" cy="1450976"/>
          </a:xfrm>
        </p:grpSpPr>
        <p:sp>
          <p:nvSpPr>
            <p:cNvPr id="109" name="Rectangle 108"/>
            <p:cNvSpPr/>
            <p:nvPr/>
          </p:nvSpPr>
          <p:spPr>
            <a:xfrm>
              <a:off x="1925102" y="4864100"/>
              <a:ext cx="368300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25102" y="5321300"/>
              <a:ext cx="368300" cy="355600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25102" y="5803900"/>
              <a:ext cx="368300" cy="355600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25102" y="4797426"/>
              <a:ext cx="368300" cy="1450976"/>
            </a:xfrm>
            <a:prstGeom prst="rect">
              <a:avLst/>
            </a:prstGeom>
            <a:noFill/>
            <a:ln w="3810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35601" y="25146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latin typeface="Helvetica Light"/>
                <a:cs typeface="Helvetica Light"/>
              </a:rPr>
              <a:t>Lower operating costs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Helvetica Light"/>
                <a:cs typeface="Helvetica Light"/>
              </a:rPr>
              <a:t>Faster response to events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latin typeface="Helvetica Light"/>
                <a:cs typeface="Helvetica Light"/>
              </a:rPr>
              <a:t>Smaller attack surface</a:t>
            </a:r>
          </a:p>
        </p:txBody>
      </p:sp>
    </p:spTree>
    <p:extLst>
      <p:ext uri="{BB962C8B-B14F-4D97-AF65-F5344CB8AC3E}">
        <p14:creationId xmlns:p14="http://schemas.microsoft.com/office/powerpoint/2010/main" val="34940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0152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07847 -0.014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2344 -0.085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2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3 L 0.07656 -0.014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2014 -0.00208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16615 -0.04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240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21476 -0.037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-18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0566 -0.022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11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07407E-6 L 0.03194 0.014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7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0.08611 -0.031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57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9584 0.037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185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12639 -0.0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3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5 0.014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7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20139 -0.009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and </a:t>
            </a:r>
            <a:r>
              <a:rPr lang="en-US" dirty="0" err="1" smtClean="0"/>
              <a:t>Unikernels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1440" anchor="ctr" anchorCtr="0"/>
          <a:lstStyle/>
          <a:p>
            <a:pPr>
              <a:spcBef>
                <a:spcPts val="1200"/>
              </a:spcBef>
            </a:pPr>
            <a:r>
              <a:rPr lang="en-US" dirty="0" err="1" smtClean="0"/>
              <a:t>Unikernels</a:t>
            </a:r>
            <a:r>
              <a:rPr lang="en-US" dirty="0" smtClean="0"/>
              <a:t>: The next step in separation:</a:t>
            </a:r>
          </a:p>
          <a:p>
            <a:pPr marL="73152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We started with single-task code.</a:t>
            </a:r>
          </a:p>
          <a:p>
            <a:pPr marL="73152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Next, we separated some of our tasks into threads.</a:t>
            </a:r>
          </a:p>
          <a:p>
            <a:pPr marL="73152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Next, we separated some of our threads into processes.</a:t>
            </a:r>
          </a:p>
          <a:p>
            <a:pPr marL="73152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Next, we separated some of our processes into containers.</a:t>
            </a:r>
          </a:p>
          <a:p>
            <a:pPr marL="73152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Now, we separated our critical containers into </a:t>
            </a:r>
            <a:r>
              <a:rPr lang="en-US" dirty="0" err="1" smtClean="0"/>
              <a:t>unikernels</a:t>
            </a:r>
            <a:r>
              <a:rPr lang="en-US" dirty="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Each level provides additional separation properties, at the cost of increased complexity in creating and reasoning about new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Tor + Haskell + </a:t>
            </a:r>
            <a:r>
              <a:rPr lang="en-US" dirty="0" err="1" smtClean="0"/>
              <a:t>Unikernels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Conditions May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2374900"/>
            <a:ext cx="8223638" cy="3748087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security of Tor is dependent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correctness of the protocol design.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correctness of the protocol implementation.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Ensuring that there are enough nodes that no single entity owns a sufficient percentage of nodes to have a top level view.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1300" y="723900"/>
            <a:ext cx="8775700" cy="2705100"/>
            <a:chOff x="241300" y="723900"/>
            <a:chExt cx="8775700" cy="2705100"/>
          </a:xfrm>
        </p:grpSpPr>
        <p:sp>
          <p:nvSpPr>
            <p:cNvPr id="4" name="Donut 3"/>
            <p:cNvSpPr/>
            <p:nvPr/>
          </p:nvSpPr>
          <p:spPr>
            <a:xfrm>
              <a:off x="241300" y="2298700"/>
              <a:ext cx="5867400" cy="1130300"/>
            </a:xfrm>
            <a:prstGeom prst="donut">
              <a:avLst>
                <a:gd name="adj" fmla="val 92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5651500" y="723900"/>
              <a:ext cx="3365500" cy="1244600"/>
            </a:xfrm>
            <a:prstGeom prst="wedgeRectCallout">
              <a:avLst>
                <a:gd name="adj1" fmla="val -50776"/>
                <a:gd name="adj2" fmla="val 9209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latin typeface="Helvetica Light"/>
                  <a:cs typeface="Helvetica Light"/>
                </a:rPr>
                <a:t>Can’t really do much for this one. Except that more implementations means more eyes on the specs.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8300" y="723900"/>
            <a:ext cx="8674100" cy="3111500"/>
            <a:chOff x="241300" y="317500"/>
            <a:chExt cx="8674100" cy="3111500"/>
          </a:xfrm>
        </p:grpSpPr>
        <p:sp>
          <p:nvSpPr>
            <p:cNvPr id="10" name="Donut 9"/>
            <p:cNvSpPr/>
            <p:nvPr/>
          </p:nvSpPr>
          <p:spPr>
            <a:xfrm>
              <a:off x="241300" y="2298700"/>
              <a:ext cx="6527800" cy="1130300"/>
            </a:xfrm>
            <a:prstGeom prst="donut">
              <a:avLst>
                <a:gd name="adj" fmla="val 92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5511800" y="317500"/>
              <a:ext cx="3403600" cy="1244600"/>
            </a:xfrm>
            <a:prstGeom prst="wedgeRectCallout">
              <a:avLst>
                <a:gd name="adj1" fmla="val -35304"/>
                <a:gd name="adj2" fmla="val 1196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b="1" dirty="0" smtClean="0">
                  <a:latin typeface="Helvetica"/>
                  <a:cs typeface="Helvetica"/>
                </a:rPr>
                <a:t>Haskell</a:t>
              </a:r>
              <a:r>
                <a:rPr lang="en-US" dirty="0" smtClean="0">
                  <a:latin typeface="Helvetica Light"/>
                  <a:cs typeface="Helvetica Light"/>
                </a:rPr>
                <a:t> limits memory issues, type safety helps correctness. </a:t>
              </a:r>
              <a:r>
                <a:rPr lang="en-US" b="1" dirty="0" err="1" smtClean="0">
                  <a:latin typeface="Helvetica"/>
                  <a:cs typeface="Helvetica"/>
                </a:rPr>
                <a:t>Unikernels</a:t>
              </a:r>
              <a:r>
                <a:rPr lang="en-US" dirty="0" smtClean="0">
                  <a:latin typeface="Helvetica Light"/>
                  <a:cs typeface="Helvetica Light"/>
                </a:rPr>
                <a:t> limit attack surface.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3136900"/>
            <a:ext cx="8382000" cy="2997200"/>
            <a:chOff x="241300" y="2298700"/>
            <a:chExt cx="8382000" cy="2997200"/>
          </a:xfrm>
        </p:grpSpPr>
        <p:sp>
          <p:nvSpPr>
            <p:cNvPr id="13" name="Donut 12"/>
            <p:cNvSpPr/>
            <p:nvPr/>
          </p:nvSpPr>
          <p:spPr>
            <a:xfrm>
              <a:off x="241300" y="2298700"/>
              <a:ext cx="8382000" cy="1257300"/>
            </a:xfrm>
            <a:prstGeom prst="donut">
              <a:avLst>
                <a:gd name="adj" fmla="val 927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5003800" y="4051300"/>
              <a:ext cx="3403600" cy="1244600"/>
            </a:xfrm>
            <a:prstGeom prst="wedgeRectCallout">
              <a:avLst>
                <a:gd name="adj1" fmla="val -40528"/>
                <a:gd name="adj2" fmla="val -8852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b="1" dirty="0" err="1" smtClean="0">
                  <a:latin typeface="Helvetica"/>
                  <a:cs typeface="Helvetica"/>
                </a:rPr>
                <a:t>Unikernels</a:t>
              </a:r>
              <a:r>
                <a:rPr lang="en-US" dirty="0" smtClean="0">
                  <a:latin typeface="Helvetica Light"/>
                  <a:cs typeface="Helvetica Light"/>
                </a:rPr>
                <a:t> limit resource usage, which allows a lot more relay nodes for the same cost.</a:t>
              </a:r>
              <a:endParaRPr lang="en-US" dirty="0">
                <a:latin typeface="Helvetica Light"/>
                <a:cs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3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Cool! How Did That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Build A </a:t>
            </a:r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dirty="0" smtClean="0"/>
              <a:t>There are five steps to building a </a:t>
            </a:r>
            <a:r>
              <a:rPr lang="en-US" dirty="0" err="1" smtClean="0"/>
              <a:t>Unikernel</a:t>
            </a:r>
            <a:r>
              <a:rPr lang="en-US" dirty="0" smtClean="0"/>
              <a:t>:</a:t>
            </a:r>
          </a:p>
          <a:p>
            <a:pPr marL="731520" indent="-45720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/>
              <a:t>Don’t.</a:t>
            </a:r>
          </a:p>
          <a:p>
            <a:pPr marL="731520" indent="-45720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/>
              <a:t>Test &amp; Measure.</a:t>
            </a:r>
          </a:p>
          <a:p>
            <a:pPr marL="731520" indent="-45720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/>
              <a:t>Do.</a:t>
            </a:r>
          </a:p>
          <a:p>
            <a:pPr marL="731520" indent="-45720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/>
              <a:t>Test (Part II)</a:t>
            </a:r>
          </a:p>
          <a:p>
            <a:pPr marL="731520" indent="-45720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/>
              <a:t>Deploy.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Don’t Build a </a:t>
            </a:r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algn="just"/>
            <a:r>
              <a:rPr lang="en-US" dirty="0" smtClean="0"/>
              <a:t>Building a </a:t>
            </a:r>
            <a:r>
              <a:rPr lang="en-US" dirty="0" err="1" smtClean="0"/>
              <a:t>unikernel</a:t>
            </a:r>
            <a:r>
              <a:rPr lang="en-US" dirty="0" smtClean="0"/>
              <a:t> adds a number of complications to the development process (which is already complicated enough).</a:t>
            </a:r>
            <a:endParaRPr lang="en-US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latin typeface="Helvetica"/>
                <a:cs typeface="Helvetica"/>
              </a:rPr>
              <a:t>So start by building your application as you normally would, in a language that supports </a:t>
            </a:r>
            <a:r>
              <a:rPr lang="en-US" dirty="0" err="1" smtClean="0">
                <a:latin typeface="Helvetica"/>
                <a:cs typeface="Helvetica"/>
              </a:rPr>
              <a:t>unikernels</a:t>
            </a:r>
            <a:r>
              <a:rPr lang="en-US" dirty="0" smtClean="0">
                <a:latin typeface="Helvetica"/>
                <a:cs typeface="Helvetica"/>
              </a:rPr>
              <a:t>. (In this case, Haskell.)</a:t>
            </a:r>
            <a:endParaRPr lang="en-US" dirty="0">
              <a:latin typeface="Helvetica"/>
              <a:cs typeface="Helvetica"/>
            </a:endParaRPr>
          </a:p>
          <a:p>
            <a:pPr>
              <a:spcAft>
                <a:spcPts val="1200"/>
              </a:spcAft>
            </a:pPr>
            <a:r>
              <a:rPr lang="en-US" dirty="0" smtClean="0"/>
              <a:t>Build using your normal tools, libraries, and techniques, but:</a:t>
            </a:r>
          </a:p>
          <a:p>
            <a:pPr marL="731520" indent="-457200">
              <a:buFont typeface="+mj-lt"/>
              <a:buAutoNum type="arabicPeriod"/>
            </a:pPr>
            <a:r>
              <a:rPr lang="en-US" dirty="0" smtClean="0"/>
              <a:t>Try to avoid local storage.</a:t>
            </a:r>
          </a:p>
          <a:p>
            <a:pPr marL="731520" indent="-457200">
              <a:buFont typeface="+mj-lt"/>
              <a:buAutoNum type="arabicPeriod"/>
            </a:pPr>
            <a:r>
              <a:rPr lang="en-US" dirty="0" smtClean="0"/>
              <a:t>Try to minimize the number of libraries you pull in.</a:t>
            </a:r>
          </a:p>
          <a:p>
            <a:pPr marL="731520" indent="-457200">
              <a:buFont typeface="+mj-lt"/>
              <a:buAutoNum type="arabicPeriod"/>
            </a:pPr>
            <a:r>
              <a:rPr lang="en-US" dirty="0" smtClean="0"/>
              <a:t>Stay away from libraries that link against C.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74800" y="2527300"/>
            <a:ext cx="5724144" cy="287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With Tor, I began by implementing the core parsing and protocol code, sufficient to anonymously look up a hostname.</a:t>
            </a:r>
          </a:p>
          <a:p>
            <a:pPr algn="just"/>
            <a:endParaRPr lang="en-US" sz="2000" dirty="0">
              <a:latin typeface="Helvetica Light"/>
              <a:cs typeface="Helvetica Light"/>
            </a:endParaRPr>
          </a:p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To avoid a linking problem, I also ended up writing my own </a:t>
            </a:r>
            <a:r>
              <a:rPr lang="en-US" sz="2000" dirty="0" err="1" smtClean="0">
                <a:latin typeface="Helvetica Light"/>
                <a:cs typeface="Helvetica Light"/>
              </a:rPr>
              <a:t>zlib</a:t>
            </a:r>
            <a:r>
              <a:rPr lang="en-US" sz="2000" dirty="0" smtClean="0">
                <a:latin typeface="Helvetica Light"/>
                <a:cs typeface="Helvetica Light"/>
              </a:rPr>
              <a:t> decompression library. More on that later.</a:t>
            </a:r>
          </a:p>
          <a:p>
            <a:pPr algn="just"/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543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Measure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spcBef>
                <a:spcPts val="1680"/>
              </a:spcBef>
            </a:pPr>
            <a:r>
              <a:rPr lang="en-US" dirty="0" smtClean="0"/>
              <a:t>What is your application’s peak memory use?</a:t>
            </a:r>
          </a:p>
          <a:p>
            <a:pPr>
              <a:spcBef>
                <a:spcPts val="1680"/>
              </a:spcBef>
            </a:pPr>
            <a:r>
              <a:rPr lang="en-US" dirty="0" smtClean="0"/>
              <a:t>Exactly how much space do you need for configuration files, etc.?</a:t>
            </a:r>
          </a:p>
          <a:p>
            <a:pPr>
              <a:spcBef>
                <a:spcPts val="1680"/>
              </a:spcBef>
            </a:pPr>
            <a:r>
              <a:rPr lang="en-US" dirty="0" smtClean="0"/>
              <a:t>Does this space need to be writeable?</a:t>
            </a:r>
          </a:p>
          <a:p>
            <a:pPr algn="ctr">
              <a:spcBef>
                <a:spcPts val="1680"/>
              </a:spcBef>
            </a:pPr>
            <a:r>
              <a:rPr lang="en-US" dirty="0" smtClean="0">
                <a:latin typeface="Helvetica"/>
                <a:cs typeface="Helvetica"/>
              </a:rPr>
              <a:t>Then TEST, TEST, TEST.</a:t>
            </a:r>
          </a:p>
          <a:p>
            <a:pPr algn="ctr">
              <a:spcBef>
                <a:spcPts val="1680"/>
              </a:spcBef>
            </a:pP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/>
              <a:t>Your goal is that in later steps, any bugs you find have to do with the </a:t>
            </a:r>
            <a:r>
              <a:rPr lang="en-US" dirty="0" err="1" smtClean="0"/>
              <a:t>unikernel</a:t>
            </a:r>
            <a:r>
              <a:rPr lang="en-US" dirty="0"/>
              <a:t> </a:t>
            </a:r>
            <a:r>
              <a:rPr lang="en-US" dirty="0" smtClean="0"/>
              <a:t>translation, not your application.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2286000"/>
            <a:ext cx="5724144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In measuring my work with Tor, I discovered that the </a:t>
            </a:r>
            <a:r>
              <a:rPr lang="en-US" sz="2000" dirty="0" err="1" smtClean="0">
                <a:latin typeface="Helvetica Light"/>
                <a:cs typeface="Helvetica Light"/>
              </a:rPr>
              <a:t>zlib</a:t>
            </a:r>
            <a:r>
              <a:rPr lang="en-US" sz="2000" dirty="0" smtClean="0">
                <a:latin typeface="Helvetica Light"/>
                <a:cs typeface="Helvetica Light"/>
              </a:rPr>
              <a:t> library I’d written earlier was very </a:t>
            </a:r>
            <a:r>
              <a:rPr lang="is-IS" sz="2000" dirty="0" smtClean="0">
                <a:latin typeface="Helvetica Light"/>
                <a:cs typeface="Helvetica Light"/>
              </a:rPr>
              <a:t>… silly ... </a:t>
            </a:r>
            <a:r>
              <a:rPr lang="en-US" sz="2000" dirty="0">
                <a:latin typeface="Helvetica Light"/>
                <a:cs typeface="Helvetica Light"/>
              </a:rPr>
              <a:t>w</a:t>
            </a:r>
            <a:r>
              <a:rPr lang="is-IS" sz="2000" dirty="0" smtClean="0">
                <a:latin typeface="Helvetica Light"/>
                <a:cs typeface="Helvetica Light"/>
              </a:rPr>
              <a:t>ith regard to memory use</a:t>
            </a:r>
            <a:r>
              <a:rPr lang="en-US" sz="2000" dirty="0" smtClean="0">
                <a:latin typeface="Helvetica Light"/>
                <a:cs typeface="Helvetica Light"/>
              </a:rPr>
              <a:t>.</a:t>
            </a:r>
          </a:p>
          <a:p>
            <a:pPr algn="just"/>
            <a:endParaRPr lang="en-US" sz="2000" dirty="0">
              <a:latin typeface="Helvetica Light"/>
              <a:cs typeface="Helvetica Light"/>
            </a:endParaRPr>
          </a:p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I wish I’d found that here.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40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#3: Do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Once it works well, and you know about its resource usage, now it’s time to start converting it to a </a:t>
            </a:r>
            <a:r>
              <a:rPr lang="en-US" dirty="0" err="1" smtClean="0"/>
              <a:t>unikernel</a:t>
            </a:r>
            <a:r>
              <a:rPr lang="en-US" dirty="0" smtClean="0"/>
              <a:t>.</a:t>
            </a:r>
          </a:p>
          <a:p>
            <a:pPr marL="640080" indent="-365760">
              <a:spcBef>
                <a:spcPts val="1080"/>
              </a:spcBef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S</a:t>
            </a:r>
            <a:r>
              <a:rPr lang="en-US" dirty="0" smtClean="0">
                <a:latin typeface="Helvetica"/>
                <a:cs typeface="Helvetica"/>
              </a:rPr>
              <a:t>ome of your libraries won’t build, and you will either need to fix or replace these</a:t>
            </a:r>
            <a:r>
              <a:rPr lang="en-US" dirty="0" smtClean="0"/>
              <a:t>. Predicting which ones is possible, but requires some experience and internal knowledge of the library.</a:t>
            </a:r>
          </a:p>
          <a:p>
            <a:pPr marL="640080" indent="-36576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Disks are expensive and slow; consider using </a:t>
            </a:r>
            <a:r>
              <a:rPr lang="en-US" dirty="0" err="1" smtClean="0">
                <a:latin typeface="Helvetica"/>
                <a:cs typeface="Helvetica"/>
              </a:rPr>
              <a:t>ramdisks</a:t>
            </a:r>
            <a:r>
              <a:rPr lang="en-US" dirty="0" smtClean="0">
                <a:latin typeface="Helvetica"/>
                <a:cs typeface="Helvetica"/>
              </a:rPr>
              <a:t>.</a:t>
            </a:r>
            <a:r>
              <a:rPr lang="en-US" b="0" dirty="0" smtClean="0">
                <a:latin typeface="Helvetica"/>
                <a:cs typeface="Helvetica"/>
              </a:rPr>
              <a:t> For many of our uses of </a:t>
            </a:r>
            <a:r>
              <a:rPr lang="en-US" b="0" dirty="0" err="1" smtClean="0">
                <a:latin typeface="Helvetica"/>
                <a:cs typeface="Helvetica"/>
              </a:rPr>
              <a:t>unikernels</a:t>
            </a:r>
            <a:r>
              <a:rPr lang="en-US" b="0" dirty="0" smtClean="0">
                <a:latin typeface="Helvetica"/>
                <a:cs typeface="Helvetica"/>
              </a:rPr>
              <a:t>, and Tor can be one of them, then the only need for a disk is to pass configuration information: small bits of read-only data. </a:t>
            </a:r>
            <a:r>
              <a:rPr lang="en-US" b="0" dirty="0" err="1" smtClean="0">
                <a:latin typeface="Helvetica"/>
                <a:cs typeface="Helvetica"/>
              </a:rPr>
              <a:t>Ramdisks</a:t>
            </a:r>
            <a:r>
              <a:rPr lang="en-US" b="0" dirty="0" smtClean="0">
                <a:latin typeface="Helvetica"/>
                <a:cs typeface="Helvetica"/>
              </a:rPr>
              <a:t> are the way to go.</a:t>
            </a:r>
          </a:p>
          <a:p>
            <a:pPr marL="640080" indent="-36576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You will need to rewrite your start-up code.</a:t>
            </a:r>
            <a:r>
              <a:rPr lang="en-US" b="0" dirty="0" smtClean="0">
                <a:latin typeface="Helvetica"/>
                <a:cs typeface="Helvetica"/>
              </a:rPr>
              <a:t> You will now need to explicitly instantiate all your devices, for example.</a:t>
            </a:r>
          </a:p>
          <a:p>
            <a:pPr marL="640080" indent="-365760">
              <a:spcBef>
                <a:spcPts val="1080"/>
              </a:spcBef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Your Edit-Compile-Test loop just got more painful.</a:t>
            </a:r>
            <a:r>
              <a:rPr lang="en-US" b="0" dirty="0" smtClean="0">
                <a:latin typeface="Helvetica"/>
                <a:cs typeface="Helvetica"/>
              </a:rPr>
              <a:t> Sorry.</a:t>
            </a:r>
            <a:endParaRPr lang="en-US" dirty="0" smtClean="0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25600" y="2197100"/>
            <a:ext cx="5727700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Getting things working on the </a:t>
            </a:r>
            <a:r>
              <a:rPr lang="en-US" sz="2000" dirty="0" err="1" smtClean="0">
                <a:latin typeface="Helvetica Light"/>
                <a:cs typeface="Helvetica Light"/>
              </a:rPr>
              <a:t>HaLVM</a:t>
            </a:r>
            <a:r>
              <a:rPr lang="en-US" sz="2000" dirty="0" smtClean="0">
                <a:latin typeface="Helvetica Light"/>
                <a:cs typeface="Helvetica Light"/>
              </a:rPr>
              <a:t> required: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>
                <a:latin typeface="Helvetica Light"/>
                <a:cs typeface="Helvetica Light"/>
              </a:rPr>
              <a:t>Updates to the TLS library I was using.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 smtClean="0">
                <a:latin typeface="Helvetica Light"/>
                <a:cs typeface="Helvetica Light"/>
              </a:rPr>
              <a:t>Updates to the x.509 library I was using.</a:t>
            </a:r>
          </a:p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And it benefited from a bunch of previous work I’d done for other </a:t>
            </a:r>
            <a:r>
              <a:rPr lang="en-US" sz="2000" dirty="0" err="1" smtClean="0">
                <a:latin typeface="Helvetica Light"/>
                <a:cs typeface="Helvetica Light"/>
              </a:rPr>
              <a:t>unikernels</a:t>
            </a:r>
            <a:r>
              <a:rPr lang="en-US" sz="2000" dirty="0" smtClean="0">
                <a:latin typeface="Helvetica Light"/>
                <a:cs typeface="Helvetica Light"/>
              </a:rPr>
              <a:t>.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506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Test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"/>
              </a:spcBef>
              <a:spcAft>
                <a:spcPts val="1200"/>
              </a:spcAft>
            </a:pPr>
            <a:r>
              <a:rPr lang="en-US" dirty="0" smtClean="0"/>
              <a:t>Hopefully, any bugs you hit at this point are bugs in the adaptation to the </a:t>
            </a:r>
            <a:r>
              <a:rPr lang="en-US" dirty="0" err="1" smtClean="0"/>
              <a:t>unikernel</a:t>
            </a:r>
            <a:r>
              <a:rPr lang="en-US" dirty="0" smtClean="0"/>
              <a:t>, not in your code.</a:t>
            </a:r>
          </a:p>
          <a:p>
            <a:pPr>
              <a:spcBef>
                <a:spcPts val="480"/>
              </a:spcBef>
              <a:spcAft>
                <a:spcPts val="1200"/>
              </a:spcAft>
            </a:pPr>
            <a:r>
              <a:rPr lang="en-US" dirty="0" smtClean="0"/>
              <a:t>But here are some more questions to verify:</a:t>
            </a:r>
          </a:p>
          <a:p>
            <a:pPr marL="73152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Does your system come up cleanly, every time, even with flakey device timings?</a:t>
            </a:r>
          </a:p>
          <a:p>
            <a:pPr marL="73152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Are you flying safely under your memory bounds? (If so, can you lower them safely?)</a:t>
            </a:r>
          </a:p>
          <a:p>
            <a:pPr marL="73152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Can you run your test suite as a </a:t>
            </a:r>
            <a:r>
              <a:rPr lang="en-US" dirty="0" err="1" smtClean="0"/>
              <a:t>unikernel</a:t>
            </a:r>
            <a:r>
              <a:rPr lang="en-US" dirty="0" smtClean="0"/>
              <a:t>? (If so, do it.)</a:t>
            </a:r>
          </a:p>
          <a:p>
            <a:pPr marL="73152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Optional: Does your new </a:t>
            </a:r>
            <a:r>
              <a:rPr lang="en-US" dirty="0" err="1" smtClean="0"/>
              <a:t>unikernel</a:t>
            </a:r>
            <a:r>
              <a:rPr lang="en-US" dirty="0" smtClean="0"/>
              <a:t> survive migration?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3700" y="1879600"/>
            <a:ext cx="5727700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This is still in progress.</a:t>
            </a:r>
          </a:p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(This is always in progress.)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7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60375" y="3997325"/>
            <a:ext cx="8229052" cy="8404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Adam Wick @ </a:t>
            </a:r>
            <a:r>
              <a:rPr lang="en-US" sz="2400" dirty="0" err="1" smtClean="0"/>
              <a:t>QCon</a:t>
            </a:r>
            <a:r>
              <a:rPr lang="en-US" sz="2400" dirty="0" smtClean="0"/>
              <a:t> San Francisco, 2015 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82700" y="762000"/>
            <a:ext cx="765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Built the Haskell Lightweight Virtual Machine (</a:t>
            </a:r>
            <a:r>
              <a:rPr lang="en-US" sz="2400" dirty="0" err="1" smtClean="0">
                <a:latin typeface="Helvetica Light"/>
                <a:cs typeface="Helvetica Light"/>
              </a:rPr>
              <a:t>HaLVM</a:t>
            </a:r>
            <a:r>
              <a:rPr lang="en-US" sz="2400" dirty="0" smtClean="0">
                <a:latin typeface="Helvetica Light"/>
                <a:cs typeface="Helvetica Light"/>
              </a:rPr>
              <a:t>)</a:t>
            </a:r>
            <a:endParaRPr lang="en-US" sz="2400" dirty="0">
              <a:latin typeface="Helvetica Light"/>
              <a:cs typeface="Helvetica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54400" y="3070974"/>
            <a:ext cx="4197350" cy="669176"/>
            <a:chOff x="1320800" y="1724774"/>
            <a:chExt cx="4197350" cy="669176"/>
          </a:xfrm>
        </p:grpSpPr>
        <p:sp>
          <p:nvSpPr>
            <p:cNvPr id="5" name="TextBox 4"/>
            <p:cNvSpPr txBox="1"/>
            <p:nvPr/>
          </p:nvSpPr>
          <p:spPr>
            <a:xfrm>
              <a:off x="1320800" y="1828800"/>
              <a:ext cx="1484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Light"/>
                  <a:cs typeface="Helvetica Light"/>
                </a:rPr>
                <a:t>Works for</a:t>
              </a:r>
              <a:endParaRPr lang="en-US" sz="2400" dirty="0">
                <a:latin typeface="Helvetica Light"/>
                <a:cs typeface="Helvetica Light"/>
              </a:endParaRPr>
            </a:p>
          </p:txBody>
        </p:sp>
        <p:pic>
          <p:nvPicPr>
            <p:cNvPr id="8" name="Picture 7" descr="imgr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2900" y="1724774"/>
              <a:ext cx="2635250" cy="66917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759200" y="2006600"/>
            <a:ext cx="189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(a </a:t>
            </a:r>
            <a:r>
              <a:rPr lang="en-US" sz="2400" dirty="0" err="1" smtClean="0">
                <a:latin typeface="Helvetica Light"/>
                <a:cs typeface="Helvetica Light"/>
              </a:rPr>
              <a:t>unikernel</a:t>
            </a:r>
            <a:r>
              <a:rPr lang="en-US" sz="2400" dirty="0" smtClean="0">
                <a:latin typeface="Helvetica Light"/>
                <a:cs typeface="Helvetica Light"/>
              </a:rPr>
              <a:t>)</a:t>
            </a:r>
            <a:endParaRPr lang="en-US" sz="2400" dirty="0">
              <a:latin typeface="Helvetica Light"/>
              <a:cs typeface="Helvetica Light"/>
            </a:endParaRPr>
          </a:p>
        </p:txBody>
      </p:sp>
      <p:cxnSp>
        <p:nvCxnSpPr>
          <p:cNvPr id="11" name="Curved Connector 10"/>
          <p:cNvCxnSpPr>
            <a:stCxn id="18" idx="0"/>
            <a:endCxn id="5" idx="1"/>
          </p:cNvCxnSpPr>
          <p:nvPr/>
        </p:nvCxnSpPr>
        <p:spPr>
          <a:xfrm rot="5400000" flipH="1" flipV="1">
            <a:off x="2159323" y="2702248"/>
            <a:ext cx="591492" cy="1998662"/>
          </a:xfrm>
          <a:prstGeom prst="curvedConnector2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8" idx="0"/>
            <a:endCxn id="6" idx="1"/>
          </p:cNvCxnSpPr>
          <p:nvPr/>
        </p:nvCxnSpPr>
        <p:spPr>
          <a:xfrm rot="16200000" flipV="1">
            <a:off x="-133027" y="2408560"/>
            <a:ext cx="3004492" cy="173038"/>
          </a:xfrm>
          <a:prstGeom prst="curvedConnector4">
            <a:avLst>
              <a:gd name="adj1" fmla="val 46159"/>
              <a:gd name="adj2" fmla="val 707338"/>
            </a:avLst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0"/>
            <a:endCxn id="6" idx="2"/>
          </p:cNvCxnSpPr>
          <p:nvPr/>
        </p:nvCxnSpPr>
        <p:spPr>
          <a:xfrm rot="5400000" flipH="1" flipV="1">
            <a:off x="4517882" y="1412466"/>
            <a:ext cx="782935" cy="405334"/>
          </a:xfrm>
          <a:prstGeom prst="curvedConnector3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"/>
          <p:cNvSpPr txBox="1">
            <a:spLocks/>
          </p:cNvSpPr>
          <p:nvPr/>
        </p:nvSpPr>
        <p:spPr>
          <a:xfrm>
            <a:off x="460375" y="3997325"/>
            <a:ext cx="1990725" cy="447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Adam Wick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40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#5: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3"/>
            <a:ext cx="8223638" cy="3932238"/>
          </a:xfrm>
        </p:spPr>
        <p:txBody>
          <a:bodyPr anchor="ctr"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unikernel</a:t>
            </a:r>
            <a:r>
              <a:rPr lang="en-US" dirty="0" smtClean="0"/>
              <a:t> community is working to make deployment to all the standard clouds quicker and easier, but there are documents online that you can use.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3700" y="1879600"/>
            <a:ext cx="5727700" cy="2743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There are tools for distributing to EC2, but they’re incomplete.</a:t>
            </a:r>
          </a:p>
          <a:p>
            <a:pPr algn="just"/>
            <a:endParaRPr lang="en-US" sz="2000" dirty="0">
              <a:latin typeface="Helvetica Light"/>
              <a:cs typeface="Helvetica Light"/>
            </a:endParaRPr>
          </a:p>
          <a:p>
            <a:pPr algn="just"/>
            <a:r>
              <a:rPr lang="en-US" sz="2000" dirty="0" smtClean="0">
                <a:latin typeface="Helvetica Light"/>
                <a:cs typeface="Helvetica Light"/>
              </a:rPr>
              <a:t>Different </a:t>
            </a:r>
            <a:r>
              <a:rPr lang="en-US" sz="2000" dirty="0" err="1" smtClean="0">
                <a:latin typeface="Helvetica Light"/>
                <a:cs typeface="Helvetica Light"/>
              </a:rPr>
              <a:t>unikernels</a:t>
            </a:r>
            <a:r>
              <a:rPr lang="en-US" sz="2000" dirty="0" smtClean="0">
                <a:latin typeface="Helvetica Light"/>
                <a:cs typeface="Helvetica Light"/>
              </a:rPr>
              <a:t> are in different places with regard to EC2 and other clouds.</a:t>
            </a:r>
            <a:endParaRPr lang="en-US" sz="20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748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Some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Inconsolata"/>
                <a:cs typeface="Inconsolata"/>
              </a:rPr>
              <a:t>main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::</a:t>
            </a:r>
            <a:r>
              <a:rPr lang="en-US" sz="1400" dirty="0">
                <a:latin typeface="Inconsolata"/>
                <a:cs typeface="Inconsolata"/>
              </a:rPr>
              <a:t> IO ()</a:t>
            </a:r>
          </a:p>
          <a:p>
            <a:r>
              <a:rPr lang="en-US" sz="1400" dirty="0">
                <a:latin typeface="Inconsolata"/>
                <a:cs typeface="Inconsolata"/>
              </a:rPr>
              <a:t>main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runDefaultMain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$ \</a:t>
            </a:r>
            <a:r>
              <a:rPr lang="en-US" sz="1400" dirty="0">
                <a:latin typeface="Inconsolata"/>
                <a:cs typeface="Inconsolata"/>
              </a:rPr>
              <a:t> flags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sz="1400" dirty="0">
                <a:latin typeface="Inconsolata"/>
                <a:cs typeface="Inconsolata"/>
              </a:rPr>
              <a:t>  do (</a:t>
            </a:r>
            <a:r>
              <a:rPr lang="en-US" sz="1400" dirty="0" err="1">
                <a:latin typeface="Inconsolata"/>
                <a:cs typeface="Inconsolata"/>
              </a:rPr>
              <a:t>MkNS</a:t>
            </a:r>
            <a:r>
              <a:rPr lang="en-US" sz="1400" dirty="0">
                <a:latin typeface="Inconsolata"/>
                <a:cs typeface="Inconsolata"/>
              </a:rPr>
              <a:t> ns, logger) 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&lt;-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initializeSystem</a:t>
            </a:r>
            <a:r>
              <a:rPr lang="en-US" sz="1400" dirty="0">
                <a:latin typeface="Inconsolata"/>
                <a:cs typeface="Inconsolata"/>
              </a:rPr>
              <a:t> flags</a:t>
            </a:r>
          </a:p>
          <a:p>
            <a:r>
              <a:rPr lang="en-US" sz="1400" dirty="0">
                <a:latin typeface="Inconsolata"/>
                <a:cs typeface="Inconsolata"/>
              </a:rPr>
              <a:t>    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let</a:t>
            </a:r>
            <a:r>
              <a:rPr lang="en-US" sz="1400" dirty="0">
                <a:latin typeface="Inconsolata"/>
                <a:cs typeface="Inconsolata"/>
              </a:rPr>
              <a:t> options   </a:t>
            </a:r>
            <a:r>
              <a:rPr lang="en-US" sz="1400" dirty="0" smtClean="0">
                <a:latin typeface="Inconsolata"/>
                <a:cs typeface="Inconsolata"/>
              </a:rPr>
              <a:t>      </a:t>
            </a:r>
            <a:r>
              <a:rPr lang="en-US" sz="1400" dirty="0" smtClean="0">
                <a:solidFill>
                  <a:srgbClr val="4F81BD"/>
                </a:solidFill>
                <a:latin typeface="Inconsolata"/>
                <a:cs typeface="Inconsolata"/>
              </a:rPr>
              <a:t>=</a:t>
            </a:r>
            <a:r>
              <a:rPr lang="en-US" sz="1400" dirty="0" smtClean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defaultTorOptions</a:t>
            </a:r>
            <a:r>
              <a:rPr lang="en-US" sz="1400" dirty="0" smtClean="0">
                <a:latin typeface="Inconsolata"/>
                <a:cs typeface="Inconsolata"/>
              </a:rPr>
              <a:t>{ </a:t>
            </a:r>
            <a:r>
              <a:rPr lang="is-IS" sz="1400" dirty="0" smtClean="0">
                <a:latin typeface="Inconsolata"/>
                <a:cs typeface="Inconsolata"/>
              </a:rPr>
              <a:t>… }</a:t>
            </a:r>
            <a:endParaRPr lang="en-US" sz="1400" dirty="0">
              <a:latin typeface="Inconsolata"/>
              <a:cs typeface="Inconsolata"/>
            </a:endParaRPr>
          </a:p>
          <a:p>
            <a:r>
              <a:rPr lang="en-US" sz="1400" dirty="0" smtClean="0">
                <a:latin typeface="Inconsolata"/>
                <a:cs typeface="Inconsolata"/>
              </a:rPr>
              <a:t>     tor   </a:t>
            </a:r>
            <a:r>
              <a:rPr lang="en-US" sz="1400" dirty="0" smtClean="0">
                <a:solidFill>
                  <a:srgbClr val="4F81BD"/>
                </a:solidFill>
                <a:latin typeface="Inconsolata"/>
                <a:cs typeface="Inconsolata"/>
              </a:rPr>
              <a:t>&lt;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-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startTor</a:t>
            </a:r>
            <a:r>
              <a:rPr lang="en-US" sz="1400" dirty="0">
                <a:latin typeface="Inconsolata"/>
                <a:cs typeface="Inconsolata"/>
              </a:rPr>
              <a:t> ns options</a:t>
            </a:r>
          </a:p>
          <a:p>
            <a:r>
              <a:rPr lang="en-US" sz="1400" dirty="0">
                <a:latin typeface="Inconsolata"/>
                <a:cs typeface="Inconsolata"/>
              </a:rPr>
              <a:t>     </a:t>
            </a:r>
            <a:r>
              <a:rPr lang="en-US" sz="1400" dirty="0" err="1">
                <a:latin typeface="Inconsolata"/>
                <a:cs typeface="Inconsolata"/>
              </a:rPr>
              <a:t>addrs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&lt;-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torResolveName</a:t>
            </a:r>
            <a:r>
              <a:rPr lang="en-US" sz="1400" dirty="0">
                <a:latin typeface="Inconsolata"/>
                <a:cs typeface="Inconsolata"/>
              </a:rPr>
              <a:t> tor 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</a:t>
            </a:r>
            <a:r>
              <a:rPr lang="en-US" sz="1400" u="sng" dirty="0" err="1">
                <a:solidFill>
                  <a:srgbClr val="008000"/>
                </a:solidFill>
                <a:latin typeface="Inconsolata"/>
                <a:cs typeface="Inconsolata"/>
              </a:rPr>
              <a:t>www.whatismypublicip.com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1400" dirty="0">
                <a:latin typeface="Inconsolata"/>
                <a:cs typeface="Inconsolata"/>
              </a:rPr>
              <a:t>    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case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addrs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of</a:t>
            </a:r>
          </a:p>
          <a:p>
            <a:r>
              <a:rPr lang="en-US" sz="1400" dirty="0">
                <a:latin typeface="Inconsolata"/>
                <a:cs typeface="Inconsolata"/>
              </a:rPr>
              <a:t>       []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</a:t>
            </a:r>
            <a:r>
              <a:rPr lang="en-US" sz="1400" dirty="0" err="1">
                <a:latin typeface="Inconsolata"/>
                <a:cs typeface="Inconsolata"/>
              </a:rPr>
              <a:t>putStrLn</a:t>
            </a:r>
            <a:r>
              <a:rPr lang="en-US" sz="1400" dirty="0">
                <a:latin typeface="Inconsolata"/>
                <a:cs typeface="Inconsolata"/>
              </a:rPr>
              <a:t> (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"Could not resolve </a:t>
            </a:r>
            <a:r>
              <a:rPr lang="en-US" sz="1400" u="sng" dirty="0" err="1">
                <a:solidFill>
                  <a:srgbClr val="008000"/>
                </a:solidFill>
                <a:latin typeface="Inconsolata"/>
                <a:cs typeface="Inconsolata"/>
              </a:rPr>
              <a:t>www.whatismypublicip.com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!"</a:t>
            </a:r>
            <a:r>
              <a:rPr lang="en-US" sz="1400" dirty="0">
                <a:latin typeface="Inconsolata"/>
                <a:cs typeface="Inconsolata"/>
              </a:rPr>
              <a:t>)</a:t>
            </a:r>
          </a:p>
          <a:p>
            <a:r>
              <a:rPr lang="en-US" sz="1400" dirty="0">
                <a:latin typeface="Inconsolata"/>
                <a:cs typeface="Inconsolata"/>
              </a:rPr>
              <a:t>       ((</a:t>
            </a:r>
            <a:r>
              <a:rPr lang="en-US" sz="1400" dirty="0" err="1">
                <a:latin typeface="Inconsolata"/>
                <a:cs typeface="Inconsolata"/>
              </a:rPr>
              <a:t>addr</a:t>
            </a:r>
            <a:r>
              <a:rPr lang="en-US" sz="1400" dirty="0">
                <a:latin typeface="Inconsolata"/>
                <a:cs typeface="Inconsolata"/>
              </a:rPr>
              <a:t>, _</a:t>
            </a:r>
            <a:r>
              <a:rPr lang="en-US" sz="1400" dirty="0" err="1">
                <a:latin typeface="Inconsolata"/>
                <a:cs typeface="Inconsolata"/>
              </a:rPr>
              <a:t>ttl</a:t>
            </a:r>
            <a:r>
              <a:rPr lang="en-US" sz="1400" dirty="0">
                <a:latin typeface="Inconsolata"/>
                <a:cs typeface="Inconsolata"/>
              </a:rPr>
              <a:t>)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:</a:t>
            </a:r>
            <a:r>
              <a:rPr lang="en-US" sz="1400" dirty="0">
                <a:latin typeface="Inconsolata"/>
                <a:cs typeface="Inconsolata"/>
              </a:rPr>
              <a:t> _)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do</a:t>
            </a:r>
            <a:r>
              <a:rPr lang="en-US" sz="1400" dirty="0">
                <a:latin typeface="Inconsolata"/>
                <a:cs typeface="Inconsolata"/>
              </a:rPr>
              <a:t> sock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&lt;-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torConnect</a:t>
            </a:r>
            <a:r>
              <a:rPr lang="en-US" sz="1400" dirty="0">
                <a:latin typeface="Inconsolata"/>
                <a:cs typeface="Inconsolata"/>
              </a:rPr>
              <a:t> tor </a:t>
            </a:r>
            <a:r>
              <a:rPr lang="en-US" sz="1400" dirty="0" err="1">
                <a:latin typeface="Inconsolata"/>
                <a:cs typeface="Inconsolata"/>
              </a:rPr>
              <a:t>addr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80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putStrLn</a:t>
            </a:r>
            <a:r>
              <a:rPr lang="en-US" sz="1400" dirty="0">
                <a:latin typeface="Inconsolata"/>
                <a:cs typeface="Inconsolata"/>
              </a:rPr>
              <a:t> (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"Connected to "</a:t>
            </a:r>
            <a:r>
              <a:rPr lang="en-US" sz="1400" dirty="0">
                <a:solidFill>
                  <a:srgbClr val="008000"/>
                </a:solidFill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++</a:t>
            </a:r>
            <a:r>
              <a:rPr lang="en-US" sz="1400" dirty="0">
                <a:latin typeface="Inconsolata"/>
                <a:cs typeface="Inconsolata"/>
              </a:rPr>
              <a:t> show </a:t>
            </a:r>
            <a:r>
              <a:rPr lang="en-US" sz="1400" dirty="0" err="1">
                <a:latin typeface="Inconsolata"/>
                <a:cs typeface="Inconsolata"/>
              </a:rPr>
              <a:t>addr</a:t>
            </a:r>
            <a:r>
              <a:rPr lang="en-US" sz="1400" dirty="0">
                <a:latin typeface="Inconsolata"/>
                <a:cs typeface="Inconsolata"/>
              </a:rPr>
              <a:t>)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torWrite</a:t>
            </a:r>
            <a:r>
              <a:rPr lang="en-US" sz="1400" dirty="0">
                <a:latin typeface="Inconsolata"/>
                <a:cs typeface="Inconsolata"/>
              </a:rPr>
              <a:t> sock (</a:t>
            </a:r>
            <a:r>
              <a:rPr lang="en-US" sz="1400" dirty="0" err="1">
                <a:latin typeface="Inconsolata"/>
                <a:cs typeface="Inconsolata"/>
              </a:rPr>
              <a:t>buildGet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"/"</a:t>
            </a:r>
            <a:r>
              <a:rPr lang="en-US" sz="1400" dirty="0">
                <a:latin typeface="Inconsolata"/>
                <a:cs typeface="Inconsolata"/>
              </a:rPr>
              <a:t>)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putStrLn</a:t>
            </a:r>
            <a:r>
              <a:rPr lang="en-US" sz="1400" dirty="0">
                <a:latin typeface="Inconsolata"/>
                <a:cs typeface="Inconsolata"/>
              </a:rPr>
              <a:t> (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"Wrote GET request."</a:t>
            </a:r>
            <a:r>
              <a:rPr lang="en-US" sz="1400" dirty="0">
                <a:latin typeface="Inconsolata"/>
                <a:cs typeface="Inconsolata"/>
              </a:rPr>
              <a:t>)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resp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&lt;-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 err="1">
                <a:latin typeface="Inconsolata"/>
                <a:cs typeface="Inconsolata"/>
              </a:rPr>
              <a:t>readLoop</a:t>
            </a:r>
            <a:r>
              <a:rPr lang="en-US" sz="1400" dirty="0">
                <a:latin typeface="Inconsolata"/>
                <a:cs typeface="Inconsolata"/>
              </a:rPr>
              <a:t> sock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putStrLn</a:t>
            </a:r>
            <a:r>
              <a:rPr lang="en-US" sz="1400" dirty="0">
                <a:latin typeface="Inconsolata"/>
                <a:cs typeface="Inconsolata"/>
              </a:rPr>
              <a:t> (</a:t>
            </a:r>
            <a:r>
              <a:rPr lang="en-US" sz="1400" u="sng" dirty="0">
                <a:solidFill>
                  <a:srgbClr val="008000"/>
                </a:solidFill>
                <a:latin typeface="Inconsolata"/>
                <a:cs typeface="Inconsolata"/>
              </a:rPr>
              <a:t>"Response: "</a:t>
            </a:r>
            <a:r>
              <a:rPr lang="en-US" sz="1400" dirty="0">
                <a:latin typeface="Inconsolata"/>
                <a:cs typeface="Inconsolata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Inconsolata"/>
                <a:cs typeface="Inconsolata"/>
              </a:rPr>
              <a:t>++</a:t>
            </a:r>
            <a:r>
              <a:rPr lang="en-US" sz="1400" dirty="0">
                <a:latin typeface="Inconsolata"/>
                <a:cs typeface="Inconsolata"/>
              </a:rPr>
              <a:t> show </a:t>
            </a:r>
            <a:r>
              <a:rPr lang="en-US" sz="1400" dirty="0" err="1">
                <a:latin typeface="Inconsolata"/>
                <a:cs typeface="Inconsolata"/>
              </a:rPr>
              <a:t>resp</a:t>
            </a:r>
            <a:r>
              <a:rPr lang="en-US" sz="1400" dirty="0">
                <a:latin typeface="Inconsolata"/>
                <a:cs typeface="Inconsolata"/>
              </a:rPr>
              <a:t>)</a:t>
            </a:r>
          </a:p>
          <a:p>
            <a:r>
              <a:rPr lang="en-US" sz="1400" dirty="0">
                <a:latin typeface="Inconsolata"/>
                <a:cs typeface="Inconsolata"/>
              </a:rPr>
              <a:t>            </a:t>
            </a:r>
            <a:r>
              <a:rPr lang="en-US" sz="1400" dirty="0" err="1">
                <a:latin typeface="Inconsolata"/>
                <a:cs typeface="Inconsolata"/>
              </a:rPr>
              <a:t>torClose</a:t>
            </a:r>
            <a:r>
              <a:rPr lang="en-US" sz="1400" dirty="0">
                <a:latin typeface="Inconsolata"/>
                <a:cs typeface="Inconsolata"/>
              </a:rPr>
              <a:t> sock </a:t>
            </a:r>
            <a:r>
              <a:rPr lang="en-US" sz="1400" dirty="0" err="1">
                <a:latin typeface="Inconsolata"/>
                <a:cs typeface="Inconsolata"/>
              </a:rPr>
              <a:t>ReasonDone</a:t>
            </a:r>
            <a:endParaRPr lang="en-US" sz="1400" dirty="0">
              <a:latin typeface="Inconsolata"/>
              <a:cs typeface="Inconsolat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1300" y="876300"/>
            <a:ext cx="8572501" cy="2057400"/>
            <a:chOff x="241300" y="876300"/>
            <a:chExt cx="8572501" cy="2057400"/>
          </a:xfrm>
        </p:grpSpPr>
        <p:sp>
          <p:nvSpPr>
            <p:cNvPr id="4" name="Donut 3"/>
            <p:cNvSpPr/>
            <p:nvPr/>
          </p:nvSpPr>
          <p:spPr>
            <a:xfrm>
              <a:off x="241300" y="1828800"/>
              <a:ext cx="5422900" cy="1104900"/>
            </a:xfrm>
            <a:prstGeom prst="donut">
              <a:avLst>
                <a:gd name="adj" fmla="val 545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22901" y="876300"/>
              <a:ext cx="3390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Parse command line arguments, turn them into Tor configuration options, and start up the network.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stCxn id="5" idx="1"/>
              <a:endCxn id="4" idx="7"/>
            </p:cNvCxnSpPr>
            <p:nvPr/>
          </p:nvCxnSpPr>
          <p:spPr>
            <a:xfrm rot="10800000" flipV="1">
              <a:off x="4870035" y="1337965"/>
              <a:ext cx="552866" cy="652644"/>
            </a:xfrm>
            <a:prstGeom prst="curved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85800" y="1498600"/>
            <a:ext cx="7708901" cy="1651000"/>
            <a:chOff x="558800" y="711200"/>
            <a:chExt cx="7708901" cy="1651000"/>
          </a:xfrm>
        </p:grpSpPr>
        <p:sp>
          <p:nvSpPr>
            <p:cNvPr id="11" name="Donut 10"/>
            <p:cNvSpPr/>
            <p:nvPr/>
          </p:nvSpPr>
          <p:spPr>
            <a:xfrm>
              <a:off x="558800" y="1828800"/>
              <a:ext cx="3302000" cy="533400"/>
            </a:xfrm>
            <a:prstGeom prst="donut">
              <a:avLst>
                <a:gd name="adj" fmla="val 545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6801" y="711200"/>
              <a:ext cx="3390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the various daemon threads required to run a Tor entrance node.</a:t>
              </a:r>
              <a:endParaRPr lang="en-US" dirty="0"/>
            </a:p>
          </p:txBody>
        </p:sp>
        <p:cxnSp>
          <p:nvCxnSpPr>
            <p:cNvPr id="13" name="Curved Connector 12"/>
            <p:cNvCxnSpPr>
              <a:stCxn id="12" idx="1"/>
              <a:endCxn id="11" idx="7"/>
            </p:cNvCxnSpPr>
            <p:nvPr/>
          </p:nvCxnSpPr>
          <p:spPr>
            <a:xfrm rot="10800000" flipV="1">
              <a:off x="3377233" y="1172865"/>
              <a:ext cx="1499568" cy="734050"/>
            </a:xfrm>
            <a:prstGeom prst="curved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85800" y="2044700"/>
            <a:ext cx="8712201" cy="1397000"/>
            <a:chOff x="635000" y="1244600"/>
            <a:chExt cx="8712201" cy="1397000"/>
          </a:xfrm>
        </p:grpSpPr>
        <p:sp>
          <p:nvSpPr>
            <p:cNvPr id="22" name="Donut 21"/>
            <p:cNvSpPr/>
            <p:nvPr/>
          </p:nvSpPr>
          <p:spPr>
            <a:xfrm>
              <a:off x="635000" y="2070100"/>
              <a:ext cx="5448300" cy="571500"/>
            </a:xfrm>
            <a:prstGeom prst="donut">
              <a:avLst>
                <a:gd name="adj" fmla="val 545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6301" y="1244600"/>
              <a:ext cx="3390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Anonymously look up a domain name, based on the options provided earlier.</a:t>
              </a:r>
              <a:endParaRPr lang="en-US" dirty="0"/>
            </a:p>
          </p:txBody>
        </p:sp>
        <p:cxnSp>
          <p:nvCxnSpPr>
            <p:cNvPr id="24" name="Curved Connector 23"/>
            <p:cNvCxnSpPr>
              <a:stCxn id="23" idx="1"/>
              <a:endCxn id="22" idx="7"/>
            </p:cNvCxnSpPr>
            <p:nvPr/>
          </p:nvCxnSpPr>
          <p:spPr>
            <a:xfrm rot="10800000" flipV="1">
              <a:off x="5285415" y="1706264"/>
              <a:ext cx="670886" cy="447529"/>
            </a:xfrm>
            <a:prstGeom prst="curved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31799" y="3987800"/>
            <a:ext cx="8623301" cy="2438400"/>
            <a:chOff x="635000" y="2070100"/>
            <a:chExt cx="8623301" cy="2438400"/>
          </a:xfrm>
        </p:grpSpPr>
        <p:sp>
          <p:nvSpPr>
            <p:cNvPr id="32" name="Donut 31"/>
            <p:cNvSpPr/>
            <p:nvPr/>
          </p:nvSpPr>
          <p:spPr>
            <a:xfrm>
              <a:off x="635000" y="2070100"/>
              <a:ext cx="5448300" cy="2438400"/>
            </a:xfrm>
            <a:prstGeom prst="donut">
              <a:avLst>
                <a:gd name="adj" fmla="val 233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701" y="2146300"/>
              <a:ext cx="302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an anonymous connection and read the response.</a:t>
              </a:r>
              <a:endParaRPr lang="en-US" dirty="0"/>
            </a:p>
          </p:txBody>
        </p:sp>
        <p:cxnSp>
          <p:nvCxnSpPr>
            <p:cNvPr id="34" name="Curved Connector 33"/>
            <p:cNvCxnSpPr>
              <a:stCxn id="33" idx="1"/>
              <a:endCxn id="32" idx="7"/>
            </p:cNvCxnSpPr>
            <p:nvPr/>
          </p:nvCxnSpPr>
          <p:spPr>
            <a:xfrm rot="10800000">
              <a:off x="5285415" y="2427195"/>
              <a:ext cx="950286" cy="180770"/>
            </a:xfrm>
            <a:prstGeom prst="curvedConnector4">
              <a:avLst>
                <a:gd name="adj1" fmla="val 8019"/>
                <a:gd name="adj2" fmla="val 22645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78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Means 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Inconsolata"/>
                <a:cs typeface="Inconsolata"/>
              </a:rPr>
              <a:t>initializeSystem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 </a:t>
            </a:r>
            <a:r>
              <a:rPr lang="en-US" dirty="0">
                <a:latin typeface="Inconsolata"/>
                <a:cs typeface="Inconsolata"/>
              </a:rPr>
              <a:t>[Flag]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dirty="0">
                <a:latin typeface="Inconsolata"/>
                <a:cs typeface="Inconsolata"/>
              </a:rPr>
              <a:t>                    IO (</a:t>
            </a:r>
            <a:r>
              <a:rPr lang="en-US" dirty="0" err="1">
                <a:latin typeface="Inconsolata"/>
                <a:cs typeface="Inconsolata"/>
              </a:rPr>
              <a:t>SomeNetworkStack</a:t>
            </a:r>
            <a:r>
              <a:rPr lang="en-US" dirty="0">
                <a:latin typeface="Inconsolata"/>
                <a:cs typeface="Inconsolata"/>
              </a:rPr>
              <a:t>, String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())</a:t>
            </a:r>
          </a:p>
          <a:p>
            <a:r>
              <a:rPr lang="en-US" dirty="0" err="1" smtClean="0">
                <a:latin typeface="Inconsolata"/>
                <a:cs typeface="Inconsolata"/>
              </a:rPr>
              <a:t>initializeSystem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>
                <a:latin typeface="Inconsolata"/>
                <a:cs typeface="Inconsolata"/>
              </a:rPr>
              <a:t>_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</a:p>
          <a:p>
            <a:r>
              <a:rPr lang="en-US" dirty="0">
                <a:latin typeface="Inconsolata"/>
                <a:cs typeface="Inconsolata"/>
              </a:rPr>
              <a:t>  do con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initXenConsole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xs</a:t>
            </a:r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initXenStore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ns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newNetworkStack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macstr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findNIC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xs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nic</a:t>
            </a:r>
            <a:r>
              <a:rPr lang="en-US" dirty="0">
                <a:latin typeface="Inconsolata"/>
                <a:cs typeface="Inconsolata"/>
              </a:rPr>
              <a:t>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openNIC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xs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macstr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let</a:t>
            </a:r>
            <a:r>
              <a:rPr lang="en-US" dirty="0">
                <a:latin typeface="Inconsolata"/>
                <a:cs typeface="Inconsolata"/>
              </a:rPr>
              <a:t> mac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read </a:t>
            </a:r>
            <a:r>
              <a:rPr lang="en-US" dirty="0" err="1">
                <a:latin typeface="Inconsolata"/>
                <a:cs typeface="Inconsolata"/>
              </a:rPr>
              <a:t>macstr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addDevice</a:t>
            </a:r>
            <a:r>
              <a:rPr lang="en-US" dirty="0">
                <a:latin typeface="Inconsolata"/>
                <a:cs typeface="Inconsolata"/>
              </a:rPr>
              <a:t> ns mac (</a:t>
            </a:r>
            <a:r>
              <a:rPr lang="en-US" dirty="0" err="1">
                <a:latin typeface="Inconsolata"/>
                <a:cs typeface="Inconsolata"/>
              </a:rPr>
              <a:t>xenSend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nic</a:t>
            </a:r>
            <a:r>
              <a:rPr lang="en-US" dirty="0">
                <a:latin typeface="Inconsolata"/>
                <a:cs typeface="Inconsolata"/>
              </a:rPr>
              <a:t>) (</a:t>
            </a:r>
            <a:r>
              <a:rPr lang="en-US" dirty="0" err="1">
                <a:latin typeface="Inconsolata"/>
                <a:cs typeface="Inconsolata"/>
              </a:rPr>
              <a:t>xenReceiveLoop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nic</a:t>
            </a:r>
            <a:r>
              <a:rPr lang="en-US" dirty="0">
                <a:latin typeface="Inconsolata"/>
                <a:cs typeface="Inconsolata"/>
              </a:rPr>
              <a:t>)</a:t>
            </a: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deviceUp</a:t>
            </a:r>
            <a:r>
              <a:rPr lang="en-US" dirty="0">
                <a:latin typeface="Inconsolata"/>
                <a:cs typeface="Inconsolata"/>
              </a:rPr>
              <a:t> ns mac</a:t>
            </a:r>
          </a:p>
          <a:p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 err="1">
                <a:latin typeface="Inconsolata"/>
                <a:cs typeface="Inconsolata"/>
              </a:rPr>
              <a:t>ipaddr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&lt;-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dhcpDiscover</a:t>
            </a:r>
            <a:r>
              <a:rPr lang="en-US" dirty="0">
                <a:latin typeface="Inconsolata"/>
                <a:cs typeface="Inconsolata"/>
              </a:rPr>
              <a:t> ns mac</a:t>
            </a:r>
          </a:p>
          <a:p>
            <a:r>
              <a:rPr lang="en-US" dirty="0">
                <a:latin typeface="Inconsolata"/>
                <a:cs typeface="Inconsolata"/>
              </a:rPr>
              <a:t>     return (</a:t>
            </a:r>
            <a:r>
              <a:rPr lang="en-US" dirty="0" err="1">
                <a:latin typeface="Inconsolata"/>
                <a:cs typeface="Inconsolata"/>
              </a:rPr>
              <a:t>MkNS</a:t>
            </a:r>
            <a:r>
              <a:rPr lang="en-US" dirty="0">
                <a:latin typeface="Inconsolata"/>
                <a:cs typeface="Inconsolata"/>
              </a:rPr>
              <a:t> (</a:t>
            </a:r>
            <a:r>
              <a:rPr lang="en-US" dirty="0" err="1">
                <a:latin typeface="Inconsolata"/>
                <a:cs typeface="Inconsolata"/>
              </a:rPr>
              <a:t>hansNetworkStack</a:t>
            </a:r>
            <a:r>
              <a:rPr lang="en-US" dirty="0">
                <a:latin typeface="Inconsolata"/>
                <a:cs typeface="Inconsolata"/>
              </a:rPr>
              <a:t> ns)</a:t>
            </a:r>
            <a:r>
              <a:rPr lang="en-US" dirty="0" smtClean="0">
                <a:latin typeface="Inconsolata"/>
                <a:cs typeface="Inconsolata"/>
              </a:rPr>
              <a:t>,</a:t>
            </a:r>
          </a:p>
          <a:p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smtClean="0">
                <a:latin typeface="Inconsolata"/>
                <a:cs typeface="Inconsolata"/>
              </a:rPr>
              <a:t>            </a:t>
            </a:r>
            <a:r>
              <a:rPr lang="en-US" dirty="0" err="1" smtClean="0">
                <a:latin typeface="Inconsolata"/>
                <a:cs typeface="Inconsolata"/>
              </a:rPr>
              <a:t>makeLogger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>
                <a:latin typeface="Inconsolata"/>
                <a:cs typeface="Inconsolata"/>
              </a:rPr>
              <a:t>(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\</a:t>
            </a:r>
            <a:r>
              <a:rPr lang="en-US" dirty="0">
                <a:latin typeface="Inconsolata"/>
                <a:cs typeface="Inconsolata"/>
              </a:rPr>
              <a:t> x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writeConsole</a:t>
            </a:r>
            <a:r>
              <a:rPr lang="en-US" dirty="0">
                <a:latin typeface="Inconsolata"/>
                <a:cs typeface="Inconsolata"/>
              </a:rPr>
              <a:t> con (x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++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"\n"</a:t>
            </a:r>
            <a:r>
              <a:rPr lang="en-US" dirty="0">
                <a:latin typeface="Inconsolata"/>
                <a:cs typeface="Inconsolata"/>
              </a:rPr>
              <a:t>)))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1300" y="901700"/>
            <a:ext cx="8597901" cy="2374900"/>
            <a:chOff x="241300" y="558800"/>
            <a:chExt cx="8597901" cy="2374900"/>
          </a:xfrm>
        </p:grpSpPr>
        <p:sp>
          <p:nvSpPr>
            <p:cNvPr id="5" name="Donut 4"/>
            <p:cNvSpPr/>
            <p:nvPr/>
          </p:nvSpPr>
          <p:spPr>
            <a:xfrm>
              <a:off x="241300" y="1828800"/>
              <a:ext cx="5422900" cy="1104900"/>
            </a:xfrm>
            <a:prstGeom prst="donut">
              <a:avLst>
                <a:gd name="adj" fmla="val 5457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8301" y="558800"/>
              <a:ext cx="3390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Most </a:t>
              </a:r>
              <a:r>
                <a:rPr lang="en-US" dirty="0" err="1" smtClean="0"/>
                <a:t>unikernels</a:t>
              </a:r>
              <a:r>
                <a:rPr lang="en-US" dirty="0" smtClean="0"/>
                <a:t> will get your memory and such set up, but devices are all up to you.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stCxn id="6" idx="1"/>
              <a:endCxn id="5" idx="7"/>
            </p:cNvCxnSpPr>
            <p:nvPr/>
          </p:nvCxnSpPr>
          <p:spPr>
            <a:xfrm rot="10800000" flipV="1">
              <a:off x="4870035" y="1020465"/>
              <a:ext cx="578266" cy="970144"/>
            </a:xfrm>
            <a:prstGeom prst="curved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5100" y="2425700"/>
            <a:ext cx="8699501" cy="3200400"/>
            <a:chOff x="241300" y="-12700"/>
            <a:chExt cx="8699501" cy="3200400"/>
          </a:xfrm>
        </p:grpSpPr>
        <p:sp>
          <p:nvSpPr>
            <p:cNvPr id="10" name="Donut 9"/>
            <p:cNvSpPr/>
            <p:nvPr/>
          </p:nvSpPr>
          <p:spPr>
            <a:xfrm>
              <a:off x="241300" y="647700"/>
              <a:ext cx="7505700" cy="2540000"/>
            </a:xfrm>
            <a:prstGeom prst="donut">
              <a:avLst>
                <a:gd name="adj" fmla="val 1629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49901" y="-12700"/>
              <a:ext cx="339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etwork setup is all your responsibility. </a:t>
              </a:r>
              <a:endParaRPr lang="en-US" dirty="0"/>
            </a:p>
          </p:txBody>
        </p:sp>
        <p:cxnSp>
          <p:nvCxnSpPr>
            <p:cNvPr id="12" name="Curved Connector 11"/>
            <p:cNvCxnSpPr>
              <a:stCxn id="11" idx="1"/>
              <a:endCxn id="10" idx="7"/>
            </p:cNvCxnSpPr>
            <p:nvPr/>
          </p:nvCxnSpPr>
          <p:spPr>
            <a:xfrm rot="10800000" flipH="1" flipV="1">
              <a:off x="5549900" y="310466"/>
              <a:ext cx="1097915" cy="709208"/>
            </a:xfrm>
            <a:prstGeom prst="curvedConnector4">
              <a:avLst>
                <a:gd name="adj1" fmla="val -20821"/>
                <a:gd name="adj2" fmla="val 4655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41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Over Your Network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/>
                <a:cs typeface="Inconsolata"/>
              </a:rPr>
              <a:t>-- |The type of a Tor-compatible network stack. The first type variable is the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/>
                <a:cs typeface="Inconsolata"/>
              </a:rPr>
              <a:t>-- type of a listener socket, the second the type of a standard connection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/>
                <a:cs typeface="Inconsolata"/>
              </a:rPr>
              <a:t>-- socket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Inconsolata"/>
                <a:cs typeface="Inconsolata"/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Inconsolata"/>
              <a:cs typeface="Inconsolata"/>
            </a:endParaRPr>
          </a:p>
          <a:p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data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TorNetworkStack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lsock</a:t>
            </a:r>
            <a:r>
              <a:rPr lang="en-US" dirty="0">
                <a:latin typeface="Inconsolata"/>
                <a:cs typeface="Inconsolata"/>
              </a:rPr>
              <a:t> sock = </a:t>
            </a:r>
            <a:r>
              <a:rPr lang="en-US" dirty="0" err="1">
                <a:latin typeface="Inconsolata"/>
                <a:cs typeface="Inconsolata"/>
              </a:rPr>
              <a:t>TorNetworkStack</a:t>
            </a:r>
            <a:r>
              <a:rPr lang="en-US" dirty="0">
                <a:latin typeface="Inconsolata"/>
                <a:cs typeface="Inconsolata"/>
              </a:rPr>
              <a:t> {</a:t>
            </a:r>
          </a:p>
          <a:p>
            <a:r>
              <a:rPr lang="en-US" dirty="0">
                <a:latin typeface="Inconsolata"/>
                <a:cs typeface="Inconsolata"/>
              </a:rPr>
              <a:t>       connect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String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Word16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(Maybe sock)</a:t>
            </a:r>
          </a:p>
          <a:p>
            <a:r>
              <a:rPr lang="en-US" dirty="0">
                <a:latin typeface="Inconsolata"/>
                <a:cs typeface="Inconsolata"/>
              </a:rPr>
              <a:t>       </a:t>
            </a:r>
            <a:r>
              <a:rPr lang="en-US" dirty="0">
                <a:solidFill>
                  <a:srgbClr val="953735"/>
                </a:solidFill>
                <a:latin typeface="Inconsolata"/>
                <a:cs typeface="Inconsolata"/>
              </a:rPr>
              <a:t>-- |Lookup the given hostname and return any IP6 (Left) or IP4 (Right)</a:t>
            </a:r>
          </a:p>
          <a:p>
            <a:r>
              <a:rPr lang="en-US" dirty="0">
                <a:solidFill>
                  <a:srgbClr val="953735"/>
                </a:solidFill>
                <a:latin typeface="Inconsolata"/>
                <a:cs typeface="Inconsolata"/>
              </a:rPr>
              <a:t>       -- addresses associated with it.</a:t>
            </a:r>
          </a:p>
          <a:p>
            <a:r>
              <a:rPr lang="en-US" dirty="0">
                <a:latin typeface="Inconsolata"/>
                <a:cs typeface="Inconsolata"/>
              </a:rPr>
              <a:t>     , </a:t>
            </a:r>
            <a:r>
              <a:rPr lang="en-US" dirty="0" err="1">
                <a:latin typeface="Inconsolata"/>
                <a:cs typeface="Inconsolata"/>
              </a:rPr>
              <a:t>getAddress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String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[</a:t>
            </a:r>
            <a:r>
              <a:rPr lang="en-US" dirty="0" err="1">
                <a:latin typeface="Inconsolata"/>
                <a:cs typeface="Inconsolata"/>
              </a:rPr>
              <a:t>TorAddress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   , listen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Word16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</a:t>
            </a:r>
            <a:r>
              <a:rPr lang="en-US" dirty="0" err="1">
                <a:latin typeface="Inconsolata"/>
                <a:cs typeface="Inconsolata"/>
              </a:rPr>
              <a:t>lsock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, accept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lsock</a:t>
            </a:r>
            <a:r>
              <a:rPr lang="en-US" dirty="0">
                <a:latin typeface="Inconsolata"/>
                <a:cs typeface="Inconsolata"/>
              </a:rPr>
              <a:t> 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(sock, </a:t>
            </a:r>
            <a:r>
              <a:rPr lang="en-US" dirty="0" err="1">
                <a:latin typeface="Inconsolata"/>
                <a:cs typeface="Inconsolata"/>
              </a:rPr>
              <a:t>TorAddress</a:t>
            </a:r>
            <a:r>
              <a:rPr lang="en-US" dirty="0">
                <a:latin typeface="Inconsolata"/>
                <a:cs typeface="Inconsolata"/>
              </a:rPr>
              <a:t>)</a:t>
            </a:r>
          </a:p>
          <a:p>
            <a:r>
              <a:rPr lang="en-US" dirty="0">
                <a:latin typeface="Inconsolata"/>
                <a:cs typeface="Inconsolata"/>
              </a:rPr>
              <a:t>     , </a:t>
            </a:r>
            <a:r>
              <a:rPr lang="en-US" dirty="0" err="1">
                <a:latin typeface="Inconsolata"/>
                <a:cs typeface="Inconsolata"/>
              </a:rPr>
              <a:t>recv</a:t>
            </a:r>
            <a:r>
              <a:rPr lang="en-US" dirty="0">
                <a:latin typeface="Inconsolata"/>
                <a:cs typeface="Inconsolata"/>
              </a:rPr>
              <a:t>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sock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Int</a:t>
            </a:r>
            <a:r>
              <a:rPr lang="en-US" dirty="0">
                <a:latin typeface="Inconsolata"/>
                <a:cs typeface="Inconsolata"/>
              </a:rPr>
              <a:t>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</a:t>
            </a:r>
            <a:r>
              <a:rPr lang="en-US" dirty="0" err="1">
                <a:latin typeface="Inconsolata"/>
                <a:cs typeface="Inconsolata"/>
              </a:rPr>
              <a:t>S.ByteString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   , write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sock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L.ByteString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()</a:t>
            </a:r>
          </a:p>
          <a:p>
            <a:r>
              <a:rPr lang="en-US" dirty="0">
                <a:latin typeface="Inconsolata"/>
                <a:cs typeface="Inconsolata"/>
              </a:rPr>
              <a:t>     , flush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sock  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()</a:t>
            </a:r>
          </a:p>
          <a:p>
            <a:r>
              <a:rPr lang="en-US" dirty="0">
                <a:latin typeface="Inconsolata"/>
                <a:cs typeface="Inconsolata"/>
              </a:rPr>
              <a:t>     , close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sock  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()</a:t>
            </a:r>
          </a:p>
          <a:p>
            <a:r>
              <a:rPr lang="en-US" dirty="0">
                <a:latin typeface="Inconsolata"/>
                <a:cs typeface="Inconsolata"/>
              </a:rPr>
              <a:t>     , </a:t>
            </a:r>
            <a:r>
              <a:rPr lang="en-US" dirty="0" err="1">
                <a:latin typeface="Inconsolata"/>
                <a:cs typeface="Inconsolata"/>
              </a:rPr>
              <a:t>lclose</a:t>
            </a:r>
            <a:r>
              <a:rPr lang="en-US" dirty="0">
                <a:latin typeface="Inconsolata"/>
                <a:cs typeface="Inconsolata"/>
              </a:rPr>
              <a:t>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lsock</a:t>
            </a:r>
            <a:r>
              <a:rPr lang="en-US" dirty="0">
                <a:latin typeface="Inconsolata"/>
                <a:cs typeface="Inconsolata"/>
              </a:rPr>
              <a:t>                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IO ()</a:t>
            </a:r>
          </a:p>
          <a:p>
            <a:r>
              <a:rPr lang="en-US" dirty="0">
                <a:latin typeface="Inconsolata"/>
                <a:cs typeface="Inconsolata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98766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QuickCheck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Inconsolata"/>
                <a:cs typeface="Inconsolata"/>
              </a:rPr>
              <a:t>tapHandshakeCheck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::</a:t>
            </a:r>
            <a:r>
              <a:rPr lang="en-US" dirty="0">
                <a:latin typeface="Inconsolata"/>
                <a:cs typeface="Inconsolata"/>
              </a:rPr>
              <a:t> Word32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RouterTAP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TorRNG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Bool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 err="1">
                <a:latin typeface="Inconsolata"/>
                <a:cs typeface="Inconsolata"/>
              </a:rPr>
              <a:t>tapHandshakeCheck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circId</a:t>
            </a:r>
            <a:r>
              <a:rPr lang="en-US" dirty="0">
                <a:latin typeface="Inconsolata"/>
                <a:cs typeface="Inconsolata"/>
              </a:rPr>
              <a:t> (</a:t>
            </a:r>
            <a:r>
              <a:rPr lang="en-US" dirty="0" err="1">
                <a:latin typeface="Inconsolata"/>
                <a:cs typeface="Inconsolata"/>
              </a:rPr>
              <a:t>RouterTAP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myRouter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priv</a:t>
            </a:r>
            <a:r>
              <a:rPr lang="en-US" dirty="0">
                <a:latin typeface="Inconsolata"/>
                <a:cs typeface="Inconsolata"/>
              </a:rPr>
              <a:t>) g0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let</a:t>
            </a:r>
            <a:r>
              <a:rPr lang="en-US" dirty="0">
                <a:latin typeface="Inconsolata"/>
                <a:cs typeface="Inconsolata"/>
              </a:rPr>
              <a:t> (g1, (</a:t>
            </a:r>
            <a:r>
              <a:rPr lang="en-US" dirty="0" err="1">
                <a:latin typeface="Inconsolata"/>
                <a:cs typeface="Inconsolata"/>
              </a:rPr>
              <a:t>privX</a:t>
            </a:r>
            <a:r>
              <a:rPr lang="en-US" dirty="0">
                <a:latin typeface="Inconsolata"/>
                <a:cs typeface="Inconsolata"/>
              </a:rPr>
              <a:t>, </a:t>
            </a:r>
            <a:r>
              <a:rPr lang="en-US" dirty="0" err="1">
                <a:latin typeface="Inconsolata"/>
                <a:cs typeface="Inconsolata"/>
              </a:rPr>
              <a:t>cbody</a:t>
            </a:r>
            <a:r>
              <a:rPr lang="en-US" dirty="0">
                <a:latin typeface="Inconsolata"/>
                <a:cs typeface="Inconsolata"/>
              </a:rPr>
              <a:t>))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startTAPHandshake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myRouter</a:t>
            </a:r>
            <a:r>
              <a:rPr lang="en-US" dirty="0">
                <a:latin typeface="Inconsolata"/>
                <a:cs typeface="Inconsolata"/>
              </a:rPr>
              <a:t> g0</a:t>
            </a:r>
          </a:p>
          <a:p>
            <a:r>
              <a:rPr lang="en-US" dirty="0">
                <a:latin typeface="Inconsolata"/>
                <a:cs typeface="Inconsolata"/>
              </a:rPr>
              <a:t>      (g2, (</a:t>
            </a:r>
            <a:r>
              <a:rPr lang="en-US" dirty="0" err="1">
                <a:latin typeface="Inconsolata"/>
                <a:cs typeface="Inconsolata"/>
              </a:rPr>
              <a:t>dcell</a:t>
            </a:r>
            <a:r>
              <a:rPr lang="en-US" dirty="0">
                <a:latin typeface="Inconsolata"/>
                <a:cs typeface="Inconsolata"/>
              </a:rPr>
              <a:t>, </a:t>
            </a:r>
            <a:r>
              <a:rPr lang="en-US" dirty="0" err="1">
                <a:latin typeface="Inconsolata"/>
                <a:cs typeface="Inconsolata"/>
              </a:rPr>
              <a:t>fenc</a:t>
            </a:r>
            <a:r>
              <a:rPr lang="en-US" dirty="0">
                <a:latin typeface="Inconsolata"/>
                <a:cs typeface="Inconsolata"/>
              </a:rPr>
              <a:t>, </a:t>
            </a:r>
            <a:r>
              <a:rPr lang="en-US" dirty="0" err="1">
                <a:latin typeface="Inconsolata"/>
                <a:cs typeface="Inconsolata"/>
              </a:rPr>
              <a:t>benc</a:t>
            </a:r>
            <a:r>
              <a:rPr lang="en-US" dirty="0">
                <a:latin typeface="Inconsolata"/>
                <a:cs typeface="Inconsolata"/>
              </a:rPr>
              <a:t>)) </a:t>
            </a:r>
            <a:r>
              <a:rPr lang="en-US" dirty="0" smtClean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</a:p>
          <a:p>
            <a:r>
              <a:rPr lang="en-US" dirty="0">
                <a:latin typeface="Inconsolata"/>
                <a:cs typeface="Inconsolata"/>
              </a:rPr>
              <a:t>	</a:t>
            </a:r>
            <a:r>
              <a:rPr lang="en-US" dirty="0" smtClean="0">
                <a:latin typeface="Inconsolata"/>
                <a:cs typeface="Inconsolata"/>
              </a:rPr>
              <a:t>				</a:t>
            </a:r>
            <a:r>
              <a:rPr lang="en-US" dirty="0" err="1" smtClean="0">
                <a:latin typeface="Inconsolata"/>
                <a:cs typeface="Inconsolata"/>
              </a:rPr>
              <a:t>advanceTAPHandshake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priv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circId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cbody</a:t>
            </a:r>
            <a:r>
              <a:rPr lang="en-US" dirty="0">
                <a:latin typeface="Inconsolata"/>
                <a:cs typeface="Inconsolata"/>
              </a:rPr>
              <a:t> g1</a:t>
            </a:r>
          </a:p>
          <a:p>
            <a:r>
              <a:rPr lang="en-US" dirty="0">
                <a:latin typeface="Inconsolata"/>
                <a:cs typeface="Inconsolata"/>
              </a:rPr>
              <a:t>      Created </a:t>
            </a:r>
            <a:r>
              <a:rPr lang="en-US" dirty="0" err="1">
                <a:latin typeface="Inconsolata"/>
                <a:cs typeface="Inconsolata"/>
              </a:rPr>
              <a:t>circIdD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dbody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=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dcell</a:t>
            </a:r>
            <a:endParaRPr lang="en-US" dirty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in case </a:t>
            </a:r>
            <a:r>
              <a:rPr lang="en-US" dirty="0" err="1">
                <a:latin typeface="Inconsolata"/>
                <a:cs typeface="Inconsolata"/>
              </a:rPr>
              <a:t>completeTAPHandshake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privX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err="1">
                <a:latin typeface="Inconsolata"/>
                <a:cs typeface="Inconsolata"/>
              </a:rPr>
              <a:t>dbody</a:t>
            </a:r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of</a:t>
            </a:r>
          </a:p>
          <a:p>
            <a:r>
              <a:rPr lang="en-US" dirty="0">
                <a:latin typeface="Inconsolata"/>
                <a:cs typeface="Inconsolata"/>
              </a:rPr>
              <a:t>       Left err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dirty="0">
                <a:latin typeface="Inconsolata"/>
                <a:cs typeface="Inconsolata"/>
              </a:rPr>
              <a:t>          False</a:t>
            </a:r>
          </a:p>
          <a:p>
            <a:r>
              <a:rPr lang="en-US" dirty="0">
                <a:latin typeface="Inconsolata"/>
                <a:cs typeface="Inconsolata"/>
              </a:rPr>
              <a:t>       Right (</a:t>
            </a:r>
            <a:r>
              <a:rPr lang="en-US" dirty="0" err="1">
                <a:latin typeface="Inconsolata"/>
                <a:cs typeface="Inconsolata"/>
              </a:rPr>
              <a:t>fenc</a:t>
            </a:r>
            <a:r>
              <a:rPr lang="en-US" dirty="0">
                <a:latin typeface="Inconsolata"/>
                <a:cs typeface="Inconsolata"/>
              </a:rPr>
              <a:t>', </a:t>
            </a:r>
            <a:r>
              <a:rPr lang="en-US" dirty="0" err="1">
                <a:latin typeface="Inconsolata"/>
                <a:cs typeface="Inconsolata"/>
              </a:rPr>
              <a:t>benc</a:t>
            </a:r>
            <a:r>
              <a:rPr lang="en-US" dirty="0">
                <a:latin typeface="Inconsolata"/>
                <a:cs typeface="Inconsolata"/>
              </a:rPr>
              <a:t>') </a:t>
            </a:r>
            <a:r>
              <a:rPr lang="en-US" dirty="0">
                <a:solidFill>
                  <a:srgbClr val="3777BC"/>
                </a:solidFill>
                <a:latin typeface="Inconsolata"/>
                <a:cs typeface="Inconsolata"/>
              </a:rPr>
              <a:t>-&gt;</a:t>
            </a:r>
          </a:p>
          <a:p>
            <a:r>
              <a:rPr lang="en-US" dirty="0">
                <a:latin typeface="Inconsolata"/>
                <a:cs typeface="Inconsolata"/>
              </a:rPr>
              <a:t>         (</a:t>
            </a:r>
            <a:r>
              <a:rPr lang="en-US" dirty="0" err="1">
                <a:latin typeface="Inconsolata"/>
                <a:cs typeface="Inconsolata"/>
              </a:rPr>
              <a:t>circId</a:t>
            </a:r>
            <a:r>
              <a:rPr lang="en-US" dirty="0">
                <a:latin typeface="Inconsolata"/>
                <a:cs typeface="Inconsolata"/>
              </a:rPr>
              <a:t> == </a:t>
            </a:r>
            <a:r>
              <a:rPr lang="en-US" dirty="0" err="1">
                <a:latin typeface="Inconsolata"/>
                <a:cs typeface="Inconsolata"/>
              </a:rPr>
              <a:t>circIdD</a:t>
            </a:r>
            <a:r>
              <a:rPr lang="en-US" dirty="0">
                <a:latin typeface="Inconsolata"/>
                <a:cs typeface="Inconsolata"/>
              </a:rPr>
              <a:t>) &amp;&amp; (</a:t>
            </a:r>
            <a:r>
              <a:rPr lang="en-US" dirty="0" err="1">
                <a:latin typeface="Inconsolata"/>
                <a:cs typeface="Inconsolata"/>
              </a:rPr>
              <a:t>fenc</a:t>
            </a:r>
            <a:r>
              <a:rPr lang="en-US" dirty="0">
                <a:latin typeface="Inconsolata"/>
                <a:cs typeface="Inconsolata"/>
              </a:rPr>
              <a:t> == </a:t>
            </a:r>
            <a:r>
              <a:rPr lang="en-US" dirty="0" err="1">
                <a:latin typeface="Inconsolata"/>
                <a:cs typeface="Inconsolata"/>
              </a:rPr>
              <a:t>fenc</a:t>
            </a:r>
            <a:r>
              <a:rPr lang="en-US" dirty="0">
                <a:latin typeface="Inconsolata"/>
                <a:cs typeface="Inconsolata"/>
              </a:rPr>
              <a:t>') &amp;</a:t>
            </a:r>
            <a:r>
              <a:rPr lang="en-US" dirty="0" smtClean="0">
                <a:latin typeface="Inconsolata"/>
                <a:cs typeface="Inconsolata"/>
              </a:rPr>
              <a:t>&amp;</a:t>
            </a:r>
          </a:p>
          <a:p>
            <a:r>
              <a:rPr lang="en-US" dirty="0">
                <a:latin typeface="Inconsolata"/>
                <a:cs typeface="Inconsolata"/>
              </a:rPr>
              <a:t> </a:t>
            </a:r>
            <a:r>
              <a:rPr lang="en-US" dirty="0" smtClean="0">
                <a:latin typeface="Inconsolata"/>
                <a:cs typeface="Inconsolata"/>
              </a:rPr>
              <a:t>        (</a:t>
            </a:r>
            <a:r>
              <a:rPr lang="en-US" dirty="0" err="1">
                <a:latin typeface="Inconsolata"/>
                <a:cs typeface="Inconsolata"/>
              </a:rPr>
              <a:t>benc</a:t>
            </a:r>
            <a:r>
              <a:rPr lang="en-US" dirty="0">
                <a:latin typeface="Inconsolata"/>
                <a:cs typeface="Inconsolata"/>
              </a:rPr>
              <a:t> == </a:t>
            </a:r>
            <a:r>
              <a:rPr lang="en-US" dirty="0" err="1">
                <a:latin typeface="Inconsolata"/>
                <a:cs typeface="Inconsolata"/>
              </a:rPr>
              <a:t>benc</a:t>
            </a:r>
            <a:r>
              <a:rPr lang="en-US" dirty="0">
                <a:latin typeface="Inconsolata"/>
                <a:cs typeface="Inconsolata"/>
              </a:rPr>
              <a:t>')</a:t>
            </a:r>
          </a:p>
          <a:p>
            <a:endParaRPr lang="en-US" dirty="0">
              <a:latin typeface="Inconsolata"/>
              <a:cs typeface="Inconsolata"/>
            </a:endParaRPr>
          </a:p>
        </p:txBody>
      </p:sp>
      <p:sp>
        <p:nvSpPr>
          <p:cNvPr id="4" name="Donut 3"/>
          <p:cNvSpPr/>
          <p:nvPr/>
        </p:nvSpPr>
        <p:spPr>
          <a:xfrm>
            <a:off x="4025900" y="2298700"/>
            <a:ext cx="2590800" cy="749300"/>
          </a:xfrm>
          <a:prstGeom prst="donut">
            <a:avLst>
              <a:gd name="adj" fmla="val 523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2578100" y="3022600"/>
            <a:ext cx="3048000" cy="749300"/>
          </a:xfrm>
          <a:prstGeom prst="donut">
            <a:avLst>
              <a:gd name="adj" fmla="val 523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1612900" y="3835400"/>
            <a:ext cx="2933700" cy="596900"/>
          </a:xfrm>
          <a:prstGeom prst="donut">
            <a:avLst>
              <a:gd name="adj" fmla="val 523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8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QuickCheck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Inconsolata"/>
                <a:cs typeface="Inconsolata"/>
              </a:rPr>
              <a:t>TorCell</a:t>
            </a:r>
            <a:r>
              <a:rPr lang="en-US" dirty="0">
                <a:latin typeface="Inconsolata"/>
                <a:cs typeface="Inconsolata"/>
              </a:rPr>
              <a:t> Serialization: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TorAddress</a:t>
            </a:r>
            <a:r>
              <a:rPr lang="en-US" dirty="0">
                <a:latin typeface="Inconsolata"/>
                <a:cs typeface="Inconsolata"/>
              </a:rPr>
              <a:t> round-trips: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TorAddress</a:t>
            </a:r>
            <a:r>
              <a:rPr lang="en-US" dirty="0">
                <a:latin typeface="Inconsolata"/>
                <a:cs typeface="Inconsolata"/>
              </a:rPr>
              <a:t> makes sensible </a:t>
            </a:r>
            <a:r>
              <a:rPr lang="en-US" dirty="0" err="1">
                <a:latin typeface="Inconsolata"/>
                <a:cs typeface="Inconsolata"/>
              </a:rPr>
              <a:t>ByteStrings</a:t>
            </a:r>
            <a:r>
              <a:rPr lang="en-US" dirty="0">
                <a:latin typeface="Inconsolata"/>
                <a:cs typeface="Inconsolata"/>
              </a:rPr>
              <a:t>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ExtendSpec</a:t>
            </a:r>
            <a:r>
              <a:rPr lang="en-US" dirty="0">
                <a:latin typeface="Inconsolata"/>
                <a:cs typeface="Inconsolata"/>
              </a:rPr>
              <a:t> serializes: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DestroyReason</a:t>
            </a:r>
            <a:r>
              <a:rPr lang="en-US" dirty="0">
                <a:latin typeface="Inconsolata"/>
                <a:cs typeface="Inconsolata"/>
              </a:rPr>
              <a:t> serializes (check #1):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DestroyReason</a:t>
            </a:r>
            <a:r>
              <a:rPr lang="en-US" dirty="0">
                <a:latin typeface="Inconsolata"/>
                <a:cs typeface="Inconsolata"/>
              </a:rPr>
              <a:t> serializes (check #2):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HandshakeType</a:t>
            </a:r>
            <a:r>
              <a:rPr lang="en-US" dirty="0">
                <a:latin typeface="Inconsolata"/>
                <a:cs typeface="Inconsolata"/>
              </a:rPr>
              <a:t> serializes (check #1):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HandshakeType</a:t>
            </a:r>
            <a:r>
              <a:rPr lang="en-US" dirty="0">
                <a:latin typeface="Inconsolata"/>
                <a:cs typeface="Inconsolata"/>
              </a:rPr>
              <a:t> serializes (check #2):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RelayEndReason</a:t>
            </a:r>
            <a:r>
              <a:rPr lang="en-US" dirty="0">
                <a:latin typeface="Inconsolata"/>
                <a:cs typeface="Inconsolata"/>
              </a:rPr>
              <a:t> serializes: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RelayCell</a:t>
            </a:r>
            <a:r>
              <a:rPr lang="en-US" dirty="0">
                <a:latin typeface="Inconsolata"/>
                <a:cs typeface="Inconsolata"/>
              </a:rPr>
              <a:t> serializes: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RelayCell</a:t>
            </a:r>
            <a:r>
              <a:rPr lang="en-US" dirty="0">
                <a:latin typeface="Inconsolata"/>
                <a:cs typeface="Inconsolata"/>
              </a:rPr>
              <a:t> serializes w/ digest: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RelayCell</a:t>
            </a:r>
            <a:r>
              <a:rPr lang="en-US" dirty="0">
                <a:latin typeface="Inconsolata"/>
                <a:cs typeface="Inconsolata"/>
              </a:rPr>
              <a:t> serializes w/ digest: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Tor certificates serialize: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Hybrid encryption tests:</a:t>
            </a:r>
          </a:p>
          <a:p>
            <a:r>
              <a:rPr lang="en-US" dirty="0">
                <a:latin typeface="Inconsolata"/>
                <a:cs typeface="Inconsolata"/>
              </a:rPr>
              <a:t>  Hybrid encryption works when forced: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Hybrid encryption works in general: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Handshakes:</a:t>
            </a:r>
          </a:p>
          <a:p>
            <a:r>
              <a:rPr lang="en-US" dirty="0">
                <a:latin typeface="Inconsolata"/>
                <a:cs typeface="Inconsolata"/>
              </a:rPr>
              <a:t>  TAP Handshake: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>
                <a:latin typeface="Inconsolata"/>
                <a:cs typeface="Inconsolata"/>
              </a:rPr>
              <a:t>]</a:t>
            </a:r>
          </a:p>
          <a:p>
            <a:r>
              <a:rPr lang="en-US" dirty="0">
                <a:latin typeface="Inconsolata"/>
                <a:cs typeface="Inconsolata"/>
              </a:rPr>
              <a:t>  </a:t>
            </a:r>
            <a:r>
              <a:rPr lang="en-US" dirty="0" err="1">
                <a:latin typeface="Inconsolata"/>
                <a:cs typeface="Inconsolata"/>
              </a:rPr>
              <a:t>NTor</a:t>
            </a:r>
            <a:r>
              <a:rPr lang="en-US" dirty="0">
                <a:latin typeface="Inconsolata"/>
                <a:cs typeface="Inconsolata"/>
              </a:rPr>
              <a:t> Handshake: [</a:t>
            </a:r>
            <a:r>
              <a:rPr lang="en-US" dirty="0">
                <a:solidFill>
                  <a:srgbClr val="008000"/>
                </a:solidFill>
                <a:latin typeface="Inconsolata"/>
                <a:cs typeface="Inconsolata"/>
              </a:rPr>
              <a:t>OK, passed 100 tests</a:t>
            </a:r>
            <a:r>
              <a:rPr lang="en-US" dirty="0" smtClean="0">
                <a:latin typeface="Inconsolata"/>
                <a:cs typeface="Inconsolata"/>
              </a:rPr>
              <a:t>]</a:t>
            </a:r>
            <a:endParaRPr lang="en-US" dirty="0">
              <a:latin typeface="Inconsolata"/>
              <a:cs typeface="Inconsolata"/>
            </a:endParaRPr>
          </a:p>
        </p:txBody>
      </p:sp>
      <p:sp>
        <p:nvSpPr>
          <p:cNvPr id="4" name="Right Bracket 3"/>
          <p:cNvSpPr/>
          <p:nvPr/>
        </p:nvSpPr>
        <p:spPr>
          <a:xfrm>
            <a:off x="5638800" y="1803400"/>
            <a:ext cx="838200" cy="27432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5638800" y="4597400"/>
            <a:ext cx="838200" cy="5715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638800" y="5232400"/>
            <a:ext cx="838200" cy="571500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2438400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we get data formats like. Next step: fuzzing to make sure we’re sufficiently defensive.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4800" y="46990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custom crypto.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4800" y="53340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handshakes.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like developing </a:t>
            </a:r>
            <a:r>
              <a:rPr lang="en-US" dirty="0" err="1" smtClean="0"/>
              <a:t>unikernels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It’s just like normal development when you start.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Then you have to be a little more rigorous about testing and evaluation.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Then you run into a wall with library support.</a:t>
            </a:r>
          </a:p>
          <a:p>
            <a:pPr marL="973138" lvl="1" indent="-342900">
              <a:buFont typeface="Arial"/>
              <a:buChar char="•"/>
            </a:pPr>
            <a:r>
              <a:rPr lang="en-US" dirty="0" smtClean="0"/>
              <a:t>Except it’s not nearly as much of a problem as it used to be.</a:t>
            </a:r>
          </a:p>
          <a:p>
            <a:pPr marL="973138" lvl="1" indent="-342900">
              <a:buFont typeface="Arial"/>
              <a:buChar char="•"/>
            </a:pPr>
            <a:r>
              <a:rPr lang="en-US" dirty="0" smtClean="0"/>
              <a:t>With Tor, this meant writing one additional library from scratch (</a:t>
            </a:r>
            <a:r>
              <a:rPr lang="en-US" dirty="0" err="1" smtClean="0"/>
              <a:t>zlib</a:t>
            </a:r>
            <a:r>
              <a:rPr lang="en-US" dirty="0" smtClean="0"/>
              <a:t>), and then sending patches to a few other authors.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Debugging </a:t>
            </a:r>
            <a:r>
              <a:rPr lang="en-US" dirty="0" err="1" smtClean="0"/>
              <a:t>unikernels</a:t>
            </a:r>
            <a:r>
              <a:rPr lang="en-US" dirty="0" smtClean="0"/>
              <a:t> is also now more palatable:</a:t>
            </a:r>
          </a:p>
          <a:p>
            <a:pPr marL="973138" lvl="1" indent="-342900">
              <a:buFont typeface="Arial"/>
              <a:buChar char="•"/>
            </a:pPr>
            <a:r>
              <a:rPr lang="en-US" dirty="0" err="1" smtClean="0">
                <a:latin typeface="Inconsolata"/>
                <a:cs typeface="Inconsolata"/>
              </a:rPr>
              <a:t>printf</a:t>
            </a:r>
            <a:r>
              <a:rPr lang="en-US" dirty="0" smtClean="0">
                <a:latin typeface="Inconsolata"/>
                <a:cs typeface="Inconsolata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Inconsolata"/>
                <a:cs typeface="Inconsolata"/>
              </a:rPr>
              <a:t>gdbsx</a:t>
            </a:r>
            <a:r>
              <a:rPr lang="en-US" dirty="0" smtClean="0"/>
              <a:t>, profiling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big remaining gap: the big web frameworks don’t work.</a:t>
            </a:r>
          </a:p>
          <a:p>
            <a:pPr marL="973138" lvl="1" indent="-342900">
              <a:buFont typeface="Arial"/>
              <a:buChar char="•"/>
            </a:pPr>
            <a:r>
              <a:rPr lang="en-US" dirty="0" smtClean="0"/>
              <a:t>They require all the deep device and OS integration that causes problems with </a:t>
            </a:r>
            <a:r>
              <a:rPr lang="en-US" dirty="0" err="1" smtClean="0"/>
              <a:t>unikernels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6337" y="1050925"/>
            <a:ext cx="8223638" cy="404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/>
              <a:t>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0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You Get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2273301"/>
            <a:ext cx="8223638" cy="19177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More nodes,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For less money,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With a better security posture.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336" y="5257799"/>
            <a:ext cx="8372863" cy="11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 smtClean="0"/>
              <a:t>Which is great for                , and perhaps your next project.</a:t>
            </a:r>
            <a:endParaRPr lang="en-US" sz="2400" dirty="0" smtClean="0"/>
          </a:p>
        </p:txBody>
      </p:sp>
      <p:pic>
        <p:nvPicPr>
          <p:cNvPr id="6" name="Content Placeholder 3" descr="306px-Tor-logo-2011-fla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 b="5455"/>
          <a:stretch>
            <a:fillRect/>
          </a:stretch>
        </p:blipFill>
        <p:spPr>
          <a:xfrm>
            <a:off x="3107137" y="5053286"/>
            <a:ext cx="1172763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Nimble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47900"/>
            <a:ext cx="17526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00300"/>
            <a:ext cx="1884017" cy="1265179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181600" y="2552700"/>
            <a:ext cx="1219200" cy="1066800"/>
          </a:xfrm>
          <a:prstGeom prst="mathEqual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676400"/>
            <a:ext cx="4114800" cy="411480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 bwMode="auto">
          <a:xfrm>
            <a:off x="2438400" y="2705100"/>
            <a:ext cx="990600" cy="914400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144376"/>
            <a:ext cx="1524000" cy="1970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310" y="2209800"/>
            <a:ext cx="2157290" cy="1854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267200"/>
            <a:ext cx="2621547" cy="1879600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 bwMode="auto">
          <a:xfrm>
            <a:off x="2438400" y="4724400"/>
            <a:ext cx="990600" cy="914400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2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800" y="4882971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All trademarks, service marks, trade names, trade dress, product names and logos appearing in these slides are the property of their respective owners, including in </a:t>
            </a:r>
            <a:r>
              <a:rPr lang="en-US" i="1" dirty="0" smtClean="0">
                <a:solidFill>
                  <a:schemeClr val="tx1"/>
                </a:solidFill>
              </a:rPr>
              <a:t>some instances </a:t>
            </a:r>
            <a:r>
              <a:rPr lang="en-US" i="1" dirty="0">
                <a:solidFill>
                  <a:schemeClr val="tx1"/>
                </a:solidFill>
              </a:rPr>
              <a:t>Galois, </a:t>
            </a:r>
            <a:r>
              <a:rPr lang="en-US" i="1" dirty="0" smtClean="0">
                <a:solidFill>
                  <a:schemeClr val="tx1"/>
                </a:solidFill>
              </a:rPr>
              <a:t>Inc.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All </a:t>
            </a:r>
            <a:r>
              <a:rPr lang="en-US" i="1" dirty="0">
                <a:solidFill>
                  <a:schemeClr val="tx1"/>
                </a:solidFill>
              </a:rPr>
              <a:t>rights are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0800" y="3543300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http://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github.com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GaloisInc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rgbClr val="008000"/>
                </a:solidFill>
                <a:latin typeface="Inconsolata"/>
                <a:cs typeface="Inconsolata"/>
              </a:rPr>
              <a:t>haskell</a:t>
            </a:r>
            <a:r>
              <a:rPr lang="en-US" sz="2400" dirty="0" smtClean="0">
                <a:solidFill>
                  <a:srgbClr val="008000"/>
                </a:solidFill>
                <a:latin typeface="Inconsolata"/>
                <a:cs typeface="Inconsolata"/>
              </a:rPr>
              <a:t>-tor</a:t>
            </a:r>
            <a:endParaRPr lang="en-US" sz="2400" dirty="0">
              <a:solidFill>
                <a:srgbClr val="008000"/>
              </a:solidFill>
              <a:latin typeface="Inconsolata"/>
              <a:cs typeface="Inconsola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9800" y="2159000"/>
            <a:ext cx="2143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Adam Wick</a:t>
            </a:r>
          </a:p>
          <a:p>
            <a:r>
              <a:rPr lang="en-US" sz="2000" i="1" dirty="0" smtClean="0">
                <a:solidFill>
                  <a:srgbClr val="008000"/>
                </a:solidFill>
                <a:hlinkClick r:id="rId2"/>
              </a:rPr>
              <a:t>awick@galois.com</a:t>
            </a:r>
            <a:endParaRPr lang="en-US" sz="20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Twitter: @</a:t>
            </a:r>
            <a:r>
              <a:rPr lang="en-US" sz="2000" dirty="0" err="1" smtClean="0">
                <a:solidFill>
                  <a:srgbClr val="008000"/>
                </a:solidFill>
              </a:rPr>
              <a:t>acwpdx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2383" y="2438400"/>
            <a:ext cx="208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Any questions?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72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Nimble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9723"/>
            <a:ext cx="8534400" cy="4443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762000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762000" cy="635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1200"/>
            <a:ext cx="762000" cy="63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09800"/>
            <a:ext cx="762000" cy="63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05000"/>
            <a:ext cx="762000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3600"/>
            <a:ext cx="76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3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#3: Nimble + Massive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9723"/>
            <a:ext cx="8534400" cy="4443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762000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762000" cy="635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1200"/>
            <a:ext cx="762000" cy="63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09800"/>
            <a:ext cx="762000" cy="63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05000"/>
            <a:ext cx="762000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3600"/>
            <a:ext cx="7620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7620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48000"/>
            <a:ext cx="762000" cy="63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90800"/>
            <a:ext cx="762000" cy="63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47800"/>
            <a:ext cx="762000" cy="63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86200"/>
            <a:ext cx="762000" cy="63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962400"/>
            <a:ext cx="762000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762000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276600"/>
            <a:ext cx="762000" cy="635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05200"/>
            <a:ext cx="762000" cy="63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181600"/>
            <a:ext cx="7620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0" y="2247900"/>
            <a:ext cx="3467100" cy="2349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380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</a:t>
            </a:r>
            <a:r>
              <a:rPr lang="en-US" dirty="0" err="1" smtClean="0"/>
              <a:t>Unikernels</a:t>
            </a:r>
            <a:r>
              <a:rPr lang="en-US" dirty="0" smtClean="0"/>
              <a:t> and Tor such a good idea?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3"/>
            <a:ext cx="7890263" cy="642937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Unikernels</a:t>
            </a:r>
            <a:r>
              <a:rPr lang="en-US" dirty="0" smtClean="0"/>
              <a:t> are fundamentally designed to be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0737" y="2718330"/>
            <a:ext cx="1667263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Lightweight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80737" y="3552297"/>
            <a:ext cx="829063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80737" y="4386263"/>
            <a:ext cx="1159263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Secure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14437" y="2388130"/>
            <a:ext cx="4258063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nodes for the same price, or the same number of nodes for less.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50837" y="3607330"/>
            <a:ext cx="4816863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Fewer schedulers means lower latency.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71537" y="4509030"/>
            <a:ext cx="4816863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20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much smaller OS stack means less code to get wrong.</a:t>
            </a:r>
            <a:endParaRPr lang="en-US" dirty="0"/>
          </a:p>
        </p:txBody>
      </p:sp>
      <p:cxnSp>
        <p:nvCxnSpPr>
          <p:cNvPr id="14" name="Curved Connector 13"/>
          <p:cNvCxnSpPr>
            <a:stCxn id="5" idx="3"/>
            <a:endCxn id="11" idx="1"/>
          </p:cNvCxnSpPr>
          <p:nvPr/>
        </p:nvCxnSpPr>
        <p:spPr>
          <a:xfrm flipV="1">
            <a:off x="3048000" y="2742073"/>
            <a:ext cx="1266437" cy="202476"/>
          </a:xfrm>
          <a:prstGeom prst="curvedConnector3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12" idx="1"/>
          </p:cNvCxnSpPr>
          <p:nvPr/>
        </p:nvCxnSpPr>
        <p:spPr>
          <a:xfrm>
            <a:off x="2209800" y="3778516"/>
            <a:ext cx="1241037" cy="28869"/>
          </a:xfrm>
          <a:prstGeom prst="curvedConnector3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3"/>
            <a:endCxn id="13" idx="1"/>
          </p:cNvCxnSpPr>
          <p:nvPr/>
        </p:nvCxnSpPr>
        <p:spPr>
          <a:xfrm>
            <a:off x="2540000" y="4612482"/>
            <a:ext cx="1431537" cy="250491"/>
          </a:xfrm>
          <a:prstGeom prst="curvedConnector3">
            <a:avLst>
              <a:gd name="adj1" fmla="val 50000"/>
            </a:avLst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9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37" y="2712720"/>
            <a:ext cx="8223090" cy="1117417"/>
          </a:xfrm>
        </p:spPr>
        <p:txBody>
          <a:bodyPr/>
          <a:lstStyle/>
          <a:p>
            <a:pPr algn="ctr"/>
            <a:r>
              <a:rPr lang="en-US" sz="4000" dirty="0" smtClean="0"/>
              <a:t>So We Did This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337" y="3271428"/>
            <a:ext cx="8223090" cy="111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i="0" kern="1200" cap="none" baseline="0">
                <a:solidFill>
                  <a:srgbClr val="FFC32E"/>
                </a:solidFill>
                <a:latin typeface="Helvetica"/>
                <a:ea typeface="+mj-ea"/>
                <a:cs typeface="Helvetica Light"/>
              </a:defRPr>
            </a:lvl1pPr>
          </a:lstStyle>
          <a:p>
            <a:pPr algn="ctr"/>
            <a:r>
              <a:rPr lang="en-US" sz="3200" dirty="0" smtClean="0"/>
              <a:t>(And now I’m going to tell you about it.)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06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First: 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9306</TotalTime>
  <Words>2644</Words>
  <Application>Microsoft Macintosh PowerPoint</Application>
  <PresentationFormat>On-screen Show (4:3)</PresentationFormat>
  <Paragraphs>285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Tor in Haskell and Other Unikernel Tricks</vt:lpstr>
      <vt:lpstr>This combination is not crazy.</vt:lpstr>
      <vt:lpstr>PowerPoint Presentation</vt:lpstr>
      <vt:lpstr>Use Case #3: Nimble</vt:lpstr>
      <vt:lpstr>Use Case #3: Nimble</vt:lpstr>
      <vt:lpstr>Use Case #3: Nimble + Massive</vt:lpstr>
      <vt:lpstr>Why are Unikernels and Tor such a good idea?</vt:lpstr>
      <vt:lpstr>So We Did This</vt:lpstr>
      <vt:lpstr>But First: Tor</vt:lpstr>
      <vt:lpstr>          : Anonymity Through Root Vegetables</vt:lpstr>
      <vt:lpstr>PowerPoint Presentation</vt:lpstr>
      <vt:lpstr>Terms and Conditions May Apply</vt:lpstr>
      <vt:lpstr>And Second: Haskell</vt:lpstr>
      <vt:lpstr>PowerPoint Presentation</vt:lpstr>
      <vt:lpstr>PowerPoint Presentation</vt:lpstr>
      <vt:lpstr>I’m Not Here To Sell You Haskell, But:</vt:lpstr>
      <vt:lpstr>Unikernels</vt:lpstr>
      <vt:lpstr>PowerPoint Presentation</vt:lpstr>
      <vt:lpstr>PowerPoint Presentation</vt:lpstr>
      <vt:lpstr>PowerPoint Presentation</vt:lpstr>
      <vt:lpstr>Containers and Unikernels</vt:lpstr>
      <vt:lpstr>So: Tor + Haskell + Unikernels?</vt:lpstr>
      <vt:lpstr>Terms and Conditions May Apply</vt:lpstr>
      <vt:lpstr>Cool! How Did That Work?</vt:lpstr>
      <vt:lpstr>So You Want To Build A Unikernel</vt:lpstr>
      <vt:lpstr>Step #1: Don’t Build a Unikernel</vt:lpstr>
      <vt:lpstr>Step #2: Measure &amp; Test</vt:lpstr>
      <vt:lpstr>Step #3: Do it.</vt:lpstr>
      <vt:lpstr>Step #4: Test (Part II)</vt:lpstr>
      <vt:lpstr>Step #5: Deploy</vt:lpstr>
      <vt:lpstr>Let’s See Some Code</vt:lpstr>
      <vt:lpstr>Let’s Run Some Tor</vt:lpstr>
      <vt:lpstr>Starting Means Booting</vt:lpstr>
      <vt:lpstr>Abstracting Over Your Network Stack</vt:lpstr>
      <vt:lpstr>QuickCheck!</vt:lpstr>
      <vt:lpstr>QuickCheck!</vt:lpstr>
      <vt:lpstr>What is it like developing unikernels?</vt:lpstr>
      <vt:lpstr>Boring</vt:lpstr>
      <vt:lpstr>But What You Get Is</vt:lpstr>
      <vt:lpstr>PowerPoint Presentation</vt:lpstr>
    </vt:vector>
  </TitlesOfParts>
  <Company>Jessica Tate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Adam Wick</cp:lastModifiedBy>
  <cp:revision>119</cp:revision>
  <dcterms:created xsi:type="dcterms:W3CDTF">2014-09-29T19:50:07Z</dcterms:created>
  <dcterms:modified xsi:type="dcterms:W3CDTF">2015-11-17T23:56:34Z</dcterms:modified>
</cp:coreProperties>
</file>