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73" r:id="rId2"/>
    <p:sldId id="260" r:id="rId3"/>
    <p:sldId id="275" r:id="rId4"/>
    <p:sldId id="272" r:id="rId5"/>
    <p:sldId id="261" r:id="rId6"/>
    <p:sldId id="262" r:id="rId7"/>
    <p:sldId id="263" r:id="rId8"/>
    <p:sldId id="258" r:id="rId9"/>
    <p:sldId id="259" r:id="rId10"/>
    <p:sldId id="268" r:id="rId11"/>
    <p:sldId id="264" r:id="rId12"/>
    <p:sldId id="269" r:id="rId13"/>
    <p:sldId id="277" r:id="rId14"/>
    <p:sldId id="27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7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4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4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1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4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0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1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5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8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0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30" y="430370"/>
            <a:ext cx="10083744" cy="2270628"/>
          </a:xfrm>
        </p:spPr>
        <p:txBody>
          <a:bodyPr/>
          <a:lstStyle/>
          <a:p>
            <a:pPr algn="l"/>
            <a:r>
              <a:rPr lang="en-US" sz="6600" dirty="0" smtClean="0"/>
              <a:t>Creating Space Through Mindfulness and Meditation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26762"/>
            <a:ext cx="8825658" cy="861420"/>
          </a:xfrm>
        </p:spPr>
        <p:txBody>
          <a:bodyPr/>
          <a:lstStyle/>
          <a:p>
            <a:r>
              <a:rPr lang="en-US" dirty="0" smtClean="0"/>
              <a:t>John Shinner – November 17, 2015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530" y="3090731"/>
            <a:ext cx="645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Confessions of an </a:t>
            </a:r>
            <a:r>
              <a:rPr lang="en-US" sz="4000" dirty="0" err="1" smtClean="0"/>
              <a:t>Overreactor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381000"/>
            <a:ext cx="60293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6676" y="1131993"/>
            <a:ext cx="762429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“Meditation </a:t>
            </a:r>
            <a:r>
              <a:rPr lang="en-US" sz="3600" dirty="0"/>
              <a:t>is the only intentional, systematic human activity which at bottom is about not trying to improve yourself or get anywhere else, but simply to realize where you already are.” </a:t>
            </a:r>
            <a:br>
              <a:rPr lang="en-US" sz="3600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25732" y="4825312"/>
            <a:ext cx="62480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81818"/>
                </a:solidFill>
                <a:latin typeface="Georgia" panose="02040502050405020303" pitchFamily="18" charset="0"/>
              </a:rPr>
              <a:t> </a:t>
            </a:r>
            <a:r>
              <a:rPr lang="en-US" sz="2400" dirty="0"/>
              <a:t>Jon </a:t>
            </a:r>
            <a:r>
              <a:rPr lang="en-US" sz="2400" dirty="0" err="1"/>
              <a:t>Kabat</a:t>
            </a:r>
            <a:r>
              <a:rPr lang="en-US" sz="2400" dirty="0"/>
              <a:t>-Zinn, </a:t>
            </a:r>
            <a:r>
              <a:rPr lang="en-US" sz="2400" i="1" dirty="0"/>
              <a:t>Wherever You Go, There You Are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1527" y="927279"/>
            <a:ext cx="73924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“Emotional self-control-- delaying gratification and stifling impulsiveness- underlies accomplishment of every sort” 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400027" y="4250227"/>
            <a:ext cx="93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Daniel Goleman, </a:t>
            </a:r>
            <a:r>
              <a:rPr lang="en-US" sz="2400" i="1" dirty="0"/>
              <a:t>Emotional Intelligence: Why It Can Matter More Than IQ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2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844061"/>
            <a:ext cx="8815196" cy="51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280" y="1858165"/>
            <a:ext cx="109587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252525"/>
                </a:solidFill>
                <a:latin typeface="Arial" panose="020B0604020202020204" pitchFamily="34" charset="0"/>
              </a:rPr>
              <a:t>She sells sea-shells on the sea-shore.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>
                <a:solidFill>
                  <a:srgbClr val="252525"/>
                </a:solidFill>
                <a:latin typeface="Arial" panose="020B0604020202020204" pitchFamily="34" charset="0"/>
              </a:rPr>
              <a:t>The shells she sells are sea-shells, I'm sure.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>
                <a:solidFill>
                  <a:srgbClr val="252525"/>
                </a:solidFill>
                <a:latin typeface="Arial" panose="020B0604020202020204" pitchFamily="34" charset="0"/>
              </a:rPr>
              <a:t>For if she sells sea-shells on the sea-shore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>
                <a:solidFill>
                  <a:srgbClr val="252525"/>
                </a:solidFill>
                <a:latin typeface="Arial" panose="020B0604020202020204" pitchFamily="34" charset="0"/>
              </a:rPr>
              <a:t>Then I'm sure she sells sea-shore shells.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88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499" y="1306158"/>
            <a:ext cx="100490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“In the beginner’s mind there are many possibilities, but in the expert’s there are few.” 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3499" y="3442015"/>
            <a:ext cx="97911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“The goal of practice is always to keep our beginner’s mind.” 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25551" y="4843156"/>
            <a:ext cx="5751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2400" dirty="0" err="1" smtClean="0"/>
              <a:t>Shunryu</a:t>
            </a:r>
            <a:r>
              <a:rPr lang="en-US" sz="2400" dirty="0" smtClean="0"/>
              <a:t> </a:t>
            </a:r>
            <a:r>
              <a:rPr lang="en-US" sz="2400" dirty="0"/>
              <a:t>Suzuki, </a:t>
            </a:r>
            <a:r>
              <a:rPr lang="en-US" sz="2400" i="1" dirty="0"/>
              <a:t>Zen Mind, Beginner's Mind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87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6942" y="1237957"/>
            <a:ext cx="106799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Overreact </a:t>
            </a:r>
            <a:r>
              <a:rPr lang="en-US" sz="4400" i="1" dirty="0" smtClean="0"/>
              <a:t>verb</a:t>
            </a:r>
            <a:r>
              <a:rPr lang="en-US" sz="4400" dirty="0"/>
              <a:t> </a:t>
            </a:r>
            <a:endParaRPr lang="en-US" sz="4400" dirty="0" smtClean="0"/>
          </a:p>
          <a:p>
            <a:r>
              <a:rPr lang="en-US" sz="4400" dirty="0"/>
              <a:t> </a:t>
            </a:r>
          </a:p>
          <a:p>
            <a:r>
              <a:rPr lang="en-US" sz="4400" u="sng" dirty="0"/>
              <a:t>Respond</a:t>
            </a:r>
            <a:r>
              <a:rPr lang="en-US" sz="4400" dirty="0"/>
              <a:t> more </a:t>
            </a:r>
            <a:r>
              <a:rPr lang="en-US" sz="4400" u="sng" dirty="0"/>
              <a:t>emotionally</a:t>
            </a:r>
            <a:r>
              <a:rPr lang="en-US" sz="4400" dirty="0"/>
              <a:t> or </a:t>
            </a:r>
            <a:r>
              <a:rPr lang="en-US" sz="4400" u="sng" dirty="0"/>
              <a:t>forcibly</a:t>
            </a:r>
            <a:r>
              <a:rPr lang="en-US" sz="4400" dirty="0"/>
              <a:t> than is </a:t>
            </a:r>
            <a:r>
              <a:rPr lang="en-US" sz="4400" u="sng" dirty="0"/>
              <a:t>justified</a:t>
            </a:r>
            <a:endParaRPr lang="en-US" sz="4400" b="0" i="0" u="sng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62" y="5401400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http://www.oxforddictionaries.com/</a:t>
            </a:r>
          </a:p>
        </p:txBody>
      </p:sp>
    </p:spTree>
    <p:extLst>
      <p:ext uri="{BB962C8B-B14F-4D97-AF65-F5344CB8AC3E}">
        <p14:creationId xmlns:p14="http://schemas.microsoft.com/office/powerpoint/2010/main" val="5051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67" y="474908"/>
            <a:ext cx="8617124" cy="600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6" y="725360"/>
            <a:ext cx="9233041" cy="52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elephant scared of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elephant scared of mouse"/>
          <p:cNvSpPr>
            <a:spLocks noChangeAspect="1" noChangeArrowheads="1"/>
          </p:cNvSpPr>
          <p:nvPr/>
        </p:nvSpPr>
        <p:spPr bwMode="auto">
          <a:xfrm>
            <a:off x="307975" y="7937"/>
            <a:ext cx="4061774" cy="406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2" y="196556"/>
            <a:ext cx="694944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79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78"/>
            <a:ext cx="12192000" cy="687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65" y="796485"/>
            <a:ext cx="6541476" cy="550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521" y="597622"/>
            <a:ext cx="75470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“Between stimulus and response there is a space.  In that space is our power to choose our response.  In our response lies our growth and our freedom.”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2913" y="3657599"/>
            <a:ext cx="548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Victor </a:t>
            </a:r>
            <a:r>
              <a:rPr lang="en-US" sz="2400" dirty="0" err="1" smtClean="0"/>
              <a:t>Frankl</a:t>
            </a:r>
            <a:r>
              <a:rPr lang="en-US" sz="2400" dirty="0" smtClean="0"/>
              <a:t> , </a:t>
            </a:r>
            <a:r>
              <a:rPr lang="en-US" sz="2400" i="1" dirty="0" smtClean="0"/>
              <a:t>Man’s Search for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8387" cy="1400530"/>
          </a:xfrm>
        </p:spPr>
        <p:txBody>
          <a:bodyPr/>
          <a:lstStyle/>
          <a:p>
            <a:r>
              <a:rPr lang="en-US" dirty="0" smtClean="0"/>
              <a:t>The Conference Obligatory 3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Build Muscle Memory</a:t>
            </a:r>
          </a:p>
          <a:p>
            <a:r>
              <a:rPr lang="en-US" sz="3600" dirty="0" smtClean="0"/>
              <a:t>Every Day</a:t>
            </a:r>
          </a:p>
          <a:p>
            <a:r>
              <a:rPr lang="en-US" sz="3600" dirty="0" smtClean="0"/>
              <a:t>When All is Said and Done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49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1613</TotalTime>
  <Words>167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Blank</vt:lpstr>
      <vt:lpstr>Creating Space Through Mindfulness and Meditation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Conference Obligatory 3 Things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Between stimulus and response there is a space.  In that space is our power to choose our response.  In our response lies our growth and our</dc:title>
  <dc:creator>Shinner, John</dc:creator>
  <cp:lastModifiedBy>Shinner, John</cp:lastModifiedBy>
  <cp:revision>28</cp:revision>
  <dcterms:created xsi:type="dcterms:W3CDTF">2015-10-31T21:51:18Z</dcterms:created>
  <dcterms:modified xsi:type="dcterms:W3CDTF">2015-11-18T00:00:20Z</dcterms:modified>
</cp:coreProperties>
</file>