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86" r:id="rId3"/>
    <p:sldId id="301" r:id="rId4"/>
    <p:sldId id="302" r:id="rId5"/>
    <p:sldId id="303" r:id="rId6"/>
    <p:sldId id="305" r:id="rId7"/>
    <p:sldId id="311" r:id="rId8"/>
    <p:sldId id="312" r:id="rId9"/>
    <p:sldId id="306" r:id="rId10"/>
    <p:sldId id="307" r:id="rId11"/>
    <p:sldId id="308" r:id="rId12"/>
    <p:sldId id="309" r:id="rId13"/>
    <p:sldId id="310" r:id="rId14"/>
    <p:sldId id="313" r:id="rId15"/>
    <p:sldId id="300" r:id="rId16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1" autoAdjust="0"/>
    <p:restoredTop sz="94660"/>
  </p:normalViewPr>
  <p:slideViewPr>
    <p:cSldViewPr>
      <p:cViewPr>
        <p:scale>
          <a:sx n="75" d="100"/>
          <a:sy n="75" d="100"/>
        </p:scale>
        <p:origin x="-1596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6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b="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b="0" smtClean="0"/>
            </a:lvl1pPr>
          </a:lstStyle>
          <a:p>
            <a:pPr>
              <a:defRPr/>
            </a:pPr>
            <a:fld id="{27EF7802-9701-4CFD-AD2F-EA49C0A46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FC9E4-DD8D-4A43-9B63-0999085D7E12}" type="slidenum">
              <a:rPr lang="zh-CN" altLang="en-US"/>
              <a:pPr/>
              <a:t>15</a:t>
            </a:fld>
            <a:endParaRPr lang="zh-CN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7237" cy="3425825"/>
          </a:xfrm>
          <a:ln w="12700" cap="flat">
            <a:solidFill>
              <a:schemeClr val="tx1"/>
            </a:solidFill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zh-CN" altLang="en-US" sz="1400">
                <a:solidFill>
                  <a:srgbClr val="000000"/>
                </a:solidFill>
                <a:ea typeface="宋体" pitchFamily="2" charset="-122"/>
              </a:rPr>
              <a:t>&lt;</a:t>
            </a:r>
            <a:r>
              <a:rPr lang="en-US" altLang="zh-CN" sz="1400" dirty="0">
                <a:solidFill>
                  <a:srgbClr val="000000"/>
                </a:solidFill>
                <a:ea typeface="宋体" pitchFamily="2" charset="-122"/>
              </a:rPr>
              <a:t>Insert Picture Here&gt;</a:t>
            </a:r>
          </a:p>
        </p:txBody>
      </p:sp>
      <p:pic>
        <p:nvPicPr>
          <p:cNvPr id="5" name="Picture 3" descr="Tall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mall Red Squar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031" name="Picture 7" descr="Oracle WHI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Oracle Agile PLM - </a:t>
            </a:r>
            <a:r>
              <a:rPr lang="en-US" altLang="zh-CN" dirty="0">
                <a:cs typeface="Arial" charset="0"/>
              </a:rPr>
              <a:t>©</a:t>
            </a:r>
            <a:r>
              <a:rPr lang="en-US" altLang="zh-CN" dirty="0"/>
              <a:t>2009 Oracle Corporation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da.dev.java.net/" TargetMode="External"/><Relationship Id="rId2" Type="http://schemas.openxmlformats.org/officeDocument/2006/relationships/hyperlink" Target="http://technet.microsoft.com/en-us/sysinternals/bb896653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49775"/>
            <a:ext cx="7772400" cy="86042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Thread Dump Troubleshooting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638800"/>
            <a:ext cx="6400800" cy="762000"/>
          </a:xfrm>
        </p:spPr>
        <p:txBody>
          <a:bodyPr/>
          <a:lstStyle/>
          <a:p>
            <a:pPr marL="117475" indent="-117475"/>
            <a:r>
              <a:rPr lang="en-US" altLang="zh-CN" b="1" dirty="0" smtClean="0">
                <a:ea typeface="宋体" pitchFamily="2" charset="-122"/>
              </a:rPr>
              <a:t>Jie Chen</a:t>
            </a:r>
          </a:p>
          <a:p>
            <a:pPr marL="117475" indent="-117475"/>
            <a:r>
              <a:rPr lang="en-US" altLang="zh-CN" b="1" dirty="0" smtClean="0">
                <a:ea typeface="宋体" pitchFamily="2" charset="-122"/>
              </a:rPr>
              <a:t>March 2010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Case Study 2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Classic Deadlock</a:t>
            </a:r>
          </a:p>
          <a:p>
            <a:pPr marL="457200" indent="-457200">
              <a:buNone/>
              <a:defRPr/>
            </a:pPr>
            <a:r>
              <a:rPr lang="en-US" dirty="0" smtClean="0"/>
              <a:t>One thread is blocked to acquire resource which is hold by other blocked thread(s)</a:t>
            </a:r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743200"/>
            <a:ext cx="5867400" cy="308853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/>
              <a:t>===================================================</a:t>
            </a:r>
          </a:p>
          <a:p>
            <a:pPr algn="l"/>
            <a:r>
              <a:rPr lang="en-US" sz="1100" dirty="0" smtClean="0"/>
              <a:t>"Thread-1":</a:t>
            </a:r>
          </a:p>
          <a:p>
            <a:pPr algn="l"/>
            <a:r>
              <a:rPr lang="en-US" sz="1100" dirty="0" smtClean="0"/>
              <a:t>        at </a:t>
            </a:r>
            <a:r>
              <a:rPr lang="en-US" sz="1100" dirty="0" err="1" smtClean="0"/>
              <a:t>zigzag.threaddump.demo.TestDeadLock.run</a:t>
            </a:r>
            <a:r>
              <a:rPr lang="en-US" sz="1100" dirty="0" smtClean="0"/>
              <a:t>(TestDeadLock.java:27)</a:t>
            </a:r>
          </a:p>
          <a:p>
            <a:pPr algn="l"/>
            <a:r>
              <a:rPr lang="en-US" sz="1100" dirty="0" smtClean="0"/>
              <a:t>        - waiting to lock &lt;</a:t>
            </a:r>
            <a:r>
              <a:rPr lang="en-US" sz="1100" dirty="0" smtClean="0">
                <a:solidFill>
                  <a:srgbClr val="FF0000"/>
                </a:solidFill>
              </a:rPr>
              <a:t>0x22a15c98</a:t>
            </a:r>
            <a:r>
              <a:rPr lang="en-US" sz="1100" dirty="0" smtClean="0"/>
              <a:t>&gt; (a </a:t>
            </a:r>
            <a:r>
              <a:rPr lang="en-US" sz="1100" dirty="0" err="1" smtClean="0"/>
              <a:t>java.lang.Object</a:t>
            </a:r>
            <a:r>
              <a:rPr lang="en-US" sz="1100" dirty="0" smtClean="0"/>
              <a:t>)</a:t>
            </a:r>
          </a:p>
          <a:p>
            <a:pPr algn="l"/>
            <a:r>
              <a:rPr lang="en-US" sz="1100" dirty="0" smtClean="0"/>
              <a:t>        - locked &lt;</a:t>
            </a:r>
            <a:r>
              <a:rPr lang="en-US" sz="1100" dirty="0" smtClean="0">
                <a:solidFill>
                  <a:srgbClr val="0070C0"/>
                </a:solidFill>
              </a:rPr>
              <a:t>0x22a15ca0</a:t>
            </a:r>
            <a:r>
              <a:rPr lang="en-US" sz="1100" dirty="0" smtClean="0"/>
              <a:t>&gt; (a </a:t>
            </a:r>
            <a:r>
              <a:rPr lang="en-US" sz="1100" dirty="0" err="1" smtClean="0"/>
              <a:t>java.lang.Object</a:t>
            </a:r>
            <a:r>
              <a:rPr lang="en-US" sz="1100" dirty="0" smtClean="0"/>
              <a:t>)</a:t>
            </a:r>
          </a:p>
          <a:p>
            <a:pPr algn="l"/>
            <a:r>
              <a:rPr lang="en-US" sz="1100" dirty="0" smtClean="0"/>
              <a:t>        at </a:t>
            </a:r>
            <a:r>
              <a:rPr lang="en-US" sz="1100" dirty="0" err="1" smtClean="0"/>
              <a:t>java.lang.Thread.run</a:t>
            </a:r>
            <a:r>
              <a:rPr lang="en-US" sz="1100" dirty="0" smtClean="0"/>
              <a:t>(Unknown Source)</a:t>
            </a:r>
          </a:p>
          <a:p>
            <a:pPr algn="l"/>
            <a:r>
              <a:rPr lang="en-US" sz="1100" dirty="0" smtClean="0"/>
              <a:t>"Thread-0":</a:t>
            </a:r>
          </a:p>
          <a:p>
            <a:pPr algn="l"/>
            <a:r>
              <a:rPr lang="en-US" sz="1100" dirty="0" smtClean="0"/>
              <a:t>        at </a:t>
            </a:r>
            <a:r>
              <a:rPr lang="en-US" sz="1100" dirty="0" err="1" smtClean="0"/>
              <a:t>zigzag.threaddump.demo.TestDeadLock.run</a:t>
            </a:r>
            <a:r>
              <a:rPr lang="en-US" sz="1100" dirty="0" smtClean="0"/>
              <a:t>(TestDeadLock.java:16)</a:t>
            </a:r>
          </a:p>
          <a:p>
            <a:pPr algn="l"/>
            <a:r>
              <a:rPr lang="en-US" sz="1100" dirty="0" smtClean="0"/>
              <a:t>        - waiting to lock &lt;</a:t>
            </a:r>
            <a:r>
              <a:rPr lang="en-US" sz="1100" dirty="0" smtClean="0">
                <a:solidFill>
                  <a:srgbClr val="0070C0"/>
                </a:solidFill>
              </a:rPr>
              <a:t>0x22a15ca0</a:t>
            </a:r>
            <a:r>
              <a:rPr lang="en-US" sz="1100" dirty="0" smtClean="0"/>
              <a:t>&gt; (a </a:t>
            </a:r>
            <a:r>
              <a:rPr lang="en-US" sz="1100" dirty="0" err="1" smtClean="0"/>
              <a:t>java.lang.Object</a:t>
            </a:r>
            <a:r>
              <a:rPr lang="en-US" sz="1100" dirty="0" smtClean="0"/>
              <a:t>)</a:t>
            </a:r>
          </a:p>
          <a:p>
            <a:pPr algn="l"/>
            <a:r>
              <a:rPr lang="en-US" sz="1100" dirty="0" smtClean="0"/>
              <a:t>        - locked &lt;</a:t>
            </a:r>
            <a:r>
              <a:rPr lang="en-US" sz="1100" dirty="0" smtClean="0">
                <a:solidFill>
                  <a:srgbClr val="FF0000"/>
                </a:solidFill>
              </a:rPr>
              <a:t>0x22a15c98</a:t>
            </a:r>
            <a:r>
              <a:rPr lang="en-US" sz="1100" dirty="0" smtClean="0"/>
              <a:t>&gt; (a </a:t>
            </a:r>
            <a:r>
              <a:rPr lang="en-US" sz="1100" dirty="0" err="1" smtClean="0"/>
              <a:t>java.lang.Object</a:t>
            </a:r>
            <a:r>
              <a:rPr lang="en-US" sz="1100" dirty="0" smtClean="0"/>
              <a:t>)</a:t>
            </a:r>
          </a:p>
          <a:p>
            <a:pPr algn="l"/>
            <a:r>
              <a:rPr lang="en-US" sz="1100" dirty="0" smtClean="0"/>
              <a:t>        at </a:t>
            </a:r>
            <a:r>
              <a:rPr lang="en-US" sz="1100" dirty="0" err="1" smtClean="0"/>
              <a:t>java.lang.Thread.run</a:t>
            </a:r>
            <a:r>
              <a:rPr lang="en-US" sz="1100" dirty="0" smtClean="0"/>
              <a:t>(Unknown Source)</a:t>
            </a:r>
          </a:p>
          <a:p>
            <a:pPr algn="l"/>
            <a:endParaRPr lang="en-US" sz="1100" dirty="0" smtClean="0"/>
          </a:p>
          <a:p>
            <a:pPr algn="l"/>
            <a:r>
              <a:rPr lang="en-US" sz="1100" dirty="0" smtClean="0"/>
              <a:t>Found 1 deadlock.</a:t>
            </a:r>
            <a:endParaRPr lang="en-US" sz="1100" dirty="0"/>
          </a:p>
        </p:txBody>
      </p:sp>
      <p:sp>
        <p:nvSpPr>
          <p:cNvPr id="6" name="七角星 5"/>
          <p:cNvSpPr/>
          <p:nvPr/>
        </p:nvSpPr>
        <p:spPr bwMode="auto">
          <a:xfrm>
            <a:off x="5105400" y="3505200"/>
            <a:ext cx="3657600" cy="914401"/>
          </a:xfrm>
          <a:prstGeom prst="star7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dirty="0" smtClean="0"/>
              <a:t>System   Hangs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Case Study 3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Resource Contention</a:t>
            </a:r>
          </a:p>
          <a:p>
            <a:pPr>
              <a:buNone/>
              <a:defRPr/>
            </a:pPr>
            <a:r>
              <a:rPr lang="en-US" dirty="0" smtClean="0"/>
              <a:t>Two or more threads are fighting for the same resource(s)</a:t>
            </a:r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133600"/>
            <a:ext cx="7010400" cy="3893374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"Thread-2" </a:t>
            </a:r>
            <a:r>
              <a:rPr lang="en-US" sz="1000" dirty="0" err="1" smtClean="0"/>
              <a:t>prio</a:t>
            </a:r>
            <a:r>
              <a:rPr lang="en-US" sz="1000" dirty="0" smtClean="0"/>
              <a:t>=6 </a:t>
            </a:r>
            <a:r>
              <a:rPr lang="en-US" sz="1000" dirty="0" err="1" smtClean="0"/>
              <a:t>tid</a:t>
            </a:r>
            <a:r>
              <a:rPr lang="en-US" sz="1000" dirty="0" smtClean="0"/>
              <a:t>=0x02b48000 </a:t>
            </a:r>
            <a:r>
              <a:rPr lang="en-US" sz="1000" dirty="0" err="1" smtClean="0"/>
              <a:t>nid</a:t>
            </a:r>
            <a:r>
              <a:rPr lang="en-US" sz="1000" dirty="0" smtClean="0"/>
              <a:t>=0x120c waiting for monitor entry [</a:t>
            </a:r>
            <a:r>
              <a:rPr lang="en-US" sz="1000" dirty="0" smtClean="0">
                <a:solidFill>
                  <a:srgbClr val="FF0000"/>
                </a:solidFill>
              </a:rPr>
              <a:t>0x02f1f000</a:t>
            </a:r>
            <a:r>
              <a:rPr lang="en-US" sz="1000" dirty="0" smtClean="0"/>
              <a:t>]</a:t>
            </a:r>
          </a:p>
          <a:p>
            <a:pPr algn="l"/>
            <a:r>
              <a:rPr lang="en-US" sz="1000" dirty="0" smtClean="0"/>
              <a:t>   </a:t>
            </a:r>
            <a:r>
              <a:rPr lang="en-US" sz="1000" dirty="0" err="1" smtClean="0"/>
              <a:t>java.lang.Thread.State</a:t>
            </a:r>
            <a:r>
              <a:rPr lang="en-US" sz="1000" dirty="0" smtClean="0"/>
              <a:t>: BLOCKED (on object monitor)</a:t>
            </a:r>
          </a:p>
          <a:p>
            <a:pPr algn="l"/>
            <a:r>
              <a:rPr lang="en-US" sz="1000" dirty="0" smtClean="0"/>
              <a:t>        at </a:t>
            </a:r>
            <a:r>
              <a:rPr lang="en-US" sz="1000" dirty="0" err="1" smtClean="0"/>
              <a:t>zigzag.threaddump.demo.ResourceContention.run</a:t>
            </a:r>
            <a:r>
              <a:rPr lang="en-US" sz="1000" dirty="0" smtClean="0"/>
              <a:t>(ResourceContention.java:11)</a:t>
            </a:r>
          </a:p>
          <a:p>
            <a:pPr algn="l"/>
            <a:r>
              <a:rPr lang="en-US" sz="1000" dirty="0" smtClean="0"/>
              <a:t>        - waiting to lock &lt;</a:t>
            </a:r>
            <a:r>
              <a:rPr lang="en-US" sz="1000" dirty="0" smtClean="0">
                <a:solidFill>
                  <a:srgbClr val="0070C0"/>
                </a:solidFill>
              </a:rPr>
              <a:t>0x22a15e30</a:t>
            </a:r>
            <a:r>
              <a:rPr lang="en-US" sz="1000" dirty="0" smtClean="0"/>
              <a:t>&gt; (a </a:t>
            </a:r>
            <a:r>
              <a:rPr lang="en-US" sz="1000" dirty="0" err="1" smtClean="0"/>
              <a:t>java.lang.Object</a:t>
            </a:r>
            <a:r>
              <a:rPr lang="en-US" sz="1000" dirty="0" smtClean="0"/>
              <a:t>)</a:t>
            </a:r>
          </a:p>
          <a:p>
            <a:pPr algn="l"/>
            <a:r>
              <a:rPr lang="en-US" sz="1000" dirty="0" smtClean="0"/>
              <a:t>        at </a:t>
            </a:r>
            <a:r>
              <a:rPr lang="en-US" sz="1000" dirty="0" err="1" smtClean="0"/>
              <a:t>java.lang.Thread.run</a:t>
            </a:r>
            <a:r>
              <a:rPr lang="en-US" sz="1000" dirty="0" smtClean="0"/>
              <a:t>(Unknown Source)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000" dirty="0" smtClean="0"/>
              <a:t>"Thread-1" </a:t>
            </a:r>
            <a:r>
              <a:rPr lang="en-US" sz="1000" dirty="0" err="1" smtClean="0"/>
              <a:t>prio</a:t>
            </a:r>
            <a:r>
              <a:rPr lang="en-US" sz="1000" dirty="0" smtClean="0"/>
              <a:t>=6 </a:t>
            </a:r>
            <a:r>
              <a:rPr lang="en-US" sz="1000" dirty="0" err="1" smtClean="0"/>
              <a:t>tid</a:t>
            </a:r>
            <a:r>
              <a:rPr lang="en-US" sz="1000" dirty="0" smtClean="0"/>
              <a:t>=0x02b46c00 </a:t>
            </a:r>
            <a:r>
              <a:rPr lang="en-US" sz="1000" dirty="0" err="1" smtClean="0"/>
              <a:t>nid</a:t>
            </a:r>
            <a:r>
              <a:rPr lang="en-US" sz="1000" dirty="0" smtClean="0"/>
              <a:t>=0xc3c waiting for monitor entry [</a:t>
            </a:r>
            <a:r>
              <a:rPr lang="en-US" sz="1000" dirty="0" smtClean="0">
                <a:solidFill>
                  <a:srgbClr val="FF0000"/>
                </a:solidFill>
              </a:rPr>
              <a:t>0x02ecf000</a:t>
            </a:r>
            <a:r>
              <a:rPr lang="en-US" sz="1000" dirty="0" smtClean="0"/>
              <a:t>]</a:t>
            </a:r>
          </a:p>
          <a:p>
            <a:pPr algn="l"/>
            <a:r>
              <a:rPr lang="en-US" sz="1000" dirty="0" smtClean="0"/>
              <a:t>   </a:t>
            </a:r>
            <a:r>
              <a:rPr lang="en-US" sz="1000" dirty="0" err="1" smtClean="0"/>
              <a:t>java.lang.Thread.State</a:t>
            </a:r>
            <a:r>
              <a:rPr lang="en-US" sz="1000" dirty="0" smtClean="0"/>
              <a:t>: BLOCKED (on object monitor)</a:t>
            </a:r>
          </a:p>
          <a:p>
            <a:pPr algn="l"/>
            <a:r>
              <a:rPr lang="en-US" sz="1000" dirty="0" smtClean="0"/>
              <a:t>        at </a:t>
            </a:r>
            <a:r>
              <a:rPr lang="en-US" sz="1000" dirty="0" err="1" smtClean="0"/>
              <a:t>zigzag.threaddump.demo.ResourceContention.run</a:t>
            </a:r>
            <a:r>
              <a:rPr lang="en-US" sz="1000" dirty="0" smtClean="0"/>
              <a:t>(ResourceContention.java:11)</a:t>
            </a:r>
          </a:p>
          <a:p>
            <a:pPr algn="l"/>
            <a:r>
              <a:rPr lang="en-US" sz="1000" dirty="0" smtClean="0"/>
              <a:t>        - waiting to lock &lt;</a:t>
            </a:r>
            <a:r>
              <a:rPr lang="en-US" sz="1000" dirty="0" smtClean="0">
                <a:solidFill>
                  <a:srgbClr val="0070C0"/>
                </a:solidFill>
              </a:rPr>
              <a:t>0x22a15e30</a:t>
            </a:r>
            <a:r>
              <a:rPr lang="en-US" sz="1000" dirty="0" smtClean="0"/>
              <a:t>&gt; (a </a:t>
            </a:r>
            <a:r>
              <a:rPr lang="en-US" sz="1000" dirty="0" err="1" smtClean="0"/>
              <a:t>java.lang.Object</a:t>
            </a:r>
            <a:r>
              <a:rPr lang="en-US" sz="1000" dirty="0" smtClean="0"/>
              <a:t>)</a:t>
            </a:r>
          </a:p>
          <a:p>
            <a:pPr algn="l"/>
            <a:r>
              <a:rPr lang="en-US" sz="1000" dirty="0" smtClean="0"/>
              <a:t>        at </a:t>
            </a:r>
            <a:r>
              <a:rPr lang="en-US" sz="1000" dirty="0" err="1" smtClean="0"/>
              <a:t>java.lang.Thread.run</a:t>
            </a:r>
            <a:r>
              <a:rPr lang="en-US" sz="1000" dirty="0" smtClean="0"/>
              <a:t>(Unknown Source)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000" dirty="0" smtClean="0"/>
              <a:t>"Thread-0" </a:t>
            </a:r>
            <a:r>
              <a:rPr lang="en-US" sz="1000" dirty="0" err="1" smtClean="0"/>
              <a:t>prio</a:t>
            </a:r>
            <a:r>
              <a:rPr lang="en-US" sz="1000" dirty="0" smtClean="0"/>
              <a:t>=6 </a:t>
            </a:r>
            <a:r>
              <a:rPr lang="en-US" sz="1000" dirty="0" err="1" smtClean="0"/>
              <a:t>tid</a:t>
            </a:r>
            <a:r>
              <a:rPr lang="en-US" sz="1000" dirty="0" smtClean="0"/>
              <a:t>=0x02b45800 </a:t>
            </a:r>
            <a:r>
              <a:rPr lang="en-US" sz="1000" dirty="0" err="1" smtClean="0"/>
              <a:t>nid</a:t>
            </a:r>
            <a:r>
              <a:rPr lang="en-US" sz="1000" dirty="0" smtClean="0"/>
              <a:t>=0x49c waiting on condition [</a:t>
            </a:r>
            <a:r>
              <a:rPr lang="en-US" sz="1000" dirty="0" smtClean="0">
                <a:solidFill>
                  <a:srgbClr val="FF0000"/>
                </a:solidFill>
              </a:rPr>
              <a:t>0x02e7f000</a:t>
            </a:r>
            <a:r>
              <a:rPr lang="en-US" sz="1000" dirty="0" smtClean="0"/>
              <a:t>]</a:t>
            </a:r>
          </a:p>
          <a:p>
            <a:pPr algn="l"/>
            <a:r>
              <a:rPr lang="en-US" sz="1000" dirty="0" smtClean="0"/>
              <a:t>   </a:t>
            </a:r>
            <a:r>
              <a:rPr lang="en-US" sz="1000" dirty="0" err="1" smtClean="0"/>
              <a:t>java.lang.Thread.State</a:t>
            </a:r>
            <a:r>
              <a:rPr lang="en-US" sz="1000" dirty="0" smtClean="0"/>
              <a:t>: TIMED_WAITING (sleeping)</a:t>
            </a:r>
          </a:p>
          <a:p>
            <a:pPr algn="l"/>
            <a:r>
              <a:rPr lang="en-US" sz="1000" dirty="0" smtClean="0"/>
              <a:t>        at </a:t>
            </a:r>
            <a:r>
              <a:rPr lang="en-US" sz="1000" dirty="0" err="1" smtClean="0"/>
              <a:t>java.lang.Thread.sleep</a:t>
            </a:r>
            <a:r>
              <a:rPr lang="en-US" sz="1000" dirty="0" smtClean="0"/>
              <a:t>(Native Method)</a:t>
            </a:r>
          </a:p>
          <a:p>
            <a:pPr algn="l"/>
            <a:r>
              <a:rPr lang="en-US" sz="1000" dirty="0" smtClean="0"/>
              <a:t>        at </a:t>
            </a:r>
            <a:r>
              <a:rPr lang="en-US" sz="1000" dirty="0" err="1" smtClean="0"/>
              <a:t>zigzag.threaddump.demo.ResourceContention.run</a:t>
            </a:r>
            <a:r>
              <a:rPr lang="en-US" sz="1000" dirty="0" smtClean="0"/>
              <a:t>(ResourceContention.java:12)</a:t>
            </a:r>
          </a:p>
          <a:p>
            <a:pPr algn="l"/>
            <a:r>
              <a:rPr lang="en-US" sz="1000" dirty="0" smtClean="0"/>
              <a:t>        - locked &lt;</a:t>
            </a:r>
            <a:r>
              <a:rPr lang="en-US" sz="1000" dirty="0" smtClean="0">
                <a:solidFill>
                  <a:srgbClr val="0070C0"/>
                </a:solidFill>
              </a:rPr>
              <a:t>0x22a15e30</a:t>
            </a:r>
            <a:r>
              <a:rPr lang="en-US" sz="1000" dirty="0" smtClean="0"/>
              <a:t>&gt; (a </a:t>
            </a:r>
            <a:r>
              <a:rPr lang="en-US" sz="1000" dirty="0" err="1" smtClean="0"/>
              <a:t>java.lang.Object</a:t>
            </a:r>
            <a:r>
              <a:rPr lang="en-US" sz="1000" dirty="0" smtClean="0"/>
              <a:t>)</a:t>
            </a:r>
          </a:p>
          <a:p>
            <a:pPr algn="l"/>
            <a:r>
              <a:rPr lang="en-US" sz="1000" dirty="0" smtClean="0"/>
              <a:t>        at </a:t>
            </a:r>
            <a:r>
              <a:rPr lang="en-US" sz="1000" dirty="0" err="1" smtClean="0"/>
              <a:t>java.lang.Thread.run</a:t>
            </a:r>
            <a:r>
              <a:rPr lang="en-US" sz="1000" dirty="0" smtClean="0"/>
              <a:t>(Unknown Source)</a:t>
            </a:r>
            <a:endParaRPr lang="en-US" sz="1000" dirty="0"/>
          </a:p>
        </p:txBody>
      </p:sp>
      <p:sp>
        <p:nvSpPr>
          <p:cNvPr id="6" name="七角星 5"/>
          <p:cNvSpPr/>
          <p:nvPr/>
        </p:nvSpPr>
        <p:spPr bwMode="auto">
          <a:xfrm>
            <a:off x="5105400" y="3505200"/>
            <a:ext cx="3657600" cy="914401"/>
          </a:xfrm>
          <a:prstGeom prst="star7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dirty="0" smtClean="0"/>
              <a:t>Bad Performance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Case Study 4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Out of Threads</a:t>
            </a:r>
          </a:p>
          <a:p>
            <a:pPr marL="457200" indent="-457200">
              <a:buNone/>
              <a:defRPr/>
            </a:pPr>
            <a:r>
              <a:rPr lang="en-US" dirty="0" smtClean="0"/>
              <a:t>No more room for additional threads running</a:t>
            </a:r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29000"/>
            <a:ext cx="6553200" cy="2140586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/>
              <a:t>"</a:t>
            </a:r>
            <a:r>
              <a:rPr lang="en-US" sz="1100" dirty="0" smtClean="0">
                <a:solidFill>
                  <a:schemeClr val="accent1"/>
                </a:solidFill>
              </a:rPr>
              <a:t>Zigzag_ThreadPool-1</a:t>
            </a:r>
            <a:r>
              <a:rPr lang="en-US" sz="1100" dirty="0" smtClean="0"/>
              <a:t>" </a:t>
            </a:r>
            <a:r>
              <a:rPr lang="en-US" sz="1100" dirty="0" err="1" smtClean="0"/>
              <a:t>prio</a:t>
            </a:r>
            <a:r>
              <a:rPr lang="en-US" sz="1100" dirty="0" smtClean="0"/>
              <a:t>=6 </a:t>
            </a:r>
            <a:r>
              <a:rPr lang="en-US" sz="1100" dirty="0" err="1" smtClean="0"/>
              <a:t>tid</a:t>
            </a:r>
            <a:r>
              <a:rPr lang="en-US" sz="1100" dirty="0" smtClean="0"/>
              <a:t>=0x02b47000 </a:t>
            </a:r>
            <a:r>
              <a:rPr lang="en-US" sz="1100" dirty="0" err="1" smtClean="0"/>
              <a:t>nid</a:t>
            </a:r>
            <a:r>
              <a:rPr lang="en-US" sz="1100" dirty="0" smtClean="0"/>
              <a:t>=0x133c </a:t>
            </a:r>
            <a:r>
              <a:rPr lang="en-US" sz="1100" dirty="0" err="1" smtClean="0"/>
              <a:t>runnable</a:t>
            </a:r>
            <a:r>
              <a:rPr lang="en-US" sz="1100" dirty="0" smtClean="0"/>
              <a:t> [0x02ecf000]</a:t>
            </a:r>
          </a:p>
          <a:p>
            <a:pPr algn="l"/>
            <a:r>
              <a:rPr lang="en-US" sz="1100" dirty="0" smtClean="0"/>
              <a:t>   </a:t>
            </a:r>
            <a:r>
              <a:rPr lang="en-US" sz="1100" dirty="0" err="1" smtClean="0"/>
              <a:t>java.lang.Thread.State</a:t>
            </a:r>
            <a:r>
              <a:rPr lang="en-US" sz="1100" dirty="0" smtClean="0"/>
              <a:t>: RUNNABLE</a:t>
            </a:r>
          </a:p>
          <a:p>
            <a:pPr algn="l"/>
            <a:r>
              <a:rPr lang="en-US" sz="1100" dirty="0" smtClean="0"/>
              <a:t>        at zigzag.threaddump.demo.ThreadPoolTest$1.run(ThreadPoolTest.java:44)</a:t>
            </a:r>
          </a:p>
          <a:p>
            <a:pPr algn="l"/>
            <a:r>
              <a:rPr lang="en-US" sz="1100" dirty="0" smtClean="0"/>
              <a:t>        at </a:t>
            </a:r>
            <a:r>
              <a:rPr lang="en-US" sz="1100" dirty="0" err="1" smtClean="0"/>
              <a:t>zigzag.threaddump.demo.ThreadPool$PooledThread.run</a:t>
            </a:r>
            <a:r>
              <a:rPr lang="en-US" sz="1100" dirty="0" smtClean="0"/>
              <a:t>(ThreadPoolTest.java:185)</a:t>
            </a:r>
          </a:p>
          <a:p>
            <a:pPr algn="l"/>
            <a:endParaRPr lang="en-US" sz="1100" dirty="0" smtClean="0"/>
          </a:p>
          <a:p>
            <a:pPr algn="l"/>
            <a:r>
              <a:rPr lang="en-US" sz="1100" dirty="0" smtClean="0"/>
              <a:t>"</a:t>
            </a:r>
            <a:r>
              <a:rPr lang="en-US" sz="1100" dirty="0" smtClean="0">
                <a:solidFill>
                  <a:schemeClr val="accent1"/>
                </a:solidFill>
              </a:rPr>
              <a:t>Zigzag_ThreadPool-0</a:t>
            </a:r>
            <a:r>
              <a:rPr lang="en-US" sz="1100" dirty="0" smtClean="0"/>
              <a:t>" </a:t>
            </a:r>
            <a:r>
              <a:rPr lang="en-US" sz="1100" dirty="0" err="1" smtClean="0"/>
              <a:t>prio</a:t>
            </a:r>
            <a:r>
              <a:rPr lang="en-US" sz="1100" dirty="0" smtClean="0"/>
              <a:t>=6 </a:t>
            </a:r>
            <a:r>
              <a:rPr lang="en-US" sz="1100" dirty="0" err="1" smtClean="0"/>
              <a:t>tid</a:t>
            </a:r>
            <a:r>
              <a:rPr lang="en-US" sz="1100" dirty="0" smtClean="0"/>
              <a:t>=0x02b46400 </a:t>
            </a:r>
            <a:r>
              <a:rPr lang="en-US" sz="1100" dirty="0" err="1" smtClean="0"/>
              <a:t>nid</a:t>
            </a:r>
            <a:r>
              <a:rPr lang="en-US" sz="1100" dirty="0" smtClean="0"/>
              <a:t>=0x11d0 </a:t>
            </a:r>
            <a:r>
              <a:rPr lang="en-US" sz="1100" dirty="0" err="1" smtClean="0"/>
              <a:t>runnable</a:t>
            </a:r>
            <a:r>
              <a:rPr lang="en-US" sz="1100" dirty="0" smtClean="0"/>
              <a:t> [0x02e7f000]</a:t>
            </a:r>
          </a:p>
          <a:p>
            <a:pPr algn="l"/>
            <a:r>
              <a:rPr lang="en-US" sz="1100" dirty="0" smtClean="0"/>
              <a:t>   </a:t>
            </a:r>
            <a:r>
              <a:rPr lang="en-US" sz="1100" dirty="0" err="1" smtClean="0"/>
              <a:t>java.lang.Thread.State</a:t>
            </a:r>
            <a:r>
              <a:rPr lang="en-US" sz="1100" dirty="0" smtClean="0"/>
              <a:t>: RUNNABLE</a:t>
            </a:r>
          </a:p>
          <a:p>
            <a:pPr algn="l"/>
            <a:r>
              <a:rPr lang="en-US" sz="1100" dirty="0" smtClean="0"/>
              <a:t>        at zigzag.threaddump.demo.ThreadPoolTest$1.run(ThreadPoolTest.java:44)</a:t>
            </a:r>
          </a:p>
          <a:p>
            <a:pPr algn="l"/>
            <a:r>
              <a:rPr lang="en-US" sz="1100" dirty="0" smtClean="0"/>
              <a:t>        at </a:t>
            </a:r>
            <a:r>
              <a:rPr lang="en-US" sz="1100" dirty="0" err="1" smtClean="0"/>
              <a:t>zigzag.threaddump.demo.ThreadPool$PooledThread.run</a:t>
            </a:r>
            <a:r>
              <a:rPr lang="en-US" sz="1100" dirty="0" smtClean="0"/>
              <a:t>(ThreadPoolTest.java:185)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514600"/>
            <a:ext cx="8458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E.g. 5 tasks need to run but only 2 threads are allowed concurrently.</a:t>
            </a:r>
          </a:p>
          <a:p>
            <a:pPr algn="l"/>
            <a:r>
              <a:rPr lang="en-US" b="0" dirty="0" smtClean="0"/>
              <a:t>Task 2,3 and 4 have to wait until Task 0 and 1 finish. </a:t>
            </a:r>
          </a:p>
        </p:txBody>
      </p:sp>
      <p:sp>
        <p:nvSpPr>
          <p:cNvPr id="9" name="闪电形 8"/>
          <p:cNvSpPr/>
          <p:nvPr/>
        </p:nvSpPr>
        <p:spPr bwMode="auto">
          <a:xfrm>
            <a:off x="4800600" y="2971800"/>
            <a:ext cx="1981200" cy="1752600"/>
          </a:xfrm>
          <a:prstGeom prst="lightningBol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七角星 11"/>
          <p:cNvSpPr/>
          <p:nvPr/>
        </p:nvSpPr>
        <p:spPr bwMode="auto">
          <a:xfrm>
            <a:off x="5105400" y="3505200"/>
            <a:ext cx="3657600" cy="914401"/>
          </a:xfrm>
          <a:prstGeom prst="star7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dirty="0" smtClean="0"/>
              <a:t>Bad Performance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Case Script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CPU High Usage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Classic Deadlock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Resource Contention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Out of Threads</a:t>
            </a:r>
          </a:p>
          <a:p>
            <a:pPr>
              <a:buNone/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  <p:sp>
        <p:nvSpPr>
          <p:cNvPr id="9" name="闪电形 8"/>
          <p:cNvSpPr/>
          <p:nvPr/>
        </p:nvSpPr>
        <p:spPr bwMode="auto">
          <a:xfrm>
            <a:off x="4800600" y="2971800"/>
            <a:ext cx="1981200" cy="1752600"/>
          </a:xfrm>
          <a:prstGeom prst="lightningBol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6626" name="Object 2"/>
          <p:cNvGraphicFramePr>
            <a:graphicFrameLocks/>
          </p:cNvGraphicFramePr>
          <p:nvPr/>
        </p:nvGraphicFramePr>
        <p:xfrm>
          <a:off x="4267200" y="1219200"/>
          <a:ext cx="914400" cy="457200"/>
        </p:xfrm>
        <a:graphic>
          <a:graphicData uri="http://schemas.openxmlformats.org/presentationml/2006/ole">
            <p:oleObj spid="_x0000_s26626" name="包" r:id="rId3" imgW="1219320" imgH="466560" progId="Package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/>
          </p:cNvGraphicFramePr>
          <p:nvPr/>
        </p:nvGraphicFramePr>
        <p:xfrm>
          <a:off x="5638800" y="1212573"/>
          <a:ext cx="914400" cy="466725"/>
        </p:xfrm>
        <a:graphic>
          <a:graphicData uri="http://schemas.openxmlformats.org/presentationml/2006/ole">
            <p:oleObj spid="_x0000_s26627" name="包" r:id="rId4" imgW="504720" imgH="466560" progId="Package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/>
          </p:cNvGraphicFramePr>
          <p:nvPr/>
        </p:nvGraphicFramePr>
        <p:xfrm>
          <a:off x="4267200" y="2057400"/>
          <a:ext cx="914400" cy="457200"/>
        </p:xfrm>
        <a:graphic>
          <a:graphicData uri="http://schemas.openxmlformats.org/presentationml/2006/ole">
            <p:oleObj spid="_x0000_s26628" name="包" r:id="rId5" imgW="1219320" imgH="466560" progId="Package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/>
          </p:cNvGraphicFramePr>
          <p:nvPr/>
        </p:nvGraphicFramePr>
        <p:xfrm>
          <a:off x="5638800" y="2051187"/>
          <a:ext cx="914400" cy="466725"/>
        </p:xfrm>
        <a:graphic>
          <a:graphicData uri="http://schemas.openxmlformats.org/presentationml/2006/ole">
            <p:oleObj spid="_x0000_s26629" name="包" r:id="rId6" imgW="866880" imgH="466560" progId="Package">
              <p:embed/>
            </p:oleObj>
          </a:graphicData>
        </a:graphic>
      </p:graphicFrame>
      <p:graphicFrame>
        <p:nvGraphicFramePr>
          <p:cNvPr id="26630" name="Object 6"/>
          <p:cNvGraphicFramePr>
            <a:graphicFrameLocks/>
          </p:cNvGraphicFramePr>
          <p:nvPr/>
        </p:nvGraphicFramePr>
        <p:xfrm>
          <a:off x="4267200" y="2962275"/>
          <a:ext cx="914400" cy="457200"/>
        </p:xfrm>
        <a:graphic>
          <a:graphicData uri="http://schemas.openxmlformats.org/presentationml/2006/ole">
            <p:oleObj spid="_x0000_s26630" name="包" r:id="rId7" imgW="1647720" imgH="466560" progId="Package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/>
          </p:cNvGraphicFramePr>
          <p:nvPr/>
        </p:nvGraphicFramePr>
        <p:xfrm>
          <a:off x="4267200" y="3810000"/>
          <a:ext cx="914400" cy="457200"/>
        </p:xfrm>
        <a:graphic>
          <a:graphicData uri="http://schemas.openxmlformats.org/presentationml/2006/ole">
            <p:oleObj spid="_x0000_s26631" name="包" r:id="rId8" imgW="1362240" imgH="466560" progId="Package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/>
          </p:cNvGraphicFramePr>
          <p:nvPr/>
        </p:nvGraphicFramePr>
        <p:xfrm>
          <a:off x="5638800" y="2955648"/>
          <a:ext cx="914400" cy="466725"/>
        </p:xfrm>
        <a:graphic>
          <a:graphicData uri="http://schemas.openxmlformats.org/presentationml/2006/ole">
            <p:oleObj spid="_x0000_s26632" name="包" r:id="rId9" imgW="1581120" imgH="466560" progId="Package">
              <p:embed/>
            </p:oleObj>
          </a:graphicData>
        </a:graphic>
      </p:graphicFrame>
      <p:graphicFrame>
        <p:nvGraphicFramePr>
          <p:cNvPr id="26633" name="Object 9"/>
          <p:cNvGraphicFramePr>
            <a:graphicFrameLocks/>
          </p:cNvGraphicFramePr>
          <p:nvPr/>
        </p:nvGraphicFramePr>
        <p:xfrm>
          <a:off x="5638800" y="3793434"/>
          <a:ext cx="914400" cy="466725"/>
        </p:xfrm>
        <a:graphic>
          <a:graphicData uri="http://schemas.openxmlformats.org/presentationml/2006/ole">
            <p:oleObj spid="_x0000_s26633" name="包" r:id="rId10" imgW="1009800" imgH="466560" progId="Package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Third Part Utility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Process </a:t>
            </a:r>
            <a:r>
              <a:rPr lang="en-US" b="1" dirty="0" smtClean="0"/>
              <a:t>Explorer</a:t>
            </a:r>
          </a:p>
          <a:p>
            <a:pPr>
              <a:buNone/>
              <a:defRPr/>
            </a:pPr>
            <a:r>
              <a:rPr lang="en-US" sz="1200" b="1" dirty="0" smtClean="0"/>
              <a:t>	</a:t>
            </a:r>
            <a:r>
              <a:rPr lang="en-US" sz="1200" b="1" dirty="0" smtClean="0">
                <a:hlinkClick r:id="rId2"/>
              </a:rPr>
              <a:t>http://technet.microsoft.com/en-us/sysinternals/bb896653.aspx</a:t>
            </a:r>
            <a:endParaRPr lang="en-US" sz="1200" b="1" dirty="0" smtClean="0"/>
          </a:p>
          <a:p>
            <a:pPr>
              <a:buNone/>
              <a:defRPr/>
            </a:pPr>
            <a:endParaRPr lang="en-US" b="1" dirty="0" smtClean="0"/>
          </a:p>
          <a:p>
            <a:pPr>
              <a:buNone/>
              <a:defRPr/>
            </a:pPr>
            <a:endParaRPr lang="en-US" b="1" dirty="0" smtClean="0"/>
          </a:p>
          <a:p>
            <a:pPr>
              <a:buNone/>
              <a:defRPr/>
            </a:pPr>
            <a:endParaRPr lang="en-US" b="1" dirty="0" smtClean="0"/>
          </a:p>
          <a:p>
            <a:pPr>
              <a:buNone/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TDA (</a:t>
            </a:r>
            <a:r>
              <a:rPr lang="en-US" dirty="0" smtClean="0"/>
              <a:t>Thread Dump Analyzer</a:t>
            </a:r>
            <a:r>
              <a:rPr lang="en-US" b="1" dirty="0" smtClean="0"/>
              <a:t>)</a:t>
            </a:r>
          </a:p>
          <a:p>
            <a:pPr>
              <a:buNone/>
              <a:defRPr/>
            </a:pPr>
            <a:r>
              <a:rPr lang="en-US" sz="1200" b="1" dirty="0" smtClean="0"/>
              <a:t>	</a:t>
            </a:r>
            <a:r>
              <a:rPr lang="en-US" sz="1200" b="1" dirty="0" smtClean="0">
                <a:hlinkClick r:id="rId3"/>
              </a:rPr>
              <a:t>https://tda.dev.java.net</a:t>
            </a:r>
            <a:endParaRPr lang="en-US" sz="1200" b="1" dirty="0" smtClean="0"/>
          </a:p>
          <a:p>
            <a:pPr>
              <a:buNone/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  <p:pic>
        <p:nvPicPr>
          <p:cNvPr id="53262" name="Picture 14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522" y="1981200"/>
            <a:ext cx="1752600" cy="127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3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19600"/>
            <a:ext cx="1717021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 smtClean="0"/>
              <a:t>2010 </a:t>
            </a:r>
            <a:r>
              <a:rPr lang="en-US" altLang="zh-CN" dirty="0"/>
              <a:t>Oracle Corporation</a:t>
            </a:r>
            <a:endParaRPr lang="zh-CN" altLang="en-US" dirty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5575" y="1652587"/>
            <a:ext cx="62801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3772659" y="3048000"/>
            <a:ext cx="1693863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 type="none" w="med" len="lg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Q/A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537450" cy="4343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Why &amp; When to take Thread Dump</a:t>
            </a:r>
          </a:p>
          <a:p>
            <a:r>
              <a:rPr lang="en-US" altLang="zh-CN" dirty="0" smtClean="0">
                <a:ea typeface="宋体" pitchFamily="2" charset="-122"/>
              </a:rPr>
              <a:t>How to take Thread Dump</a:t>
            </a:r>
          </a:p>
          <a:p>
            <a:r>
              <a:rPr lang="en-US" altLang="zh-CN" dirty="0" smtClean="0">
                <a:ea typeface="宋体" pitchFamily="2" charset="-122"/>
              </a:rPr>
              <a:t>Thread State</a:t>
            </a:r>
          </a:p>
          <a:p>
            <a:r>
              <a:rPr lang="en-US" altLang="zh-CN" dirty="0" smtClean="0">
                <a:ea typeface="宋体" pitchFamily="2" charset="-122"/>
              </a:rPr>
              <a:t>Analyzing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Case Study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Why &amp; When to take Thread Dump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53745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What / Why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A snapshot of all threads in Java application</a:t>
            </a:r>
          </a:p>
          <a:p>
            <a:r>
              <a:rPr lang="en-US" altLang="zh-CN" dirty="0" smtClean="0">
                <a:ea typeface="宋体" pitchFamily="2" charset="-122"/>
              </a:rPr>
              <a:t>Showing each thread’s state / health</a:t>
            </a:r>
          </a:p>
          <a:p>
            <a:pPr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When</a:t>
            </a:r>
          </a:p>
          <a:p>
            <a:r>
              <a:rPr lang="en-US" altLang="zh-CN" dirty="0" smtClean="0">
                <a:ea typeface="宋体" pitchFamily="2" charset="-122"/>
              </a:rPr>
              <a:t>Bad performance</a:t>
            </a:r>
          </a:p>
          <a:p>
            <a:r>
              <a:rPr lang="en-US" altLang="zh-CN" dirty="0" smtClean="0">
                <a:ea typeface="宋体" pitchFamily="2" charset="-122"/>
              </a:rPr>
              <a:t>System hangs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CPU High Usage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How to take Thread Dump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6781800" cy="4343400"/>
          </a:xfrm>
        </p:spPr>
        <p:txBody>
          <a:bodyPr/>
          <a:lstStyle/>
          <a:p>
            <a:pPr>
              <a:defRPr/>
            </a:pPr>
            <a:r>
              <a:rPr lang="en-US" b="1" dirty="0" err="1" smtClean="0"/>
              <a:t>Weblogic</a:t>
            </a:r>
            <a:endParaRPr lang="en-US" b="1" dirty="0" smtClean="0"/>
          </a:p>
          <a:p>
            <a:pPr>
              <a:buFontTx/>
              <a:buNone/>
              <a:defRPr/>
            </a:pPr>
            <a:r>
              <a:rPr lang="en-US" dirty="0" smtClean="0"/>
              <a:t>Windows: (Note 659452.1)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Edit *.cmd to output the dump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Press </a:t>
            </a:r>
            <a:r>
              <a:rPr lang="en-US" dirty="0" err="1" smtClean="0"/>
              <a:t>Ctrl+Break</a:t>
            </a: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Unix/Linux: (Note 659452.1)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Edit *.sh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Get PID by “</a:t>
            </a:r>
            <a:r>
              <a:rPr lang="en-US" dirty="0" err="1" smtClean="0"/>
              <a:t>ps</a:t>
            </a:r>
            <a:r>
              <a:rPr lang="en-US" dirty="0" smtClean="0"/>
              <a:t> -</a:t>
            </a:r>
            <a:r>
              <a:rPr lang="en-US" dirty="0" err="1" smtClean="0"/>
              <a:t>ef|grep</a:t>
            </a:r>
            <a:r>
              <a:rPr lang="en-US" dirty="0" smtClean="0"/>
              <a:t> java”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“Kill -3 &lt;PID&gt;”</a:t>
            </a: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352800"/>
            <a:ext cx="7543800" cy="68326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15875" cap="rnd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800000" scaled="0"/>
            </a:gradFill>
            <a:beve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200" dirty="0" err="1"/>
              <a:t>E.g</a:t>
            </a:r>
            <a:r>
              <a:rPr lang="en-US" sz="1200" dirty="0"/>
              <a:t>, startAgile.cmd</a:t>
            </a:r>
          </a:p>
          <a:p>
            <a:pPr algn="l">
              <a:defRPr/>
            </a:pPr>
            <a:r>
              <a:rPr lang="en-US" sz="1200" b="0" dirty="0"/>
              <a:t>%JAVA_HOME%\bin\java %JAVA_VM% %MEM_ARGS% %JAVA_OPTIONS% -</a:t>
            </a:r>
            <a:r>
              <a:rPr lang="en-US" sz="1200" b="0" dirty="0" err="1"/>
              <a:t>Dweblogic.Name</a:t>
            </a:r>
            <a:r>
              <a:rPr lang="en-US" sz="1200" b="0" dirty="0" smtClean="0"/>
              <a:t>=%SERVER_NAME</a:t>
            </a:r>
            <a:r>
              <a:rPr lang="en-US" sz="1200" b="0" dirty="0"/>
              <a:t>% … </a:t>
            </a:r>
            <a:r>
              <a:rPr lang="en-US" sz="1200" b="0" dirty="0" err="1"/>
              <a:t>weblogic.Server</a:t>
            </a:r>
            <a:r>
              <a:rPr lang="en-US" sz="1200" b="0" dirty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&gt;c:/temp/mydump.log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How to take Thread Dump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Oracle AS</a:t>
            </a:r>
          </a:p>
          <a:p>
            <a:pPr>
              <a:buFontTx/>
              <a:buNone/>
              <a:defRPr/>
            </a:pPr>
            <a:r>
              <a:rPr lang="en-US" dirty="0" smtClean="0"/>
              <a:t>Windows: (Note 437464.1)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Get PID (Process ID) by “</a:t>
            </a:r>
            <a:r>
              <a:rPr lang="en-US" dirty="0" err="1" smtClean="0"/>
              <a:t>opmnctl</a:t>
            </a:r>
            <a:r>
              <a:rPr lang="en-US" dirty="0" smtClean="0"/>
              <a:t> status –l”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Run </a:t>
            </a:r>
            <a:r>
              <a:rPr lang="en-US" dirty="0" err="1" smtClean="0"/>
              <a:t>thdump</a:t>
            </a:r>
            <a:r>
              <a:rPr lang="en-US" dirty="0" smtClean="0"/>
              <a:t> utility by “</a:t>
            </a:r>
            <a:r>
              <a:rPr lang="en-US" dirty="0" err="1" smtClean="0"/>
              <a:t>thdump</a:t>
            </a:r>
            <a:r>
              <a:rPr lang="en-US" dirty="0" smtClean="0"/>
              <a:t> &lt;PID&gt;”</a:t>
            </a:r>
          </a:p>
          <a:p>
            <a:pPr marL="457200" indent="-457200">
              <a:buFontTx/>
              <a:buNone/>
              <a:defRPr/>
            </a:pPr>
            <a:endParaRPr lang="en-US" dirty="0" smtClean="0"/>
          </a:p>
          <a:p>
            <a:pPr marL="457200" indent="-457200">
              <a:buFontTx/>
              <a:buNone/>
              <a:defRPr/>
            </a:pPr>
            <a:r>
              <a:rPr lang="en-US" dirty="0" smtClean="0"/>
              <a:t>Unix/Linux (Note 361729.1)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Get PID by “</a:t>
            </a:r>
            <a:r>
              <a:rPr lang="en-US" dirty="0" err="1" smtClean="0"/>
              <a:t>opmnctl</a:t>
            </a:r>
            <a:r>
              <a:rPr lang="en-US" dirty="0" smtClean="0"/>
              <a:t> status -l”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Run “kill -3 &lt;PID&gt;”</a:t>
            </a:r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FontTx/>
              <a:buNone/>
              <a:defRPr/>
            </a:pPr>
            <a:r>
              <a:rPr lang="en-US" sz="2000" b="1" dirty="0" smtClean="0"/>
              <a:t>  Output written to </a:t>
            </a:r>
            <a:r>
              <a:rPr lang="en-US" sz="2000" b="1" i="1" dirty="0" smtClean="0"/>
              <a:t>OC4J~home~default-island~1 (default)</a:t>
            </a:r>
            <a:endParaRPr lang="en-US" sz="2000" b="1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Thread State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Running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Blocked / Waiting for Monitor Entry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Waiting / Timed Waiting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Sleeping / Waiting on Condition</a:t>
            </a:r>
          </a:p>
          <a:p>
            <a:pPr marL="457200" indent="-457200">
              <a:buFontTx/>
              <a:buNone/>
              <a:defRPr/>
            </a:pPr>
            <a:endParaRPr lang="en-US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Thread State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Running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Blocked / Waiting for Monitor Entry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Waiting / Timed Waiting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Sleeping / Waiting on Condition</a:t>
            </a:r>
          </a:p>
          <a:p>
            <a:pPr marL="457200" indent="-457200">
              <a:buFontTx/>
              <a:buNone/>
              <a:defRPr/>
            </a:pPr>
            <a:endParaRPr lang="en-US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Analyzing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Understand Application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Take more Dumps in a Short Duration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Eliminate Running / Idle Threads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Analyze Blocked / Waiting Threads</a:t>
            </a:r>
          </a:p>
          <a:p>
            <a:pPr>
              <a:defRPr/>
            </a:pPr>
            <a:endParaRPr lang="en-US" b="1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Case Study 1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CPU High Usage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Get Thread Dump first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 smtClean="0"/>
              <a:t>Get TID (Thread ID)</a:t>
            </a:r>
          </a:p>
          <a:p>
            <a:pPr marL="457200" indent="-457200">
              <a:buNone/>
              <a:defRPr/>
            </a:pPr>
            <a:r>
              <a:rPr lang="en-US" dirty="0" smtClean="0"/>
              <a:t>      </a:t>
            </a:r>
            <a:r>
              <a:rPr lang="en-US" sz="2000" b="1" dirty="0" smtClean="0"/>
              <a:t>Process Explorer (Windows)</a:t>
            </a:r>
          </a:p>
          <a:p>
            <a:pPr marL="457200" indent="-457200">
              <a:buNone/>
              <a:defRPr/>
            </a:pPr>
            <a:r>
              <a:rPr lang="en-US" sz="2000" b="1" dirty="0" smtClean="0"/>
              <a:t>      “</a:t>
            </a:r>
            <a:r>
              <a:rPr lang="en-US" sz="2000" b="1" dirty="0" err="1" smtClean="0"/>
              <a:t>ps</a:t>
            </a:r>
            <a:r>
              <a:rPr lang="en-US" sz="2000" b="1" dirty="0" smtClean="0"/>
              <a:t> –</a:t>
            </a:r>
            <a:r>
              <a:rPr lang="en-US" sz="2000" b="1" dirty="0" err="1" smtClean="0"/>
              <a:t>eL|grep</a:t>
            </a:r>
            <a:r>
              <a:rPr lang="en-US" sz="2000" b="1" dirty="0" smtClean="0"/>
              <a:t> java” (Unix/Linux)</a:t>
            </a:r>
          </a:p>
          <a:p>
            <a:pPr marL="457200" indent="-457200"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3.   </a:t>
            </a:r>
            <a:r>
              <a:rPr lang="en-US" dirty="0" smtClean="0"/>
              <a:t>Convert TID to hexadecimal</a:t>
            </a:r>
          </a:p>
          <a:p>
            <a:pPr marL="457200" indent="-457200"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4.   </a:t>
            </a:r>
            <a:r>
              <a:rPr lang="en-US" dirty="0" smtClean="0"/>
              <a:t>Find out the problem stack</a:t>
            </a:r>
          </a:p>
          <a:p>
            <a:pPr marL="457200" indent="-457200">
              <a:buFontTx/>
              <a:buAutoNum type="arabicPeriod"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charset="0"/>
              </a:rPr>
              <a:t>©</a:t>
            </a:r>
            <a:r>
              <a:rPr lang="en-US" altLang="zh-CN" dirty="0"/>
              <a:t>2010 Oracle Corporation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048000" y="5029200"/>
            <a:ext cx="5562600" cy="3699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990600"/>
            <a:ext cx="5638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 10"/>
          <p:cNvSpPr/>
          <p:nvPr/>
        </p:nvSpPr>
        <p:spPr bwMode="auto">
          <a:xfrm>
            <a:off x="3512443" y="1828800"/>
            <a:ext cx="771851" cy="254000"/>
          </a:xfrm>
          <a:prstGeom prst="roundRect">
            <a:avLst/>
          </a:prstGeom>
          <a:noFill/>
          <a:ln w="444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581400"/>
            <a:ext cx="5915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 bwMode="auto">
          <a:xfrm>
            <a:off x="3121365" y="4923639"/>
            <a:ext cx="5355620" cy="671119"/>
          </a:xfrm>
          <a:prstGeom prst="roundRect">
            <a:avLst/>
          </a:prstGeom>
          <a:noFill/>
          <a:ln w="317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336977" y="4957194"/>
            <a:ext cx="660282" cy="251670"/>
          </a:xfrm>
          <a:prstGeom prst="roundRect">
            <a:avLst/>
          </a:prstGeom>
          <a:noFill/>
          <a:ln w="444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0" grpId="1" animBg="1"/>
      <p:bldP spid="13" grpId="0" animBg="1"/>
    </p:bldLst>
  </p:timing>
</p:sld>
</file>

<file path=ppt/theme/theme1.xml><?xml version="1.0" encoding="utf-8"?>
<a:theme xmlns:a="http://schemas.openxmlformats.org/drawingml/2006/main" name="template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647</TotalTime>
  <Words>701</Words>
  <Application>Microsoft Office PowerPoint</Application>
  <PresentationFormat>全屏显示(4:3)</PresentationFormat>
  <Paragraphs>181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template</vt:lpstr>
      <vt:lpstr>包</vt:lpstr>
      <vt:lpstr>Thread Dump Troubleshooting</vt:lpstr>
      <vt:lpstr>Agenda</vt:lpstr>
      <vt:lpstr>Why &amp; When to take Thread Dump</vt:lpstr>
      <vt:lpstr>How to take Thread Dump</vt:lpstr>
      <vt:lpstr>How to take Thread Dump</vt:lpstr>
      <vt:lpstr>Thread State</vt:lpstr>
      <vt:lpstr>Thread State</vt:lpstr>
      <vt:lpstr>Analyzing</vt:lpstr>
      <vt:lpstr>Case Study 1</vt:lpstr>
      <vt:lpstr>Case Study 2</vt:lpstr>
      <vt:lpstr>Case Study 3</vt:lpstr>
      <vt:lpstr>Case Study 4</vt:lpstr>
      <vt:lpstr>Case Script</vt:lpstr>
      <vt:lpstr>Third Part Utility</vt:lpstr>
      <vt:lpstr>幻灯片 15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Startup Issue Troubleshooting</dc:title>
  <dc:creator>Jie Chen</dc:creator>
  <cp:lastModifiedBy>Jie Chen</cp:lastModifiedBy>
  <cp:revision>162</cp:revision>
  <dcterms:created xsi:type="dcterms:W3CDTF">2010-02-24T07:53:00Z</dcterms:created>
  <dcterms:modified xsi:type="dcterms:W3CDTF">2010-03-29T02:23:05Z</dcterms:modified>
</cp:coreProperties>
</file>