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6" r:id="rId3"/>
    <p:sldId id="257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7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7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2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6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2AE7-2CC0-45A7-A014-433CF81D4FE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2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yEDIKdlVZw?t=17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D8CB3-36F3-44B6-A1F0-6FD7B9AE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3717"/>
            <a:ext cx="10515600" cy="2087455"/>
          </a:xfrm>
        </p:spPr>
        <p:txBody>
          <a:bodyPr/>
          <a:lstStyle/>
          <a:p>
            <a:pPr algn="ctr"/>
            <a:r>
              <a:rPr lang="ko-KR" altLang="en-US" b="1" dirty="0" err="1"/>
              <a:t>가보작</a:t>
            </a:r>
            <a:br>
              <a:rPr lang="en-US" altLang="ko-KR" b="1" dirty="0"/>
            </a:br>
            <a:r>
              <a:rPr lang="ko-KR" altLang="en-US" b="1" dirty="0"/>
              <a:t>초반 컨텐츠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EF1DB-7B1C-4FF8-BDBA-AE0D724F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082" y="10119495"/>
            <a:ext cx="3387436" cy="43088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작성자 김태현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05160-1F56-46CB-8481-508C4B5D6B09}"/>
              </a:ext>
            </a:extLst>
          </p:cNvPr>
          <p:cNvSpPr txBox="1"/>
          <p:nvPr/>
        </p:nvSpPr>
        <p:spPr>
          <a:xfrm>
            <a:off x="838200" y="5663209"/>
            <a:ext cx="10923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인벤토리 구현</a:t>
            </a:r>
            <a:r>
              <a:rPr lang="en-US" altLang="ko-KR" sz="3000" dirty="0"/>
              <a:t>(</a:t>
            </a:r>
            <a:r>
              <a:rPr lang="ko-KR" altLang="en-US" sz="3000" dirty="0"/>
              <a:t>장비</a:t>
            </a:r>
            <a:r>
              <a:rPr lang="en-US" altLang="ko-KR" sz="3000" dirty="0"/>
              <a:t>,</a:t>
            </a:r>
            <a:r>
              <a:rPr lang="ko-KR" altLang="en-US" sz="3000" dirty="0"/>
              <a:t> 소비</a:t>
            </a:r>
            <a:r>
              <a:rPr lang="en-US" altLang="ko-KR" sz="3000" dirty="0"/>
              <a:t>, </a:t>
            </a:r>
            <a:r>
              <a:rPr lang="ko-KR" altLang="en-US" sz="3000" dirty="0"/>
              <a:t>기타</a:t>
            </a:r>
            <a:r>
              <a:rPr lang="en-US" altLang="ko-KR" sz="3000" dirty="0"/>
              <a:t>,  ),</a:t>
            </a:r>
            <a:r>
              <a:rPr lang="ko-KR" altLang="en-US" sz="3000" dirty="0"/>
              <a:t>연구 구현</a:t>
            </a:r>
            <a:r>
              <a:rPr lang="en-US" altLang="ko-KR" sz="3000" dirty="0"/>
              <a:t>,</a:t>
            </a:r>
            <a:r>
              <a:rPr lang="en-US" altLang="ko-KR" sz="3000" b="1" dirty="0">
                <a:solidFill>
                  <a:srgbClr val="FF0000"/>
                </a:solidFill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</a:rPr>
              <a:t>시간 시스템</a:t>
            </a:r>
            <a:r>
              <a:rPr lang="en-US" altLang="ko-KR" sz="3000" b="1" dirty="0">
                <a:solidFill>
                  <a:srgbClr val="FF0000"/>
                </a:solidFill>
              </a:rPr>
              <a:t>(</a:t>
            </a:r>
            <a:r>
              <a:rPr lang="ko-KR" altLang="en-US" sz="3000" b="1" dirty="0">
                <a:solidFill>
                  <a:srgbClr val="FF0000"/>
                </a:solidFill>
              </a:rPr>
              <a:t>삭제</a:t>
            </a:r>
            <a:r>
              <a:rPr lang="en-US" altLang="ko-KR" sz="3000" b="1" dirty="0">
                <a:solidFill>
                  <a:srgbClr val="FF0000"/>
                </a:solidFill>
              </a:rPr>
              <a:t>)</a:t>
            </a:r>
            <a:r>
              <a:rPr lang="en-US" altLang="ko-KR" sz="3000" dirty="0"/>
              <a:t> </a:t>
            </a:r>
          </a:p>
          <a:p>
            <a:r>
              <a:rPr lang="en-US" altLang="ko-KR" sz="3000" dirty="0"/>
              <a:t>ER</a:t>
            </a:r>
            <a:r>
              <a:rPr lang="ko-KR" altLang="en-US" sz="3000" dirty="0"/>
              <a:t> 다이어그램</a:t>
            </a:r>
            <a:r>
              <a:rPr lang="en-US" altLang="ko-KR" sz="3000" dirty="0"/>
              <a:t>(</a:t>
            </a:r>
            <a:r>
              <a:rPr lang="ko-KR" altLang="en-US" sz="3000" dirty="0"/>
              <a:t>장비</a:t>
            </a:r>
            <a:r>
              <a:rPr lang="en-US" altLang="ko-KR" sz="3000" dirty="0"/>
              <a:t>, </a:t>
            </a:r>
            <a:r>
              <a:rPr lang="ko-KR" altLang="en-US" sz="3000" dirty="0"/>
              <a:t>소비</a:t>
            </a:r>
            <a:r>
              <a:rPr lang="en-US" altLang="ko-KR" sz="3000" dirty="0"/>
              <a:t>, </a:t>
            </a:r>
            <a:r>
              <a:rPr lang="ko-KR" altLang="en-US" sz="3000" dirty="0"/>
              <a:t>기타</a:t>
            </a:r>
            <a:r>
              <a:rPr lang="en-US" altLang="ko-KR" sz="3000" dirty="0"/>
              <a:t>), </a:t>
            </a:r>
            <a:r>
              <a:rPr lang="ko-KR" altLang="en-US" sz="3000" dirty="0"/>
              <a:t>퀘스트 창</a:t>
            </a:r>
            <a:r>
              <a:rPr lang="en-US" altLang="ko-KR" sz="3000" dirty="0"/>
              <a:t>, </a:t>
            </a:r>
            <a:r>
              <a:rPr lang="ko-KR" altLang="en-US" sz="3000" dirty="0"/>
              <a:t>기믹</a:t>
            </a:r>
            <a:r>
              <a:rPr lang="en-US" altLang="ko-KR" sz="3000" dirty="0"/>
              <a:t>, </a:t>
            </a:r>
            <a:r>
              <a:rPr lang="ko-KR" altLang="en-US" sz="3000"/>
              <a:t>튜토리얼 설계</a:t>
            </a:r>
            <a:r>
              <a:rPr lang="en-US" altLang="ko-KR" sz="300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929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4DF7229-218D-4D6D-B5A6-91DFCA581F17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5698936" y="6411503"/>
            <a:ext cx="2611386" cy="86802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FF1F1C1-4B76-492D-BD4E-8966CAA367DB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rot="10800000" flipV="1">
            <a:off x="7263299" y="1939766"/>
            <a:ext cx="2551957" cy="314537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 장비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363F6A-CA85-4C91-B38A-4F8A3691CB80}"/>
              </a:ext>
            </a:extLst>
          </p:cNvPr>
          <p:cNvSpPr/>
          <p:nvPr/>
        </p:nvSpPr>
        <p:spPr>
          <a:xfrm>
            <a:off x="4886553" y="4630462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장비</a:t>
            </a:r>
            <a:endParaRPr lang="ko-KR" altLang="en-US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24101795-D8AB-4BF9-8BA9-E119133A1FB5}"/>
              </a:ext>
            </a:extLst>
          </p:cNvPr>
          <p:cNvSpPr/>
          <p:nvPr/>
        </p:nvSpPr>
        <p:spPr>
          <a:xfrm>
            <a:off x="7396277" y="2277884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재료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CD01-C939-47DD-9CF1-4BD199782C3B}"/>
              </a:ext>
            </a:extLst>
          </p:cNvPr>
          <p:cNvSpPr/>
          <p:nvPr/>
        </p:nvSpPr>
        <p:spPr>
          <a:xfrm>
            <a:off x="9815255" y="1485085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9F42FC-A0C7-4DD4-8C8D-8B3C55A134C2}"/>
              </a:ext>
            </a:extLst>
          </p:cNvPr>
          <p:cNvSpPr/>
          <p:nvPr/>
        </p:nvSpPr>
        <p:spPr>
          <a:xfrm>
            <a:off x="10252364" y="2957152"/>
            <a:ext cx="1399309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D6782F-F777-4FF7-8E25-C261B2850D48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9682277" y="2957153"/>
            <a:ext cx="775011" cy="1460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B5D3BFB-4CA4-4FA7-B791-8C02BE1F3D1C}"/>
              </a:ext>
            </a:extLst>
          </p:cNvPr>
          <p:cNvCxnSpPr>
            <a:cxnSpLocks/>
            <a:stCxn id="48" idx="0"/>
            <a:endCxn id="80" idx="3"/>
          </p:cNvCxnSpPr>
          <p:nvPr/>
        </p:nvCxnSpPr>
        <p:spPr>
          <a:xfrm rot="16200000" flipV="1">
            <a:off x="4451547" y="3007082"/>
            <a:ext cx="2017738" cy="122902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814A15AB-CC3A-4CE0-8FDA-113E7A3A53B7}"/>
              </a:ext>
            </a:extLst>
          </p:cNvPr>
          <p:cNvSpPr/>
          <p:nvPr/>
        </p:nvSpPr>
        <p:spPr>
          <a:xfrm>
            <a:off x="4912394" y="3014322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방어력 증가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5027A0-1297-48DD-8DF6-A602139FB1E7}"/>
              </a:ext>
            </a:extLst>
          </p:cNvPr>
          <p:cNvSpPr/>
          <p:nvPr/>
        </p:nvSpPr>
        <p:spPr>
          <a:xfrm>
            <a:off x="2469160" y="2158042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갑옷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944F771-6AC4-4F3D-B2B6-CC2241C69282}"/>
              </a:ext>
            </a:extLst>
          </p:cNvPr>
          <p:cNvSpPr/>
          <p:nvPr/>
        </p:nvSpPr>
        <p:spPr>
          <a:xfrm>
            <a:off x="525293" y="3196586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지팡이</a:t>
            </a:r>
            <a:endParaRPr lang="ko-KR" altLang="en-US" b="1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0436AAC-44F9-4BAE-8AAA-E89ACA39AAB5}"/>
              </a:ext>
            </a:extLst>
          </p:cNvPr>
          <p:cNvCxnSpPr>
            <a:cxnSpLocks/>
            <a:stCxn id="48" idx="1"/>
            <a:endCxn id="83" idx="3"/>
          </p:cNvCxnSpPr>
          <p:nvPr/>
        </p:nvCxnSpPr>
        <p:spPr>
          <a:xfrm rot="10800000">
            <a:off x="2902039" y="3651268"/>
            <a:ext cx="1984515" cy="143387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E0BA97EE-7BC8-4857-A28F-949F191F6A03}"/>
              </a:ext>
            </a:extLst>
          </p:cNvPr>
          <p:cNvSpPr/>
          <p:nvPr/>
        </p:nvSpPr>
        <p:spPr>
          <a:xfrm>
            <a:off x="9402167" y="897927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CCB3B24-8008-444D-BC91-000F309AB882}"/>
              </a:ext>
            </a:extLst>
          </p:cNvPr>
          <p:cNvCxnSpPr>
            <a:cxnSpLocks/>
            <a:stCxn id="138" idx="2"/>
            <a:endCxn id="87" idx="1"/>
          </p:cNvCxnSpPr>
          <p:nvPr/>
        </p:nvCxnSpPr>
        <p:spPr>
          <a:xfrm>
            <a:off x="8627015" y="8605890"/>
            <a:ext cx="982662" cy="5353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7862840A-4175-4762-81D4-CE68A11D9844}"/>
              </a:ext>
            </a:extLst>
          </p:cNvPr>
          <p:cNvSpPr/>
          <p:nvPr/>
        </p:nvSpPr>
        <p:spPr>
          <a:xfrm>
            <a:off x="2743200" y="3841973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공격력 증가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36AA7880-D5A0-40A3-960F-D674EA17D53A}"/>
              </a:ext>
            </a:extLst>
          </p:cNvPr>
          <p:cNvCxnSpPr>
            <a:cxnSpLocks/>
            <a:endCxn id="97" idx="3"/>
          </p:cNvCxnSpPr>
          <p:nvPr/>
        </p:nvCxnSpPr>
        <p:spPr>
          <a:xfrm rot="5400000">
            <a:off x="4264492" y="6048773"/>
            <a:ext cx="1588591" cy="610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E2AAF9-66DD-48FB-9548-3510E2B35F1F}"/>
              </a:ext>
            </a:extLst>
          </p:cNvPr>
          <p:cNvSpPr/>
          <p:nvPr/>
        </p:nvSpPr>
        <p:spPr>
          <a:xfrm>
            <a:off x="2376614" y="6693814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장신구</a:t>
            </a:r>
            <a:endParaRPr lang="ko-KR" altLang="en-US" b="1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B2049B29-A179-4369-9AC7-02DD6C5DE6C3}"/>
              </a:ext>
            </a:extLst>
          </p:cNvPr>
          <p:cNvSpPr/>
          <p:nvPr/>
        </p:nvSpPr>
        <p:spPr>
          <a:xfrm>
            <a:off x="4460671" y="5597058"/>
            <a:ext cx="1786516" cy="1273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스탯 </a:t>
            </a:r>
            <a:endParaRPr lang="en-US" altLang="ko-KR" dirty="0"/>
          </a:p>
          <a:p>
            <a:pPr algn="ctr"/>
            <a:r>
              <a:rPr lang="ko-KR" altLang="en-US" dirty="0"/>
              <a:t>증가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D4D1188-D2F3-43BF-B4CA-7E12F45ECDE9}"/>
              </a:ext>
            </a:extLst>
          </p:cNvPr>
          <p:cNvSpPr/>
          <p:nvPr/>
        </p:nvSpPr>
        <p:spPr>
          <a:xfrm>
            <a:off x="1953336" y="5229849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반지</a:t>
            </a:r>
            <a:endParaRPr lang="ko-KR" altLang="en-US" sz="14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3444836-6DF7-4828-9C8C-666F65F7C947}"/>
              </a:ext>
            </a:extLst>
          </p:cNvPr>
          <p:cNvCxnSpPr>
            <a:cxnSpLocks/>
            <a:stCxn id="97" idx="0"/>
            <a:endCxn id="102" idx="5"/>
          </p:cNvCxnSpPr>
          <p:nvPr/>
        </p:nvCxnSpPr>
        <p:spPr>
          <a:xfrm flipH="1" flipV="1">
            <a:off x="3162796" y="6173871"/>
            <a:ext cx="402191" cy="519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3440143B-86B6-414A-99EE-7CD90CBD0C48}"/>
              </a:ext>
            </a:extLst>
          </p:cNvPr>
          <p:cNvSpPr/>
          <p:nvPr/>
        </p:nvSpPr>
        <p:spPr>
          <a:xfrm>
            <a:off x="348789" y="6595501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목걸이</a:t>
            </a:r>
            <a:endParaRPr lang="ko-KR" altLang="en-US" sz="14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53E87F9-24D1-4E78-9F23-5DC0C4BCC77F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1759064" y="7148496"/>
            <a:ext cx="617550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67B0C61C-4C2C-45D2-A43C-C804263248D2}"/>
              </a:ext>
            </a:extLst>
          </p:cNvPr>
          <p:cNvSpPr/>
          <p:nvPr/>
        </p:nvSpPr>
        <p:spPr>
          <a:xfrm>
            <a:off x="716998" y="774429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귀걸이</a:t>
            </a:r>
            <a:endParaRPr lang="ko-KR" altLang="en-US" sz="14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9CC92AF-6139-40BE-984B-9DA9CE17AB6E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127273" y="7603177"/>
            <a:ext cx="1437714" cy="6941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BFCC30-7942-4859-93B2-8595FA1E6E96}"/>
              </a:ext>
            </a:extLst>
          </p:cNvPr>
          <p:cNvSpPr txBox="1"/>
          <p:nvPr/>
        </p:nvSpPr>
        <p:spPr>
          <a:xfrm>
            <a:off x="7750836" y="471581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N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35800DA-1813-4C15-B3E2-51451B005BB2}"/>
              </a:ext>
            </a:extLst>
          </p:cNvPr>
          <p:cNvSpPr/>
          <p:nvPr/>
        </p:nvSpPr>
        <p:spPr>
          <a:xfrm>
            <a:off x="8821694" y="5096755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공격력</a:t>
            </a:r>
            <a:endParaRPr lang="ko-KR" altLang="en-US" sz="14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9A9B398-D368-4E4F-BF34-58498833AF66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263298" y="5258723"/>
            <a:ext cx="1765906" cy="1411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E136C1D3-9839-4E68-95E0-DDC5B28C0D2F}"/>
              </a:ext>
            </a:extLst>
          </p:cNvPr>
          <p:cNvSpPr/>
          <p:nvPr/>
        </p:nvSpPr>
        <p:spPr>
          <a:xfrm>
            <a:off x="7863063" y="6028142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방어력</a:t>
            </a:r>
            <a:endParaRPr lang="ko-KR" altLang="en-US" sz="14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FB427A9-CB6D-424D-A012-A9CC0608A04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7053943" y="5423261"/>
            <a:ext cx="1016630" cy="7668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D4B1B82-7261-4102-8417-6290F7F691A2}"/>
              </a:ext>
            </a:extLst>
          </p:cNvPr>
          <p:cNvSpPr/>
          <p:nvPr/>
        </p:nvSpPr>
        <p:spPr>
          <a:xfrm>
            <a:off x="7438642" y="7696527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보석</a:t>
            </a:r>
            <a:endParaRPr lang="ko-KR" altLang="en-US" b="1" dirty="0"/>
          </a:p>
        </p:txBody>
      </p:sp>
      <p:sp>
        <p:nvSpPr>
          <p:cNvPr id="143" name="순서도: 판단 142">
            <a:extLst>
              <a:ext uri="{FF2B5EF4-FFF2-40B4-BE49-F238E27FC236}">
                <a16:creationId xmlns:a16="http://schemas.microsoft.com/office/drawing/2014/main" id="{BE843946-9EBA-4470-935F-21F9CA599517}"/>
              </a:ext>
            </a:extLst>
          </p:cNvPr>
          <p:cNvSpPr/>
          <p:nvPr/>
        </p:nvSpPr>
        <p:spPr>
          <a:xfrm>
            <a:off x="5718091" y="6592870"/>
            <a:ext cx="1687597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스탯 증가</a:t>
            </a:r>
          </a:p>
        </p:txBody>
      </p:sp>
    </p:spTree>
    <p:extLst>
      <p:ext uri="{BB962C8B-B14F-4D97-AF65-F5344CB8AC3E}">
        <p14:creationId xmlns:p14="http://schemas.microsoft.com/office/powerpoint/2010/main" val="365488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 소비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363F6A-CA85-4C91-B38A-4F8A3691CB80}"/>
              </a:ext>
            </a:extLst>
          </p:cNvPr>
          <p:cNvSpPr/>
          <p:nvPr/>
        </p:nvSpPr>
        <p:spPr>
          <a:xfrm>
            <a:off x="4753572" y="4630461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소비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FB1641-8805-4DD2-9837-A40B88DF4B72}"/>
              </a:ext>
            </a:extLst>
          </p:cNvPr>
          <p:cNvSpPr/>
          <p:nvPr/>
        </p:nvSpPr>
        <p:spPr>
          <a:xfrm>
            <a:off x="9815255" y="1485085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99709C-D8AC-43CA-AC58-18DF48C0CB95}"/>
              </a:ext>
            </a:extLst>
          </p:cNvPr>
          <p:cNvSpPr/>
          <p:nvPr/>
        </p:nvSpPr>
        <p:spPr>
          <a:xfrm>
            <a:off x="10252364" y="2957152"/>
            <a:ext cx="1399309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87D137-18FB-4EF5-8F5E-DB9F21AB135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596701" y="2981264"/>
            <a:ext cx="860587" cy="121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9BA3B-5148-48FE-A21B-404A75E3160E}"/>
              </a:ext>
            </a:extLst>
          </p:cNvPr>
          <p:cNvSpPr txBox="1"/>
          <p:nvPr/>
        </p:nvSpPr>
        <p:spPr>
          <a:xfrm>
            <a:off x="7598436" y="439138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68E0BD8-741D-426F-9C5B-EAEC001731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30318" y="2247581"/>
            <a:ext cx="2581695" cy="25456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59076200-C564-4E44-8842-C41D0558217B}"/>
              </a:ext>
            </a:extLst>
          </p:cNvPr>
          <p:cNvSpPr/>
          <p:nvPr/>
        </p:nvSpPr>
        <p:spPr>
          <a:xfrm>
            <a:off x="7310701" y="2301995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재료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62DDBA9-FADB-4FF8-B1B4-E32DB9F900B7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30317" y="5323513"/>
            <a:ext cx="2684938" cy="190039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249318-DEF5-4CF8-9398-19887C7A67FD}"/>
              </a:ext>
            </a:extLst>
          </p:cNvPr>
          <p:cNvSpPr/>
          <p:nvPr/>
        </p:nvSpPr>
        <p:spPr>
          <a:xfrm>
            <a:off x="9815255" y="6769227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모험</a:t>
            </a:r>
            <a:endParaRPr lang="ko-KR" altLang="en-US" b="1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DE6AB35-0A8A-4F99-8ECF-5462042F4608}"/>
              </a:ext>
            </a:extLst>
          </p:cNvPr>
          <p:cNvSpPr/>
          <p:nvPr/>
        </p:nvSpPr>
        <p:spPr>
          <a:xfrm>
            <a:off x="7329786" y="5594443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채집</a:t>
            </a:r>
            <a:r>
              <a:rPr lang="en-US" altLang="ko-KR" b="1" dirty="0"/>
              <a:t>/</a:t>
            </a:r>
          </a:p>
          <a:p>
            <a:pPr algn="ctr"/>
            <a:r>
              <a:rPr lang="ko-KR" altLang="en-US" b="1" dirty="0"/>
              <a:t>사냥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67937-2F7F-4D5C-8B53-E268DAD53C5D}"/>
              </a:ext>
            </a:extLst>
          </p:cNvPr>
          <p:cNvSpPr txBox="1"/>
          <p:nvPr/>
        </p:nvSpPr>
        <p:spPr>
          <a:xfrm>
            <a:off x="7598436" y="49395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1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D523713-A881-4D58-9456-3DD74F05DD90}"/>
              </a:ext>
            </a:extLst>
          </p:cNvPr>
          <p:cNvCxnSpPr>
            <a:cxnSpLocks/>
            <a:stCxn id="48" idx="0"/>
            <a:endCxn id="32" idx="3"/>
          </p:cNvCxnSpPr>
          <p:nvPr/>
        </p:nvCxnSpPr>
        <p:spPr>
          <a:xfrm rot="16200000" flipV="1">
            <a:off x="4385057" y="3073573"/>
            <a:ext cx="2017737" cy="109604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4134CD12-4AA7-4261-B971-C06D3A2588FD}"/>
              </a:ext>
            </a:extLst>
          </p:cNvPr>
          <p:cNvSpPr/>
          <p:nvPr/>
        </p:nvSpPr>
        <p:spPr>
          <a:xfrm>
            <a:off x="4792933" y="2984195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채력회복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898493-9EC0-45AC-AA28-AC58CD615875}"/>
              </a:ext>
            </a:extLst>
          </p:cNvPr>
          <p:cNvSpPr/>
          <p:nvPr/>
        </p:nvSpPr>
        <p:spPr>
          <a:xfrm>
            <a:off x="2469160" y="2158042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힐 </a:t>
            </a:r>
            <a:r>
              <a:rPr lang="ko-KR" altLang="en-US" sz="2400" b="1" dirty="0" err="1"/>
              <a:t>포션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C5970-2114-4AA5-A297-FFDB7C0F4004}"/>
              </a:ext>
            </a:extLst>
          </p:cNvPr>
          <p:cNvSpPr/>
          <p:nvPr/>
        </p:nvSpPr>
        <p:spPr>
          <a:xfrm>
            <a:off x="6474976" y="6545989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수치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BCA9BAF-BD9C-43FF-B572-0F4A20AEC73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206836" y="5554446"/>
            <a:ext cx="475650" cy="1153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2A008D1-EB8C-42C8-BD45-C676EB7A13C5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rot="10800000">
            <a:off x="2554352" y="3621593"/>
            <a:ext cx="2199220" cy="14635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F5C1893F-DCF8-469C-ABCB-433D1D438158}"/>
              </a:ext>
            </a:extLst>
          </p:cNvPr>
          <p:cNvSpPr/>
          <p:nvPr/>
        </p:nvSpPr>
        <p:spPr>
          <a:xfrm>
            <a:off x="2502967" y="3767342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공격력 증가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776BC9-FF83-4764-9B21-FCD90B254A0C}"/>
              </a:ext>
            </a:extLst>
          </p:cNvPr>
          <p:cNvSpPr/>
          <p:nvPr/>
        </p:nvSpPr>
        <p:spPr>
          <a:xfrm>
            <a:off x="177607" y="3166911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공격형 </a:t>
            </a:r>
            <a:r>
              <a:rPr lang="ko-KR" altLang="en-US" sz="2400" b="1" dirty="0" err="1"/>
              <a:t>포션</a:t>
            </a:r>
            <a:endParaRPr lang="ko-KR" altLang="en-US" b="1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4D97133-AEDC-48D5-8C29-98BE1B19D9E3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 flipV="1">
            <a:off x="2553622" y="5330398"/>
            <a:ext cx="2197515" cy="117228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DB16BB30-ABC0-4452-921E-62939E186AD3}"/>
              </a:ext>
            </a:extLst>
          </p:cNvPr>
          <p:cNvSpPr/>
          <p:nvPr/>
        </p:nvSpPr>
        <p:spPr>
          <a:xfrm>
            <a:off x="2481464" y="5386609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방어력 증가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64BE01-FE27-49F0-B1F1-55A4C3CFB086}"/>
              </a:ext>
            </a:extLst>
          </p:cNvPr>
          <p:cNvSpPr/>
          <p:nvPr/>
        </p:nvSpPr>
        <p:spPr>
          <a:xfrm>
            <a:off x="176876" y="6048004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방어형 </a:t>
            </a:r>
            <a:r>
              <a:rPr lang="ko-KR" altLang="en-US" sz="2400" b="1" dirty="0" err="1"/>
              <a:t>포션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16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 기타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363F6A-CA85-4C91-B38A-4F8A3691CB80}"/>
              </a:ext>
            </a:extLst>
          </p:cNvPr>
          <p:cNvSpPr/>
          <p:nvPr/>
        </p:nvSpPr>
        <p:spPr>
          <a:xfrm>
            <a:off x="5093688" y="3220067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8E602FF-7743-4BAA-BE97-AC39018A8C79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 flipV="1">
            <a:off x="7470433" y="1824140"/>
            <a:ext cx="2178567" cy="18506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75F352-5A86-45B8-8357-5F48537460EE}"/>
              </a:ext>
            </a:extLst>
          </p:cNvPr>
          <p:cNvSpPr/>
          <p:nvPr/>
        </p:nvSpPr>
        <p:spPr>
          <a:xfrm>
            <a:off x="9649000" y="1369458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장비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소모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A5A59-B75B-40CE-9050-55BB868DDBBB}"/>
              </a:ext>
            </a:extLst>
          </p:cNvPr>
          <p:cNvSpPr txBox="1"/>
          <p:nvPr/>
        </p:nvSpPr>
        <p:spPr>
          <a:xfrm>
            <a:off x="8786057" y="1432357"/>
            <a:ext cx="8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: 1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7B79B5A-994A-4A3E-BC0E-40AA0974C5F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963273" y="4269368"/>
            <a:ext cx="1698988" cy="149389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1F8A47B3-7453-48F5-AC95-446613037368}"/>
              </a:ext>
            </a:extLst>
          </p:cNvPr>
          <p:cNvSpPr/>
          <p:nvPr/>
        </p:nvSpPr>
        <p:spPr>
          <a:xfrm>
            <a:off x="6294704" y="4534403"/>
            <a:ext cx="1542228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1A47D0-27C3-4B41-BC20-A7C662404108}"/>
              </a:ext>
            </a:extLst>
          </p:cNvPr>
          <p:cNvSpPr/>
          <p:nvPr/>
        </p:nvSpPr>
        <p:spPr>
          <a:xfrm>
            <a:off x="8559716" y="5411129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채집품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EDC0C20-A5BF-46FA-BFB4-A6A10D6E33FF}"/>
              </a:ext>
            </a:extLst>
          </p:cNvPr>
          <p:cNvSpPr/>
          <p:nvPr/>
        </p:nvSpPr>
        <p:spPr>
          <a:xfrm>
            <a:off x="9648999" y="4015201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가능 지역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7ED0CA-F279-40D4-BD00-08D1DB429D0D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9748089" y="4959223"/>
            <a:ext cx="179992" cy="4519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0DD6C2B-B83E-4EEA-B081-5331998088BD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4414249" y="4535841"/>
            <a:ext cx="1609781" cy="79696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4605EAAF-FF43-4E01-84E3-DEBF0DF3FEA0}"/>
              </a:ext>
            </a:extLst>
          </p:cNvPr>
          <p:cNvSpPr/>
          <p:nvPr/>
        </p:nvSpPr>
        <p:spPr>
          <a:xfrm>
            <a:off x="4884470" y="4357736"/>
            <a:ext cx="1466301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A8AA1C-59A4-42CF-8389-DFB4E225739E}"/>
              </a:ext>
            </a:extLst>
          </p:cNvPr>
          <p:cNvSpPr/>
          <p:nvPr/>
        </p:nvSpPr>
        <p:spPr>
          <a:xfrm>
            <a:off x="2443912" y="5284531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사냥품</a:t>
            </a:r>
            <a:endParaRPr lang="ko-KR" altLang="en-US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5889DF-2611-431A-912C-2B363CDC263E}"/>
              </a:ext>
            </a:extLst>
          </p:cNvPr>
          <p:cNvCxnSpPr>
            <a:cxnSpLocks/>
            <a:stCxn id="34" idx="1"/>
            <a:endCxn id="51" idx="6"/>
          </p:cNvCxnSpPr>
          <p:nvPr/>
        </p:nvCxnSpPr>
        <p:spPr>
          <a:xfrm flipH="1" flipV="1">
            <a:off x="2028204" y="5185176"/>
            <a:ext cx="415708" cy="554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5BB5B12-84B7-4233-8E5F-5B1FB66AAF13}"/>
              </a:ext>
            </a:extLst>
          </p:cNvPr>
          <p:cNvSpPr/>
          <p:nvPr/>
        </p:nvSpPr>
        <p:spPr>
          <a:xfrm>
            <a:off x="122513" y="4632181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가능 지역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DB60AC-B809-4890-B0C1-D0A393A69977}"/>
              </a:ext>
            </a:extLst>
          </p:cNvPr>
          <p:cNvSpPr/>
          <p:nvPr/>
        </p:nvSpPr>
        <p:spPr>
          <a:xfrm>
            <a:off x="1188242" y="1841665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레시피</a:t>
            </a:r>
            <a:endParaRPr lang="ko-KR" altLang="en-US" b="1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AFAF8AC-4A2B-4F2F-9A8A-EB744ED3C9AB}"/>
              </a:ext>
            </a:extLst>
          </p:cNvPr>
          <p:cNvCxnSpPr>
            <a:cxnSpLocks/>
            <a:stCxn id="48" idx="1"/>
            <a:endCxn id="56" idx="3"/>
          </p:cNvCxnSpPr>
          <p:nvPr/>
        </p:nvCxnSpPr>
        <p:spPr>
          <a:xfrm rot="10800000">
            <a:off x="3564988" y="2296347"/>
            <a:ext cx="1528701" cy="137840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7C891ACF-FDA3-41E2-9C0D-7043C2587290}"/>
              </a:ext>
            </a:extLst>
          </p:cNvPr>
          <p:cNvSpPr/>
          <p:nvPr/>
        </p:nvSpPr>
        <p:spPr>
          <a:xfrm>
            <a:off x="3576399" y="2393115"/>
            <a:ext cx="1466301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모험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2C7CBB-DA58-4C5D-B7C8-59F6B0F3AAD0}"/>
              </a:ext>
            </a:extLst>
          </p:cNvPr>
          <p:cNvSpPr/>
          <p:nvPr/>
        </p:nvSpPr>
        <p:spPr>
          <a:xfrm>
            <a:off x="789756" y="336411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가능 아이템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B8419F-39E0-444A-929C-7092B7BD4D6A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1742602" y="1442401"/>
            <a:ext cx="634013" cy="399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C7D4055-97FA-42EB-BA15-04B2291E525F}"/>
              </a:ext>
            </a:extLst>
          </p:cNvPr>
          <p:cNvSpPr/>
          <p:nvPr/>
        </p:nvSpPr>
        <p:spPr>
          <a:xfrm>
            <a:off x="956733" y="3045536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 아이템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3DD5D3-4853-4DC0-AE0D-D0750BDC4177}"/>
              </a:ext>
            </a:extLst>
          </p:cNvPr>
          <p:cNvCxnSpPr>
            <a:cxnSpLocks/>
          </p:cNvCxnSpPr>
          <p:nvPr/>
        </p:nvCxnSpPr>
        <p:spPr>
          <a:xfrm flipH="1">
            <a:off x="1915090" y="2751028"/>
            <a:ext cx="113115" cy="3760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9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시간 시스템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370ED9-1B98-4511-ADA6-742AE29B9A0C}"/>
              </a:ext>
            </a:extLst>
          </p:cNvPr>
          <p:cNvSpPr txBox="1"/>
          <p:nvPr/>
        </p:nvSpPr>
        <p:spPr>
          <a:xfrm>
            <a:off x="674707" y="1782424"/>
            <a:ext cx="685796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시간은 </a:t>
            </a:r>
            <a:r>
              <a:rPr lang="en-US" altLang="ko-KR" dirty="0"/>
              <a:t>24</a:t>
            </a:r>
            <a:r>
              <a:rPr lang="ko-KR" altLang="en-US" dirty="0"/>
              <a:t>시간으로 한다</a:t>
            </a:r>
            <a:r>
              <a:rPr lang="en-US" altLang="ko-KR" dirty="0"/>
              <a:t>. (13</a:t>
            </a:r>
            <a:r>
              <a:rPr lang="ko-KR" altLang="en-US" dirty="0"/>
              <a:t>시 </a:t>
            </a:r>
            <a:r>
              <a:rPr lang="en-US" altLang="ko-KR" dirty="0"/>
              <a:t>18</a:t>
            </a:r>
            <a:r>
              <a:rPr lang="ko-KR" altLang="en-US" dirty="0"/>
              <a:t>시 이렇게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시는 없고  </a:t>
            </a:r>
            <a:r>
              <a:rPr lang="en-US" altLang="ko-KR" dirty="0"/>
              <a:t>00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-n</a:t>
            </a:r>
            <a:r>
              <a:rPr lang="ko-KR" altLang="en-US" dirty="0"/>
              <a:t>월</a:t>
            </a:r>
            <a:r>
              <a:rPr lang="en-US" altLang="ko-KR" dirty="0"/>
              <a:t>n</a:t>
            </a:r>
            <a:r>
              <a:rPr lang="ko-KR" altLang="en-US" dirty="0"/>
              <a:t>일 이런 건 없고 그냥 시계만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1" dirty="0">
                <a:solidFill>
                  <a:srgbClr val="FF0000"/>
                </a:solidFill>
              </a:rPr>
              <a:t>현실의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분은 이 게임에선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분이며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분 단위로 시계에 표시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b="1" dirty="0"/>
              <a:t>22</a:t>
            </a:r>
            <a:r>
              <a:rPr lang="ko-KR" altLang="en-US" b="1" dirty="0"/>
              <a:t>시부터 시간 </a:t>
            </a:r>
            <a:r>
              <a:rPr lang="en-US" altLang="ko-KR" b="1" dirty="0"/>
              <a:t>UI</a:t>
            </a:r>
            <a:r>
              <a:rPr lang="ko-KR" altLang="en-US" b="1" dirty="0"/>
              <a:t> </a:t>
            </a:r>
            <a:r>
              <a:rPr lang="en-US" altLang="ko-KR" b="1" dirty="0"/>
              <a:t>Text</a:t>
            </a:r>
            <a:r>
              <a:rPr lang="ko-KR" altLang="en-US" b="1" dirty="0"/>
              <a:t>가 붉은 색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-00</a:t>
            </a:r>
            <a:r>
              <a:rPr lang="ko-KR" altLang="en-US" dirty="0"/>
              <a:t>시가 되면 주인공이 피곤해서 쓰러집니다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주인공은 언제든지 잘 수 있지만 자고 일어나면 </a:t>
            </a:r>
            <a:r>
              <a:rPr lang="en-US" altLang="ko-KR" dirty="0"/>
              <a:t>6</a:t>
            </a:r>
            <a:r>
              <a:rPr lang="ko-KR" altLang="en-US" dirty="0"/>
              <a:t>시가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환경은 </a:t>
            </a:r>
            <a:r>
              <a:rPr lang="en-US" altLang="ko-KR" dirty="0"/>
              <a:t>3</a:t>
            </a:r>
            <a:r>
              <a:rPr lang="ko-KR" altLang="en-US" dirty="0"/>
              <a:t>시에 바뀝니다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51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용어 정리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370ED9-1B98-4511-ADA6-742AE29B9A0C}"/>
              </a:ext>
            </a:extLst>
          </p:cNvPr>
          <p:cNvSpPr txBox="1"/>
          <p:nvPr/>
        </p:nvSpPr>
        <p:spPr>
          <a:xfrm>
            <a:off x="674707" y="1782424"/>
            <a:ext cx="7369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레시피를 이용해 제작하는 곳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제작 대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지팡이에 끼는 돌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마법석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제작할 경우 사막 겨울 등으로 바뀌는 것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환경변화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이곳의 사는 정령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정령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7367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823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퀘스트 창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22">
            <a:extLst>
              <a:ext uri="{FF2B5EF4-FFF2-40B4-BE49-F238E27FC236}">
                <a16:creationId xmlns:a16="http://schemas.microsoft.com/office/drawing/2014/main" id="{24758C1A-BEC7-4064-AAC9-511E7157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37670"/>
              </p:ext>
            </p:extLst>
          </p:nvPr>
        </p:nvGraphicFramePr>
        <p:xfrm>
          <a:off x="3526062" y="1445512"/>
          <a:ext cx="8427529" cy="419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67322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5860207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</a:tblGrid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퀘스트 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QuestName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를 그대로 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퀘스트 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QuestType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에 나오는 이미지를 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퀘스트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Quest</a:t>
                      </a:r>
                      <a:r>
                        <a:rPr lang="ko-KR" altLang="en-US" sz="2600" b="1" dirty="0">
                          <a:solidFill>
                            <a:srgbClr val="FFC000"/>
                          </a:solidFill>
                        </a:rPr>
                        <a:t>에 나오는 설명을 쓴다</a:t>
                      </a:r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.</a:t>
                      </a:r>
                      <a:endParaRPr lang="ko-KR" altLang="en-US" sz="2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퀘스트 보상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Amends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에 나오는 보상을 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퀘스트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Explanation</a:t>
                      </a:r>
                      <a:r>
                        <a:rPr lang="ko-KR" altLang="en-US" sz="2600" b="1" dirty="0">
                          <a:solidFill>
                            <a:srgbClr val="FFC000"/>
                          </a:solidFill>
                        </a:rPr>
                        <a:t>에 나오는 설명을 쓴다</a:t>
                      </a:r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.</a:t>
                      </a:r>
                      <a:endParaRPr lang="ko-KR" altLang="en-US" sz="2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351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CD25D2-4E90-46EF-B85A-05647B256F97}"/>
              </a:ext>
            </a:extLst>
          </p:cNvPr>
          <p:cNvSpPr/>
          <p:nvPr/>
        </p:nvSpPr>
        <p:spPr>
          <a:xfrm>
            <a:off x="5043054" y="5706733"/>
            <a:ext cx="6899564" cy="499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BA0CB2-B48E-40C5-B70E-F7A19AB92929}"/>
              </a:ext>
            </a:extLst>
          </p:cNvPr>
          <p:cNvGrpSpPr/>
          <p:nvPr/>
        </p:nvGrpSpPr>
        <p:grpSpPr>
          <a:xfrm>
            <a:off x="952375" y="5689892"/>
            <a:ext cx="3837709" cy="1140301"/>
            <a:chOff x="952375" y="5689892"/>
            <a:chExt cx="3837709" cy="114030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7BB2C3-9E05-4ED8-BEBC-78A53024E2FA}"/>
                </a:ext>
              </a:extLst>
            </p:cNvPr>
            <p:cNvSpPr/>
            <p:nvPr/>
          </p:nvSpPr>
          <p:spPr>
            <a:xfrm>
              <a:off x="952375" y="5689892"/>
              <a:ext cx="3837709" cy="114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2858C3-688E-4A0F-A22E-A1565C4ADF0C}"/>
                </a:ext>
              </a:extLst>
            </p:cNvPr>
            <p:cNvSpPr/>
            <p:nvPr/>
          </p:nvSpPr>
          <p:spPr>
            <a:xfrm>
              <a:off x="1009587" y="5811933"/>
              <a:ext cx="3723284" cy="547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퀘스트 이름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1445CF-2F85-4D5B-8004-61A484384D52}"/>
                </a:ext>
              </a:extLst>
            </p:cNvPr>
            <p:cNvSpPr/>
            <p:nvPr/>
          </p:nvSpPr>
          <p:spPr>
            <a:xfrm>
              <a:off x="2777585" y="6397119"/>
              <a:ext cx="1955286" cy="3951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이미지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3B8530-CD32-418C-B750-4DD66E28740F}"/>
              </a:ext>
            </a:extLst>
          </p:cNvPr>
          <p:cNvGrpSpPr/>
          <p:nvPr/>
        </p:nvGrpSpPr>
        <p:grpSpPr>
          <a:xfrm>
            <a:off x="952374" y="6952234"/>
            <a:ext cx="3837709" cy="1140301"/>
            <a:chOff x="952375" y="5689892"/>
            <a:chExt cx="3837709" cy="114030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BAFC6C-DE11-4C9E-BBF4-FC9064214430}"/>
                </a:ext>
              </a:extLst>
            </p:cNvPr>
            <p:cNvSpPr/>
            <p:nvPr/>
          </p:nvSpPr>
          <p:spPr>
            <a:xfrm>
              <a:off x="952375" y="5689892"/>
              <a:ext cx="3837709" cy="114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952004-CC29-43AB-923F-4A45E6401DB9}"/>
                </a:ext>
              </a:extLst>
            </p:cNvPr>
            <p:cNvSpPr/>
            <p:nvPr/>
          </p:nvSpPr>
          <p:spPr>
            <a:xfrm>
              <a:off x="1009587" y="5811933"/>
              <a:ext cx="3723284" cy="547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0DF128-1FD8-42DC-A437-D0C0836D2A63}"/>
                </a:ext>
              </a:extLst>
            </p:cNvPr>
            <p:cNvSpPr/>
            <p:nvPr/>
          </p:nvSpPr>
          <p:spPr>
            <a:xfrm>
              <a:off x="2777585" y="6397119"/>
              <a:ext cx="1955286" cy="3951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이미지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E57943-3999-4702-A58B-96055961A38B}"/>
              </a:ext>
            </a:extLst>
          </p:cNvPr>
          <p:cNvGrpSpPr/>
          <p:nvPr/>
        </p:nvGrpSpPr>
        <p:grpSpPr>
          <a:xfrm>
            <a:off x="952374" y="8264716"/>
            <a:ext cx="3837709" cy="1140301"/>
            <a:chOff x="952375" y="5689892"/>
            <a:chExt cx="3837709" cy="114030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7EE68E-9480-4E27-A711-0FE2228383C0}"/>
                </a:ext>
              </a:extLst>
            </p:cNvPr>
            <p:cNvSpPr/>
            <p:nvPr/>
          </p:nvSpPr>
          <p:spPr>
            <a:xfrm>
              <a:off x="952375" y="5689892"/>
              <a:ext cx="3837709" cy="114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5C2B2E-070A-4F9A-93D0-C1B29E934372}"/>
                </a:ext>
              </a:extLst>
            </p:cNvPr>
            <p:cNvSpPr/>
            <p:nvPr/>
          </p:nvSpPr>
          <p:spPr>
            <a:xfrm>
              <a:off x="1009587" y="5811933"/>
              <a:ext cx="3723284" cy="547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870CCA-D4EA-4AC5-B73C-09D8C467672F}"/>
                </a:ext>
              </a:extLst>
            </p:cNvPr>
            <p:cNvSpPr/>
            <p:nvPr/>
          </p:nvSpPr>
          <p:spPr>
            <a:xfrm>
              <a:off x="2777585" y="6397119"/>
              <a:ext cx="1955286" cy="3951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이미지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3D6D5B-276C-4C08-B724-E25798262DD3}"/>
              </a:ext>
            </a:extLst>
          </p:cNvPr>
          <p:cNvGrpSpPr/>
          <p:nvPr/>
        </p:nvGrpSpPr>
        <p:grpSpPr>
          <a:xfrm>
            <a:off x="952373" y="9527058"/>
            <a:ext cx="3837709" cy="1140301"/>
            <a:chOff x="952375" y="5689892"/>
            <a:chExt cx="3837709" cy="11403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8AAD5C-1D1E-4ABE-87A4-5FE85BD79379}"/>
                </a:ext>
              </a:extLst>
            </p:cNvPr>
            <p:cNvSpPr/>
            <p:nvPr/>
          </p:nvSpPr>
          <p:spPr>
            <a:xfrm>
              <a:off x="952375" y="5689892"/>
              <a:ext cx="3837709" cy="114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C3A93F4-6AC1-4F6A-8901-F32C2FE39AD3}"/>
                </a:ext>
              </a:extLst>
            </p:cNvPr>
            <p:cNvSpPr/>
            <p:nvPr/>
          </p:nvSpPr>
          <p:spPr>
            <a:xfrm>
              <a:off x="1009587" y="5811933"/>
              <a:ext cx="3723284" cy="547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86D5BB-C4F0-4CC7-B2CD-9A22D095EEB3}"/>
                </a:ext>
              </a:extLst>
            </p:cNvPr>
            <p:cNvSpPr/>
            <p:nvPr/>
          </p:nvSpPr>
          <p:spPr>
            <a:xfrm>
              <a:off x="2777585" y="6397119"/>
              <a:ext cx="1955286" cy="3951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퀘스트 이미지</a:t>
              </a:r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9BC345-D990-4CCF-A1D1-7E6C1EC8010A}"/>
              </a:ext>
            </a:extLst>
          </p:cNvPr>
          <p:cNvSpPr/>
          <p:nvPr/>
        </p:nvSpPr>
        <p:spPr>
          <a:xfrm>
            <a:off x="5182177" y="5811933"/>
            <a:ext cx="3723284" cy="547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562898-85AC-4FDD-9E08-09DCD5E2D608}"/>
              </a:ext>
            </a:extLst>
          </p:cNvPr>
          <p:cNvSpPr/>
          <p:nvPr/>
        </p:nvSpPr>
        <p:spPr>
          <a:xfrm>
            <a:off x="9631071" y="5964046"/>
            <a:ext cx="1955286" cy="395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이미지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2DB139-8965-43A5-9515-1B34821FBC55}"/>
              </a:ext>
            </a:extLst>
          </p:cNvPr>
          <p:cNvSpPr/>
          <p:nvPr/>
        </p:nvSpPr>
        <p:spPr>
          <a:xfrm>
            <a:off x="5182177" y="6557043"/>
            <a:ext cx="6404182" cy="2377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내용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98575B-11AE-415A-B1D8-EE219EDAFDE0}"/>
              </a:ext>
            </a:extLst>
          </p:cNvPr>
          <p:cNvSpPr/>
          <p:nvPr/>
        </p:nvSpPr>
        <p:spPr>
          <a:xfrm>
            <a:off x="5182174" y="9900973"/>
            <a:ext cx="6404181" cy="69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보상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F3EFC2-754E-4BFF-A73F-3A907C8FED88}"/>
              </a:ext>
            </a:extLst>
          </p:cNvPr>
          <p:cNvSpPr txBox="1"/>
          <p:nvPr/>
        </p:nvSpPr>
        <p:spPr>
          <a:xfrm>
            <a:off x="62092" y="1550116"/>
            <a:ext cx="3627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퀘스트 창은 퀘스트를 받은 </a:t>
            </a:r>
            <a:endParaRPr lang="en-US" altLang="ko-KR" dirty="0"/>
          </a:p>
          <a:p>
            <a:r>
              <a:rPr lang="ko-KR" altLang="en-US" dirty="0"/>
              <a:t>순으로 위에서 아래로 채워진다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오른쪽에 나오는 퀘스트 창은 </a:t>
            </a:r>
            <a:endParaRPr lang="en-US" altLang="ko-KR" dirty="0"/>
          </a:p>
          <a:p>
            <a:r>
              <a:rPr lang="ko-KR" altLang="en-US" dirty="0"/>
              <a:t>맨 위에 있는 퀘스트</a:t>
            </a:r>
            <a:r>
              <a:rPr lang="en-US" altLang="ko-KR" dirty="0"/>
              <a:t>, </a:t>
            </a:r>
            <a:r>
              <a:rPr lang="ko-KR" altLang="en-US" dirty="0"/>
              <a:t>이후에는</a:t>
            </a:r>
            <a:endParaRPr lang="en-US" altLang="ko-KR" dirty="0"/>
          </a:p>
          <a:p>
            <a:r>
              <a:rPr lang="ko-KR" altLang="en-US" dirty="0"/>
              <a:t>왼쪽에 퀘스트 이름을 누르면 바뀜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3ADC68-E2E0-424E-AA3E-28CE1BC36818}"/>
              </a:ext>
            </a:extLst>
          </p:cNvPr>
          <p:cNvSpPr/>
          <p:nvPr/>
        </p:nvSpPr>
        <p:spPr>
          <a:xfrm>
            <a:off x="5182174" y="9009439"/>
            <a:ext cx="6404181" cy="816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설명</a:t>
            </a:r>
          </a:p>
        </p:txBody>
      </p:sp>
    </p:spTree>
    <p:extLst>
      <p:ext uri="{BB962C8B-B14F-4D97-AF65-F5344CB8AC3E}">
        <p14:creationId xmlns:p14="http://schemas.microsoft.com/office/powerpoint/2010/main" val="253601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25353F-9DCA-466E-9743-4A18392C80DF}"/>
              </a:ext>
            </a:extLst>
          </p:cNvPr>
          <p:cNvSpPr/>
          <p:nvPr/>
        </p:nvSpPr>
        <p:spPr>
          <a:xfrm>
            <a:off x="506805" y="4353468"/>
            <a:ext cx="5229317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3E112-9810-456F-A82A-25B868686B4D}"/>
              </a:ext>
            </a:extLst>
          </p:cNvPr>
          <p:cNvSpPr/>
          <p:nvPr/>
        </p:nvSpPr>
        <p:spPr>
          <a:xfrm>
            <a:off x="550197" y="1480130"/>
            <a:ext cx="5185925" cy="27473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6" y="334474"/>
            <a:ext cx="9988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기믹</a:t>
            </a:r>
            <a:r>
              <a:rPr lang="ko-KR" altLang="en-US" sz="4800" b="1" dirty="0"/>
              <a:t> 기본</a:t>
            </a:r>
            <a:r>
              <a:rPr lang="en-US" altLang="ko-KR" sz="4800" b="1" dirty="0"/>
              <a:t>1(</a:t>
            </a:r>
            <a:r>
              <a:rPr lang="ko-KR" altLang="en-US" sz="4800" b="1" dirty="0"/>
              <a:t>전 기후 사용 가능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7E8E20-7D54-4EF2-93CD-32FBC97F50E9}"/>
              </a:ext>
            </a:extLst>
          </p:cNvPr>
          <p:cNvSpPr txBox="1"/>
          <p:nvPr/>
        </p:nvSpPr>
        <p:spPr>
          <a:xfrm>
            <a:off x="689326" y="352939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지팡이로 공격을 할 경우 상자가 열린다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아무런 조건 없이 공격을 할 경우 부숴지면서 상자가 열림</a:t>
            </a:r>
          </a:p>
        </p:txBody>
      </p:sp>
      <p:pic>
        <p:nvPicPr>
          <p:cNvPr id="1028" name="Picture 4" descr="원신] 간만에 리세마라 해봄 | 유머 게시판">
            <a:extLst>
              <a:ext uri="{FF2B5EF4-FFF2-40B4-BE49-F238E27FC236}">
                <a16:creationId xmlns:a16="http://schemas.microsoft.com/office/drawing/2014/main" id="{AAD2272A-23EA-4430-83B1-7F116B015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5" t="23196" r="33680" b="31566"/>
          <a:stretch/>
        </p:blipFill>
        <p:spPr bwMode="auto">
          <a:xfrm>
            <a:off x="747841" y="1589685"/>
            <a:ext cx="2637095" cy="178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D2B15F-83BA-4546-AA90-A1D4B7D802A4}"/>
              </a:ext>
            </a:extLst>
          </p:cNvPr>
          <p:cNvSpPr txBox="1"/>
          <p:nvPr/>
        </p:nvSpPr>
        <p:spPr>
          <a:xfrm>
            <a:off x="506805" y="6398719"/>
            <a:ext cx="5229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지팡이로 근접 공격을 할 경우 상자가 열린다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돌에 특정 지팡이의 이미지가 그려져 있다</a:t>
            </a:r>
            <a:r>
              <a:rPr lang="en-US" altLang="ko-KR" sz="1400" dirty="0"/>
              <a:t>.  </a:t>
            </a:r>
            <a:r>
              <a:rPr lang="ko-KR" altLang="en-US" sz="1400" dirty="0"/>
              <a:t>그 지팡이로 칠 경우 </a:t>
            </a:r>
            <a:endParaRPr lang="en-US" altLang="ko-KR" sz="1400" dirty="0"/>
          </a:p>
          <a:p>
            <a:r>
              <a:rPr lang="ko-KR" altLang="en-US" sz="1400" dirty="0"/>
              <a:t>바위가 깨지면서 안쪽에 상자가 나온다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8B2402-10F7-48EC-9172-A4BD28112DC0}"/>
              </a:ext>
            </a:extLst>
          </p:cNvPr>
          <p:cNvSpPr/>
          <p:nvPr/>
        </p:nvSpPr>
        <p:spPr>
          <a:xfrm>
            <a:off x="278292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25C575-A9FC-42AF-BA1A-8A351B65C42E}"/>
              </a:ext>
            </a:extLst>
          </p:cNvPr>
          <p:cNvSpPr/>
          <p:nvPr/>
        </p:nvSpPr>
        <p:spPr>
          <a:xfrm>
            <a:off x="234900" y="416240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포켓라이드 | 포켓몬 위키 | Fandom">
            <a:extLst>
              <a:ext uri="{FF2B5EF4-FFF2-40B4-BE49-F238E27FC236}">
                <a16:creationId xmlns:a16="http://schemas.microsoft.com/office/drawing/2014/main" id="{C022C7D7-02D2-49ED-954D-27088F227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5" b="10883"/>
          <a:stretch/>
        </p:blipFill>
        <p:spPr bwMode="auto">
          <a:xfrm>
            <a:off x="822102" y="4539221"/>
            <a:ext cx="2652849" cy="17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0FCAB8-4695-4BDB-A22A-F2D25C1D58A4}"/>
              </a:ext>
            </a:extLst>
          </p:cNvPr>
          <p:cNvSpPr/>
          <p:nvPr/>
        </p:nvSpPr>
        <p:spPr>
          <a:xfrm>
            <a:off x="6096000" y="1480130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8D84C-97C8-4914-9183-B877795755E4}"/>
              </a:ext>
            </a:extLst>
          </p:cNvPr>
          <p:cNvSpPr txBox="1"/>
          <p:nvPr/>
        </p:nvSpPr>
        <p:spPr>
          <a:xfrm>
            <a:off x="6235129" y="3529390"/>
            <a:ext cx="5229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재료를 모아서 상자를 만들고 그 상자를 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재료를 모아서 틀만 있는 상자에 재료 전부 넣으면 </a:t>
            </a:r>
            <a:endParaRPr lang="en-US" altLang="ko-KR" sz="1400" dirty="0"/>
          </a:p>
          <a:p>
            <a:r>
              <a:rPr lang="ko-KR" altLang="en-US" sz="1400" dirty="0"/>
              <a:t>상자가  평범한 상자처럼 바뀐다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94B1DA-EBB5-4E2A-A3EF-63D90CC15A03}"/>
              </a:ext>
            </a:extLst>
          </p:cNvPr>
          <p:cNvSpPr/>
          <p:nvPr/>
        </p:nvSpPr>
        <p:spPr>
          <a:xfrm>
            <a:off x="5824095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6" name="Picture 12" descr="쿠팡! - 투명선물상자">
            <a:extLst>
              <a:ext uri="{FF2B5EF4-FFF2-40B4-BE49-F238E27FC236}">
                <a16:creationId xmlns:a16="http://schemas.microsoft.com/office/drawing/2014/main" id="{9CB6F7A9-1B30-4F5F-BBBD-4765C4DD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36" y="1571339"/>
            <a:ext cx="1866793" cy="186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15350C-BFBC-4F19-89E8-77ED45E42EDD}"/>
              </a:ext>
            </a:extLst>
          </p:cNvPr>
          <p:cNvSpPr/>
          <p:nvPr/>
        </p:nvSpPr>
        <p:spPr>
          <a:xfrm>
            <a:off x="6096000" y="4477831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499B8-F828-4B9B-88F8-80342D0D8308}"/>
              </a:ext>
            </a:extLst>
          </p:cNvPr>
          <p:cNvSpPr txBox="1"/>
          <p:nvPr/>
        </p:nvSpPr>
        <p:spPr>
          <a:xfrm>
            <a:off x="6235129" y="6527091"/>
            <a:ext cx="52132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속성 마법을 계속 받으면 상자가 열림</a:t>
            </a:r>
            <a:endParaRPr lang="en-US" altLang="ko-KR" dirty="0"/>
          </a:p>
          <a:p>
            <a:r>
              <a:rPr lang="ko-KR" altLang="en-US" sz="1400" dirty="0"/>
              <a:t>상자에 기본 공격을 해서 에너지를 채움 에너지가 다 차면 상자가</a:t>
            </a:r>
            <a:endParaRPr lang="en-US" altLang="ko-KR" sz="1400" dirty="0"/>
          </a:p>
          <a:p>
            <a:r>
              <a:rPr lang="ko-KR" altLang="en-US" sz="1400" dirty="0"/>
              <a:t>열림</a:t>
            </a:r>
            <a:r>
              <a:rPr lang="en-US" altLang="ko-KR" sz="1400" dirty="0"/>
              <a:t> (</a:t>
            </a:r>
            <a:r>
              <a:rPr lang="ko-KR" altLang="en-US" sz="1400" dirty="0"/>
              <a:t>내구도 줄이기 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586E28-2CBF-4390-A31E-0891E5B85A49}"/>
              </a:ext>
            </a:extLst>
          </p:cNvPr>
          <p:cNvSpPr/>
          <p:nvPr/>
        </p:nvSpPr>
        <p:spPr>
          <a:xfrm>
            <a:off x="5824095" y="4315481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8" name="Picture 14" descr="리튬 배터리, 수명 연장의 꿈 이루려면… - 전자신문">
            <a:extLst>
              <a:ext uri="{FF2B5EF4-FFF2-40B4-BE49-F238E27FC236}">
                <a16:creationId xmlns:a16="http://schemas.microsoft.com/office/drawing/2014/main" id="{7827D73D-2FB0-45DF-AC13-87F4BB20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08" y="4784230"/>
            <a:ext cx="2594453" cy="16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13ED0F-9C88-462C-BD82-5F0C74EE0F67}"/>
              </a:ext>
            </a:extLst>
          </p:cNvPr>
          <p:cNvSpPr/>
          <p:nvPr/>
        </p:nvSpPr>
        <p:spPr>
          <a:xfrm>
            <a:off x="506805" y="7630343"/>
            <a:ext cx="5229317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DD3ABA-3011-4AE7-B42B-D7E692BEC43C}"/>
              </a:ext>
            </a:extLst>
          </p:cNvPr>
          <p:cNvSpPr txBox="1"/>
          <p:nvPr/>
        </p:nvSpPr>
        <p:spPr>
          <a:xfrm>
            <a:off x="506805" y="9675594"/>
            <a:ext cx="54649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동물을 따라가면 보이지 않는 상자로 안내한다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돌기후마다 특징에 맞는 동물 또는 사계절에 살 수 있는 동물을 </a:t>
            </a:r>
            <a:endParaRPr lang="en-US" altLang="ko-KR" sz="1400" dirty="0"/>
          </a:p>
          <a:p>
            <a:r>
              <a:rPr lang="ko-KR" altLang="en-US" sz="1400" dirty="0"/>
              <a:t>따라 상자로 안내해준다</a:t>
            </a:r>
            <a:endParaRPr lang="en-US" altLang="ko-KR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C83C13-35BF-476F-BB84-ECBF0B30BBC1}"/>
              </a:ext>
            </a:extLst>
          </p:cNvPr>
          <p:cNvSpPr/>
          <p:nvPr/>
        </p:nvSpPr>
        <p:spPr>
          <a:xfrm>
            <a:off x="234900" y="7439275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4" name="Picture 2" descr="다람쥐 - 나무위키">
            <a:extLst>
              <a:ext uri="{FF2B5EF4-FFF2-40B4-BE49-F238E27FC236}">
                <a16:creationId xmlns:a16="http://schemas.microsoft.com/office/drawing/2014/main" id="{9C6DCC75-93FE-4BFC-A780-F2E26A04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2" y="7711180"/>
            <a:ext cx="2393218" cy="19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25353F-9DCA-466E-9743-4A18392C80DF}"/>
              </a:ext>
            </a:extLst>
          </p:cNvPr>
          <p:cNvSpPr/>
          <p:nvPr/>
        </p:nvSpPr>
        <p:spPr>
          <a:xfrm>
            <a:off x="506805" y="4353468"/>
            <a:ext cx="5229317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3E112-9810-456F-A82A-25B868686B4D}"/>
              </a:ext>
            </a:extLst>
          </p:cNvPr>
          <p:cNvSpPr/>
          <p:nvPr/>
        </p:nvSpPr>
        <p:spPr>
          <a:xfrm>
            <a:off x="550197" y="1480130"/>
            <a:ext cx="5185925" cy="27473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823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기믹</a:t>
            </a:r>
            <a:r>
              <a:rPr lang="ko-KR" altLang="en-US" sz="4800" b="1" dirty="0"/>
              <a:t> 숲</a:t>
            </a:r>
            <a:r>
              <a:rPr lang="en-US" altLang="ko-KR" sz="4800" b="1" dirty="0"/>
              <a:t>1(</a:t>
            </a:r>
            <a:r>
              <a:rPr lang="ko-KR" altLang="en-US" sz="4800" b="1" dirty="0"/>
              <a:t>숲 기후 사용 가능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7E8E20-7D54-4EF2-93CD-32FBC97F50E9}"/>
              </a:ext>
            </a:extLst>
          </p:cNvPr>
          <p:cNvSpPr txBox="1"/>
          <p:nvPr/>
        </p:nvSpPr>
        <p:spPr>
          <a:xfrm>
            <a:off x="689326" y="352939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숨겨진 굴에 들어가면 상자가 있다</a:t>
            </a:r>
            <a:endParaRPr lang="en-US" altLang="ko-KR" dirty="0"/>
          </a:p>
          <a:p>
            <a:r>
              <a:rPr lang="ko-KR" altLang="en-US" sz="1400" dirty="0"/>
              <a:t>아무런 조건 없이 공격을 할 경우 부숴지면서 상자가 열림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2B15F-83BA-4546-AA90-A1D4B7D802A4}"/>
              </a:ext>
            </a:extLst>
          </p:cNvPr>
          <p:cNvSpPr txBox="1"/>
          <p:nvPr/>
        </p:nvSpPr>
        <p:spPr>
          <a:xfrm>
            <a:off x="506805" y="6398719"/>
            <a:ext cx="50930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나뭇잎을 들춰서 상자를 찾는다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딱 봐도 의심스러운 나뭇잎 무더기를 만들어서 그곳을 지팡이로</a:t>
            </a:r>
            <a:endParaRPr lang="en-US" altLang="ko-KR" sz="1400" dirty="0"/>
          </a:p>
          <a:p>
            <a:r>
              <a:rPr lang="ko-KR" altLang="en-US" sz="1400" dirty="0"/>
              <a:t>원거리</a:t>
            </a:r>
            <a:r>
              <a:rPr lang="en-US" altLang="ko-KR" sz="1400" dirty="0"/>
              <a:t>/</a:t>
            </a:r>
            <a:r>
              <a:rPr lang="ko-KR" altLang="en-US" sz="1400" dirty="0"/>
              <a:t>근거리 공격을 하면 나뭇잎이 날라간다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8B2402-10F7-48EC-9172-A4BD28112DC0}"/>
              </a:ext>
            </a:extLst>
          </p:cNvPr>
          <p:cNvSpPr/>
          <p:nvPr/>
        </p:nvSpPr>
        <p:spPr>
          <a:xfrm>
            <a:off x="278292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25C575-A9FC-42AF-BA1A-8A351B65C42E}"/>
              </a:ext>
            </a:extLst>
          </p:cNvPr>
          <p:cNvSpPr/>
          <p:nvPr/>
        </p:nvSpPr>
        <p:spPr>
          <a:xfrm>
            <a:off x="234900" y="416240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0FCAB8-4695-4BDB-A22A-F2D25C1D58A4}"/>
              </a:ext>
            </a:extLst>
          </p:cNvPr>
          <p:cNvSpPr/>
          <p:nvPr/>
        </p:nvSpPr>
        <p:spPr>
          <a:xfrm>
            <a:off x="6096000" y="1480130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8D84C-97C8-4914-9183-B877795755E4}"/>
              </a:ext>
            </a:extLst>
          </p:cNvPr>
          <p:cNvSpPr txBox="1"/>
          <p:nvPr/>
        </p:nvSpPr>
        <p:spPr>
          <a:xfrm>
            <a:off x="6235129" y="3529390"/>
            <a:ext cx="50786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나무를 넘어트려 못 가는 곳을 간다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어느 곳을 쳐도 쓰러지는 방향은 같게 만든다</a:t>
            </a:r>
            <a:r>
              <a:rPr lang="en-US" altLang="ko-KR" sz="1400" dirty="0"/>
              <a:t>.</a:t>
            </a:r>
            <a:r>
              <a:rPr lang="ko-KR" altLang="en-US" sz="1400" dirty="0"/>
              <a:t> 또는 물의 흐름을</a:t>
            </a:r>
            <a:endParaRPr lang="en-US" altLang="ko-KR" sz="1400" dirty="0"/>
          </a:p>
          <a:p>
            <a:r>
              <a:rPr lang="ko-KR" altLang="en-US" sz="1400" dirty="0"/>
              <a:t>막아 물 속에 있는 상자를 먹을 수 도 있다</a:t>
            </a:r>
            <a:r>
              <a:rPr lang="en-US" altLang="ko-KR" sz="1400" dirty="0"/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94B1DA-EBB5-4E2A-A3EF-63D90CC15A03}"/>
              </a:ext>
            </a:extLst>
          </p:cNvPr>
          <p:cNvSpPr/>
          <p:nvPr/>
        </p:nvSpPr>
        <p:spPr>
          <a:xfrm>
            <a:off x="5824095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15350C-BFBC-4F19-89E8-77ED45E42EDD}"/>
              </a:ext>
            </a:extLst>
          </p:cNvPr>
          <p:cNvSpPr/>
          <p:nvPr/>
        </p:nvSpPr>
        <p:spPr>
          <a:xfrm>
            <a:off x="6096000" y="4477831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499B8-F828-4B9B-88F8-80342D0D8308}"/>
              </a:ext>
            </a:extLst>
          </p:cNvPr>
          <p:cNvSpPr txBox="1"/>
          <p:nvPr/>
        </p:nvSpPr>
        <p:spPr>
          <a:xfrm>
            <a:off x="6235129" y="6527091"/>
            <a:ext cx="4998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 위를 올라가서 열매를 채집한다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다른 기후에선 나무 타기가 안된다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인벤토리를 늘리는 열매나</a:t>
            </a:r>
            <a:endParaRPr lang="en-US" altLang="ko-KR" sz="1400" dirty="0"/>
          </a:p>
          <a:p>
            <a:r>
              <a:rPr lang="ko-KR" altLang="en-US" sz="1400" dirty="0"/>
              <a:t>다른 중요한 것들을 넣을 예정이다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스테미나의</a:t>
            </a:r>
            <a:r>
              <a:rPr lang="ko-KR" altLang="en-US" sz="1400" dirty="0"/>
              <a:t> 필요성 증가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586E28-2CBF-4390-A31E-0891E5B85A49}"/>
              </a:ext>
            </a:extLst>
          </p:cNvPr>
          <p:cNvSpPr/>
          <p:nvPr/>
        </p:nvSpPr>
        <p:spPr>
          <a:xfrm>
            <a:off x="5824095" y="4315481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4" descr="이상한 나라의 앨리스&amp;#39; 속 거대한 비밀 | 1boon">
            <a:extLst>
              <a:ext uri="{FF2B5EF4-FFF2-40B4-BE49-F238E27FC236}">
                <a16:creationId xmlns:a16="http://schemas.microsoft.com/office/drawing/2014/main" id="{8BE08F2C-5439-47FC-9FB5-4E8FDC80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0" y="1842289"/>
            <a:ext cx="3220533" cy="15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통나무 다리 (원적산공원. 2011.03.19.토)">
            <a:extLst>
              <a:ext uri="{FF2B5EF4-FFF2-40B4-BE49-F238E27FC236}">
                <a16:creationId xmlns:a16="http://schemas.microsoft.com/office/drawing/2014/main" id="{CDE89F1D-092E-4188-A7A4-A0B7660E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15" y="1563864"/>
            <a:ext cx="2808558" cy="18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나뭇잎,검불,잎 | Листья, Осень, Осенние букеты">
            <a:extLst>
              <a:ext uri="{FF2B5EF4-FFF2-40B4-BE49-F238E27FC236}">
                <a16:creationId xmlns:a16="http://schemas.microsoft.com/office/drawing/2014/main" id="{354FE6CB-817E-4249-B0A9-B5A23132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5" y="4652462"/>
            <a:ext cx="3804858" cy="16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김병만 &amp;quot;이렇게 다리 후들거리긴 처음&amp;quot; 고백 왜? - 조선일보">
            <a:extLst>
              <a:ext uri="{FF2B5EF4-FFF2-40B4-BE49-F238E27FC236}">
                <a16:creationId xmlns:a16="http://schemas.microsoft.com/office/drawing/2014/main" id="{121628D8-7ED7-4278-A7CE-7A2CA7D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05" y="4695418"/>
            <a:ext cx="3267148" cy="18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8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25353F-9DCA-466E-9743-4A18392C80DF}"/>
              </a:ext>
            </a:extLst>
          </p:cNvPr>
          <p:cNvSpPr/>
          <p:nvPr/>
        </p:nvSpPr>
        <p:spPr>
          <a:xfrm>
            <a:off x="506805" y="4505699"/>
            <a:ext cx="5229317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3E112-9810-456F-A82A-25B868686B4D}"/>
              </a:ext>
            </a:extLst>
          </p:cNvPr>
          <p:cNvSpPr/>
          <p:nvPr/>
        </p:nvSpPr>
        <p:spPr>
          <a:xfrm>
            <a:off x="550197" y="1480130"/>
            <a:ext cx="5185925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993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기믹</a:t>
            </a:r>
            <a:r>
              <a:rPr lang="ko-KR" altLang="en-US" sz="4800" b="1" dirty="0"/>
              <a:t> 사막</a:t>
            </a:r>
            <a:r>
              <a:rPr lang="en-US" altLang="ko-KR" sz="4800" b="1" dirty="0"/>
              <a:t>1(</a:t>
            </a:r>
            <a:r>
              <a:rPr lang="ko-KR" altLang="en-US" sz="4800" b="1" dirty="0"/>
              <a:t>사막 기후 사용 가능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7E8E20-7D54-4EF2-93CD-32FBC97F50E9}"/>
              </a:ext>
            </a:extLst>
          </p:cNvPr>
          <p:cNvSpPr txBox="1"/>
          <p:nvPr/>
        </p:nvSpPr>
        <p:spPr>
          <a:xfrm>
            <a:off x="689326" y="3529390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물을 길러와 특정 선인장을 키우면 꽃에서</a:t>
            </a:r>
            <a:endParaRPr lang="en-US" altLang="ko-KR" dirty="0"/>
          </a:p>
          <a:p>
            <a:r>
              <a:rPr lang="ko-KR" altLang="en-US" dirty="0"/>
              <a:t>보물상자가 나온다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또는 아래로 가는 길이 나온다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2B15F-83BA-4546-AA90-A1D4B7D802A4}"/>
              </a:ext>
            </a:extLst>
          </p:cNvPr>
          <p:cNvSpPr txBox="1"/>
          <p:nvPr/>
        </p:nvSpPr>
        <p:spPr>
          <a:xfrm>
            <a:off x="506805" y="6550950"/>
            <a:ext cx="5229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지팡이로 근접 공격을 할 경우 상자가 열린다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돌에 특정 지팡이의 이미지가 그려져 있다</a:t>
            </a:r>
            <a:r>
              <a:rPr lang="en-US" altLang="ko-KR" sz="1400" dirty="0"/>
              <a:t>.  </a:t>
            </a:r>
            <a:r>
              <a:rPr lang="ko-KR" altLang="en-US" sz="1400" dirty="0"/>
              <a:t>그 지팡이로 칠 경우 </a:t>
            </a:r>
            <a:endParaRPr lang="en-US" altLang="ko-KR" sz="1400" dirty="0"/>
          </a:p>
          <a:p>
            <a:r>
              <a:rPr lang="ko-KR" altLang="en-US" sz="1400" dirty="0"/>
              <a:t>바위가 깨지면서 안쪽에 상자가 나온다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8B2402-10F7-48EC-9172-A4BD28112DC0}"/>
              </a:ext>
            </a:extLst>
          </p:cNvPr>
          <p:cNvSpPr/>
          <p:nvPr/>
        </p:nvSpPr>
        <p:spPr>
          <a:xfrm>
            <a:off x="278292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25C575-A9FC-42AF-BA1A-8A351B65C42E}"/>
              </a:ext>
            </a:extLst>
          </p:cNvPr>
          <p:cNvSpPr/>
          <p:nvPr/>
        </p:nvSpPr>
        <p:spPr>
          <a:xfrm>
            <a:off x="234900" y="4314631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0FCAB8-4695-4BDB-A22A-F2D25C1D58A4}"/>
              </a:ext>
            </a:extLst>
          </p:cNvPr>
          <p:cNvSpPr/>
          <p:nvPr/>
        </p:nvSpPr>
        <p:spPr>
          <a:xfrm>
            <a:off x="6096000" y="1480130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8D84C-97C8-4914-9183-B877795755E4}"/>
              </a:ext>
            </a:extLst>
          </p:cNvPr>
          <p:cNvSpPr txBox="1"/>
          <p:nvPr/>
        </p:nvSpPr>
        <p:spPr>
          <a:xfrm>
            <a:off x="6235129" y="3529390"/>
            <a:ext cx="5229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재료를 모아서 상자를 만들고 그 상자를 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재료를 모아서 틀만 있는 상자에 재료 전부 넣으면 </a:t>
            </a:r>
            <a:endParaRPr lang="en-US" altLang="ko-KR" sz="1400" dirty="0"/>
          </a:p>
          <a:p>
            <a:r>
              <a:rPr lang="ko-KR" altLang="en-US" sz="1400" dirty="0"/>
              <a:t>상자가  평범한 상자처럼 바뀐다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94B1DA-EBB5-4E2A-A3EF-63D90CC15A03}"/>
              </a:ext>
            </a:extLst>
          </p:cNvPr>
          <p:cNvSpPr/>
          <p:nvPr/>
        </p:nvSpPr>
        <p:spPr>
          <a:xfrm>
            <a:off x="5824095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15350C-BFBC-4F19-89E8-77ED45E42EDD}"/>
              </a:ext>
            </a:extLst>
          </p:cNvPr>
          <p:cNvSpPr/>
          <p:nvPr/>
        </p:nvSpPr>
        <p:spPr>
          <a:xfrm>
            <a:off x="6096000" y="4477831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499B8-F828-4B9B-88F8-80342D0D8308}"/>
              </a:ext>
            </a:extLst>
          </p:cNvPr>
          <p:cNvSpPr txBox="1"/>
          <p:nvPr/>
        </p:nvSpPr>
        <p:spPr>
          <a:xfrm>
            <a:off x="6235129" y="6527091"/>
            <a:ext cx="52132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속성 마법을 계속 받으면 상자가 열림</a:t>
            </a:r>
            <a:endParaRPr lang="en-US" altLang="ko-KR" dirty="0"/>
          </a:p>
          <a:p>
            <a:r>
              <a:rPr lang="ko-KR" altLang="en-US" sz="1400" dirty="0"/>
              <a:t>상자에 기본 공격을 해서 에너지를 채움 에너지가 다 차면 상자가</a:t>
            </a:r>
            <a:endParaRPr lang="en-US" altLang="ko-KR" sz="1400" dirty="0"/>
          </a:p>
          <a:p>
            <a:r>
              <a:rPr lang="ko-KR" altLang="en-US" sz="1400" dirty="0"/>
              <a:t>열림</a:t>
            </a:r>
            <a:r>
              <a:rPr lang="en-US" altLang="ko-KR" sz="1400" dirty="0"/>
              <a:t> (</a:t>
            </a:r>
            <a:r>
              <a:rPr lang="ko-KR" altLang="en-US" sz="1400" dirty="0"/>
              <a:t>내구도 줄이기 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586E28-2CBF-4390-A31E-0891E5B85A49}"/>
              </a:ext>
            </a:extLst>
          </p:cNvPr>
          <p:cNvSpPr/>
          <p:nvPr/>
        </p:nvSpPr>
        <p:spPr>
          <a:xfrm>
            <a:off x="5824095" y="4315481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4" descr="무료 사진: 선인장, 꽃">
            <a:extLst>
              <a:ext uri="{FF2B5EF4-FFF2-40B4-BE49-F238E27FC236}">
                <a16:creationId xmlns:a16="http://schemas.microsoft.com/office/drawing/2014/main" id="{CB7462A4-21A3-4FF8-A34B-B58F86F8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56" y="1572588"/>
            <a:ext cx="2521651" cy="18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2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25353F-9DCA-466E-9743-4A18392C80DF}"/>
              </a:ext>
            </a:extLst>
          </p:cNvPr>
          <p:cNvSpPr/>
          <p:nvPr/>
        </p:nvSpPr>
        <p:spPr>
          <a:xfrm>
            <a:off x="506805" y="4353468"/>
            <a:ext cx="5229317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3E112-9810-456F-A82A-25B868686B4D}"/>
              </a:ext>
            </a:extLst>
          </p:cNvPr>
          <p:cNvSpPr/>
          <p:nvPr/>
        </p:nvSpPr>
        <p:spPr>
          <a:xfrm>
            <a:off x="550197" y="1480130"/>
            <a:ext cx="5185925" cy="28353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6" y="334474"/>
            <a:ext cx="1009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기믹</a:t>
            </a:r>
            <a:r>
              <a:rPr lang="ko-KR" altLang="en-US" sz="4800" b="1" dirty="0"/>
              <a:t> 늪지</a:t>
            </a:r>
            <a:r>
              <a:rPr lang="en-US" altLang="ko-KR" sz="4800" b="1" dirty="0"/>
              <a:t>1(</a:t>
            </a:r>
            <a:r>
              <a:rPr lang="ko-KR" altLang="en-US" sz="4800" b="1" dirty="0"/>
              <a:t>늪지기후 사용 가능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7E8E20-7D54-4EF2-93CD-32FBC97F50E9}"/>
              </a:ext>
            </a:extLst>
          </p:cNvPr>
          <p:cNvSpPr txBox="1"/>
          <p:nvPr/>
        </p:nvSpPr>
        <p:spPr>
          <a:xfrm>
            <a:off x="689326" y="3529390"/>
            <a:ext cx="51587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늪 안에 비밀통로</a:t>
            </a:r>
            <a:endParaRPr lang="en-US" altLang="ko-KR" dirty="0"/>
          </a:p>
          <a:p>
            <a:r>
              <a:rPr lang="ko-KR" altLang="en-US" sz="1400" dirty="0"/>
              <a:t>늪 안에 공간이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늪에 색깔 또는 시점적으로 차이를 </a:t>
            </a:r>
            <a:endParaRPr lang="en-US" altLang="ko-KR" sz="1400" dirty="0"/>
          </a:p>
          <a:p>
            <a:r>
              <a:rPr lang="ko-KR" altLang="en-US" sz="1400" dirty="0"/>
              <a:t>주어 공간이 있음을 알려준다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2B15F-83BA-4546-AA90-A1D4B7D802A4}"/>
              </a:ext>
            </a:extLst>
          </p:cNvPr>
          <p:cNvSpPr txBox="1"/>
          <p:nvPr/>
        </p:nvSpPr>
        <p:spPr>
          <a:xfrm>
            <a:off x="506805" y="6398719"/>
            <a:ext cx="52533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갈대숲을 지우면 그 속에 숨어있던 상자가 나온다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우거진 갈대 숲을 마법 또는 근접 공격으로 </a:t>
            </a:r>
            <a:r>
              <a:rPr lang="ko-KR" altLang="en-US" sz="1400" dirty="0" err="1"/>
              <a:t>지울경우</a:t>
            </a:r>
            <a:r>
              <a:rPr lang="ko-KR" altLang="en-US" sz="1400" dirty="0"/>
              <a:t> 그 안에 있던</a:t>
            </a:r>
            <a:endParaRPr lang="en-US" altLang="ko-KR" sz="1400" dirty="0"/>
          </a:p>
          <a:p>
            <a:r>
              <a:rPr lang="ko-KR" altLang="en-US" sz="1400" dirty="0"/>
              <a:t>상자가 나온다</a:t>
            </a:r>
            <a:r>
              <a:rPr lang="en-US" altLang="ko-KR" sz="1400" dirty="0"/>
              <a:t>(</a:t>
            </a:r>
            <a:r>
              <a:rPr lang="ko-KR" altLang="en-US" sz="1400" dirty="0"/>
              <a:t>약간의 실루엣으로 상자가 있음을 표시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8B2402-10F7-48EC-9172-A4BD28112DC0}"/>
              </a:ext>
            </a:extLst>
          </p:cNvPr>
          <p:cNvSpPr/>
          <p:nvPr/>
        </p:nvSpPr>
        <p:spPr>
          <a:xfrm>
            <a:off x="278292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25C575-A9FC-42AF-BA1A-8A351B65C42E}"/>
              </a:ext>
            </a:extLst>
          </p:cNvPr>
          <p:cNvSpPr/>
          <p:nvPr/>
        </p:nvSpPr>
        <p:spPr>
          <a:xfrm>
            <a:off x="234900" y="416240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0FCAB8-4695-4BDB-A22A-F2D25C1D58A4}"/>
              </a:ext>
            </a:extLst>
          </p:cNvPr>
          <p:cNvSpPr/>
          <p:nvPr/>
        </p:nvSpPr>
        <p:spPr>
          <a:xfrm>
            <a:off x="6096000" y="1480130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8D84C-97C8-4914-9183-B877795755E4}"/>
              </a:ext>
            </a:extLst>
          </p:cNvPr>
          <p:cNvSpPr txBox="1"/>
          <p:nvPr/>
        </p:nvSpPr>
        <p:spPr>
          <a:xfrm>
            <a:off x="6235129" y="3529390"/>
            <a:ext cx="5118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주머니를 물고 있는 황새를 공격해 아이템의 획득</a:t>
            </a:r>
            <a:endParaRPr lang="en-US" altLang="ko-KR" dirty="0"/>
          </a:p>
          <a:p>
            <a:r>
              <a:rPr lang="ko-KR" altLang="en-US" sz="1400" dirty="0"/>
              <a:t>재료를 모아서 틀만 있는 상자에 재료 전부 넣으면 </a:t>
            </a:r>
            <a:endParaRPr lang="en-US" altLang="ko-KR" sz="1400" dirty="0"/>
          </a:p>
          <a:p>
            <a:r>
              <a:rPr lang="ko-KR" altLang="en-US" sz="1400" dirty="0"/>
              <a:t>상자가  평범한 상자처럼 바뀐다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94B1DA-EBB5-4E2A-A3EF-63D90CC15A03}"/>
              </a:ext>
            </a:extLst>
          </p:cNvPr>
          <p:cNvSpPr/>
          <p:nvPr/>
        </p:nvSpPr>
        <p:spPr>
          <a:xfrm>
            <a:off x="5824095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15350C-BFBC-4F19-89E8-77ED45E42EDD}"/>
              </a:ext>
            </a:extLst>
          </p:cNvPr>
          <p:cNvSpPr/>
          <p:nvPr/>
        </p:nvSpPr>
        <p:spPr>
          <a:xfrm>
            <a:off x="6096000" y="4477831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499B8-F828-4B9B-88F8-80342D0D8308}"/>
              </a:ext>
            </a:extLst>
          </p:cNvPr>
          <p:cNvSpPr txBox="1"/>
          <p:nvPr/>
        </p:nvSpPr>
        <p:spPr>
          <a:xfrm>
            <a:off x="6235129" y="6527091"/>
            <a:ext cx="4887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몬스터를 거대 벌레 잡이식물로 유인해 소화를 </a:t>
            </a:r>
            <a:endParaRPr lang="en-US" altLang="ko-KR" dirty="0"/>
          </a:p>
          <a:p>
            <a:r>
              <a:rPr lang="ko-KR" altLang="en-US" dirty="0"/>
              <a:t>하면 보상을 준다</a:t>
            </a:r>
            <a:r>
              <a:rPr lang="en-US" altLang="ko-KR" dirty="0"/>
              <a:t>.</a:t>
            </a:r>
          </a:p>
          <a:p>
            <a:r>
              <a:rPr lang="ko-KR" altLang="en-US" sz="1400" dirty="0" err="1"/>
              <a:t>플래이어가</a:t>
            </a:r>
            <a:r>
              <a:rPr lang="ko-KR" altLang="en-US" sz="1400" dirty="0"/>
              <a:t> 들어가면 죽고 보상도 </a:t>
            </a:r>
            <a:r>
              <a:rPr lang="ko-KR" altLang="en-US" sz="1400" dirty="0" err="1"/>
              <a:t>안나옴</a:t>
            </a:r>
            <a:endParaRPr lang="ko-KR" altLang="en-US" sz="14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586E28-2CBF-4390-A31E-0891E5B85A49}"/>
              </a:ext>
            </a:extLst>
          </p:cNvPr>
          <p:cNvSpPr/>
          <p:nvPr/>
        </p:nvSpPr>
        <p:spPr>
          <a:xfrm>
            <a:off x="5824095" y="4315481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6" descr="Ada Lumpur Hidup yang Dapat Menghisap Tubuh Kita - Semua Halaman - Bobo">
            <a:extLst>
              <a:ext uri="{FF2B5EF4-FFF2-40B4-BE49-F238E27FC236}">
                <a16:creationId xmlns:a16="http://schemas.microsoft.com/office/drawing/2014/main" id="{0DE407FE-AF8D-4167-9F40-C85C2655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2" y="1737847"/>
            <a:ext cx="2529120" cy="168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아기를 데리고 온다는 유럽의 황새 전설 : 네이버 블로그">
            <a:extLst>
              <a:ext uri="{FF2B5EF4-FFF2-40B4-BE49-F238E27FC236}">
                <a16:creationId xmlns:a16="http://schemas.microsoft.com/office/drawing/2014/main" id="{3D94F46B-8628-4E6F-A32E-DCBC89FB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05" y="1717349"/>
            <a:ext cx="3009319" cy="16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바다 위에 조성된 갈대숲 10리길 &amp;lt; 사회/지역 &amp;lt; 뉴스 &amp;lt; 기사본문 - 부안독립신문">
            <a:extLst>
              <a:ext uri="{FF2B5EF4-FFF2-40B4-BE49-F238E27FC236}">
                <a16:creationId xmlns:a16="http://schemas.microsoft.com/office/drawing/2014/main" id="{78A05DA3-5A07-4EF9-83EF-FD6E94FC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0" y="4428988"/>
            <a:ext cx="2912679" cy="19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왜 끈끈이귀개과(科)로 묶었을까? - 전영호의 동식물 탐구교실">
            <a:extLst>
              <a:ext uri="{FF2B5EF4-FFF2-40B4-BE49-F238E27FC236}">
                <a16:creationId xmlns:a16="http://schemas.microsoft.com/office/drawing/2014/main" id="{BB2C40B6-BD6A-45BF-B9EB-8AE8CAFC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05" y="4655392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43ABFF-0E32-45AB-988E-17D4E85F8763}"/>
              </a:ext>
            </a:extLst>
          </p:cNvPr>
          <p:cNvSpPr/>
          <p:nvPr/>
        </p:nvSpPr>
        <p:spPr>
          <a:xfrm>
            <a:off x="825624" y="3596238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 게임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1286A-7C04-4C8D-A98A-4055FE156374}"/>
              </a:ext>
            </a:extLst>
          </p:cNvPr>
          <p:cNvSpPr/>
          <p:nvPr/>
        </p:nvSpPr>
        <p:spPr>
          <a:xfrm>
            <a:off x="537100" y="5211420"/>
            <a:ext cx="2352582" cy="1056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상호작용 불가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장비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17AA01-3BFE-4BFD-848B-40F58A0F5B09}"/>
              </a:ext>
            </a:extLst>
          </p:cNvPr>
          <p:cNvSpPr/>
          <p:nvPr/>
        </p:nvSpPr>
        <p:spPr>
          <a:xfrm>
            <a:off x="825624" y="7461722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인벤토리 부족하시죠? 창고관련 팁입니다! | 로스트아크 - 공략게시판">
            <a:extLst>
              <a:ext uri="{FF2B5EF4-FFF2-40B4-BE49-F238E27FC236}">
                <a16:creationId xmlns:a16="http://schemas.microsoft.com/office/drawing/2014/main" id="{CD228572-8CD3-40E9-AEBC-C8CCDB98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4" y="3412303"/>
            <a:ext cx="4314547" cy="24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AF8787-0877-46F4-B73A-DC1FCAC3E3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13391" y="4040120"/>
            <a:ext cx="0" cy="11713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696302-CDFF-49BE-901B-CFD53FCEBE3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13391" y="6267860"/>
            <a:ext cx="0" cy="1193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DF29DE-EE50-4127-8C34-A8A8EBD201DA}"/>
              </a:ext>
            </a:extLst>
          </p:cNvPr>
          <p:cNvSpPr/>
          <p:nvPr/>
        </p:nvSpPr>
        <p:spPr>
          <a:xfrm>
            <a:off x="1016496" y="4384406"/>
            <a:ext cx="1393793" cy="4827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r>
              <a:rPr lang="ko-KR" altLang="en-US" b="1" dirty="0">
                <a:solidFill>
                  <a:schemeClr val="bg1"/>
                </a:solidFill>
              </a:rPr>
              <a:t>키 입력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6EFE086F-3697-41D0-AF1C-8A7247742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53127"/>
              </p:ext>
            </p:extLst>
          </p:nvPr>
        </p:nvGraphicFramePr>
        <p:xfrm>
          <a:off x="3020629" y="3620927"/>
          <a:ext cx="4385570" cy="23910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8409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3127161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</a:tblGrid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배치순서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옵션이름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장비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91856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소비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기타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</a:tbl>
          </a:graphicData>
        </a:graphic>
      </p:graphicFrame>
      <p:pic>
        <p:nvPicPr>
          <p:cNvPr id="1030" name="Picture 6" descr="인벤토리 정리 완료! | 메이플 인벤">
            <a:extLst>
              <a:ext uri="{FF2B5EF4-FFF2-40B4-BE49-F238E27FC236}">
                <a16:creationId xmlns:a16="http://schemas.microsoft.com/office/drawing/2014/main" id="{434C8B8A-C173-4C1D-BD1D-2F29CEF6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91" y="6315074"/>
            <a:ext cx="3553068" cy="21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12837E-ECA2-4BD3-8714-1BE0A73704CF}"/>
              </a:ext>
            </a:extLst>
          </p:cNvPr>
          <p:cNvSpPr/>
          <p:nvPr/>
        </p:nvSpPr>
        <p:spPr>
          <a:xfrm>
            <a:off x="674707" y="6572479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장비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소비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기타버튼 클릭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1063E-5C04-4DD5-BC2C-C1E29FD6D2E3}"/>
              </a:ext>
            </a:extLst>
          </p:cNvPr>
          <p:cNvSpPr txBox="1"/>
          <p:nvPr/>
        </p:nvSpPr>
        <p:spPr>
          <a:xfrm>
            <a:off x="3020628" y="5529198"/>
            <a:ext cx="50090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정중앙에 인벤토리만 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게임 일시정지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- ESC</a:t>
            </a:r>
            <a:r>
              <a:rPr lang="ko-KR" altLang="en-US" dirty="0"/>
              <a:t>버튼 또는 오른쪽 위에 있는 </a:t>
            </a:r>
            <a:r>
              <a:rPr lang="en-US" altLang="ko-KR" dirty="0"/>
              <a:t>X</a:t>
            </a:r>
            <a:r>
              <a:rPr lang="ko-KR" altLang="en-US" dirty="0"/>
              <a:t>버튼을 사용해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인벤토리 </a:t>
            </a:r>
            <a:r>
              <a:rPr lang="en-US" altLang="ko-KR" dirty="0"/>
              <a:t>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42581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25353F-9DCA-466E-9743-4A18392C80DF}"/>
              </a:ext>
            </a:extLst>
          </p:cNvPr>
          <p:cNvSpPr/>
          <p:nvPr/>
        </p:nvSpPr>
        <p:spPr>
          <a:xfrm>
            <a:off x="506805" y="4353468"/>
            <a:ext cx="5229317" cy="2845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3E112-9810-456F-A82A-25B868686B4D}"/>
              </a:ext>
            </a:extLst>
          </p:cNvPr>
          <p:cNvSpPr/>
          <p:nvPr/>
        </p:nvSpPr>
        <p:spPr>
          <a:xfrm>
            <a:off x="550197" y="1480130"/>
            <a:ext cx="5185925" cy="27473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957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기믹</a:t>
            </a:r>
            <a:r>
              <a:rPr lang="ko-KR" altLang="en-US" sz="4800" b="1" dirty="0"/>
              <a:t> 겨울</a:t>
            </a:r>
            <a:r>
              <a:rPr lang="en-US" altLang="ko-KR" sz="4800" b="1" dirty="0"/>
              <a:t>1(</a:t>
            </a:r>
            <a:r>
              <a:rPr lang="ko-KR" altLang="en-US" sz="4800" b="1" dirty="0"/>
              <a:t>겨울기후 사용 가능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7E8E20-7D54-4EF2-93CD-32FBC97F50E9}"/>
              </a:ext>
            </a:extLst>
          </p:cNvPr>
          <p:cNvSpPr txBox="1"/>
          <p:nvPr/>
        </p:nvSpPr>
        <p:spPr>
          <a:xfrm>
            <a:off x="689326" y="352939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지팡이로 공격을 할 경우 상자가 열린다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아무런 조건 없이 공격을 할 경우 부숴지면서 상자가 열림</a:t>
            </a:r>
          </a:p>
        </p:txBody>
      </p:sp>
      <p:pic>
        <p:nvPicPr>
          <p:cNvPr id="1028" name="Picture 4" descr="원신] 간만에 리세마라 해봄 | 유머 게시판">
            <a:extLst>
              <a:ext uri="{FF2B5EF4-FFF2-40B4-BE49-F238E27FC236}">
                <a16:creationId xmlns:a16="http://schemas.microsoft.com/office/drawing/2014/main" id="{AAD2272A-23EA-4430-83B1-7F116B015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5" t="23196" r="33680" b="31566"/>
          <a:stretch/>
        </p:blipFill>
        <p:spPr bwMode="auto">
          <a:xfrm>
            <a:off x="747841" y="1589685"/>
            <a:ext cx="2637095" cy="178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D2B15F-83BA-4546-AA90-A1D4B7D802A4}"/>
              </a:ext>
            </a:extLst>
          </p:cNvPr>
          <p:cNvSpPr txBox="1"/>
          <p:nvPr/>
        </p:nvSpPr>
        <p:spPr>
          <a:xfrm>
            <a:off x="506805" y="6398719"/>
            <a:ext cx="5229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지팡이로 근접 공격을 할 경우 상자가 열린다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돌에 특정 지팡이의 이미지가 그려져 있다</a:t>
            </a:r>
            <a:r>
              <a:rPr lang="en-US" altLang="ko-KR" sz="1400" dirty="0"/>
              <a:t>.  </a:t>
            </a:r>
            <a:r>
              <a:rPr lang="ko-KR" altLang="en-US" sz="1400" dirty="0"/>
              <a:t>그 지팡이로 칠 경우 </a:t>
            </a:r>
            <a:endParaRPr lang="en-US" altLang="ko-KR" sz="1400" dirty="0"/>
          </a:p>
          <a:p>
            <a:r>
              <a:rPr lang="ko-KR" altLang="en-US" sz="1400" dirty="0"/>
              <a:t>바위가 깨지면서 안쪽에 상자가 나온다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8B2402-10F7-48EC-9172-A4BD28112DC0}"/>
              </a:ext>
            </a:extLst>
          </p:cNvPr>
          <p:cNvSpPr/>
          <p:nvPr/>
        </p:nvSpPr>
        <p:spPr>
          <a:xfrm>
            <a:off x="278292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25C575-A9FC-42AF-BA1A-8A351B65C42E}"/>
              </a:ext>
            </a:extLst>
          </p:cNvPr>
          <p:cNvSpPr/>
          <p:nvPr/>
        </p:nvSpPr>
        <p:spPr>
          <a:xfrm>
            <a:off x="234900" y="416240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포켓라이드 | 포켓몬 위키 | Fandom">
            <a:extLst>
              <a:ext uri="{FF2B5EF4-FFF2-40B4-BE49-F238E27FC236}">
                <a16:creationId xmlns:a16="http://schemas.microsoft.com/office/drawing/2014/main" id="{C022C7D7-02D2-49ED-954D-27088F227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5" b="10883"/>
          <a:stretch/>
        </p:blipFill>
        <p:spPr bwMode="auto">
          <a:xfrm>
            <a:off x="822102" y="4539221"/>
            <a:ext cx="2652849" cy="17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0FCAB8-4695-4BDB-A22A-F2D25C1D58A4}"/>
              </a:ext>
            </a:extLst>
          </p:cNvPr>
          <p:cNvSpPr/>
          <p:nvPr/>
        </p:nvSpPr>
        <p:spPr>
          <a:xfrm>
            <a:off x="6096000" y="1480130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8D84C-97C8-4914-9183-B877795755E4}"/>
              </a:ext>
            </a:extLst>
          </p:cNvPr>
          <p:cNvSpPr txBox="1"/>
          <p:nvPr/>
        </p:nvSpPr>
        <p:spPr>
          <a:xfrm>
            <a:off x="6235129" y="3529390"/>
            <a:ext cx="52293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재료를 모아서 상자를 만들고 그 상자를 연다</a:t>
            </a:r>
            <a:r>
              <a:rPr lang="en-US" altLang="ko-KR" dirty="0"/>
              <a:t>.</a:t>
            </a:r>
          </a:p>
          <a:p>
            <a:r>
              <a:rPr lang="ko-KR" altLang="en-US" sz="1400" dirty="0"/>
              <a:t>재료를 모아서 틀만 있는 상자에 재료 전부 넣으면 </a:t>
            </a:r>
            <a:endParaRPr lang="en-US" altLang="ko-KR" sz="1400" dirty="0"/>
          </a:p>
          <a:p>
            <a:r>
              <a:rPr lang="ko-KR" altLang="en-US" sz="1400" dirty="0"/>
              <a:t>상자가  평범한 상자처럼 바뀐다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94B1DA-EBB5-4E2A-A3EF-63D90CC15A03}"/>
              </a:ext>
            </a:extLst>
          </p:cNvPr>
          <p:cNvSpPr/>
          <p:nvPr/>
        </p:nvSpPr>
        <p:spPr>
          <a:xfrm>
            <a:off x="5824095" y="1317780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6" name="Picture 12" descr="쿠팡! - 투명선물상자">
            <a:extLst>
              <a:ext uri="{FF2B5EF4-FFF2-40B4-BE49-F238E27FC236}">
                <a16:creationId xmlns:a16="http://schemas.microsoft.com/office/drawing/2014/main" id="{9CB6F7A9-1B30-4F5F-BBBD-4765C4DD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36" y="1571339"/>
            <a:ext cx="1866793" cy="186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15350C-BFBC-4F19-89E8-77ED45E42EDD}"/>
              </a:ext>
            </a:extLst>
          </p:cNvPr>
          <p:cNvSpPr/>
          <p:nvPr/>
        </p:nvSpPr>
        <p:spPr>
          <a:xfrm>
            <a:off x="6096000" y="4477831"/>
            <a:ext cx="5310738" cy="2873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6499B8-F828-4B9B-88F8-80342D0D8308}"/>
              </a:ext>
            </a:extLst>
          </p:cNvPr>
          <p:cNvSpPr txBox="1"/>
          <p:nvPr/>
        </p:nvSpPr>
        <p:spPr>
          <a:xfrm>
            <a:off x="6235129" y="6527091"/>
            <a:ext cx="52132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속성 마법을 계속 받으면 상자가 열림</a:t>
            </a:r>
            <a:endParaRPr lang="en-US" altLang="ko-KR" dirty="0"/>
          </a:p>
          <a:p>
            <a:r>
              <a:rPr lang="ko-KR" altLang="en-US" sz="1400" dirty="0"/>
              <a:t>상자에 기본 공격을 해서 에너지를 채움 에너지가 다 차면 상자가</a:t>
            </a:r>
            <a:endParaRPr lang="en-US" altLang="ko-KR" sz="1400" dirty="0"/>
          </a:p>
          <a:p>
            <a:r>
              <a:rPr lang="ko-KR" altLang="en-US" sz="1400" dirty="0"/>
              <a:t>열림</a:t>
            </a:r>
            <a:r>
              <a:rPr lang="en-US" altLang="ko-KR" sz="1400" dirty="0"/>
              <a:t> (</a:t>
            </a:r>
            <a:r>
              <a:rPr lang="ko-KR" altLang="en-US" sz="1400" dirty="0"/>
              <a:t>내구도 줄이기 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0586E28-2CBF-4390-A31E-0891E5B85A49}"/>
              </a:ext>
            </a:extLst>
          </p:cNvPr>
          <p:cNvSpPr/>
          <p:nvPr/>
        </p:nvSpPr>
        <p:spPr>
          <a:xfrm>
            <a:off x="5824095" y="4315481"/>
            <a:ext cx="543810" cy="54381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8" name="Picture 14" descr="리튬 배터리, 수명 연장의 꿈 이루려면… - 전자신문">
            <a:extLst>
              <a:ext uri="{FF2B5EF4-FFF2-40B4-BE49-F238E27FC236}">
                <a16:creationId xmlns:a16="http://schemas.microsoft.com/office/drawing/2014/main" id="{7827D73D-2FB0-45DF-AC13-87F4BB20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08" y="4784230"/>
            <a:ext cx="2594453" cy="16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6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957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튜토리얼 설계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58BD3F1-CA7C-42D3-9A15-0A0CB0E66EBE}"/>
              </a:ext>
            </a:extLst>
          </p:cNvPr>
          <p:cNvSpPr/>
          <p:nvPr/>
        </p:nvSpPr>
        <p:spPr>
          <a:xfrm>
            <a:off x="674707" y="1698165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FEBD12-29E5-4B07-ADF0-670F8B0E2479}"/>
              </a:ext>
            </a:extLst>
          </p:cNvPr>
          <p:cNvSpPr/>
          <p:nvPr/>
        </p:nvSpPr>
        <p:spPr>
          <a:xfrm>
            <a:off x="123082" y="2641388"/>
            <a:ext cx="2878781" cy="1056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프롤로그 시작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2D</a:t>
            </a:r>
            <a:r>
              <a:rPr lang="ko-KR" altLang="en-US" dirty="0">
                <a:solidFill>
                  <a:schemeClr val="tx1"/>
                </a:solidFill>
              </a:rPr>
              <a:t>컷 신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 자막으로 시작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게임 시작할 때마다 나옴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DAAF64-CF27-4D12-8576-0F18501CAEDA}"/>
              </a:ext>
            </a:extLst>
          </p:cNvPr>
          <p:cNvSpPr/>
          <p:nvPr/>
        </p:nvSpPr>
        <p:spPr>
          <a:xfrm>
            <a:off x="674707" y="5563649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 메뉴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123A4E-F39D-425E-888F-AEF6A3BBE7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562473" y="2142048"/>
            <a:ext cx="1" cy="4993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4E5C7B-44FF-45B9-BE2B-A642FE287B2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562473" y="3697829"/>
            <a:ext cx="1" cy="18658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1CBC2-80B9-48F1-B560-DA1CED3E3DCD}"/>
              </a:ext>
            </a:extLst>
          </p:cNvPr>
          <p:cNvSpPr/>
          <p:nvPr/>
        </p:nvSpPr>
        <p:spPr>
          <a:xfrm>
            <a:off x="477179" y="4160289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스페이스 버튼을 눌러 </a:t>
            </a:r>
            <a:r>
              <a:rPr lang="ko-KR" altLang="en-US" b="1" dirty="0" err="1">
                <a:solidFill>
                  <a:schemeClr val="bg1"/>
                </a:solidFill>
              </a:rPr>
              <a:t>스킵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299AC-A14D-4C04-AC28-0CE065AACEF0}"/>
              </a:ext>
            </a:extLst>
          </p:cNvPr>
          <p:cNvSpPr txBox="1"/>
          <p:nvPr/>
        </p:nvSpPr>
        <p:spPr>
          <a:xfrm>
            <a:off x="627844" y="6404670"/>
            <a:ext cx="9445214" cy="4062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튜토리얼 스토리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dirty="0"/>
              <a:t>주인공의 이름을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프로메가 주인공을 부르면서 시작</a:t>
            </a:r>
            <a:r>
              <a:rPr lang="en-US" altLang="ko-KR" dirty="0"/>
              <a:t>(</a:t>
            </a:r>
            <a:r>
              <a:rPr lang="ko-KR" altLang="en-US" dirty="0"/>
              <a:t>이동 튜토리얼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프로메는 연구에 사용할 재료가 없다고 재료를 구하러 가라 함</a:t>
            </a:r>
            <a:r>
              <a:rPr lang="en-US" altLang="ko-KR" dirty="0"/>
              <a:t>(</a:t>
            </a:r>
            <a:r>
              <a:rPr lang="ko-KR" altLang="en-US" dirty="0"/>
              <a:t>채집 튜토리얼 시작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이때 밖은 위험하니 지팡이도 들고 간다</a:t>
            </a:r>
            <a:r>
              <a:rPr lang="en-US" altLang="ko-KR" b="1" dirty="0"/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지팡이 안 들면 밖에 못 나간다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이렇게 밖으로 나가서 채집을 하고 채집이 끝나고 돌아가는 </a:t>
            </a:r>
            <a:r>
              <a:rPr lang="ko-KR" altLang="en-US" b="1" dirty="0"/>
              <a:t>길에 몬스터 </a:t>
            </a:r>
            <a:r>
              <a:rPr lang="en-US" altLang="ko-KR" b="1" dirty="0"/>
              <a:t>2</a:t>
            </a:r>
            <a:r>
              <a:rPr lang="ko-KR" altLang="en-US" b="1" dirty="0"/>
              <a:t>마리 </a:t>
            </a:r>
            <a:r>
              <a:rPr lang="ko-KR" altLang="en-US" dirty="0"/>
              <a:t>등장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채집할 때 사막에 나무가 있는 식으로 하고 주인공이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어제는 이렇지 않았다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이럼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5. </a:t>
            </a:r>
            <a:r>
              <a:rPr lang="ko-KR" altLang="en-US" dirty="0"/>
              <a:t>적을 잡는 법을 알려주고 적을 처치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다시 집으로 돌아와서 </a:t>
            </a:r>
            <a:r>
              <a:rPr lang="ko-KR" altLang="en-US" b="1" dirty="0"/>
              <a:t>연구 도와주고 </a:t>
            </a:r>
            <a:r>
              <a:rPr lang="ko-KR" altLang="en-US" dirty="0"/>
              <a:t>기후가 바뀌는 원인을 </a:t>
            </a:r>
            <a:r>
              <a:rPr lang="ko-KR" altLang="en-US"/>
              <a:t>찾으러 감 </a:t>
            </a:r>
            <a:r>
              <a:rPr lang="en-US" altLang="ko-KR"/>
              <a:t>(</a:t>
            </a:r>
            <a:r>
              <a:rPr lang="ko-KR" altLang="en-US" dirty="0"/>
              <a:t>제작 튜토리얼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E5F41-148A-4930-96AA-39A6765F054E}"/>
              </a:ext>
            </a:extLst>
          </p:cNvPr>
          <p:cNvSpPr txBox="1"/>
          <p:nvPr/>
        </p:nvSpPr>
        <p:spPr>
          <a:xfrm>
            <a:off x="3436421" y="1509088"/>
            <a:ext cx="6599884" cy="4893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프롤로그에 나오는 이야기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dirty="0"/>
              <a:t>원래는 정령들과 사람이 평화롭게 살았음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그러다 한 사람에 의해 과거에 쓴 문서가 발견됨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문서에는 원래 우리는 다른 새상에서 왔고 원래 새상으로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돌아가기 위해 만든 설계도가 있음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이걸 발견한 사람은 자신이 원래 살던 곳으로 가고 싶어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설계도에 써져 있는 데로 함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하지만 설계도에 써져 있는 데로 하면 할 수록 주변의 자연은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파괴 되었고 이로 인해 피해를 입은 사람들은 연구를 중단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시키기 위해 힘을 모아 저지함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이때 주인공의 부모님도 참전을 했고 어린 주인공을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프로메에게 맡기고 전쟁을 하러 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주인공은 프로메의 아래에서 자라며 마법과 제작방법을 배움 </a:t>
            </a:r>
          </a:p>
        </p:txBody>
      </p:sp>
    </p:spTree>
    <p:extLst>
      <p:ext uri="{BB962C8B-B14F-4D97-AF65-F5344CB8AC3E}">
        <p14:creationId xmlns:p14="http://schemas.microsoft.com/office/powerpoint/2010/main" val="314308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40EA79-D3C7-46F3-9966-51F1BB7645FC}"/>
              </a:ext>
            </a:extLst>
          </p:cNvPr>
          <p:cNvSpPr/>
          <p:nvPr/>
        </p:nvSpPr>
        <p:spPr>
          <a:xfrm>
            <a:off x="6723191" y="1551709"/>
            <a:ext cx="5273624" cy="2925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957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채집 설계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331BDD-107C-4A0C-A8C1-7136CD7C95BB}"/>
              </a:ext>
            </a:extLst>
          </p:cNvPr>
          <p:cNvSpPr/>
          <p:nvPr/>
        </p:nvSpPr>
        <p:spPr>
          <a:xfrm>
            <a:off x="1005892" y="1698165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나무 발견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961148-B7E1-45C6-8D76-E23CB75C3364}"/>
              </a:ext>
            </a:extLst>
          </p:cNvPr>
          <p:cNvSpPr/>
          <p:nvPr/>
        </p:nvSpPr>
        <p:spPr>
          <a:xfrm>
            <a:off x="454268" y="3245913"/>
            <a:ext cx="2878781" cy="1056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 나무에서 나뭇가지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나뭇잎 등 랜덤으로 아이템 드랍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E83F8C2-A982-46DB-9F5B-37EFC9B27909}"/>
              </a:ext>
            </a:extLst>
          </p:cNvPr>
          <p:cNvSpPr/>
          <p:nvPr/>
        </p:nvSpPr>
        <p:spPr>
          <a:xfrm>
            <a:off x="424116" y="5447925"/>
            <a:ext cx="2908933" cy="6310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나무는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분에 한 개 씩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개의 아이템 저장 가능 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F0F29E-683E-4583-8C90-800D2205781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893659" y="2142048"/>
            <a:ext cx="0" cy="110386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484B80-1549-456D-92DF-B6790020BA2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878583" y="4302354"/>
            <a:ext cx="15076" cy="11455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0AB13-9E4F-4D26-BA52-80EC1FD84CB6}"/>
              </a:ext>
            </a:extLst>
          </p:cNvPr>
          <p:cNvSpPr/>
          <p:nvPr/>
        </p:nvSpPr>
        <p:spPr>
          <a:xfrm>
            <a:off x="808363" y="4559615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상호작용을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눌러 채집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3343D-9239-4F6F-A3BA-1B252261C95F}"/>
              </a:ext>
            </a:extLst>
          </p:cNvPr>
          <p:cNvSpPr/>
          <p:nvPr/>
        </p:nvSpPr>
        <p:spPr>
          <a:xfrm>
            <a:off x="631314" y="2378455"/>
            <a:ext cx="2524686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나무를 공격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저격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평타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기본공격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325F5FFC-88FD-450A-90AD-FC48AABAF1CB}"/>
              </a:ext>
            </a:extLst>
          </p:cNvPr>
          <p:cNvSpPr/>
          <p:nvPr/>
        </p:nvSpPr>
        <p:spPr>
          <a:xfrm>
            <a:off x="4121055" y="1259547"/>
            <a:ext cx="1893968" cy="1893968"/>
          </a:xfrm>
          <a:prstGeom prst="pie">
            <a:avLst>
              <a:gd name="adj1" fmla="val 1432005"/>
              <a:gd name="adj2" fmla="val 945297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3ADF5EC-6AD5-443C-B904-D6F16E2DE8F7}"/>
              </a:ext>
            </a:extLst>
          </p:cNvPr>
          <p:cNvSpPr/>
          <p:nvPr/>
        </p:nvSpPr>
        <p:spPr>
          <a:xfrm>
            <a:off x="4752515" y="1826524"/>
            <a:ext cx="631048" cy="631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F91E1C-068A-4237-9477-B92757C13A67}"/>
              </a:ext>
            </a:extLst>
          </p:cNvPr>
          <p:cNvSpPr/>
          <p:nvPr/>
        </p:nvSpPr>
        <p:spPr>
          <a:xfrm>
            <a:off x="4831480" y="2568984"/>
            <a:ext cx="473118" cy="4731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9054BE-17D3-4193-AA1A-EDCE3DB037B1}"/>
              </a:ext>
            </a:extLst>
          </p:cNvPr>
          <p:cNvSpPr/>
          <p:nvPr/>
        </p:nvSpPr>
        <p:spPr>
          <a:xfrm>
            <a:off x="7508480" y="1654874"/>
            <a:ext cx="631048" cy="631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A9368-14DA-4AED-B246-7FCFB7B912E1}"/>
              </a:ext>
            </a:extLst>
          </p:cNvPr>
          <p:cNvSpPr txBox="1"/>
          <p:nvPr/>
        </p:nvSpPr>
        <p:spPr>
          <a:xfrm>
            <a:off x="8499637" y="17087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나무</a:t>
            </a:r>
          </a:p>
        </p:txBody>
      </p:sp>
      <p:sp>
        <p:nvSpPr>
          <p:cNvPr id="20" name="부분 원형 19">
            <a:extLst>
              <a:ext uri="{FF2B5EF4-FFF2-40B4-BE49-F238E27FC236}">
                <a16:creationId xmlns:a16="http://schemas.microsoft.com/office/drawing/2014/main" id="{00636FC2-BF9A-4033-9A7A-D4B58EB5A16A}"/>
              </a:ext>
            </a:extLst>
          </p:cNvPr>
          <p:cNvSpPr/>
          <p:nvPr/>
        </p:nvSpPr>
        <p:spPr>
          <a:xfrm>
            <a:off x="6877020" y="1698165"/>
            <a:ext cx="1893968" cy="1893968"/>
          </a:xfrm>
          <a:prstGeom prst="pie">
            <a:avLst>
              <a:gd name="adj1" fmla="val 1432005"/>
              <a:gd name="adj2" fmla="val 945297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A4151-8890-412E-98F1-01C4BBB71061}"/>
              </a:ext>
            </a:extLst>
          </p:cNvPr>
          <p:cNvSpPr txBox="1"/>
          <p:nvPr/>
        </p:nvSpPr>
        <p:spPr>
          <a:xfrm>
            <a:off x="8924817" y="2747894"/>
            <a:ext cx="2861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아이템 드랍 범위</a:t>
            </a:r>
            <a:endParaRPr lang="en-US" altLang="ko-KR" sz="2800" dirty="0"/>
          </a:p>
          <a:p>
            <a:r>
              <a:rPr lang="en-US" altLang="ko-KR" sz="2800" dirty="0"/>
              <a:t>120</a:t>
            </a:r>
            <a:r>
              <a:rPr lang="ko-KR" altLang="en-US" sz="2800" dirty="0"/>
              <a:t>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D931144-2A6D-4BB6-9068-5872D03DA0E0}"/>
              </a:ext>
            </a:extLst>
          </p:cNvPr>
          <p:cNvSpPr/>
          <p:nvPr/>
        </p:nvSpPr>
        <p:spPr>
          <a:xfrm>
            <a:off x="7587445" y="3829236"/>
            <a:ext cx="473118" cy="4731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557D0-FC1B-472E-B06B-4E97C9EF8478}"/>
              </a:ext>
            </a:extLst>
          </p:cNvPr>
          <p:cNvSpPr txBox="1"/>
          <p:nvPr/>
        </p:nvSpPr>
        <p:spPr>
          <a:xfrm>
            <a:off x="8770988" y="38464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플래이어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4F490-BFF4-426D-A3C4-779BFC28C7D8}"/>
              </a:ext>
            </a:extLst>
          </p:cNvPr>
          <p:cNvSpPr txBox="1"/>
          <p:nvPr/>
        </p:nvSpPr>
        <p:spPr>
          <a:xfrm>
            <a:off x="3348126" y="4629558"/>
            <a:ext cx="90897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나무를 칠 경우 나무가 맞은 부분을 기준으로</a:t>
            </a:r>
            <a:endParaRPr lang="en-US" altLang="ko-KR" sz="2800" dirty="0"/>
          </a:p>
          <a:p>
            <a:r>
              <a:rPr lang="ko-KR" altLang="en-US" sz="2800" dirty="0"/>
              <a:t>∓</a:t>
            </a:r>
            <a:r>
              <a:rPr lang="en-US" altLang="ko-KR" sz="2800" dirty="0"/>
              <a:t>60 </a:t>
            </a:r>
            <a:r>
              <a:rPr lang="ko-KR" altLang="en-US" sz="2800" dirty="0"/>
              <a:t>부분에 </a:t>
            </a:r>
            <a:r>
              <a:rPr lang="en-US" altLang="ko-KR" sz="2800" dirty="0"/>
              <a:t>3M? </a:t>
            </a:r>
            <a:r>
              <a:rPr lang="ko-KR" altLang="en-US" sz="2800" dirty="0"/>
              <a:t>정도 사이에서 아이템이 드랍 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+ </a:t>
            </a:r>
            <a:r>
              <a:rPr lang="ko-KR" altLang="en-US" sz="2800" dirty="0"/>
              <a:t>아이템 </a:t>
            </a:r>
            <a:r>
              <a:rPr lang="ko-KR" altLang="en-US" sz="2800" dirty="0" err="1"/>
              <a:t>떨어지는거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en-US" altLang="ko-KR" sz="2800" dirty="0">
                <a:hlinkClick r:id="rId2"/>
              </a:rPr>
              <a:t>https://youtu.be/jyEDIKdlVZw?t=173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위 동영상에서 우리는 플래이어 방향으로만</a:t>
            </a:r>
          </a:p>
        </p:txBody>
      </p:sp>
    </p:spTree>
    <p:extLst>
      <p:ext uri="{BB962C8B-B14F-4D97-AF65-F5344CB8AC3E}">
        <p14:creationId xmlns:p14="http://schemas.microsoft.com/office/powerpoint/2010/main" val="175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B38542-151B-463D-90F2-4DEEC3EA6DB3}"/>
              </a:ext>
            </a:extLst>
          </p:cNvPr>
          <p:cNvSpPr txBox="1"/>
          <p:nvPr/>
        </p:nvSpPr>
        <p:spPr>
          <a:xfrm>
            <a:off x="381593" y="287440"/>
            <a:ext cx="1104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 장비</a:t>
            </a:r>
            <a:r>
              <a:rPr lang="en-US" altLang="ko-KR" sz="4800" b="1" dirty="0"/>
              <a:t> 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70F8DE-12D9-480D-8CDF-52F36FA57D01}"/>
              </a:ext>
            </a:extLst>
          </p:cNvPr>
          <p:cNvCxnSpPr/>
          <p:nvPr/>
        </p:nvCxnSpPr>
        <p:spPr>
          <a:xfrm>
            <a:off x="381593" y="1206371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C21192C2-8E9F-4A87-B5AC-467D1C3E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19390"/>
              </p:ext>
            </p:extLst>
          </p:nvPr>
        </p:nvGraphicFramePr>
        <p:xfrm>
          <a:off x="3115686" y="1224156"/>
          <a:ext cx="8741712" cy="94615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0774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3585469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  <a:gridCol w="3585469">
                  <a:extLst>
                    <a:ext uri="{9D8B030D-6E8A-4147-A177-3AD203B41FA5}">
                      <a16:colId xmlns:a16="http://schemas.microsoft.com/office/drawing/2014/main" val="2287012154"/>
                    </a:ext>
                  </a:extLst>
                </a:gridCol>
              </a:tblGrid>
              <a:tr h="401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marL="74100" marR="74100" marT="37051" marB="370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marL="74100" marR="74100" marT="37051" marB="370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</a:rPr>
                        <a:t>받아올 데이터</a:t>
                      </a:r>
                    </a:p>
                  </a:txBody>
                  <a:tcPr marL="74100" marR="74100" marT="37051" marB="37051"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7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아이템 이름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solidFill>
                            <a:schemeClr val="accent4"/>
                          </a:solidFill>
                        </a:rPr>
                        <a:t>아이템의 이름</a:t>
                      </a:r>
                      <a:r>
                        <a:rPr lang="en-US" altLang="ko-KR" sz="2200" b="1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ItemName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(Kr)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01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solidFill>
                            <a:schemeClr val="accent4"/>
                          </a:solidFill>
                        </a:rPr>
                        <a:t>아이템의 이미지</a:t>
                      </a:r>
                      <a:r>
                        <a:rPr lang="en-US" altLang="ko-KR" sz="2200" b="1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Sprite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1005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랭크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아이템의 등급을 숫자 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200" b="1" dirty="0" err="1">
                          <a:solidFill>
                            <a:schemeClr val="accent4"/>
                          </a:solidFill>
                        </a:rPr>
                        <a:t>티어로</a:t>
                      </a: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 나온다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. Ex) 1 </a:t>
                      </a:r>
                      <a:r>
                        <a:rPr lang="ko-KR" altLang="en-US" sz="2200" b="1" dirty="0" err="1">
                          <a:solidFill>
                            <a:schemeClr val="accent4"/>
                          </a:solidFill>
                        </a:rPr>
                        <a:t>티어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(Int)</a:t>
                      </a:r>
                      <a:endParaRPr lang="ko-KR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Rank</a:t>
                      </a:r>
                      <a:endParaRPr lang="ko-KR" altLang="en-US" sz="2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401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아이템의 속성 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Propert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950682"/>
                  </a:ext>
                </a:extLst>
              </a:tr>
              <a:tr h="1005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아이템의 타입을 알려준다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Ex)</a:t>
                      </a: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지팡이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2200" b="1" dirty="0" err="1">
                          <a:solidFill>
                            <a:schemeClr val="accent4"/>
                          </a:solidFill>
                        </a:rPr>
                        <a:t>마법석</a:t>
                      </a:r>
                      <a:endParaRPr lang="en-US" altLang="ko-KR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ItemType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105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획득 경로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아이템이 나오는 곳을 알려준다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.</a:t>
                      </a:r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chemeClr val="accent4"/>
                          </a:solidFill>
                        </a:rPr>
                        <a:t>ObtainMethod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08551"/>
                  </a:ext>
                </a:extLst>
              </a:tr>
              <a:tr h="105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>
                          <a:solidFill>
                            <a:schemeClr val="tx1"/>
                          </a:solidFill>
                        </a:rPr>
                        <a:t>스킬이름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스킬 이름이 있다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. 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스킬이 없을 경우 아무것도 띄우지 않는다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err="1">
                          <a:solidFill>
                            <a:srgbClr val="FFC000"/>
                          </a:solidFill>
                        </a:rPr>
                        <a:t>Skill_Name</a:t>
                      </a:r>
                      <a:r>
                        <a:rPr lang="en-US" altLang="ko-KR" sz="2200" b="1" dirty="0">
                          <a:solidFill>
                            <a:srgbClr val="FFC000"/>
                          </a:solidFill>
                        </a:rPr>
                        <a:t>(Kr)</a:t>
                      </a:r>
                      <a:endParaRPr lang="ko-KR" altLang="en-US" sz="2200" b="1" dirty="0">
                        <a:solidFill>
                          <a:srgbClr val="FFC000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8444"/>
                  </a:ext>
                </a:extLst>
              </a:tr>
              <a:tr h="138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스킬 설명이 있다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. 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스킬이 없을 경우 </a:t>
                      </a:r>
                      <a:r>
                        <a:rPr lang="en-US" altLang="ko-KR" sz="2200" b="1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이 장비는 스킬이 없습니다</a:t>
                      </a:r>
                      <a:r>
                        <a:rPr lang="en-US" altLang="ko-KR" sz="2200" b="1" dirty="0">
                          <a:solidFill>
                            <a:srgbClr val="FF0000"/>
                          </a:solidFill>
                        </a:rPr>
                        <a:t>.”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라는 문구가 뜬다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dirty="0">
                          <a:solidFill>
                            <a:srgbClr val="FFC000"/>
                          </a:solidFill>
                        </a:rPr>
                        <a:t>Skill</a:t>
                      </a:r>
                      <a:endParaRPr lang="ko-KR" altLang="en-US" sz="2200" b="1" dirty="0">
                        <a:solidFill>
                          <a:srgbClr val="FFC000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6172"/>
                  </a:ext>
                </a:extLst>
              </a:tr>
              <a:tr h="105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데미지 </a:t>
                      </a:r>
                      <a:r>
                        <a:rPr lang="en-US" altLang="ko-KR" sz="2200" b="1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DMG</a:t>
                      </a: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또는 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DFG</a:t>
                      </a: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후 장비의 스탯이 나온다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. </a:t>
                      </a:r>
                      <a:r>
                        <a:rPr lang="en-US" altLang="ko-KR" sz="2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일 경우 표시하지 않는다</a:t>
                      </a:r>
                      <a:r>
                        <a:rPr lang="en-US" altLang="ko-KR" sz="22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FFC000"/>
                          </a:solidFill>
                        </a:rPr>
                        <a:t>Damage,</a:t>
                      </a:r>
                    </a:p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FFC000"/>
                          </a:solidFill>
                        </a:rPr>
                        <a:t> Defense</a:t>
                      </a:r>
                      <a:endParaRPr lang="ko-KR" altLang="en-US" sz="2200" b="1" dirty="0">
                        <a:solidFill>
                          <a:srgbClr val="FFC000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46912"/>
                  </a:ext>
                </a:extLst>
              </a:tr>
              <a:tr h="695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chemeClr val="accent4"/>
                          </a:solidFill>
                        </a:rPr>
                        <a:t>아이템의 설명</a:t>
                      </a:r>
                      <a:r>
                        <a:rPr lang="en-US" altLang="ko-KR" sz="22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74100" marR="74100" marT="37051" marB="370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3742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9D9F328-9720-4F4F-ACB5-F8AF970A4F67}"/>
              </a:ext>
            </a:extLst>
          </p:cNvPr>
          <p:cNvGrpSpPr/>
          <p:nvPr/>
        </p:nvGrpSpPr>
        <p:grpSpPr>
          <a:xfrm>
            <a:off x="196788" y="1800025"/>
            <a:ext cx="2526217" cy="3960000"/>
            <a:chOff x="919459" y="1903263"/>
            <a:chExt cx="2526217" cy="396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FE9146-A7D6-4C7D-A5AB-371FF8C6B215}"/>
                </a:ext>
              </a:extLst>
            </p:cNvPr>
            <p:cNvSpPr/>
            <p:nvPr/>
          </p:nvSpPr>
          <p:spPr>
            <a:xfrm>
              <a:off x="925676" y="1903263"/>
              <a:ext cx="2520000" cy="396000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0CA043-89CE-497D-B859-92A981FE408F}"/>
                </a:ext>
              </a:extLst>
            </p:cNvPr>
            <p:cNvSpPr txBox="1"/>
            <p:nvPr/>
          </p:nvSpPr>
          <p:spPr>
            <a:xfrm>
              <a:off x="925676" y="1903263"/>
              <a:ext cx="252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/>
            </a:p>
            <a:p>
              <a:pPr algn="ctr"/>
              <a:r>
                <a:rPr lang="ko-KR" altLang="en-US" sz="2000" dirty="0"/>
                <a:t>아이템 이름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34690F-7439-48FC-B0A1-4A71D8FE9A81}"/>
                </a:ext>
              </a:extLst>
            </p:cNvPr>
            <p:cNvSpPr/>
            <p:nvPr/>
          </p:nvSpPr>
          <p:spPr>
            <a:xfrm>
              <a:off x="925676" y="1903263"/>
              <a:ext cx="2520000" cy="578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아이템 이름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3" name="Picture 2" descr="HTML 이미지 링크거는 법 | Geek Coading">
              <a:extLst>
                <a:ext uri="{FF2B5EF4-FFF2-40B4-BE49-F238E27FC236}">
                  <a16:creationId xmlns:a16="http://schemas.microsoft.com/office/drawing/2014/main" id="{21B001FC-AB05-46F1-A9C6-EB35D3D9D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938" y1="61875" x2="53047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8" t="15058" r="18538" b="14744"/>
            <a:stretch/>
          </p:blipFill>
          <p:spPr bwMode="auto">
            <a:xfrm>
              <a:off x="1900060" y="2534329"/>
              <a:ext cx="1462322" cy="120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C37E28-A0B6-4652-B110-E3D980A6B448}"/>
                </a:ext>
              </a:extLst>
            </p:cNvPr>
            <p:cNvSpPr/>
            <p:nvPr/>
          </p:nvSpPr>
          <p:spPr>
            <a:xfrm>
              <a:off x="919459" y="3724541"/>
              <a:ext cx="2520000" cy="21336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E61C9E-EBB7-472C-99DC-72A2B8B29A73}"/>
                </a:ext>
              </a:extLst>
            </p:cNvPr>
            <p:cNvSpPr txBox="1"/>
            <p:nvPr/>
          </p:nvSpPr>
          <p:spPr>
            <a:xfrm>
              <a:off x="1006546" y="2906417"/>
              <a:ext cx="1122423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속성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12CB60B6-5900-44D6-96CA-3297D85C72BE}"/>
                </a:ext>
              </a:extLst>
            </p:cNvPr>
            <p:cNvSpPr/>
            <p:nvPr/>
          </p:nvSpPr>
          <p:spPr>
            <a:xfrm>
              <a:off x="996541" y="2570323"/>
              <a:ext cx="164829" cy="164829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DEB290A6-C801-469A-9D39-3029E0D42C09}"/>
                </a:ext>
              </a:extLst>
            </p:cNvPr>
            <p:cNvSpPr/>
            <p:nvPr/>
          </p:nvSpPr>
          <p:spPr>
            <a:xfrm>
              <a:off x="1395437" y="2593334"/>
              <a:ext cx="164829" cy="164829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EF55AC5C-F31C-495F-B010-721BD03AAB63}"/>
                </a:ext>
              </a:extLst>
            </p:cNvPr>
            <p:cNvSpPr/>
            <p:nvPr/>
          </p:nvSpPr>
          <p:spPr>
            <a:xfrm>
              <a:off x="1195989" y="2575516"/>
              <a:ext cx="164829" cy="164829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E93B6F-A9E6-46BF-9854-0A5179FB5B26}"/>
                </a:ext>
              </a:extLst>
            </p:cNvPr>
            <p:cNvSpPr txBox="1"/>
            <p:nvPr/>
          </p:nvSpPr>
          <p:spPr>
            <a:xfrm>
              <a:off x="996540" y="2515633"/>
              <a:ext cx="59503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랭크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2E72E8-B072-4821-BA18-CF96D48FA0E8}"/>
                </a:ext>
              </a:extLst>
            </p:cNvPr>
            <p:cNvSpPr txBox="1"/>
            <p:nvPr/>
          </p:nvSpPr>
          <p:spPr>
            <a:xfrm>
              <a:off x="2805885" y="2506471"/>
              <a:ext cx="59503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종류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C742DD-15E6-4159-BC31-B4EC7C2583D5}"/>
                </a:ext>
              </a:extLst>
            </p:cNvPr>
            <p:cNvSpPr/>
            <p:nvPr/>
          </p:nvSpPr>
          <p:spPr>
            <a:xfrm>
              <a:off x="1033673" y="5199903"/>
              <a:ext cx="2365842" cy="549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획득 경로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6CB19-AD81-44E1-806B-B1B4AD040197}"/>
                </a:ext>
              </a:extLst>
            </p:cNvPr>
            <p:cNvSpPr/>
            <p:nvPr/>
          </p:nvSpPr>
          <p:spPr>
            <a:xfrm>
              <a:off x="996540" y="4383616"/>
              <a:ext cx="2365842" cy="75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 설명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F6627E-F544-4698-BB16-9040DB93E27E}"/>
                </a:ext>
              </a:extLst>
            </p:cNvPr>
            <p:cNvSpPr txBox="1"/>
            <p:nvPr/>
          </p:nvSpPr>
          <p:spPr>
            <a:xfrm>
              <a:off x="979308" y="3631088"/>
              <a:ext cx="942887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스킬 이름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381579-15A2-4DD6-AFEF-429DE35B20DE}"/>
                </a:ext>
              </a:extLst>
            </p:cNvPr>
            <p:cNvSpPr/>
            <p:nvPr/>
          </p:nvSpPr>
          <p:spPr>
            <a:xfrm>
              <a:off x="996538" y="3923312"/>
              <a:ext cx="2365842" cy="38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스킬 설명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2669B1-3FB7-4424-8152-0974A1FEA31C}"/>
                </a:ext>
              </a:extLst>
            </p:cNvPr>
            <p:cNvSpPr txBox="1"/>
            <p:nvPr/>
          </p:nvSpPr>
          <p:spPr>
            <a:xfrm>
              <a:off x="947913" y="3245808"/>
              <a:ext cx="1643399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데미지</a:t>
              </a:r>
              <a:r>
                <a:rPr lang="en-US" altLang="ko-KR" sz="1600" dirty="0">
                  <a:solidFill>
                    <a:schemeClr val="bg1"/>
                  </a:solidFill>
                </a:rPr>
                <a:t>or </a:t>
              </a:r>
              <a:r>
                <a:rPr lang="ko-KR" altLang="en-US" sz="1600" dirty="0">
                  <a:solidFill>
                    <a:schemeClr val="bg1"/>
                  </a:solidFill>
                </a:rPr>
                <a:t>방어력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49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B38542-151B-463D-90F2-4DEEC3EA6DB3}"/>
              </a:ext>
            </a:extLst>
          </p:cNvPr>
          <p:cNvSpPr txBox="1"/>
          <p:nvPr/>
        </p:nvSpPr>
        <p:spPr>
          <a:xfrm>
            <a:off x="381593" y="287440"/>
            <a:ext cx="1104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 소비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70F8DE-12D9-480D-8CDF-52F36FA57D01}"/>
              </a:ext>
            </a:extLst>
          </p:cNvPr>
          <p:cNvCxnSpPr/>
          <p:nvPr/>
        </p:nvCxnSpPr>
        <p:spPr>
          <a:xfrm>
            <a:off x="381593" y="1206371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C21192C2-8E9F-4A87-B5AC-467D1C3E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60054"/>
              </p:ext>
            </p:extLst>
          </p:nvPr>
        </p:nvGraphicFramePr>
        <p:xfrm>
          <a:off x="3761277" y="1294306"/>
          <a:ext cx="8079442" cy="95667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1772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3313835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  <a:gridCol w="3313835">
                  <a:extLst>
                    <a:ext uri="{9D8B030D-6E8A-4147-A177-3AD203B41FA5}">
                      <a16:colId xmlns:a16="http://schemas.microsoft.com/office/drawing/2014/main" val="1653816734"/>
                    </a:ext>
                  </a:extLst>
                </a:gridCol>
              </a:tblGrid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받아올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이름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ItemName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(Kr)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이미지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Sprite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랭크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등급을 숫자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600" b="1" dirty="0" err="1">
                          <a:solidFill>
                            <a:schemeClr val="accent4"/>
                          </a:solidFill>
                        </a:rPr>
                        <a:t>티어로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 나온다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Ex) 1 </a:t>
                      </a:r>
                      <a:r>
                        <a:rPr lang="ko-KR" altLang="en-US" sz="2600" b="1" dirty="0" err="1">
                          <a:solidFill>
                            <a:schemeClr val="accent4"/>
                          </a:solidFill>
                        </a:rPr>
                        <a:t>티어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(Int)</a:t>
                      </a:r>
                      <a:endParaRPr lang="ko-KR" alt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Rank</a:t>
                      </a:r>
                      <a:endParaRPr lang="ko-KR" altLang="en-US" sz="2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속성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Propert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95068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타입을 알려준다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Ex)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재료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ItemType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획득 경로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아이템이 나오는 곳을 알려준다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ObtainMethod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0855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버프 </a:t>
                      </a:r>
                      <a:r>
                        <a:rPr lang="ko-KR" altLang="en-US" sz="2600" b="1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HEAL +, DMG +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또는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DFG +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이 나온 후 </a:t>
                      </a:r>
                      <a:r>
                        <a:rPr lang="ko-KR" altLang="en-US" sz="2600" b="1" dirty="0" err="1">
                          <a:solidFill>
                            <a:schemeClr val="accent4"/>
                          </a:solidFill>
                        </a:rPr>
                        <a:t>증가량이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 표시 된다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</a:t>
                      </a:r>
                      <a:r>
                        <a:rPr lang="en-US" altLang="ko-KR" sz="2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2600" b="1" dirty="0">
                          <a:solidFill>
                            <a:srgbClr val="FF0000"/>
                          </a:solidFill>
                        </a:rPr>
                        <a:t>일 경우 표시하지 않는다</a:t>
                      </a:r>
                      <a:r>
                        <a:rPr lang="en-US" altLang="ko-KR" sz="26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(Int)</a:t>
                      </a:r>
                      <a:endParaRPr lang="ko-KR" altLang="en-US" sz="26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Ex) HEAL +50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Heal,</a:t>
                      </a:r>
                    </a:p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Damage_up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Defense_Up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8444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설명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Explanation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04486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7A47AA-5E2B-45B1-B7CA-D4797B9FA828}"/>
              </a:ext>
            </a:extLst>
          </p:cNvPr>
          <p:cNvSpPr/>
          <p:nvPr/>
        </p:nvSpPr>
        <p:spPr>
          <a:xfrm>
            <a:off x="925676" y="1903263"/>
            <a:ext cx="2520000" cy="396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5D4A46-E045-4F7A-A01E-2EAE47638193}"/>
              </a:ext>
            </a:extLst>
          </p:cNvPr>
          <p:cNvSpPr txBox="1"/>
          <p:nvPr/>
        </p:nvSpPr>
        <p:spPr>
          <a:xfrm>
            <a:off x="925676" y="1903263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아이템 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B659A-F697-4E4C-B571-56C9B679C959}"/>
              </a:ext>
            </a:extLst>
          </p:cNvPr>
          <p:cNvSpPr/>
          <p:nvPr/>
        </p:nvSpPr>
        <p:spPr>
          <a:xfrm>
            <a:off x="925676" y="1903263"/>
            <a:ext cx="2520000" cy="578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아이템 이름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2" descr="HTML 이미지 링크거는 법 | Geek Coading">
            <a:extLst>
              <a:ext uri="{FF2B5EF4-FFF2-40B4-BE49-F238E27FC236}">
                <a16:creationId xmlns:a16="http://schemas.microsoft.com/office/drawing/2014/main" id="{6A89AE36-11C7-4E80-BC33-B39B73B4D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38" y1="61875" x2="53047" y2="6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15058" r="18538" b="14744"/>
          <a:stretch/>
        </p:blipFill>
        <p:spPr bwMode="auto">
          <a:xfrm>
            <a:off x="1900060" y="2534329"/>
            <a:ext cx="1462322" cy="12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10A10C-D79C-4E57-81BD-63F300BC30D9}"/>
              </a:ext>
            </a:extLst>
          </p:cNvPr>
          <p:cNvSpPr/>
          <p:nvPr/>
        </p:nvSpPr>
        <p:spPr>
          <a:xfrm>
            <a:off x="919459" y="3724541"/>
            <a:ext cx="2520000" cy="21336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8D549-F0AA-4C73-A09A-522579D0F3B4}"/>
              </a:ext>
            </a:extLst>
          </p:cNvPr>
          <p:cNvSpPr txBox="1"/>
          <p:nvPr/>
        </p:nvSpPr>
        <p:spPr>
          <a:xfrm>
            <a:off x="979308" y="2948966"/>
            <a:ext cx="112242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 속성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747831-C88D-4F54-A416-4674B27D318F}"/>
              </a:ext>
            </a:extLst>
          </p:cNvPr>
          <p:cNvSpPr/>
          <p:nvPr/>
        </p:nvSpPr>
        <p:spPr>
          <a:xfrm>
            <a:off x="1033673" y="5199903"/>
            <a:ext cx="2365842" cy="54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획득 경로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F2AE6E-92DC-4855-A82B-6BB7F84DCCA4}"/>
              </a:ext>
            </a:extLst>
          </p:cNvPr>
          <p:cNvSpPr/>
          <p:nvPr/>
        </p:nvSpPr>
        <p:spPr>
          <a:xfrm>
            <a:off x="996538" y="3782245"/>
            <a:ext cx="2365842" cy="13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sp>
        <p:nvSpPr>
          <p:cNvPr id="41" name="별: 꼭짓점 5개 40">
            <a:extLst>
              <a:ext uri="{FF2B5EF4-FFF2-40B4-BE49-F238E27FC236}">
                <a16:creationId xmlns:a16="http://schemas.microsoft.com/office/drawing/2014/main" id="{318E93D7-8F6F-4D15-9F17-E71014C7623C}"/>
              </a:ext>
            </a:extLst>
          </p:cNvPr>
          <p:cNvSpPr/>
          <p:nvPr/>
        </p:nvSpPr>
        <p:spPr>
          <a:xfrm>
            <a:off x="996541" y="2570323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5개 41">
            <a:extLst>
              <a:ext uri="{FF2B5EF4-FFF2-40B4-BE49-F238E27FC236}">
                <a16:creationId xmlns:a16="http://schemas.microsoft.com/office/drawing/2014/main" id="{9DC7192D-FD33-4F54-8D4A-799924CE27DF}"/>
              </a:ext>
            </a:extLst>
          </p:cNvPr>
          <p:cNvSpPr/>
          <p:nvPr/>
        </p:nvSpPr>
        <p:spPr>
          <a:xfrm>
            <a:off x="1395437" y="2593334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5개 42">
            <a:extLst>
              <a:ext uri="{FF2B5EF4-FFF2-40B4-BE49-F238E27FC236}">
                <a16:creationId xmlns:a16="http://schemas.microsoft.com/office/drawing/2014/main" id="{6292AD93-1F5A-4003-9FD8-5DB5DA3B0736}"/>
              </a:ext>
            </a:extLst>
          </p:cNvPr>
          <p:cNvSpPr/>
          <p:nvPr/>
        </p:nvSpPr>
        <p:spPr>
          <a:xfrm>
            <a:off x="1195989" y="2575516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9E51C9-8021-46E2-924E-CFD5B29EBDBE}"/>
              </a:ext>
            </a:extLst>
          </p:cNvPr>
          <p:cNvSpPr txBox="1"/>
          <p:nvPr/>
        </p:nvSpPr>
        <p:spPr>
          <a:xfrm>
            <a:off x="996540" y="2515633"/>
            <a:ext cx="5950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랭크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0C8782-45BA-4C8C-B665-CEF8E811F448}"/>
              </a:ext>
            </a:extLst>
          </p:cNvPr>
          <p:cNvSpPr txBox="1"/>
          <p:nvPr/>
        </p:nvSpPr>
        <p:spPr>
          <a:xfrm>
            <a:off x="2805885" y="2506471"/>
            <a:ext cx="5950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종류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1AC153-6AC9-4FC8-94C9-64F0EF455136}"/>
              </a:ext>
            </a:extLst>
          </p:cNvPr>
          <p:cNvSpPr txBox="1"/>
          <p:nvPr/>
        </p:nvSpPr>
        <p:spPr>
          <a:xfrm>
            <a:off x="979308" y="3334543"/>
            <a:ext cx="125707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버프 </a:t>
            </a:r>
            <a:r>
              <a:rPr lang="ko-KR" altLang="en-US" sz="1600" dirty="0" err="1">
                <a:solidFill>
                  <a:schemeClr val="bg1"/>
                </a:solidFill>
              </a:rPr>
              <a:t>증가량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B38542-151B-463D-90F2-4DEEC3EA6DB3}"/>
              </a:ext>
            </a:extLst>
          </p:cNvPr>
          <p:cNvSpPr txBox="1"/>
          <p:nvPr/>
        </p:nvSpPr>
        <p:spPr>
          <a:xfrm>
            <a:off x="381593" y="287440"/>
            <a:ext cx="1104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 기타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70F8DE-12D9-480D-8CDF-52F36FA57D01}"/>
              </a:ext>
            </a:extLst>
          </p:cNvPr>
          <p:cNvCxnSpPr/>
          <p:nvPr/>
        </p:nvCxnSpPr>
        <p:spPr>
          <a:xfrm>
            <a:off x="381593" y="1206371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473CCF-11CC-42CD-9B89-A69C974BC184}"/>
              </a:ext>
            </a:extLst>
          </p:cNvPr>
          <p:cNvSpPr/>
          <p:nvPr/>
        </p:nvSpPr>
        <p:spPr>
          <a:xfrm>
            <a:off x="925676" y="1903263"/>
            <a:ext cx="2520000" cy="396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C5E06-396D-4E90-9531-1669A93B7695}"/>
              </a:ext>
            </a:extLst>
          </p:cNvPr>
          <p:cNvSpPr txBox="1"/>
          <p:nvPr/>
        </p:nvSpPr>
        <p:spPr>
          <a:xfrm>
            <a:off x="925676" y="1903263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아이템 이름</a:t>
            </a:r>
          </a:p>
        </p:txBody>
      </p: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C21192C2-8E9F-4A87-B5AC-467D1C3E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08634"/>
              </p:ext>
            </p:extLst>
          </p:nvPr>
        </p:nvGraphicFramePr>
        <p:xfrm>
          <a:off x="4112557" y="1429339"/>
          <a:ext cx="7597660" cy="78726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5202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3116229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  <a:gridCol w="3116229">
                  <a:extLst>
                    <a:ext uri="{9D8B030D-6E8A-4147-A177-3AD203B41FA5}">
                      <a16:colId xmlns:a16="http://schemas.microsoft.com/office/drawing/2014/main" val="3046494508"/>
                    </a:ext>
                  </a:extLst>
                </a:gridCol>
              </a:tblGrid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받아올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이름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ItemName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(Kr)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이미지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Sprite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랭크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등급을 숫자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600" b="1" dirty="0" err="1">
                          <a:solidFill>
                            <a:schemeClr val="accent4"/>
                          </a:solidFill>
                        </a:rPr>
                        <a:t>티어로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 나온다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Ex) 1 </a:t>
                      </a:r>
                      <a:r>
                        <a:rPr lang="ko-KR" altLang="en-US" sz="2600" b="1" dirty="0" err="1">
                          <a:solidFill>
                            <a:schemeClr val="accent4"/>
                          </a:solidFill>
                        </a:rPr>
                        <a:t>티어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(Int)</a:t>
                      </a:r>
                      <a:endParaRPr lang="ko-KR" alt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rgbClr val="FFC000"/>
                          </a:solidFill>
                        </a:rPr>
                        <a:t>Rank</a:t>
                      </a:r>
                      <a:endParaRPr lang="ko-KR" altLang="en-US" sz="2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속성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Propert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95068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타입을 알려준다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Ex)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재료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ItemType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획득 경로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아이템이 나오는 곳을 알려준다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err="1">
                          <a:solidFill>
                            <a:schemeClr val="accent4"/>
                          </a:solidFill>
                        </a:rPr>
                        <a:t>ObtainMethod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0855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설명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Explanation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844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DD35F-A155-4390-A4C4-DF6AF0D583EE}"/>
              </a:ext>
            </a:extLst>
          </p:cNvPr>
          <p:cNvSpPr/>
          <p:nvPr/>
        </p:nvSpPr>
        <p:spPr>
          <a:xfrm>
            <a:off x="925676" y="1903263"/>
            <a:ext cx="2520000" cy="578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아이템 이름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ML 이미지 링크거는 법 | Geek Coading">
            <a:extLst>
              <a:ext uri="{FF2B5EF4-FFF2-40B4-BE49-F238E27FC236}">
                <a16:creationId xmlns:a16="http://schemas.microsoft.com/office/drawing/2014/main" id="{3930EA6D-3450-4465-8C3B-9317DB750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38" y1="61875" x2="53047" y2="6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15058" r="18538" b="14744"/>
          <a:stretch/>
        </p:blipFill>
        <p:spPr bwMode="auto">
          <a:xfrm>
            <a:off x="1900060" y="2534329"/>
            <a:ext cx="1462322" cy="12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D7EA95-683C-447A-874C-32857D094E36}"/>
              </a:ext>
            </a:extLst>
          </p:cNvPr>
          <p:cNvSpPr/>
          <p:nvPr/>
        </p:nvSpPr>
        <p:spPr>
          <a:xfrm>
            <a:off x="919459" y="3724541"/>
            <a:ext cx="2520000" cy="21336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45B56-8483-4F21-844B-B3949F9DD026}"/>
              </a:ext>
            </a:extLst>
          </p:cNvPr>
          <p:cNvSpPr txBox="1"/>
          <p:nvPr/>
        </p:nvSpPr>
        <p:spPr>
          <a:xfrm>
            <a:off x="979308" y="2948966"/>
            <a:ext cx="112242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 속성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3B6CD0-3AC7-490D-84E6-7BE8A11A05F5}"/>
              </a:ext>
            </a:extLst>
          </p:cNvPr>
          <p:cNvSpPr/>
          <p:nvPr/>
        </p:nvSpPr>
        <p:spPr>
          <a:xfrm>
            <a:off x="1033673" y="5199903"/>
            <a:ext cx="2365842" cy="54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획득 경로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12F227-E4E4-4368-8354-A2975E5423C0}"/>
              </a:ext>
            </a:extLst>
          </p:cNvPr>
          <p:cNvSpPr/>
          <p:nvPr/>
        </p:nvSpPr>
        <p:spPr>
          <a:xfrm>
            <a:off x="996538" y="3782245"/>
            <a:ext cx="2365842" cy="13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5BF1DE36-829C-49F3-8E4D-B6CCC8EC9F83}"/>
              </a:ext>
            </a:extLst>
          </p:cNvPr>
          <p:cNvSpPr/>
          <p:nvPr/>
        </p:nvSpPr>
        <p:spPr>
          <a:xfrm>
            <a:off x="996541" y="2570323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7A9FB3F-84DA-44EF-95D6-78226DECA21B}"/>
              </a:ext>
            </a:extLst>
          </p:cNvPr>
          <p:cNvSpPr/>
          <p:nvPr/>
        </p:nvSpPr>
        <p:spPr>
          <a:xfrm>
            <a:off x="1395437" y="2593334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B762E969-7B0F-4F53-B55B-B5F7D7F5D86D}"/>
              </a:ext>
            </a:extLst>
          </p:cNvPr>
          <p:cNvSpPr/>
          <p:nvPr/>
        </p:nvSpPr>
        <p:spPr>
          <a:xfrm>
            <a:off x="1195989" y="2575516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165ACB-8687-4681-9385-1D3102614420}"/>
              </a:ext>
            </a:extLst>
          </p:cNvPr>
          <p:cNvSpPr txBox="1"/>
          <p:nvPr/>
        </p:nvSpPr>
        <p:spPr>
          <a:xfrm>
            <a:off x="996540" y="2515633"/>
            <a:ext cx="5950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랭크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53AB1-A174-4089-B688-E48659F69070}"/>
              </a:ext>
            </a:extLst>
          </p:cNvPr>
          <p:cNvSpPr txBox="1"/>
          <p:nvPr/>
        </p:nvSpPr>
        <p:spPr>
          <a:xfrm>
            <a:off x="2805885" y="2506471"/>
            <a:ext cx="5950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1284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B38542-151B-463D-90F2-4DEEC3EA6DB3}"/>
              </a:ext>
            </a:extLst>
          </p:cNvPr>
          <p:cNvSpPr txBox="1"/>
          <p:nvPr/>
        </p:nvSpPr>
        <p:spPr>
          <a:xfrm>
            <a:off x="808313" y="249728"/>
            <a:ext cx="1104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 </a:t>
            </a:r>
            <a:r>
              <a:rPr lang="en-US" altLang="ko-KR" sz="4800" b="1" dirty="0"/>
              <a:t>2 (</a:t>
            </a:r>
            <a:r>
              <a:rPr lang="ko-KR" altLang="en-US" sz="4800" b="1" dirty="0"/>
              <a:t>아이템을 클릭할 경우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70F8DE-12D9-480D-8CDF-52F36FA57D01}"/>
              </a:ext>
            </a:extLst>
          </p:cNvPr>
          <p:cNvCxnSpPr/>
          <p:nvPr/>
        </p:nvCxnSpPr>
        <p:spPr>
          <a:xfrm>
            <a:off x="808313" y="127206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432205-49A0-469A-9204-B493B5B17D25}"/>
              </a:ext>
            </a:extLst>
          </p:cNvPr>
          <p:cNvGrpSpPr/>
          <p:nvPr/>
        </p:nvGrpSpPr>
        <p:grpSpPr>
          <a:xfrm>
            <a:off x="1350627" y="3564423"/>
            <a:ext cx="2554290" cy="3960000"/>
            <a:chOff x="1350627" y="1593542"/>
            <a:chExt cx="2554290" cy="39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473CCF-11CC-42CD-9B89-A69C974BC184}"/>
                </a:ext>
              </a:extLst>
            </p:cNvPr>
            <p:cNvSpPr/>
            <p:nvPr/>
          </p:nvSpPr>
          <p:spPr>
            <a:xfrm>
              <a:off x="1384917" y="1593542"/>
              <a:ext cx="2520000" cy="396000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8C5E06-396D-4E90-9531-1669A93B7695}"/>
                </a:ext>
              </a:extLst>
            </p:cNvPr>
            <p:cNvSpPr txBox="1"/>
            <p:nvPr/>
          </p:nvSpPr>
          <p:spPr>
            <a:xfrm>
              <a:off x="1384917" y="1593542"/>
              <a:ext cx="252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/>
            </a:p>
            <a:p>
              <a:pPr algn="ctr"/>
              <a:r>
                <a:rPr lang="ko-KR" altLang="en-US" sz="2000" dirty="0"/>
                <a:t>아이템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ADDD35F-A155-4390-A4C4-DF6AF0D583EE}"/>
                </a:ext>
              </a:extLst>
            </p:cNvPr>
            <p:cNvSpPr/>
            <p:nvPr/>
          </p:nvSpPr>
          <p:spPr>
            <a:xfrm>
              <a:off x="1384917" y="1593542"/>
              <a:ext cx="2520000" cy="578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파이어 엑스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D7EA95-683C-447A-874C-32857D094E36}"/>
                </a:ext>
              </a:extLst>
            </p:cNvPr>
            <p:cNvSpPr/>
            <p:nvPr/>
          </p:nvSpPr>
          <p:spPr>
            <a:xfrm>
              <a:off x="1384917" y="3494818"/>
              <a:ext cx="2520000" cy="20297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공격력</a:t>
              </a:r>
              <a:r>
                <a:rPr lang="en-US" altLang="ko-KR" b="1" dirty="0">
                  <a:solidFill>
                    <a:schemeClr val="bg1"/>
                  </a:solidFill>
                </a:rPr>
                <a:t>: 999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일반 공격을 할 경우 </a:t>
              </a:r>
              <a:r>
                <a:rPr lang="en-US" altLang="ko-KR" sz="1400" dirty="0">
                  <a:solidFill>
                    <a:schemeClr val="bg1"/>
                  </a:solidFill>
                </a:rPr>
                <a:t>50%</a:t>
              </a:r>
              <a:r>
                <a:rPr lang="ko-KR" altLang="en-US" sz="1400" dirty="0">
                  <a:solidFill>
                    <a:schemeClr val="bg1"/>
                  </a:solidFill>
                </a:rPr>
                <a:t>확률로 공격력의 </a:t>
              </a:r>
              <a:r>
                <a:rPr lang="en-US" altLang="ko-KR" sz="1400" dirty="0">
                  <a:solidFill>
                    <a:schemeClr val="bg1"/>
                  </a:solidFill>
                </a:rPr>
                <a:t>100%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데미지를 한번 더 줍니다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과거를 평정하던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뭐시기</a:t>
              </a:r>
              <a:r>
                <a:rPr lang="ko-KR" altLang="en-US" sz="1200" dirty="0">
                  <a:solidFill>
                    <a:schemeClr val="bg1"/>
                  </a:solidFill>
                </a:rPr>
                <a:t> 왕이 이걸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썻다는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전설이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내려온다나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뭐라나</a:t>
              </a:r>
              <a:r>
                <a:rPr lang="ko-KR" altLang="en-US" sz="1200" dirty="0">
                  <a:solidFill>
                    <a:schemeClr val="bg1"/>
                  </a:solidFill>
                </a:rPr>
                <a:t> 대충이야기 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4" descr="포켓몬카드 티씨지박스 TCGBOX">
              <a:extLst>
                <a:ext uri="{FF2B5EF4-FFF2-40B4-BE49-F238E27FC236}">
                  <a16:creationId xmlns:a16="http://schemas.microsoft.com/office/drawing/2014/main" id="{6CC974AB-DB75-4ED7-9DD4-6C0FE9C06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1487" y1="58750" x2="65015" y2="59375"/>
                          <a14:foregroundMark x1="69679" y1="58958" x2="53061" y2="66042"/>
                          <a14:foregroundMark x1="42274" y1="65208" x2="34111" y2="60833"/>
                          <a14:foregroundMark x1="36152" y1="64375" x2="29446" y2="61250"/>
                          <a14:backgroundMark x1="47230" y1="33958" x2="30321" y2="34375"/>
                          <a14:backgroundMark x1="68805" y1="36458" x2="81341" y2="54583"/>
                          <a14:backgroundMark x1="58998" y1="68531" x2="47813" y2="77292"/>
                          <a14:backgroundMark x1="78134" y1="53542" x2="70472" y2="59544"/>
                          <a14:backgroundMark x1="28481" y1="59768" x2="16327" y2="48750"/>
                          <a14:backgroundMark x1="47813" y1="77292" x2="37175" y2="67649"/>
                          <a14:backgroundMark x1="16327" y1="48750" x2="24490" y2="38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5" t="34970" r="25829" b="28097"/>
            <a:stretch/>
          </p:blipFill>
          <p:spPr bwMode="auto">
            <a:xfrm>
              <a:off x="1465183" y="1666721"/>
              <a:ext cx="360000" cy="37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UR 무기는 [Lv100][불속성으로 구성된 무기 뽑기] 등장!｜알림｜알케미아 스토리(알스토) 공식 사이트 ｜Android＆iOS 대응  「인간의 상냥함」을 배우는 JRPG">
              <a:extLst>
                <a:ext uri="{FF2B5EF4-FFF2-40B4-BE49-F238E27FC236}">
                  <a16:creationId xmlns:a16="http://schemas.microsoft.com/office/drawing/2014/main" id="{28BFFF45-A595-475F-A60D-DEE37108A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412" y="2251696"/>
              <a:ext cx="1163124" cy="116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89196A-BB3F-4366-A60B-5C0A1624F996}"/>
                </a:ext>
              </a:extLst>
            </p:cNvPr>
            <p:cNvSpPr txBox="1"/>
            <p:nvPr/>
          </p:nvSpPr>
          <p:spPr>
            <a:xfrm>
              <a:off x="1350627" y="3076266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강력한 한방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5A6F090-3E06-470B-AFAB-E94B2CB428F2}"/>
              </a:ext>
            </a:extLst>
          </p:cNvPr>
          <p:cNvSpPr txBox="1"/>
          <p:nvPr/>
        </p:nvSpPr>
        <p:spPr>
          <a:xfrm>
            <a:off x="4637392" y="6797770"/>
            <a:ext cx="60372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색깔 및 폰트는 </a:t>
            </a:r>
            <a:r>
              <a:rPr lang="ko-KR" altLang="en-US" dirty="0">
                <a:solidFill>
                  <a:schemeClr val="lt1"/>
                </a:solidFill>
              </a:rPr>
              <a:t>추후</a:t>
            </a:r>
            <a:r>
              <a:rPr lang="ko-KR" altLang="en-US" dirty="0"/>
              <a:t> 변경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 설명에는 </a:t>
            </a:r>
            <a:r>
              <a:rPr lang="ko-KR" altLang="en-US" sz="2000" b="1" dirty="0"/>
              <a:t>스탯 능력 스토리 순으로 </a:t>
            </a:r>
            <a:r>
              <a:rPr lang="ko-KR" altLang="en-US" dirty="0"/>
              <a:t>내려갑니다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 특징은 없을 수도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 속성은 </a:t>
            </a:r>
            <a:r>
              <a:rPr lang="ko-KR" altLang="en-US" b="1" dirty="0">
                <a:solidFill>
                  <a:srgbClr val="FF0000"/>
                </a:solidFill>
              </a:rPr>
              <a:t>원입니다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2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9B99-1938-4904-ACB4-955DAE692D04}"/>
              </a:ext>
            </a:extLst>
          </p:cNvPr>
          <p:cNvSpPr txBox="1"/>
          <p:nvPr/>
        </p:nvSpPr>
        <p:spPr>
          <a:xfrm>
            <a:off x="427640" y="288267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연구 구현</a:t>
            </a:r>
            <a:endParaRPr lang="ko-KR" altLang="en-US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66D587-04E2-492B-9C3A-34245438A033}"/>
              </a:ext>
            </a:extLst>
          </p:cNvPr>
          <p:cNvCxnSpPr/>
          <p:nvPr/>
        </p:nvCxnSpPr>
        <p:spPr>
          <a:xfrm>
            <a:off x="347741" y="1283591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E32689-7087-416E-A43B-DAFD59B66E3B}"/>
              </a:ext>
            </a:extLst>
          </p:cNvPr>
          <p:cNvSpPr/>
          <p:nvPr/>
        </p:nvSpPr>
        <p:spPr>
          <a:xfrm>
            <a:off x="537102" y="1615329"/>
            <a:ext cx="2343477" cy="924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연구대의 상호작용이 가능한 범위에 들어 </a:t>
            </a:r>
            <a:r>
              <a:rPr lang="ko-KR" altLang="en-US" dirty="0" err="1">
                <a:solidFill>
                  <a:schemeClr val="tx1"/>
                </a:solidFill>
              </a:rPr>
              <a:t>왔을때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C86CFA-77CF-4185-842B-6361455A81B2}"/>
              </a:ext>
            </a:extLst>
          </p:cNvPr>
          <p:cNvSpPr/>
          <p:nvPr/>
        </p:nvSpPr>
        <p:spPr>
          <a:xfrm>
            <a:off x="527995" y="3270744"/>
            <a:ext cx="2352582" cy="1056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일시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UI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1FE238-63F5-4D9A-A32A-D9BC1D7E356C}"/>
              </a:ext>
            </a:extLst>
          </p:cNvPr>
          <p:cNvSpPr/>
          <p:nvPr/>
        </p:nvSpPr>
        <p:spPr>
          <a:xfrm>
            <a:off x="427640" y="5322509"/>
            <a:ext cx="2524187" cy="6310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연구에 사용될 레시피를 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D63263-DB19-4016-B53E-E4372111BCB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704287" y="2539347"/>
            <a:ext cx="4553" cy="73139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A3CF32-A735-43CF-9722-E8303D4F03A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689732" y="4327185"/>
            <a:ext cx="14554" cy="9953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28BC3-F8C4-44C2-93DA-2097DC2388B7}"/>
              </a:ext>
            </a:extLst>
          </p:cNvPr>
          <p:cNvSpPr/>
          <p:nvPr/>
        </p:nvSpPr>
        <p:spPr>
          <a:xfrm>
            <a:off x="1011943" y="2627756"/>
            <a:ext cx="1393793" cy="4827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</a:t>
            </a:r>
            <a:r>
              <a:rPr lang="ko-KR" altLang="en-US" b="1" dirty="0">
                <a:solidFill>
                  <a:schemeClr val="bg1"/>
                </a:solidFill>
              </a:rPr>
              <a:t>키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A03138-B200-4970-91C7-09F626C589F5}"/>
              </a:ext>
            </a:extLst>
          </p:cNvPr>
          <p:cNvSpPr/>
          <p:nvPr/>
        </p:nvSpPr>
        <p:spPr>
          <a:xfrm>
            <a:off x="568172" y="4441772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연구할 마법석을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B5DAD-84CD-4D1A-9E07-2FD989B8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4"/>
          <a:stretch/>
        </p:blipFill>
        <p:spPr>
          <a:xfrm>
            <a:off x="8817777" y="1565970"/>
            <a:ext cx="2343477" cy="276121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806E99-1A92-4D46-8972-278B93B7FD87}"/>
              </a:ext>
            </a:extLst>
          </p:cNvPr>
          <p:cNvSpPr/>
          <p:nvPr/>
        </p:nvSpPr>
        <p:spPr>
          <a:xfrm>
            <a:off x="3721312" y="1716229"/>
            <a:ext cx="4032993" cy="8784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인벤토리 안에 레시피에 쓰일 재료가 있다면 연구하기 버튼 활성화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6076098-3DCF-455B-A76F-5883167E6A0B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2951827" y="2155431"/>
            <a:ext cx="769485" cy="3482603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A67146-D024-4443-A579-9E9A502141A5}"/>
              </a:ext>
            </a:extLst>
          </p:cNvPr>
          <p:cNvSpPr/>
          <p:nvPr/>
        </p:nvSpPr>
        <p:spPr>
          <a:xfrm>
            <a:off x="3900499" y="3580301"/>
            <a:ext cx="3718265" cy="973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연구되는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사용한 재료만큼 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기후 수치 변경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503F1E-FB50-40FC-A974-BB65A120B731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737808" y="2594632"/>
            <a:ext cx="21823" cy="9856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90E6BF-7646-44D6-B77B-D555B7AC5C14}"/>
              </a:ext>
            </a:extLst>
          </p:cNvPr>
          <p:cNvSpPr/>
          <p:nvPr/>
        </p:nvSpPr>
        <p:spPr>
          <a:xfrm>
            <a:off x="4674336" y="2706839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연구하기 버튼을 클릭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C5415F-2F87-4E76-8D7D-575BAB10669E}"/>
              </a:ext>
            </a:extLst>
          </p:cNvPr>
          <p:cNvGrpSpPr/>
          <p:nvPr/>
        </p:nvGrpSpPr>
        <p:grpSpPr>
          <a:xfrm>
            <a:off x="4668998" y="4916894"/>
            <a:ext cx="7523002" cy="4852660"/>
            <a:chOff x="3669967" y="5198222"/>
            <a:chExt cx="7824211" cy="50469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86BBA2-CB4C-4045-9406-C0692E72989E}"/>
                </a:ext>
              </a:extLst>
            </p:cNvPr>
            <p:cNvSpPr/>
            <p:nvPr/>
          </p:nvSpPr>
          <p:spPr>
            <a:xfrm>
              <a:off x="3669967" y="5198222"/>
              <a:ext cx="7824211" cy="5046953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C6177A7-AB11-4ACC-9905-065F58144A95}"/>
                </a:ext>
              </a:extLst>
            </p:cNvPr>
            <p:cNvGrpSpPr/>
            <p:nvPr/>
          </p:nvGrpSpPr>
          <p:grpSpPr>
            <a:xfrm>
              <a:off x="3804874" y="5322509"/>
              <a:ext cx="4665816" cy="4693947"/>
              <a:chOff x="410764" y="1628624"/>
              <a:chExt cx="4665816" cy="469394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7705F4B-36CE-432D-947D-E4BF4C1831A0}"/>
                  </a:ext>
                </a:extLst>
              </p:cNvPr>
              <p:cNvSpPr/>
              <p:nvPr/>
            </p:nvSpPr>
            <p:spPr>
              <a:xfrm>
                <a:off x="928768" y="2077413"/>
                <a:ext cx="3699029" cy="3699029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C6D7345-5E16-40A9-93DF-3FD1FD2DA91E}"/>
                  </a:ext>
                </a:extLst>
              </p:cNvPr>
              <p:cNvSpPr/>
              <p:nvPr/>
            </p:nvSpPr>
            <p:spPr>
              <a:xfrm>
                <a:off x="2232305" y="5230309"/>
                <a:ext cx="1092262" cy="1092262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/>
                  <a:t>2</a:t>
                </a:r>
                <a:endParaRPr lang="ko-KR" altLang="en-US" sz="2800" b="1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1D0CC7F-30E9-4FAA-892E-1BEEF2B441F9}"/>
                  </a:ext>
                </a:extLst>
              </p:cNvPr>
              <p:cNvSpPr/>
              <p:nvPr/>
            </p:nvSpPr>
            <p:spPr>
              <a:xfrm>
                <a:off x="2136703" y="3285349"/>
                <a:ext cx="1283155" cy="1283155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/>
                  <a:t>1</a:t>
                </a:r>
                <a:endParaRPr lang="ko-KR" altLang="en-US" sz="3200" b="1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A571530-FFE9-484E-A79D-421478C96B52}"/>
                  </a:ext>
                </a:extLst>
              </p:cNvPr>
              <p:cNvSpPr/>
              <p:nvPr/>
            </p:nvSpPr>
            <p:spPr>
              <a:xfrm>
                <a:off x="4179003" y="3553871"/>
                <a:ext cx="897577" cy="897577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9E6503-BE95-4C02-A53B-746035C7318B}"/>
                  </a:ext>
                </a:extLst>
              </p:cNvPr>
              <p:cNvSpPr/>
              <p:nvPr/>
            </p:nvSpPr>
            <p:spPr>
              <a:xfrm>
                <a:off x="410764" y="3478137"/>
                <a:ext cx="897577" cy="897577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175D06E-3D72-496C-8C78-BBE84C17B458}"/>
                  </a:ext>
                </a:extLst>
              </p:cNvPr>
              <p:cNvSpPr/>
              <p:nvPr/>
            </p:nvSpPr>
            <p:spPr>
              <a:xfrm>
                <a:off x="2329492" y="1628624"/>
                <a:ext cx="897577" cy="897577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8F7BE99-F079-4487-846E-94BF17E36941}"/>
                </a:ext>
              </a:extLst>
            </p:cNvPr>
            <p:cNvGrpSpPr/>
            <p:nvPr/>
          </p:nvGrpSpPr>
          <p:grpSpPr>
            <a:xfrm>
              <a:off x="8652853" y="5310594"/>
              <a:ext cx="2651003" cy="4771900"/>
              <a:chOff x="5279797" y="1550671"/>
              <a:chExt cx="2651003" cy="4771900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5A73933-F7F5-482D-936C-A1D7E9F5781F}"/>
                  </a:ext>
                </a:extLst>
              </p:cNvPr>
              <p:cNvSpPr/>
              <p:nvPr/>
            </p:nvSpPr>
            <p:spPr>
              <a:xfrm>
                <a:off x="5279797" y="1550671"/>
                <a:ext cx="2651003" cy="4771900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0964E60-3A6B-4D3B-859E-8B5F25C989B8}"/>
                  </a:ext>
                </a:extLst>
              </p:cNvPr>
              <p:cNvSpPr/>
              <p:nvPr/>
            </p:nvSpPr>
            <p:spPr>
              <a:xfrm>
                <a:off x="6706319" y="2531370"/>
                <a:ext cx="1095925" cy="120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이미지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1A25BC5-DB64-432C-81EB-0B957F3F6493}"/>
                  </a:ext>
                </a:extLst>
              </p:cNvPr>
              <p:cNvSpPr/>
              <p:nvPr/>
            </p:nvSpPr>
            <p:spPr>
              <a:xfrm>
                <a:off x="5481839" y="2531370"/>
                <a:ext cx="1095925" cy="120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설명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56D3FA1-59A1-4A40-8FFE-1CB3295CEFDE}"/>
                  </a:ext>
                </a:extLst>
              </p:cNvPr>
              <p:cNvSpPr/>
              <p:nvPr/>
            </p:nvSpPr>
            <p:spPr>
              <a:xfrm>
                <a:off x="5428267" y="3945422"/>
                <a:ext cx="2298995" cy="20874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인벤토리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A037F8-34A0-4880-8C31-F6B20843FAF1}"/>
                  </a:ext>
                </a:extLst>
              </p:cNvPr>
              <p:cNvSpPr/>
              <p:nvPr/>
            </p:nvSpPr>
            <p:spPr>
              <a:xfrm>
                <a:off x="5713164" y="1890543"/>
                <a:ext cx="1729199" cy="393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이름</a:t>
                </a:r>
              </a:p>
            </p:txBody>
          </p:sp>
        </p:grp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A726B36-A80B-4E26-8F95-884DA3CF7563}"/>
              </a:ext>
            </a:extLst>
          </p:cNvPr>
          <p:cNvSpPr/>
          <p:nvPr/>
        </p:nvSpPr>
        <p:spPr>
          <a:xfrm>
            <a:off x="6550128" y="5692786"/>
            <a:ext cx="1076160" cy="30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재료 수량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2E15EB-B360-49FD-B786-83CCBF5556C7}"/>
              </a:ext>
            </a:extLst>
          </p:cNvPr>
          <p:cNvSpPr txBox="1"/>
          <p:nvPr/>
        </p:nvSpPr>
        <p:spPr>
          <a:xfrm>
            <a:off x="85185" y="6241124"/>
            <a:ext cx="442621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재료가 들어갈 때에는 </a:t>
            </a:r>
            <a:r>
              <a:rPr lang="en-US" altLang="ko-KR" dirty="0"/>
              <a:t>1~3</a:t>
            </a:r>
            <a:r>
              <a:rPr lang="ko-KR" altLang="en-US" dirty="0"/>
              <a:t>개가</a:t>
            </a:r>
            <a:endParaRPr lang="en-US" altLang="ko-KR" dirty="0"/>
          </a:p>
          <a:p>
            <a:r>
              <a:rPr lang="ko-KR" altLang="en-US" dirty="0"/>
              <a:t>들어가며 재료는 </a:t>
            </a:r>
            <a:r>
              <a:rPr lang="ko-KR" altLang="en-US" b="1" dirty="0">
                <a:solidFill>
                  <a:srgbClr val="FF0000"/>
                </a:solidFill>
              </a:rPr>
              <a:t>한 개만 있을 경우 위에만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두 개만 있을 경우 위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왼쪽에만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BF47A5-11A4-48AA-B881-96580919B44F}"/>
              </a:ext>
            </a:extLst>
          </p:cNvPr>
          <p:cNvSpPr/>
          <p:nvPr/>
        </p:nvSpPr>
        <p:spPr>
          <a:xfrm>
            <a:off x="8321203" y="7600436"/>
            <a:ext cx="1076160" cy="30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재료 수량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848DFFE-9701-4B19-B451-B07FD96BAD71}"/>
              </a:ext>
            </a:extLst>
          </p:cNvPr>
          <p:cNvSpPr/>
          <p:nvPr/>
        </p:nvSpPr>
        <p:spPr>
          <a:xfrm>
            <a:off x="4691744" y="7562871"/>
            <a:ext cx="1076160" cy="30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재료 수량</a:t>
            </a:r>
          </a:p>
        </p:txBody>
      </p:sp>
    </p:spTree>
    <p:extLst>
      <p:ext uri="{BB962C8B-B14F-4D97-AF65-F5344CB8AC3E}">
        <p14:creationId xmlns:p14="http://schemas.microsoft.com/office/powerpoint/2010/main" val="404939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9B99-1938-4904-ACB4-955DAE692D04}"/>
              </a:ext>
            </a:extLst>
          </p:cNvPr>
          <p:cNvSpPr txBox="1"/>
          <p:nvPr/>
        </p:nvSpPr>
        <p:spPr>
          <a:xfrm>
            <a:off x="495532" y="270010"/>
            <a:ext cx="814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연구 구현</a:t>
            </a:r>
            <a:r>
              <a:rPr lang="en-US" altLang="ko-KR" sz="4800" b="1" dirty="0"/>
              <a:t>2 (UI</a:t>
            </a:r>
            <a:r>
              <a:rPr lang="ko-KR" altLang="en-US" sz="4800" b="1" dirty="0"/>
              <a:t>부분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66D587-04E2-492B-9C3A-34245438A033}"/>
              </a:ext>
            </a:extLst>
          </p:cNvPr>
          <p:cNvCxnSpPr/>
          <p:nvPr/>
        </p:nvCxnSpPr>
        <p:spPr>
          <a:xfrm>
            <a:off x="341658" y="118570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2">
            <a:extLst>
              <a:ext uri="{FF2B5EF4-FFF2-40B4-BE49-F238E27FC236}">
                <a16:creationId xmlns:a16="http://schemas.microsoft.com/office/drawing/2014/main" id="{A1D66BEB-9C91-43AC-A936-F3E427FF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76616"/>
              </p:ext>
            </p:extLst>
          </p:nvPr>
        </p:nvGraphicFramePr>
        <p:xfrm>
          <a:off x="3764471" y="1185700"/>
          <a:ext cx="8427529" cy="96020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67322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5860207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</a:tblGrid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 인벤토리에서 선택한 레시피의 이름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 인벤토리에서 보이는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 이미지를 키위 띄운다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레시피의 공격력 기후 변화에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대한 설명이 써져 있다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(String)</a:t>
                      </a:r>
                      <a:endParaRPr lang="ko-KR" alt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</a:t>
                      </a:r>
                      <a:endParaRPr lang="en-US" altLang="ko-KR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인벤토리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현재 인벤토리에 있는 레시피를 이미지로 보여준다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들어갈 마법석을 이미지로 보여주는 곳이다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클릭할 경우 마법석의 인벤토리와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위 와 같은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UI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를 보여준다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0855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들어갈 레시피를 이미지로 보여주는 곳이다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클릭할 경우 레시피의 인벤토리와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위와 같은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UI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를 보여준다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.(Sprite)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8444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들어가는 재료를 이미지로 표시하는 곳이다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.(Sprite)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617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재료 수량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현재가지고 있는 양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/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필요한 재료의 양으로 나타내며 재료가 부족하면 붉은색 글씨로 변한다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(Int)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4691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8F79EB8-4B93-4AB7-96C5-5AB5DD04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430" y="2186760"/>
            <a:ext cx="3893901" cy="25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FB29567-A197-4574-8E9C-6D6982FC125C}"/>
              </a:ext>
            </a:extLst>
          </p:cNvPr>
          <p:cNvSpPr/>
          <p:nvPr/>
        </p:nvSpPr>
        <p:spPr>
          <a:xfrm>
            <a:off x="699813" y="2571749"/>
            <a:ext cx="808346" cy="22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재료 수량</a:t>
            </a:r>
          </a:p>
        </p:txBody>
      </p:sp>
    </p:spTree>
    <p:extLst>
      <p:ext uri="{BB962C8B-B14F-4D97-AF65-F5344CB8AC3E}">
        <p14:creationId xmlns:p14="http://schemas.microsoft.com/office/powerpoint/2010/main" val="37780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연결선: 꺾임 404">
            <a:extLst>
              <a:ext uri="{FF2B5EF4-FFF2-40B4-BE49-F238E27FC236}">
                <a16:creationId xmlns:a16="http://schemas.microsoft.com/office/drawing/2014/main" id="{8D4A3635-BCA8-4A15-9799-F124161C6F95}"/>
              </a:ext>
            </a:extLst>
          </p:cNvPr>
          <p:cNvCxnSpPr>
            <a:cxnSpLocks/>
            <a:stCxn id="274" idx="2"/>
            <a:endCxn id="406" idx="6"/>
          </p:cNvCxnSpPr>
          <p:nvPr/>
        </p:nvCxnSpPr>
        <p:spPr>
          <a:xfrm rot="5400000">
            <a:off x="4313442" y="3696123"/>
            <a:ext cx="1905217" cy="201815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0D55C2E-6AA1-42C0-8183-763F62BAC979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3386632" y="2649298"/>
            <a:ext cx="1857779" cy="310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3CD2F5B-02D2-4613-83D8-2F042CE39859}"/>
              </a:ext>
            </a:extLst>
          </p:cNvPr>
          <p:cNvSpPr/>
          <p:nvPr/>
        </p:nvSpPr>
        <p:spPr>
          <a:xfrm>
            <a:off x="5086753" y="2843228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아이템</a:t>
            </a:r>
            <a:endParaRPr lang="ko-KR" altLang="en-US" b="1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21458C03-7228-4272-A920-AC01D3C58CDD}"/>
              </a:ext>
            </a:extLst>
          </p:cNvPr>
          <p:cNvSpPr/>
          <p:nvPr/>
        </p:nvSpPr>
        <p:spPr>
          <a:xfrm>
            <a:off x="2811866" y="1499766"/>
            <a:ext cx="1149532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고유번호</a:t>
            </a:r>
            <a:endParaRPr lang="ko-KR" altLang="en-US" sz="1400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E9A6FCE-EB9C-49AB-A248-A92A1D584563}"/>
              </a:ext>
            </a:extLst>
          </p:cNvPr>
          <p:cNvSpPr/>
          <p:nvPr/>
        </p:nvSpPr>
        <p:spPr>
          <a:xfrm>
            <a:off x="4256973" y="1500459"/>
            <a:ext cx="110599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이름</a:t>
            </a:r>
            <a:endParaRPr lang="ko-KR" altLang="en-US" sz="1400" dirty="0"/>
          </a:p>
        </p:txBody>
      </p: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04622D62-89D0-4AAA-B11D-5B9CFF9785C3}"/>
              </a:ext>
            </a:extLst>
          </p:cNvPr>
          <p:cNvCxnSpPr>
            <a:cxnSpLocks/>
          </p:cNvCxnSpPr>
          <p:nvPr/>
        </p:nvCxnSpPr>
        <p:spPr>
          <a:xfrm flipH="1" flipV="1">
            <a:off x="4827025" y="2580975"/>
            <a:ext cx="586838" cy="3286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>
            <a:extLst>
              <a:ext uri="{FF2B5EF4-FFF2-40B4-BE49-F238E27FC236}">
                <a16:creationId xmlns:a16="http://schemas.microsoft.com/office/drawing/2014/main" id="{1813AFCB-9CD9-4A55-872D-8C1FFDCF2C3D}"/>
              </a:ext>
            </a:extLst>
          </p:cNvPr>
          <p:cNvSpPr/>
          <p:nvPr/>
        </p:nvSpPr>
        <p:spPr>
          <a:xfrm>
            <a:off x="5649998" y="1417820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endParaRPr lang="ko-KR" altLang="en-US" sz="1400" dirty="0"/>
          </a:p>
        </p:txBody>
      </p: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02CD3714-1105-4734-AA7E-624DF69B8697}"/>
              </a:ext>
            </a:extLst>
          </p:cNvPr>
          <p:cNvCxnSpPr>
            <a:cxnSpLocks/>
            <a:stCxn id="274" idx="0"/>
            <a:endCxn id="307" idx="4"/>
          </p:cNvCxnSpPr>
          <p:nvPr/>
        </p:nvCxnSpPr>
        <p:spPr>
          <a:xfrm flipV="1">
            <a:off x="6275126" y="2523810"/>
            <a:ext cx="83357" cy="31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타원 326">
            <a:extLst>
              <a:ext uri="{FF2B5EF4-FFF2-40B4-BE49-F238E27FC236}">
                <a16:creationId xmlns:a16="http://schemas.microsoft.com/office/drawing/2014/main" id="{3EAED3F5-B01E-43A8-92FA-9C9F4FA5B216}"/>
              </a:ext>
            </a:extLst>
          </p:cNvPr>
          <p:cNvSpPr/>
          <p:nvPr/>
        </p:nvSpPr>
        <p:spPr>
          <a:xfrm>
            <a:off x="7229085" y="1566922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ko-KR" altLang="en-US" sz="1400" dirty="0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FDFB3B09-669A-49A3-A83F-10CABE7A8EB0}"/>
              </a:ext>
            </a:extLst>
          </p:cNvPr>
          <p:cNvCxnSpPr>
            <a:cxnSpLocks/>
            <a:endCxn id="327" idx="3"/>
          </p:cNvCxnSpPr>
          <p:nvPr/>
        </p:nvCxnSpPr>
        <p:spPr>
          <a:xfrm flipV="1">
            <a:off x="6913044" y="2510944"/>
            <a:ext cx="523551" cy="3986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>
            <a:extLst>
              <a:ext uri="{FF2B5EF4-FFF2-40B4-BE49-F238E27FC236}">
                <a16:creationId xmlns:a16="http://schemas.microsoft.com/office/drawing/2014/main" id="{29C75383-7C07-454A-AF53-A2B773712CD0}"/>
              </a:ext>
            </a:extLst>
          </p:cNvPr>
          <p:cNvSpPr/>
          <p:nvPr/>
        </p:nvSpPr>
        <p:spPr>
          <a:xfrm>
            <a:off x="7857664" y="280477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  <a:endParaRPr lang="ko-KR" altLang="en-US" sz="1400" dirty="0"/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0D40E8B3-29BC-4F3A-8FB7-C8E507130E84}"/>
              </a:ext>
            </a:extLst>
          </p:cNvPr>
          <p:cNvCxnSpPr>
            <a:cxnSpLocks/>
            <a:stCxn id="274" idx="3"/>
            <a:endCxn id="334" idx="2"/>
          </p:cNvCxnSpPr>
          <p:nvPr/>
        </p:nvCxnSpPr>
        <p:spPr>
          <a:xfrm>
            <a:off x="7463498" y="3297910"/>
            <a:ext cx="394166" cy="598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타원 352">
            <a:extLst>
              <a:ext uri="{FF2B5EF4-FFF2-40B4-BE49-F238E27FC236}">
                <a16:creationId xmlns:a16="http://schemas.microsoft.com/office/drawing/2014/main" id="{A3CBBBB0-44EF-4A88-B560-D15A2B28DF09}"/>
              </a:ext>
            </a:extLst>
          </p:cNvPr>
          <p:cNvSpPr/>
          <p:nvPr/>
        </p:nvSpPr>
        <p:spPr>
          <a:xfrm>
            <a:off x="7475689" y="4080763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특징</a:t>
            </a:r>
            <a:endParaRPr lang="ko-KR" altLang="en-US" sz="1400" dirty="0"/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4B13DDDD-EDFF-4594-A574-7387AC18190A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7083263" y="3744271"/>
            <a:ext cx="1100911" cy="3364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타원 358">
            <a:extLst>
              <a:ext uri="{FF2B5EF4-FFF2-40B4-BE49-F238E27FC236}">
                <a16:creationId xmlns:a16="http://schemas.microsoft.com/office/drawing/2014/main" id="{ADC40DF7-C2B0-49F4-A6B1-38A236614A0D}"/>
              </a:ext>
            </a:extLst>
          </p:cNvPr>
          <p:cNvSpPr/>
          <p:nvPr/>
        </p:nvSpPr>
        <p:spPr>
          <a:xfrm>
            <a:off x="9552050" y="160575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  <a:endParaRPr lang="ko-KR" altLang="en-US" sz="1400" dirty="0"/>
          </a:p>
        </p:txBody>
      </p: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CDC1F01E-E314-4706-8651-C5D31778D78E}"/>
              </a:ext>
            </a:extLst>
          </p:cNvPr>
          <p:cNvCxnSpPr>
            <a:cxnSpLocks/>
            <a:endCxn id="359" idx="2"/>
          </p:cNvCxnSpPr>
          <p:nvPr/>
        </p:nvCxnSpPr>
        <p:spPr>
          <a:xfrm flipV="1">
            <a:off x="7314219" y="2158753"/>
            <a:ext cx="2237831" cy="10457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순서도: 판단 401">
            <a:extLst>
              <a:ext uri="{FF2B5EF4-FFF2-40B4-BE49-F238E27FC236}">
                <a16:creationId xmlns:a16="http://schemas.microsoft.com/office/drawing/2014/main" id="{06FF164A-6E21-48EB-B1C7-4246A3CE01EB}"/>
              </a:ext>
            </a:extLst>
          </p:cNvPr>
          <p:cNvSpPr/>
          <p:nvPr/>
        </p:nvSpPr>
        <p:spPr>
          <a:xfrm>
            <a:off x="5132125" y="3996882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사용가능</a:t>
            </a:r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66C1CBF5-D991-436B-A9EA-2CAFC39683AC}"/>
              </a:ext>
            </a:extLst>
          </p:cNvPr>
          <p:cNvSpPr/>
          <p:nvPr/>
        </p:nvSpPr>
        <p:spPr>
          <a:xfrm>
            <a:off x="3314864" y="5186753"/>
            <a:ext cx="942109" cy="942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BDDC2C6-235A-4C89-9334-E59F1D9432D2}"/>
              </a:ext>
            </a:extLst>
          </p:cNvPr>
          <p:cNvSpPr/>
          <p:nvPr/>
        </p:nvSpPr>
        <p:spPr>
          <a:xfrm>
            <a:off x="700190" y="3875700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장비</a:t>
            </a:r>
            <a:endParaRPr lang="ko-KR" altLang="en-US" b="1" dirty="0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3EDE5DBB-A667-4588-AB4A-83009EAC9778}"/>
              </a:ext>
            </a:extLst>
          </p:cNvPr>
          <p:cNvSpPr/>
          <p:nvPr/>
        </p:nvSpPr>
        <p:spPr>
          <a:xfrm>
            <a:off x="393259" y="5986120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2B5A5AFA-B080-4BF8-B965-3EEBE6F26CE5}"/>
              </a:ext>
            </a:extLst>
          </p:cNvPr>
          <p:cNvSpPr/>
          <p:nvPr/>
        </p:nvSpPr>
        <p:spPr>
          <a:xfrm>
            <a:off x="3981738" y="6181166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소비</a:t>
            </a:r>
            <a:endParaRPr lang="ko-KR" altLang="en-US" b="1" dirty="0"/>
          </a:p>
        </p:txBody>
      </p: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58DDD34A-7300-474D-9760-2D09D104BA7E}"/>
              </a:ext>
            </a:extLst>
          </p:cNvPr>
          <p:cNvCxnSpPr>
            <a:cxnSpLocks/>
            <a:stCxn id="406" idx="1"/>
            <a:endCxn id="409" idx="3"/>
          </p:cNvCxnSpPr>
          <p:nvPr/>
        </p:nvCxnSpPr>
        <p:spPr>
          <a:xfrm flipH="1" flipV="1">
            <a:off x="3076935" y="4330382"/>
            <a:ext cx="375898" cy="994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4F2BCA9D-A5DD-479B-BB5A-A8C25EC98C9A}"/>
              </a:ext>
            </a:extLst>
          </p:cNvPr>
          <p:cNvCxnSpPr>
            <a:cxnSpLocks/>
            <a:stCxn id="406" idx="2"/>
            <a:endCxn id="410" idx="0"/>
          </p:cNvCxnSpPr>
          <p:nvPr/>
        </p:nvCxnSpPr>
        <p:spPr>
          <a:xfrm flipH="1">
            <a:off x="1581632" y="5657808"/>
            <a:ext cx="1733232" cy="3283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3E8A0927-30D8-4E03-B262-C1E33EC07543}"/>
              </a:ext>
            </a:extLst>
          </p:cNvPr>
          <p:cNvCxnSpPr>
            <a:cxnSpLocks/>
            <a:stCxn id="411" idx="0"/>
            <a:endCxn id="406" idx="5"/>
          </p:cNvCxnSpPr>
          <p:nvPr/>
        </p:nvCxnSpPr>
        <p:spPr>
          <a:xfrm flipH="1" flipV="1">
            <a:off x="4119004" y="5990893"/>
            <a:ext cx="1051107" cy="1902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타원 420">
            <a:extLst>
              <a:ext uri="{FF2B5EF4-FFF2-40B4-BE49-F238E27FC236}">
                <a16:creationId xmlns:a16="http://schemas.microsoft.com/office/drawing/2014/main" id="{1BAFBA0B-D95B-4D67-B86B-EF5F8560FE90}"/>
              </a:ext>
            </a:extLst>
          </p:cNvPr>
          <p:cNvSpPr/>
          <p:nvPr/>
        </p:nvSpPr>
        <p:spPr>
          <a:xfrm>
            <a:off x="1602406" y="2416053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ko-KR" altLang="en-US" sz="1400" dirty="0"/>
          </a:p>
        </p:txBody>
      </p: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C75CDE20-3FD0-4D8C-8040-E0951CEFBAC7}"/>
              </a:ext>
            </a:extLst>
          </p:cNvPr>
          <p:cNvCxnSpPr>
            <a:cxnSpLocks/>
            <a:stCxn id="274" idx="1"/>
          </p:cNvCxnSpPr>
          <p:nvPr/>
        </p:nvCxnSpPr>
        <p:spPr>
          <a:xfrm flipH="1" flipV="1">
            <a:off x="3003793" y="3013150"/>
            <a:ext cx="2082960" cy="284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</TotalTime>
  <Words>1884</Words>
  <Application>Microsoft Office PowerPoint</Application>
  <PresentationFormat>사용자 지정</PresentationFormat>
  <Paragraphs>472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가보작 초반 컨텐츠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EH현</dc:creator>
  <cp:lastModifiedBy>김 EH현</cp:lastModifiedBy>
  <cp:revision>376</cp:revision>
  <dcterms:created xsi:type="dcterms:W3CDTF">2022-01-02T11:51:04Z</dcterms:created>
  <dcterms:modified xsi:type="dcterms:W3CDTF">2022-03-14T09:59:29Z</dcterms:modified>
</cp:coreProperties>
</file>