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7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2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6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2AE7-2CC0-45A7-A014-433CF81D4FE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ED7F-A66F-4EE2-BCB6-63FAB64C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2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D8CB3-36F3-44B6-A1F0-6FD7B9AE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3717"/>
            <a:ext cx="10515600" cy="2087455"/>
          </a:xfrm>
        </p:spPr>
        <p:txBody>
          <a:bodyPr/>
          <a:lstStyle/>
          <a:p>
            <a:pPr algn="ctr"/>
            <a:r>
              <a:rPr lang="ko-KR" altLang="en-US" b="1" dirty="0" err="1"/>
              <a:t>가보작</a:t>
            </a:r>
            <a:br>
              <a:rPr lang="en-US" altLang="ko-KR" b="1" dirty="0"/>
            </a:br>
            <a:r>
              <a:rPr lang="ko-KR" altLang="en-US" b="1" dirty="0"/>
              <a:t>초반 컨텐츠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EF1DB-7B1C-4FF8-BDBA-AE0D724F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082" y="10119495"/>
            <a:ext cx="3387436" cy="43088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작성자 김태현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 기타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363F6A-CA85-4C91-B38A-4F8A3691CB80}"/>
              </a:ext>
            </a:extLst>
          </p:cNvPr>
          <p:cNvSpPr/>
          <p:nvPr/>
        </p:nvSpPr>
        <p:spPr>
          <a:xfrm>
            <a:off x="5093688" y="3220067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8E602FF-7743-4BAA-BE97-AC39018A8C79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 flipV="1">
            <a:off x="7470433" y="1824140"/>
            <a:ext cx="2178567" cy="18506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75F352-5A86-45B8-8357-5F48537460EE}"/>
              </a:ext>
            </a:extLst>
          </p:cNvPr>
          <p:cNvSpPr/>
          <p:nvPr/>
        </p:nvSpPr>
        <p:spPr>
          <a:xfrm>
            <a:off x="9649000" y="1369458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장비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소모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A5A59-B75B-40CE-9050-55BB868DDBBB}"/>
              </a:ext>
            </a:extLst>
          </p:cNvPr>
          <p:cNvSpPr txBox="1"/>
          <p:nvPr/>
        </p:nvSpPr>
        <p:spPr>
          <a:xfrm>
            <a:off x="8786057" y="1432357"/>
            <a:ext cx="8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 : 1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7B79B5A-994A-4A3E-BC0E-40AA0974C5F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963273" y="4269368"/>
            <a:ext cx="1698988" cy="149389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1F8A47B3-7453-48F5-AC95-446613037368}"/>
              </a:ext>
            </a:extLst>
          </p:cNvPr>
          <p:cNvSpPr/>
          <p:nvPr/>
        </p:nvSpPr>
        <p:spPr>
          <a:xfrm>
            <a:off x="6294704" y="4534403"/>
            <a:ext cx="1542228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1A47D0-27C3-4B41-BC20-A7C662404108}"/>
              </a:ext>
            </a:extLst>
          </p:cNvPr>
          <p:cNvSpPr/>
          <p:nvPr/>
        </p:nvSpPr>
        <p:spPr>
          <a:xfrm>
            <a:off x="8559716" y="5411129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채집품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EDC0C20-A5BF-46FA-BFB4-A6A10D6E33FF}"/>
              </a:ext>
            </a:extLst>
          </p:cNvPr>
          <p:cNvSpPr/>
          <p:nvPr/>
        </p:nvSpPr>
        <p:spPr>
          <a:xfrm>
            <a:off x="9648999" y="4015201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가능 지역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7ED0CA-F279-40D4-BD00-08D1DB429D0D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9748089" y="4959223"/>
            <a:ext cx="179992" cy="4519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0DD6C2B-B83E-4EEA-B081-5331998088BD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4414249" y="4535841"/>
            <a:ext cx="1609781" cy="79696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4605EAAF-FF43-4E01-84E3-DEBF0DF3FEA0}"/>
              </a:ext>
            </a:extLst>
          </p:cNvPr>
          <p:cNvSpPr/>
          <p:nvPr/>
        </p:nvSpPr>
        <p:spPr>
          <a:xfrm>
            <a:off x="4884470" y="4357736"/>
            <a:ext cx="1466301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A8AA1C-59A4-42CF-8389-DFB4E225739E}"/>
              </a:ext>
            </a:extLst>
          </p:cNvPr>
          <p:cNvSpPr/>
          <p:nvPr/>
        </p:nvSpPr>
        <p:spPr>
          <a:xfrm>
            <a:off x="2443912" y="5284531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사냥품</a:t>
            </a:r>
            <a:endParaRPr lang="ko-KR" altLang="en-US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5889DF-2611-431A-912C-2B363CDC263E}"/>
              </a:ext>
            </a:extLst>
          </p:cNvPr>
          <p:cNvCxnSpPr>
            <a:cxnSpLocks/>
            <a:stCxn id="34" idx="1"/>
            <a:endCxn id="51" idx="6"/>
          </p:cNvCxnSpPr>
          <p:nvPr/>
        </p:nvCxnSpPr>
        <p:spPr>
          <a:xfrm flipH="1" flipV="1">
            <a:off x="2028204" y="5185176"/>
            <a:ext cx="415708" cy="554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5BB5B12-84B7-4233-8E5F-5B1FB66AAF13}"/>
              </a:ext>
            </a:extLst>
          </p:cNvPr>
          <p:cNvSpPr/>
          <p:nvPr/>
        </p:nvSpPr>
        <p:spPr>
          <a:xfrm>
            <a:off x="122513" y="4632181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가능 지역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DB60AC-B809-4890-B0C1-D0A393A69977}"/>
              </a:ext>
            </a:extLst>
          </p:cNvPr>
          <p:cNvSpPr/>
          <p:nvPr/>
        </p:nvSpPr>
        <p:spPr>
          <a:xfrm>
            <a:off x="1188242" y="1841665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레시피</a:t>
            </a:r>
            <a:endParaRPr lang="ko-KR" altLang="en-US" b="1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AFAF8AC-4A2B-4F2F-9A8A-EB744ED3C9AB}"/>
              </a:ext>
            </a:extLst>
          </p:cNvPr>
          <p:cNvCxnSpPr>
            <a:cxnSpLocks/>
            <a:stCxn id="48" idx="1"/>
            <a:endCxn id="56" idx="3"/>
          </p:cNvCxnSpPr>
          <p:nvPr/>
        </p:nvCxnSpPr>
        <p:spPr>
          <a:xfrm rot="10800000">
            <a:off x="3564988" y="2296347"/>
            <a:ext cx="1528701" cy="137840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7C891ACF-FDA3-41E2-9C0D-7043C2587290}"/>
              </a:ext>
            </a:extLst>
          </p:cNvPr>
          <p:cNvSpPr/>
          <p:nvPr/>
        </p:nvSpPr>
        <p:spPr>
          <a:xfrm>
            <a:off x="3576399" y="2393115"/>
            <a:ext cx="1466301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모험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2C7CBB-DA58-4C5D-B7C8-59F6B0F3AAD0}"/>
              </a:ext>
            </a:extLst>
          </p:cNvPr>
          <p:cNvSpPr/>
          <p:nvPr/>
        </p:nvSpPr>
        <p:spPr>
          <a:xfrm>
            <a:off x="789756" y="336411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획득 가능 아이템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B8419F-39E0-444A-929C-7092B7BD4D6A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1742602" y="1442401"/>
            <a:ext cx="634013" cy="399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C7D4055-97FA-42EB-BA15-04B2291E525F}"/>
              </a:ext>
            </a:extLst>
          </p:cNvPr>
          <p:cNvSpPr/>
          <p:nvPr/>
        </p:nvSpPr>
        <p:spPr>
          <a:xfrm>
            <a:off x="956733" y="3045536"/>
            <a:ext cx="1905691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 아이템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3DD5D3-4853-4DC0-AE0D-D0750BDC4177}"/>
              </a:ext>
            </a:extLst>
          </p:cNvPr>
          <p:cNvCxnSpPr>
            <a:cxnSpLocks/>
          </p:cNvCxnSpPr>
          <p:nvPr/>
        </p:nvCxnSpPr>
        <p:spPr>
          <a:xfrm flipH="1">
            <a:off x="1915090" y="2751028"/>
            <a:ext cx="113115" cy="3760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9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시간 시스템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370ED9-1B98-4511-ADA6-742AE29B9A0C}"/>
              </a:ext>
            </a:extLst>
          </p:cNvPr>
          <p:cNvSpPr txBox="1"/>
          <p:nvPr/>
        </p:nvSpPr>
        <p:spPr>
          <a:xfrm>
            <a:off x="674707" y="1782424"/>
            <a:ext cx="685796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시간은 </a:t>
            </a:r>
            <a:r>
              <a:rPr lang="en-US" altLang="ko-KR" dirty="0"/>
              <a:t>24</a:t>
            </a:r>
            <a:r>
              <a:rPr lang="ko-KR" altLang="en-US" dirty="0"/>
              <a:t>시간으로 한다</a:t>
            </a:r>
            <a:r>
              <a:rPr lang="en-US" altLang="ko-KR" dirty="0"/>
              <a:t>. (13</a:t>
            </a:r>
            <a:r>
              <a:rPr lang="ko-KR" altLang="en-US" dirty="0"/>
              <a:t>시 </a:t>
            </a:r>
            <a:r>
              <a:rPr lang="en-US" altLang="ko-KR" dirty="0"/>
              <a:t>18</a:t>
            </a:r>
            <a:r>
              <a:rPr lang="ko-KR" altLang="en-US" dirty="0"/>
              <a:t>시 이렇게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시는 없고  </a:t>
            </a:r>
            <a:r>
              <a:rPr lang="en-US" altLang="ko-KR" dirty="0"/>
              <a:t>00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-n</a:t>
            </a:r>
            <a:r>
              <a:rPr lang="ko-KR" altLang="en-US" dirty="0"/>
              <a:t>월</a:t>
            </a:r>
            <a:r>
              <a:rPr lang="en-US" altLang="ko-KR" dirty="0"/>
              <a:t>n</a:t>
            </a:r>
            <a:r>
              <a:rPr lang="ko-KR" altLang="en-US" dirty="0"/>
              <a:t>일 이런 건 없고 그냥 시계만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1" dirty="0">
                <a:solidFill>
                  <a:srgbClr val="FF0000"/>
                </a:solidFill>
              </a:rPr>
              <a:t>현실의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분은 이 게임에선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분이며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분 단위로 시계에 표시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b="1" dirty="0"/>
              <a:t>22</a:t>
            </a:r>
            <a:r>
              <a:rPr lang="ko-KR" altLang="en-US" b="1" dirty="0"/>
              <a:t>시부터 시간 </a:t>
            </a:r>
            <a:r>
              <a:rPr lang="en-US" altLang="ko-KR" b="1" dirty="0"/>
              <a:t>UI</a:t>
            </a:r>
            <a:r>
              <a:rPr lang="ko-KR" altLang="en-US" b="1" dirty="0"/>
              <a:t> </a:t>
            </a:r>
            <a:r>
              <a:rPr lang="en-US" altLang="ko-KR" b="1" dirty="0"/>
              <a:t>Text</a:t>
            </a:r>
            <a:r>
              <a:rPr lang="ko-KR" altLang="en-US" b="1" dirty="0"/>
              <a:t>가 붉은 색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-00</a:t>
            </a:r>
            <a:r>
              <a:rPr lang="ko-KR" altLang="en-US" dirty="0"/>
              <a:t>시가 되면 주인공이 피곤해서 쓰러집니다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주인공은 언제든지 잘 수 있지만 자고 일어나면 </a:t>
            </a:r>
            <a:r>
              <a:rPr lang="en-US" altLang="ko-KR" dirty="0"/>
              <a:t>6</a:t>
            </a:r>
            <a:r>
              <a:rPr lang="ko-KR" altLang="en-US" dirty="0"/>
              <a:t>시가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환경은 </a:t>
            </a:r>
            <a:r>
              <a:rPr lang="en-US" altLang="ko-KR" dirty="0"/>
              <a:t>3</a:t>
            </a:r>
            <a:r>
              <a:rPr lang="ko-KR" altLang="en-US" dirty="0"/>
              <a:t>시에 바뀝니다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5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용어 정리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370ED9-1B98-4511-ADA6-742AE29B9A0C}"/>
              </a:ext>
            </a:extLst>
          </p:cNvPr>
          <p:cNvSpPr txBox="1"/>
          <p:nvPr/>
        </p:nvSpPr>
        <p:spPr>
          <a:xfrm>
            <a:off x="674707" y="1782424"/>
            <a:ext cx="7369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레시피를 이용해 제작하는 곳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제작 대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지팡이에 끼는 돌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마법석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제작할 경우 사막 겨울 등으로 바뀌는 것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환경변화</a:t>
            </a: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이곳의 사는 정령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정령</a:t>
            </a:r>
            <a:endParaRPr lang="en-US" altLang="ko-KR" sz="2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6B8BB7-18F3-4CDA-9383-6335E3C018AD}"/>
              </a:ext>
            </a:extLst>
          </p:cNvPr>
          <p:cNvGrpSpPr/>
          <p:nvPr/>
        </p:nvGrpSpPr>
        <p:grpSpPr>
          <a:xfrm>
            <a:off x="2736022" y="4887981"/>
            <a:ext cx="5493433" cy="3936648"/>
            <a:chOff x="2736022" y="4887981"/>
            <a:chExt cx="5493433" cy="393664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8023C74-D44F-46DE-B43C-90B6BFC351AF}"/>
                </a:ext>
              </a:extLst>
            </p:cNvPr>
            <p:cNvSpPr/>
            <p:nvPr/>
          </p:nvSpPr>
          <p:spPr>
            <a:xfrm>
              <a:off x="4804707" y="5399881"/>
              <a:ext cx="3424748" cy="3424748"/>
            </a:xfrm>
            <a:prstGeom prst="ellipse">
              <a:avLst/>
            </a:prstGeom>
            <a:noFill/>
            <a:ln w="190500">
              <a:solidFill>
                <a:schemeClr val="accent4">
                  <a:lumMod val="60000"/>
                  <a:lumOff val="40000"/>
                  <a:alpha val="72000"/>
                </a:schemeClr>
              </a:solidFill>
            </a:ln>
            <a:effectLst>
              <a:glow rad="190500">
                <a:srgbClr val="FFC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7A73A5FE-A887-4B15-A59A-5B1011226547}"/>
                </a:ext>
              </a:extLst>
            </p:cNvPr>
            <p:cNvSpPr/>
            <p:nvPr/>
          </p:nvSpPr>
          <p:spPr>
            <a:xfrm rot="1823023">
              <a:off x="2736022" y="4887981"/>
              <a:ext cx="1943216" cy="1023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  <a:alpha val="52000"/>
              </a:schemeClr>
            </a:solidFill>
            <a:ln>
              <a:solidFill>
                <a:schemeClr val="accent4">
                  <a:lumMod val="60000"/>
                  <a:lumOff val="40000"/>
                  <a:alpha val="71000"/>
                </a:schemeClr>
              </a:solidFill>
            </a:ln>
            <a:effectLst>
              <a:glow rad="215900">
                <a:srgbClr val="FFC000">
                  <a:alpha val="9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7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1095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튜토리얼 기본 경로 및 맵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미 수정본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751B9C-31E2-4F0A-AD33-FF89461B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" y="2006316"/>
            <a:ext cx="9167394" cy="641866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EC53472-A008-44C4-840A-8CA27D5BFAE3}"/>
              </a:ext>
            </a:extLst>
          </p:cNvPr>
          <p:cNvSpPr/>
          <p:nvPr/>
        </p:nvSpPr>
        <p:spPr>
          <a:xfrm>
            <a:off x="8136834" y="4977107"/>
            <a:ext cx="238539" cy="23853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186A58-3A69-45A7-8A9E-574952EADC3F}"/>
              </a:ext>
            </a:extLst>
          </p:cNvPr>
          <p:cNvSpPr/>
          <p:nvPr/>
        </p:nvSpPr>
        <p:spPr>
          <a:xfrm>
            <a:off x="9455426" y="2006316"/>
            <a:ext cx="238539" cy="23853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6A138-10C4-484F-85C3-E59066F30A2B}"/>
              </a:ext>
            </a:extLst>
          </p:cNvPr>
          <p:cNvSpPr txBox="1"/>
          <p:nvPr/>
        </p:nvSpPr>
        <p:spPr>
          <a:xfrm>
            <a:off x="9693965" y="1940919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점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정령과 함께 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85BD5-2E2C-484B-B3F0-566E4EDC6536}"/>
              </a:ext>
            </a:extLst>
          </p:cNvPr>
          <p:cNvSpPr txBox="1"/>
          <p:nvPr/>
        </p:nvSpPr>
        <p:spPr>
          <a:xfrm>
            <a:off x="9667458" y="2867993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나뭇가지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정령초</a:t>
            </a:r>
            <a:r>
              <a:rPr lang="en-US" altLang="ko-KR" dirty="0"/>
              <a:t>, </a:t>
            </a:r>
            <a:r>
              <a:rPr lang="ko-KR" altLang="en-US" dirty="0"/>
              <a:t>수집</a:t>
            </a:r>
            <a:r>
              <a:rPr lang="en-US" altLang="ko-KR" dirty="0"/>
              <a:t>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C9DACE-6082-4750-8A43-C6A5AFF0332F}"/>
              </a:ext>
            </a:extLst>
          </p:cNvPr>
          <p:cNvCxnSpPr>
            <a:cxnSpLocks/>
          </p:cNvCxnSpPr>
          <p:nvPr/>
        </p:nvCxnSpPr>
        <p:spPr>
          <a:xfrm flipH="1">
            <a:off x="6365140" y="5113792"/>
            <a:ext cx="1767595" cy="1158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FCFBE1-20CB-46CB-998D-9EBA47FC5D39}"/>
              </a:ext>
            </a:extLst>
          </p:cNvPr>
          <p:cNvCxnSpPr>
            <a:cxnSpLocks/>
          </p:cNvCxnSpPr>
          <p:nvPr/>
        </p:nvCxnSpPr>
        <p:spPr>
          <a:xfrm flipH="1">
            <a:off x="9347838" y="2839485"/>
            <a:ext cx="346127" cy="4363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AE04DFD-5EF6-438D-B1C3-D4D3112388C8}"/>
              </a:ext>
            </a:extLst>
          </p:cNvPr>
          <p:cNvSpPr/>
          <p:nvPr/>
        </p:nvSpPr>
        <p:spPr>
          <a:xfrm>
            <a:off x="6096000" y="6272442"/>
            <a:ext cx="238539" cy="2385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360C3C6-7C7F-489B-83DF-C6525AC26836}"/>
              </a:ext>
            </a:extLst>
          </p:cNvPr>
          <p:cNvSpPr/>
          <p:nvPr/>
        </p:nvSpPr>
        <p:spPr>
          <a:xfrm>
            <a:off x="9401631" y="3726802"/>
            <a:ext cx="238539" cy="2385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10DF72-FC74-41CB-8CC9-90E74B6B3A52}"/>
              </a:ext>
            </a:extLst>
          </p:cNvPr>
          <p:cNvSpPr txBox="1"/>
          <p:nvPr/>
        </p:nvSpPr>
        <p:spPr>
          <a:xfrm>
            <a:off x="9778532" y="3726802"/>
            <a:ext cx="2420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 지팡이 레시피</a:t>
            </a:r>
            <a:endParaRPr lang="en-US" altLang="ko-KR" dirty="0"/>
          </a:p>
          <a:p>
            <a:r>
              <a:rPr lang="ko-KR" altLang="en-US" dirty="0"/>
              <a:t>평범한 </a:t>
            </a:r>
            <a:r>
              <a:rPr lang="ko-KR" altLang="en-US" dirty="0" err="1"/>
              <a:t>마법석</a:t>
            </a:r>
            <a:r>
              <a:rPr lang="ko-KR" altLang="en-US" dirty="0"/>
              <a:t> 레시피</a:t>
            </a:r>
            <a:endParaRPr lang="en-US" altLang="ko-KR" dirty="0"/>
          </a:p>
          <a:p>
            <a:r>
              <a:rPr lang="ko-KR" altLang="en-US" dirty="0"/>
              <a:t>획득</a:t>
            </a:r>
            <a:endParaRPr lang="en-US" altLang="ko-KR" dirty="0"/>
          </a:p>
          <a:p>
            <a:r>
              <a:rPr lang="ko-KR" altLang="en-US" dirty="0"/>
              <a:t>제작대에서 제작하여</a:t>
            </a:r>
            <a:endParaRPr lang="en-US" altLang="ko-KR" dirty="0"/>
          </a:p>
          <a:p>
            <a:r>
              <a:rPr lang="ko-KR" altLang="en-US" dirty="0"/>
              <a:t>마법을 사용 가능하게 </a:t>
            </a:r>
            <a:endParaRPr lang="en-US" altLang="ko-KR" dirty="0"/>
          </a:p>
          <a:p>
            <a:r>
              <a:rPr lang="ko-KR" altLang="en-US" dirty="0"/>
              <a:t>조절</a:t>
            </a:r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CBD7E5-284F-4300-8ACE-E75BC8FF6DDE}"/>
              </a:ext>
            </a:extLst>
          </p:cNvPr>
          <p:cNvCxnSpPr>
            <a:cxnSpLocks/>
          </p:cNvCxnSpPr>
          <p:nvPr/>
        </p:nvCxnSpPr>
        <p:spPr>
          <a:xfrm flipH="1" flipV="1">
            <a:off x="4399723" y="4386471"/>
            <a:ext cx="1645526" cy="18859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92B3FF-AC2C-4D09-8FB3-F3A67F663DF8}"/>
              </a:ext>
            </a:extLst>
          </p:cNvPr>
          <p:cNvSpPr txBox="1"/>
          <p:nvPr/>
        </p:nvSpPr>
        <p:spPr>
          <a:xfrm>
            <a:off x="9721251" y="5526407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적과의 조우 및 전투</a:t>
            </a:r>
            <a:endParaRPr lang="en-US" altLang="ko-KR" dirty="0"/>
          </a:p>
          <a:p>
            <a:r>
              <a:rPr lang="ko-KR" altLang="en-US" dirty="0"/>
              <a:t>불 속성 마법 레시피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AB85F7-9989-49E8-AD0A-8FDC88F5AA1F}"/>
              </a:ext>
            </a:extLst>
          </p:cNvPr>
          <p:cNvCxnSpPr>
            <a:cxnSpLocks/>
          </p:cNvCxnSpPr>
          <p:nvPr/>
        </p:nvCxnSpPr>
        <p:spPr>
          <a:xfrm flipH="1">
            <a:off x="9401631" y="5497899"/>
            <a:ext cx="346127" cy="436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69380D6-C471-441A-948B-D5BC6E91D22D}"/>
              </a:ext>
            </a:extLst>
          </p:cNvPr>
          <p:cNvSpPr/>
          <p:nvPr/>
        </p:nvSpPr>
        <p:spPr>
          <a:xfrm>
            <a:off x="4117059" y="4147932"/>
            <a:ext cx="238539" cy="23853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893197-68CA-4CBE-8CE4-1F4EF32797A2}"/>
              </a:ext>
            </a:extLst>
          </p:cNvPr>
          <p:cNvSpPr/>
          <p:nvPr/>
        </p:nvSpPr>
        <p:spPr>
          <a:xfrm>
            <a:off x="9455424" y="6325452"/>
            <a:ext cx="238539" cy="23853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CC5C7-F5FF-42F1-AF22-6B18AC926EC7}"/>
              </a:ext>
            </a:extLst>
          </p:cNvPr>
          <p:cNvSpPr txBox="1"/>
          <p:nvPr/>
        </p:nvSpPr>
        <p:spPr>
          <a:xfrm>
            <a:off x="9886118" y="6280376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제작대에서 불 속성 </a:t>
            </a:r>
            <a:endParaRPr lang="en-US" altLang="ko-KR" dirty="0"/>
          </a:p>
          <a:p>
            <a:r>
              <a:rPr lang="ko-KR" altLang="en-US" dirty="0"/>
              <a:t>마법 제작</a:t>
            </a:r>
            <a:r>
              <a:rPr lang="en-US" altLang="ko-KR" dirty="0"/>
              <a:t>(</a:t>
            </a:r>
            <a:r>
              <a:rPr lang="ko-KR" altLang="en-US" dirty="0"/>
              <a:t>빠르게 </a:t>
            </a:r>
            <a:endParaRPr lang="en-US" altLang="ko-KR" dirty="0"/>
          </a:p>
          <a:p>
            <a:r>
              <a:rPr lang="ko-KR" altLang="en-US" dirty="0"/>
              <a:t>기후 변경 </a:t>
            </a:r>
            <a:r>
              <a:rPr lang="ko-KR" altLang="en-US" dirty="0" err="1"/>
              <a:t>컷씬</a:t>
            </a:r>
            <a:r>
              <a:rPr lang="en-US" altLang="ko-KR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5208DF-CE13-4460-B046-2A66802C435D}"/>
              </a:ext>
            </a:extLst>
          </p:cNvPr>
          <p:cNvSpPr txBox="1"/>
          <p:nvPr/>
        </p:nvSpPr>
        <p:spPr>
          <a:xfrm>
            <a:off x="9640170" y="8189843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후는 튜토리얼 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28AD0A-312C-4B01-8CBD-D1F3BC8C2906}"/>
              </a:ext>
            </a:extLst>
          </p:cNvPr>
          <p:cNvSpPr txBox="1"/>
          <p:nvPr/>
        </p:nvSpPr>
        <p:spPr>
          <a:xfrm>
            <a:off x="674707" y="9250017"/>
            <a:ext cx="8278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나뭇가지</a:t>
            </a:r>
            <a:r>
              <a:rPr lang="en-US" altLang="ko-KR" dirty="0"/>
              <a:t>, </a:t>
            </a:r>
            <a:r>
              <a:rPr lang="ko-KR" altLang="en-US" dirty="0" err="1"/>
              <a:t>정령초</a:t>
            </a:r>
            <a:r>
              <a:rPr lang="en-US" altLang="ko-KR" dirty="0"/>
              <a:t>, </a:t>
            </a:r>
            <a:r>
              <a:rPr lang="ko-KR" altLang="en-US" dirty="0" err="1"/>
              <a:t>나무지팡이</a:t>
            </a:r>
            <a:r>
              <a:rPr lang="ko-KR" altLang="en-US" dirty="0"/>
              <a:t> 레시피 평범한 </a:t>
            </a:r>
            <a:r>
              <a:rPr lang="ko-KR" altLang="en-US" dirty="0" err="1"/>
              <a:t>마법석</a:t>
            </a:r>
            <a:r>
              <a:rPr lang="ko-KR" altLang="en-US" dirty="0"/>
              <a:t> 레시피</a:t>
            </a:r>
            <a:r>
              <a:rPr lang="en-US" altLang="ko-KR" dirty="0"/>
              <a:t>, </a:t>
            </a:r>
            <a:r>
              <a:rPr lang="ko-KR" altLang="en-US" dirty="0"/>
              <a:t>평범한 </a:t>
            </a:r>
            <a:r>
              <a:rPr lang="ko-KR" altLang="en-US" dirty="0" err="1"/>
              <a:t>마법석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8230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튜토리얼 기본 경로 및 맵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84021BD-01FF-4BE1-AF72-37A6AA48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4" y="1583789"/>
            <a:ext cx="4645541" cy="4663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492B63-3966-4E58-BDA9-AC6B38A2A0B3}"/>
              </a:ext>
            </a:extLst>
          </p:cNvPr>
          <p:cNvSpPr txBox="1"/>
          <p:nvPr/>
        </p:nvSpPr>
        <p:spPr>
          <a:xfrm>
            <a:off x="5500254" y="1583789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예상 전체 맵 구도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왼쪽 맵 베이스로 갈 꺼 같음</a:t>
            </a:r>
            <a:endParaRPr lang="en-US" altLang="ko-KR" dirty="0"/>
          </a:p>
        </p:txBody>
      </p: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E772364F-B884-4B26-8DE3-B3C29343AB9C}"/>
              </a:ext>
            </a:extLst>
          </p:cNvPr>
          <p:cNvSpPr/>
          <p:nvPr/>
        </p:nvSpPr>
        <p:spPr>
          <a:xfrm>
            <a:off x="8488573" y="1470090"/>
            <a:ext cx="1593272" cy="159327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03EDD-1AF3-48A5-A0A9-671F9F6589EF}"/>
              </a:ext>
            </a:extLst>
          </p:cNvPr>
          <p:cNvSpPr txBox="1"/>
          <p:nvPr/>
        </p:nvSpPr>
        <p:spPr>
          <a:xfrm>
            <a:off x="5500254" y="2417031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도넛 반으로 자른 것 같은 맵을 만들 생각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오른쪽 끝은 시작 왼쪽 끝은 라스트 지점</a:t>
            </a:r>
            <a:r>
              <a:rPr lang="ko-KR" altLang="en-US" dirty="0"/>
              <a:t>으로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3B09B-C522-4C73-8899-F37F8E17669A}"/>
              </a:ext>
            </a:extLst>
          </p:cNvPr>
          <p:cNvSpPr txBox="1"/>
          <p:nvPr/>
        </p:nvSpPr>
        <p:spPr>
          <a:xfrm>
            <a:off x="5500254" y="3250273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시작하자 마자 보스방으로 갈 순 있지만 여러 풀기 어려운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기믹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X)</a:t>
            </a:r>
            <a:r>
              <a:rPr lang="ko-KR" altLang="en-US" dirty="0"/>
              <a:t>과 보스급의 적들이 있다</a:t>
            </a:r>
            <a:r>
              <a:rPr lang="en-US" altLang="ko-KR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D9A00-1C8C-4E45-9F87-81918CEA92AC}"/>
              </a:ext>
            </a:extLst>
          </p:cNvPr>
          <p:cNvSpPr txBox="1"/>
          <p:nvPr/>
        </p:nvSpPr>
        <p:spPr>
          <a:xfrm>
            <a:off x="5591785" y="4083764"/>
            <a:ext cx="63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바로 보스방으로 가는 길은 알려주지 않을 거다</a:t>
            </a:r>
            <a:r>
              <a:rPr lang="en-US" altLang="ko-KR" dirty="0"/>
              <a:t>(</a:t>
            </a:r>
            <a:r>
              <a:rPr lang="ko-KR" altLang="en-US" dirty="0" err="1"/>
              <a:t>스피드런</a:t>
            </a:r>
            <a:r>
              <a:rPr lang="ko-KR" altLang="en-US" dirty="0"/>
              <a:t> 용</a:t>
            </a:r>
            <a:r>
              <a:rPr lang="en-US" altLang="ko-KR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2854DD-19F9-4907-A71C-E5B194ADA9F1}"/>
              </a:ext>
            </a:extLst>
          </p:cNvPr>
          <p:cNvSpPr txBox="1"/>
          <p:nvPr/>
        </p:nvSpPr>
        <p:spPr>
          <a:xfrm>
            <a:off x="5591785" y="4640256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튜토리얼에는</a:t>
            </a:r>
            <a:r>
              <a:rPr lang="ko-KR" altLang="en-US" dirty="0"/>
              <a:t> 탑이 한 개만 보이고</a:t>
            </a:r>
            <a:r>
              <a:rPr lang="en-US" altLang="ko-KR" dirty="0"/>
              <a:t> </a:t>
            </a:r>
            <a:r>
              <a:rPr lang="ko-KR" altLang="en-US" dirty="0"/>
              <a:t>한 개에서 두 개가 보인다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9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43ABFF-0E32-45AB-988E-17D4E85F8763}"/>
              </a:ext>
            </a:extLst>
          </p:cNvPr>
          <p:cNvSpPr/>
          <p:nvPr/>
        </p:nvSpPr>
        <p:spPr>
          <a:xfrm>
            <a:off x="825624" y="3596238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 게임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1286A-7C04-4C8D-A98A-4055FE156374}"/>
              </a:ext>
            </a:extLst>
          </p:cNvPr>
          <p:cNvSpPr/>
          <p:nvPr/>
        </p:nvSpPr>
        <p:spPr>
          <a:xfrm>
            <a:off x="537100" y="5211420"/>
            <a:ext cx="2352582" cy="1056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상호작용 불가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장비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17AA01-3BFE-4BFD-848B-40F58A0F5B09}"/>
              </a:ext>
            </a:extLst>
          </p:cNvPr>
          <p:cNvSpPr/>
          <p:nvPr/>
        </p:nvSpPr>
        <p:spPr>
          <a:xfrm>
            <a:off x="825624" y="7461722"/>
            <a:ext cx="1775534" cy="44388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674707" y="334474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/>
          <p:nvPr/>
        </p:nvCxnSpPr>
        <p:spPr>
          <a:xfrm>
            <a:off x="631314" y="131778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인벤토리 부족하시죠? 창고관련 팁입니다! | 로스트아크 - 공략게시판">
            <a:extLst>
              <a:ext uri="{FF2B5EF4-FFF2-40B4-BE49-F238E27FC236}">
                <a16:creationId xmlns:a16="http://schemas.microsoft.com/office/drawing/2014/main" id="{CD228572-8CD3-40E9-AEBC-C8CCDB98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4" y="3412303"/>
            <a:ext cx="4314547" cy="24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AF8787-0877-46F4-B73A-DC1FCAC3E3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13391" y="4040120"/>
            <a:ext cx="0" cy="11713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696302-CDFF-49BE-901B-CFD53FCEBE3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13391" y="6267860"/>
            <a:ext cx="0" cy="1193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DF29DE-EE50-4127-8C34-A8A8EBD201DA}"/>
              </a:ext>
            </a:extLst>
          </p:cNvPr>
          <p:cNvSpPr/>
          <p:nvPr/>
        </p:nvSpPr>
        <p:spPr>
          <a:xfrm>
            <a:off x="1016496" y="4384406"/>
            <a:ext cx="1393793" cy="4827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r>
              <a:rPr lang="ko-KR" altLang="en-US" b="1" dirty="0">
                <a:solidFill>
                  <a:schemeClr val="bg1"/>
                </a:solidFill>
              </a:rPr>
              <a:t>키 입력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6EFE086F-3697-41D0-AF1C-8A7247742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53127"/>
              </p:ext>
            </p:extLst>
          </p:nvPr>
        </p:nvGraphicFramePr>
        <p:xfrm>
          <a:off x="3020629" y="3620927"/>
          <a:ext cx="4385570" cy="23910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8409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3127161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</a:tblGrid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배치순서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옵션이름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장비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91856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소비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기타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</a:tbl>
          </a:graphicData>
        </a:graphic>
      </p:graphicFrame>
      <p:pic>
        <p:nvPicPr>
          <p:cNvPr id="1030" name="Picture 6" descr="인벤토리 정리 완료! | 메이플 인벤">
            <a:extLst>
              <a:ext uri="{FF2B5EF4-FFF2-40B4-BE49-F238E27FC236}">
                <a16:creationId xmlns:a16="http://schemas.microsoft.com/office/drawing/2014/main" id="{434C8B8A-C173-4C1D-BD1D-2F29CEF6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91" y="6315074"/>
            <a:ext cx="3553068" cy="21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12837E-ECA2-4BD3-8714-1BE0A73704CF}"/>
              </a:ext>
            </a:extLst>
          </p:cNvPr>
          <p:cNvSpPr/>
          <p:nvPr/>
        </p:nvSpPr>
        <p:spPr>
          <a:xfrm>
            <a:off x="674707" y="6572479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장비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소비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기타버튼 클릭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1063E-5C04-4DD5-BC2C-C1E29FD6D2E3}"/>
              </a:ext>
            </a:extLst>
          </p:cNvPr>
          <p:cNvSpPr txBox="1"/>
          <p:nvPr/>
        </p:nvSpPr>
        <p:spPr>
          <a:xfrm>
            <a:off x="3020628" y="5529198"/>
            <a:ext cx="50090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정중앙에 인벤토리만 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게임 일시정지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- ESC</a:t>
            </a:r>
            <a:r>
              <a:rPr lang="ko-KR" altLang="en-US" dirty="0"/>
              <a:t>버튼 또는 오른쪽 위에 있는 </a:t>
            </a:r>
            <a:r>
              <a:rPr lang="en-US" altLang="ko-KR" dirty="0"/>
              <a:t>X</a:t>
            </a:r>
            <a:r>
              <a:rPr lang="ko-KR" altLang="en-US" dirty="0"/>
              <a:t>버튼을 사용해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인벤토리 </a:t>
            </a:r>
            <a:r>
              <a:rPr lang="en-US" altLang="ko-KR" dirty="0"/>
              <a:t>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42581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B38542-151B-463D-90F2-4DEEC3EA6DB3}"/>
              </a:ext>
            </a:extLst>
          </p:cNvPr>
          <p:cNvSpPr txBox="1"/>
          <p:nvPr/>
        </p:nvSpPr>
        <p:spPr>
          <a:xfrm>
            <a:off x="381593" y="287440"/>
            <a:ext cx="1104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 </a:t>
            </a:r>
            <a:r>
              <a:rPr lang="en-US" altLang="ko-KR" sz="4800" b="1" dirty="0"/>
              <a:t>2 (</a:t>
            </a:r>
            <a:r>
              <a:rPr lang="ko-KR" altLang="en-US" sz="4800" b="1" dirty="0"/>
              <a:t>아이템을 클릭할 경우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70F8DE-12D9-480D-8CDF-52F36FA57D01}"/>
              </a:ext>
            </a:extLst>
          </p:cNvPr>
          <p:cNvCxnSpPr/>
          <p:nvPr/>
        </p:nvCxnSpPr>
        <p:spPr>
          <a:xfrm>
            <a:off x="381593" y="1206371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473CCF-11CC-42CD-9B89-A69C974BC184}"/>
              </a:ext>
            </a:extLst>
          </p:cNvPr>
          <p:cNvSpPr/>
          <p:nvPr/>
        </p:nvSpPr>
        <p:spPr>
          <a:xfrm>
            <a:off x="925676" y="1903263"/>
            <a:ext cx="2520000" cy="396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C5E06-396D-4E90-9531-1669A93B7695}"/>
              </a:ext>
            </a:extLst>
          </p:cNvPr>
          <p:cNvSpPr txBox="1"/>
          <p:nvPr/>
        </p:nvSpPr>
        <p:spPr>
          <a:xfrm>
            <a:off x="925676" y="1903263"/>
            <a:ext cx="25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아이템 이름</a:t>
            </a:r>
          </a:p>
        </p:txBody>
      </p: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C21192C2-8E9F-4A87-B5AC-467D1C3E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28097"/>
              </p:ext>
            </p:extLst>
          </p:nvPr>
        </p:nvGraphicFramePr>
        <p:xfrm>
          <a:off x="4112558" y="1429339"/>
          <a:ext cx="6501912" cy="91986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0712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</a:tblGrid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이름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이미지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특징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특징 </a:t>
                      </a:r>
                      <a:r>
                        <a:rPr lang="ko-KR" altLang="en-US" sz="2600" b="1" dirty="0">
                          <a:solidFill>
                            <a:srgbClr val="FF0000"/>
                          </a:solidFill>
                        </a:rPr>
                        <a:t>없을 수도 있다</a:t>
                      </a:r>
                      <a:r>
                        <a:rPr lang="en-US" altLang="ko-KR" sz="26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 (String)</a:t>
                      </a:r>
                      <a:endParaRPr lang="ko-KR" alt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속성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속성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95068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스탯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공격력 체력 등 기본적인 스탯을 나타낸다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(int)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스킬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고유 스킬 </a:t>
                      </a:r>
                      <a:r>
                        <a:rPr lang="ko-KR" altLang="en-US" sz="2600" b="1" dirty="0">
                          <a:solidFill>
                            <a:srgbClr val="FF0000"/>
                          </a:solidFill>
                        </a:rPr>
                        <a:t>없을 수도 있다</a:t>
                      </a:r>
                      <a:r>
                        <a:rPr lang="en-US" altLang="ko-KR" sz="26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0855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설명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8444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등급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등급을 별의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Sprite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개수로 나타낸다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617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2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레벨 나타낸다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46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강화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강화율을 나타낸다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.(int)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37422"/>
                  </a:ext>
                </a:extLst>
              </a:tr>
              <a:tr h="1306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아이템 타입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아이템의 종류를 알려준다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소모품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기타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무기류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방어구로 나뉜다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(String)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308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DD35F-A155-4390-A4C4-DF6AF0D583EE}"/>
              </a:ext>
            </a:extLst>
          </p:cNvPr>
          <p:cNvSpPr/>
          <p:nvPr/>
        </p:nvSpPr>
        <p:spPr>
          <a:xfrm>
            <a:off x="925676" y="1903263"/>
            <a:ext cx="2520000" cy="578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아이템 이름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ML 이미지 링크거는 법 | Geek Coading">
            <a:extLst>
              <a:ext uri="{FF2B5EF4-FFF2-40B4-BE49-F238E27FC236}">
                <a16:creationId xmlns:a16="http://schemas.microsoft.com/office/drawing/2014/main" id="{3930EA6D-3450-4465-8C3B-9317DB750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38" y1="61875" x2="53047" y2="6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15058" r="18538" b="14744"/>
          <a:stretch/>
        </p:blipFill>
        <p:spPr bwMode="auto">
          <a:xfrm>
            <a:off x="1900060" y="2534329"/>
            <a:ext cx="1462322" cy="120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D7EA95-683C-447A-874C-32857D094E36}"/>
              </a:ext>
            </a:extLst>
          </p:cNvPr>
          <p:cNvSpPr/>
          <p:nvPr/>
        </p:nvSpPr>
        <p:spPr>
          <a:xfrm>
            <a:off x="919459" y="3724541"/>
            <a:ext cx="2520000" cy="21336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9196A-BB3F-4366-A60B-5C0A1624F996}"/>
              </a:ext>
            </a:extLst>
          </p:cNvPr>
          <p:cNvSpPr txBox="1"/>
          <p:nvPr/>
        </p:nvSpPr>
        <p:spPr>
          <a:xfrm>
            <a:off x="925677" y="336454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 특징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45B56-8483-4F21-844B-B3949F9DD026}"/>
              </a:ext>
            </a:extLst>
          </p:cNvPr>
          <p:cNvSpPr txBox="1"/>
          <p:nvPr/>
        </p:nvSpPr>
        <p:spPr>
          <a:xfrm>
            <a:off x="186985" y="2011333"/>
            <a:ext cx="112242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 속성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포켓몬카드 티씨지박스 TCGBOX">
            <a:extLst>
              <a:ext uri="{FF2B5EF4-FFF2-40B4-BE49-F238E27FC236}">
                <a16:creationId xmlns:a16="http://schemas.microsoft.com/office/drawing/2014/main" id="{79BE06A5-6127-4FD7-80A9-130B7385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487" y1="58750" x2="65015" y2="59375"/>
                        <a14:foregroundMark x1="69679" y1="58958" x2="53061" y2="66042"/>
                        <a14:foregroundMark x1="42274" y1="65208" x2="34111" y2="60833"/>
                        <a14:foregroundMark x1="36152" y1="64375" x2="29446" y2="61250"/>
                        <a14:backgroundMark x1="47230" y1="33958" x2="30321" y2="34375"/>
                        <a14:backgroundMark x1="68805" y1="36458" x2="81341" y2="54583"/>
                        <a14:backgroundMark x1="58998" y1="68531" x2="47813" y2="77292"/>
                        <a14:backgroundMark x1="78134" y1="53542" x2="70472" y2="59544"/>
                        <a14:backgroundMark x1="28481" y1="59768" x2="16327" y2="48750"/>
                        <a14:backgroundMark x1="47813" y1="77292" x2="37175" y2="67649"/>
                        <a14:backgroundMark x1="16327" y1="48750" x2="24490" y2="38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58" y="3044528"/>
            <a:ext cx="1156157" cy="16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425471-4E7C-494D-B09F-E0C0C2017051}"/>
              </a:ext>
            </a:extLst>
          </p:cNvPr>
          <p:cNvSpPr txBox="1"/>
          <p:nvPr/>
        </p:nvSpPr>
        <p:spPr>
          <a:xfrm>
            <a:off x="10781530" y="433068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속성 </a:t>
            </a:r>
            <a:r>
              <a:rPr lang="en-US" altLang="ko-KR" b="1" dirty="0"/>
              <a:t>UI</a:t>
            </a:r>
            <a:r>
              <a:rPr lang="ko-KR" altLang="en-US" b="1" dirty="0"/>
              <a:t>참고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E64407-BAAD-4A58-86D7-E582F6AA3EE9}"/>
              </a:ext>
            </a:extLst>
          </p:cNvPr>
          <p:cNvSpPr/>
          <p:nvPr/>
        </p:nvSpPr>
        <p:spPr>
          <a:xfrm>
            <a:off x="996541" y="4367486"/>
            <a:ext cx="2365843" cy="69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스킬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3B6CD0-3AC7-490D-84E6-7BE8A11A05F5}"/>
              </a:ext>
            </a:extLst>
          </p:cNvPr>
          <p:cNvSpPr/>
          <p:nvPr/>
        </p:nvSpPr>
        <p:spPr>
          <a:xfrm>
            <a:off x="996539" y="3771447"/>
            <a:ext cx="2365842" cy="54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 스탯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12F227-E4E4-4368-8354-A2975E5423C0}"/>
              </a:ext>
            </a:extLst>
          </p:cNvPr>
          <p:cNvSpPr/>
          <p:nvPr/>
        </p:nvSpPr>
        <p:spPr>
          <a:xfrm>
            <a:off x="996539" y="5093866"/>
            <a:ext cx="2365842" cy="59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설명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5BF1DE36-829C-49F3-8E4D-B6CCC8EC9F83}"/>
              </a:ext>
            </a:extLst>
          </p:cNvPr>
          <p:cNvSpPr/>
          <p:nvPr/>
        </p:nvSpPr>
        <p:spPr>
          <a:xfrm>
            <a:off x="996541" y="2570323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7A9FB3F-84DA-44EF-95D6-78226DECA21B}"/>
              </a:ext>
            </a:extLst>
          </p:cNvPr>
          <p:cNvSpPr/>
          <p:nvPr/>
        </p:nvSpPr>
        <p:spPr>
          <a:xfrm>
            <a:off x="1395437" y="2593334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A71DCCB2-6DEC-4F9F-AE64-DAD37E6A7BE0}"/>
              </a:ext>
            </a:extLst>
          </p:cNvPr>
          <p:cNvSpPr/>
          <p:nvPr/>
        </p:nvSpPr>
        <p:spPr>
          <a:xfrm>
            <a:off x="1594885" y="2593333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193E39D9-F3D3-484B-812D-4F2D8D68AB05}"/>
              </a:ext>
            </a:extLst>
          </p:cNvPr>
          <p:cNvSpPr/>
          <p:nvPr/>
        </p:nvSpPr>
        <p:spPr>
          <a:xfrm>
            <a:off x="1794334" y="2602242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B762E969-7B0F-4F53-B55B-B5F7D7F5D86D}"/>
              </a:ext>
            </a:extLst>
          </p:cNvPr>
          <p:cNvSpPr/>
          <p:nvPr/>
        </p:nvSpPr>
        <p:spPr>
          <a:xfrm>
            <a:off x="1195989" y="2575516"/>
            <a:ext cx="164829" cy="1648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165ACB-8687-4681-9385-1D3102614420}"/>
              </a:ext>
            </a:extLst>
          </p:cNvPr>
          <p:cNvSpPr txBox="1"/>
          <p:nvPr/>
        </p:nvSpPr>
        <p:spPr>
          <a:xfrm>
            <a:off x="996540" y="2515633"/>
            <a:ext cx="112242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 등급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13BC6-3DD1-43E4-91F7-69AE0115E720}"/>
              </a:ext>
            </a:extLst>
          </p:cNvPr>
          <p:cNvSpPr txBox="1"/>
          <p:nvPr/>
        </p:nvSpPr>
        <p:spPr>
          <a:xfrm>
            <a:off x="2619830" y="3452372"/>
            <a:ext cx="108234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아이템레벨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399C5E-00B1-40DA-B7AD-D1E0A2CB87FC}"/>
              </a:ext>
            </a:extLst>
          </p:cNvPr>
          <p:cNvSpPr txBox="1"/>
          <p:nvPr/>
        </p:nvSpPr>
        <p:spPr>
          <a:xfrm>
            <a:off x="2538716" y="2478879"/>
            <a:ext cx="112242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아이템 강화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9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B38542-151B-463D-90F2-4DEEC3EA6DB3}"/>
              </a:ext>
            </a:extLst>
          </p:cNvPr>
          <p:cNvSpPr txBox="1"/>
          <p:nvPr/>
        </p:nvSpPr>
        <p:spPr>
          <a:xfrm>
            <a:off x="808313" y="249728"/>
            <a:ext cx="1104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인벤토리 구현 </a:t>
            </a:r>
            <a:r>
              <a:rPr lang="en-US" altLang="ko-KR" sz="4800" b="1" dirty="0"/>
              <a:t>2 (</a:t>
            </a:r>
            <a:r>
              <a:rPr lang="ko-KR" altLang="en-US" sz="4800" b="1" dirty="0"/>
              <a:t>아이템을 클릭할 경우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70F8DE-12D9-480D-8CDF-52F36FA57D01}"/>
              </a:ext>
            </a:extLst>
          </p:cNvPr>
          <p:cNvCxnSpPr/>
          <p:nvPr/>
        </p:nvCxnSpPr>
        <p:spPr>
          <a:xfrm>
            <a:off x="808313" y="127206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432205-49A0-469A-9204-B493B5B17D25}"/>
              </a:ext>
            </a:extLst>
          </p:cNvPr>
          <p:cNvGrpSpPr/>
          <p:nvPr/>
        </p:nvGrpSpPr>
        <p:grpSpPr>
          <a:xfrm>
            <a:off x="1350627" y="3564423"/>
            <a:ext cx="2554290" cy="3960000"/>
            <a:chOff x="1350627" y="1593542"/>
            <a:chExt cx="2554290" cy="39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473CCF-11CC-42CD-9B89-A69C974BC184}"/>
                </a:ext>
              </a:extLst>
            </p:cNvPr>
            <p:cNvSpPr/>
            <p:nvPr/>
          </p:nvSpPr>
          <p:spPr>
            <a:xfrm>
              <a:off x="1384917" y="1593542"/>
              <a:ext cx="2520000" cy="396000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8C5E06-396D-4E90-9531-1669A93B7695}"/>
                </a:ext>
              </a:extLst>
            </p:cNvPr>
            <p:cNvSpPr txBox="1"/>
            <p:nvPr/>
          </p:nvSpPr>
          <p:spPr>
            <a:xfrm>
              <a:off x="1384917" y="1593542"/>
              <a:ext cx="252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/>
            </a:p>
            <a:p>
              <a:pPr algn="ctr"/>
              <a:r>
                <a:rPr lang="ko-KR" altLang="en-US" sz="2000" dirty="0"/>
                <a:t>아이템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ADDD35F-A155-4390-A4C4-DF6AF0D583EE}"/>
                </a:ext>
              </a:extLst>
            </p:cNvPr>
            <p:cNvSpPr/>
            <p:nvPr/>
          </p:nvSpPr>
          <p:spPr>
            <a:xfrm>
              <a:off x="1384917" y="1593542"/>
              <a:ext cx="2520000" cy="5781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파이어 엑스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D7EA95-683C-447A-874C-32857D094E36}"/>
                </a:ext>
              </a:extLst>
            </p:cNvPr>
            <p:cNvSpPr/>
            <p:nvPr/>
          </p:nvSpPr>
          <p:spPr>
            <a:xfrm>
              <a:off x="1384917" y="3494818"/>
              <a:ext cx="2520000" cy="20297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공격력</a:t>
              </a:r>
              <a:r>
                <a:rPr lang="en-US" altLang="ko-KR" b="1" dirty="0">
                  <a:solidFill>
                    <a:schemeClr val="bg1"/>
                  </a:solidFill>
                </a:rPr>
                <a:t>: 999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일반 공격을 할 경우 </a:t>
              </a:r>
              <a:r>
                <a:rPr lang="en-US" altLang="ko-KR" sz="1400" dirty="0">
                  <a:solidFill>
                    <a:schemeClr val="bg1"/>
                  </a:solidFill>
                </a:rPr>
                <a:t>50%</a:t>
              </a:r>
              <a:r>
                <a:rPr lang="ko-KR" altLang="en-US" sz="1400" dirty="0">
                  <a:solidFill>
                    <a:schemeClr val="bg1"/>
                  </a:solidFill>
                </a:rPr>
                <a:t>확률로 공격력의 </a:t>
              </a:r>
              <a:r>
                <a:rPr lang="en-US" altLang="ko-KR" sz="1400" dirty="0">
                  <a:solidFill>
                    <a:schemeClr val="bg1"/>
                  </a:solidFill>
                </a:rPr>
                <a:t>100%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데미지를 한번 더 줍니다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과거를 평정하던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뭐시기</a:t>
              </a:r>
              <a:r>
                <a:rPr lang="ko-KR" altLang="en-US" sz="1200" dirty="0">
                  <a:solidFill>
                    <a:schemeClr val="bg1"/>
                  </a:solidFill>
                </a:rPr>
                <a:t> 왕이 이걸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썻다는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전설이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내려온다나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뭐라나</a:t>
              </a:r>
              <a:r>
                <a:rPr lang="ko-KR" altLang="en-US" sz="1200" dirty="0">
                  <a:solidFill>
                    <a:schemeClr val="bg1"/>
                  </a:solidFill>
                </a:rPr>
                <a:t> 대충이야기 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4" descr="포켓몬카드 티씨지박스 TCGBOX">
              <a:extLst>
                <a:ext uri="{FF2B5EF4-FFF2-40B4-BE49-F238E27FC236}">
                  <a16:creationId xmlns:a16="http://schemas.microsoft.com/office/drawing/2014/main" id="{6CC974AB-DB75-4ED7-9DD4-6C0FE9C06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1487" y1="58750" x2="65015" y2="59375"/>
                          <a14:foregroundMark x1="69679" y1="58958" x2="53061" y2="66042"/>
                          <a14:foregroundMark x1="42274" y1="65208" x2="34111" y2="60833"/>
                          <a14:foregroundMark x1="36152" y1="64375" x2="29446" y2="61250"/>
                          <a14:backgroundMark x1="47230" y1="33958" x2="30321" y2="34375"/>
                          <a14:backgroundMark x1="68805" y1="36458" x2="81341" y2="54583"/>
                          <a14:backgroundMark x1="58998" y1="68531" x2="47813" y2="77292"/>
                          <a14:backgroundMark x1="78134" y1="53542" x2="70472" y2="59544"/>
                          <a14:backgroundMark x1="28481" y1="59768" x2="16327" y2="48750"/>
                          <a14:backgroundMark x1="47813" y1="77292" x2="37175" y2="67649"/>
                          <a14:backgroundMark x1="16327" y1="48750" x2="24490" y2="389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5" t="34970" r="25829" b="28097"/>
            <a:stretch/>
          </p:blipFill>
          <p:spPr bwMode="auto">
            <a:xfrm>
              <a:off x="1465183" y="1666721"/>
              <a:ext cx="360000" cy="37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UR 무기는 [Lv100][불속성으로 구성된 무기 뽑기] 등장!｜알림｜알케미아 스토리(알스토) 공식 사이트 ｜Android＆iOS 대응  「인간의 상냥함」을 배우는 JRPG">
              <a:extLst>
                <a:ext uri="{FF2B5EF4-FFF2-40B4-BE49-F238E27FC236}">
                  <a16:creationId xmlns:a16="http://schemas.microsoft.com/office/drawing/2014/main" id="{28BFFF45-A595-475F-A60D-DEE37108A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412" y="2251696"/>
              <a:ext cx="1163124" cy="116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89196A-BB3F-4366-A60B-5C0A1624F996}"/>
                </a:ext>
              </a:extLst>
            </p:cNvPr>
            <p:cNvSpPr txBox="1"/>
            <p:nvPr/>
          </p:nvSpPr>
          <p:spPr>
            <a:xfrm>
              <a:off x="1350627" y="3076266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강력한 한방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5A6F090-3E06-470B-AFAB-E94B2CB428F2}"/>
              </a:ext>
            </a:extLst>
          </p:cNvPr>
          <p:cNvSpPr txBox="1"/>
          <p:nvPr/>
        </p:nvSpPr>
        <p:spPr>
          <a:xfrm>
            <a:off x="4637392" y="6797770"/>
            <a:ext cx="60372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색깔 및 폰트는 </a:t>
            </a:r>
            <a:r>
              <a:rPr lang="ko-KR" altLang="en-US" dirty="0">
                <a:solidFill>
                  <a:schemeClr val="lt1"/>
                </a:solidFill>
              </a:rPr>
              <a:t>추후</a:t>
            </a:r>
            <a:r>
              <a:rPr lang="ko-KR" altLang="en-US" dirty="0"/>
              <a:t> 변경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 설명에는 </a:t>
            </a:r>
            <a:r>
              <a:rPr lang="ko-KR" altLang="en-US" sz="2000" b="1" dirty="0"/>
              <a:t>스탯 능력 스토리 순으로 </a:t>
            </a:r>
            <a:r>
              <a:rPr lang="ko-KR" altLang="en-US" dirty="0"/>
              <a:t>내려갑니다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 특징은 없을 수도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아이템 속성은 </a:t>
            </a:r>
            <a:r>
              <a:rPr lang="ko-KR" altLang="en-US" b="1" dirty="0">
                <a:solidFill>
                  <a:srgbClr val="FF0000"/>
                </a:solidFill>
              </a:rPr>
              <a:t>원입니다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2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9B99-1938-4904-ACB4-955DAE692D04}"/>
              </a:ext>
            </a:extLst>
          </p:cNvPr>
          <p:cNvSpPr txBox="1"/>
          <p:nvPr/>
        </p:nvSpPr>
        <p:spPr>
          <a:xfrm>
            <a:off x="427640" y="288267"/>
            <a:ext cx="476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연구 구현</a:t>
            </a:r>
            <a:endParaRPr lang="ko-KR" altLang="en-US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66D587-04E2-492B-9C3A-34245438A033}"/>
              </a:ext>
            </a:extLst>
          </p:cNvPr>
          <p:cNvCxnSpPr/>
          <p:nvPr/>
        </p:nvCxnSpPr>
        <p:spPr>
          <a:xfrm>
            <a:off x="347741" y="1283591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E32689-7087-416E-A43B-DAFD59B66E3B}"/>
              </a:ext>
            </a:extLst>
          </p:cNvPr>
          <p:cNvSpPr/>
          <p:nvPr/>
        </p:nvSpPr>
        <p:spPr>
          <a:xfrm>
            <a:off x="537102" y="1615329"/>
            <a:ext cx="2343477" cy="924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연구대의 상호작용이 가능한 범위에 들어 </a:t>
            </a:r>
            <a:r>
              <a:rPr lang="ko-KR" altLang="en-US" dirty="0" err="1">
                <a:solidFill>
                  <a:schemeClr val="tx1"/>
                </a:solidFill>
              </a:rPr>
              <a:t>왔을때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C86CFA-77CF-4185-842B-6361455A81B2}"/>
              </a:ext>
            </a:extLst>
          </p:cNvPr>
          <p:cNvSpPr/>
          <p:nvPr/>
        </p:nvSpPr>
        <p:spPr>
          <a:xfrm>
            <a:off x="527995" y="3270744"/>
            <a:ext cx="2352582" cy="1056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일시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UI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1FE238-63F5-4D9A-A32A-D9BC1D7E356C}"/>
              </a:ext>
            </a:extLst>
          </p:cNvPr>
          <p:cNvSpPr/>
          <p:nvPr/>
        </p:nvSpPr>
        <p:spPr>
          <a:xfrm>
            <a:off x="427640" y="5322509"/>
            <a:ext cx="2524187" cy="6310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연구에 사용될 레시피를 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D63263-DB19-4016-B53E-E4372111BCB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704287" y="2539347"/>
            <a:ext cx="4553" cy="73139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A3CF32-A735-43CF-9722-E8303D4F03A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689732" y="4327185"/>
            <a:ext cx="14554" cy="9953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28BC3-F8C4-44C2-93DA-2097DC2388B7}"/>
              </a:ext>
            </a:extLst>
          </p:cNvPr>
          <p:cNvSpPr/>
          <p:nvPr/>
        </p:nvSpPr>
        <p:spPr>
          <a:xfrm>
            <a:off x="1011943" y="2627756"/>
            <a:ext cx="1393793" cy="4827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</a:t>
            </a:r>
            <a:r>
              <a:rPr lang="ko-KR" altLang="en-US" b="1" dirty="0">
                <a:solidFill>
                  <a:schemeClr val="bg1"/>
                </a:solidFill>
              </a:rPr>
              <a:t>키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A03138-B200-4970-91C7-09F626C589F5}"/>
              </a:ext>
            </a:extLst>
          </p:cNvPr>
          <p:cNvSpPr/>
          <p:nvPr/>
        </p:nvSpPr>
        <p:spPr>
          <a:xfrm>
            <a:off x="568172" y="4441772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연구할 마법석을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B5DAD-84CD-4D1A-9E07-2FD989B8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4"/>
          <a:stretch/>
        </p:blipFill>
        <p:spPr>
          <a:xfrm>
            <a:off x="8817777" y="1565970"/>
            <a:ext cx="2343477" cy="276121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806E99-1A92-4D46-8972-278B93B7FD87}"/>
              </a:ext>
            </a:extLst>
          </p:cNvPr>
          <p:cNvSpPr/>
          <p:nvPr/>
        </p:nvSpPr>
        <p:spPr>
          <a:xfrm>
            <a:off x="3721312" y="1716229"/>
            <a:ext cx="4032993" cy="8784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인벤토리 안에 레시피에 쓰일 재료가 있다면 연구하기 버튼 활성화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6076098-3DCF-455B-A76F-5883167E6A0B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2951827" y="2155431"/>
            <a:ext cx="769485" cy="3482603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A67146-D024-4443-A579-9E9A502141A5}"/>
              </a:ext>
            </a:extLst>
          </p:cNvPr>
          <p:cNvSpPr/>
          <p:nvPr/>
        </p:nvSpPr>
        <p:spPr>
          <a:xfrm>
            <a:off x="3900499" y="3580301"/>
            <a:ext cx="3718265" cy="973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연구되는 애니메이션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사용한 재료만큼 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기후 수치 변경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503F1E-FB50-40FC-A974-BB65A120B731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737808" y="2594632"/>
            <a:ext cx="21823" cy="9856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90E6BF-7646-44D6-B77B-D555B7AC5C14}"/>
              </a:ext>
            </a:extLst>
          </p:cNvPr>
          <p:cNvSpPr/>
          <p:nvPr/>
        </p:nvSpPr>
        <p:spPr>
          <a:xfrm>
            <a:off x="4674336" y="2706839"/>
            <a:ext cx="2170589" cy="6310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연구하기 버튼을 클릭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C5415F-2F87-4E76-8D7D-575BAB10669E}"/>
              </a:ext>
            </a:extLst>
          </p:cNvPr>
          <p:cNvGrpSpPr/>
          <p:nvPr/>
        </p:nvGrpSpPr>
        <p:grpSpPr>
          <a:xfrm>
            <a:off x="4668998" y="4916894"/>
            <a:ext cx="7523002" cy="4852660"/>
            <a:chOff x="3669967" y="5198222"/>
            <a:chExt cx="7824211" cy="50469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286BBA2-CB4C-4045-9406-C0692E72989E}"/>
                </a:ext>
              </a:extLst>
            </p:cNvPr>
            <p:cNvSpPr/>
            <p:nvPr/>
          </p:nvSpPr>
          <p:spPr>
            <a:xfrm>
              <a:off x="3669967" y="5198222"/>
              <a:ext cx="7824211" cy="5046953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C6177A7-AB11-4ACC-9905-065F58144A95}"/>
                </a:ext>
              </a:extLst>
            </p:cNvPr>
            <p:cNvGrpSpPr/>
            <p:nvPr/>
          </p:nvGrpSpPr>
          <p:grpSpPr>
            <a:xfrm>
              <a:off x="3804874" y="5322509"/>
              <a:ext cx="4665816" cy="4693947"/>
              <a:chOff x="410764" y="1628624"/>
              <a:chExt cx="4665816" cy="469394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7705F4B-36CE-432D-947D-E4BF4C1831A0}"/>
                  </a:ext>
                </a:extLst>
              </p:cNvPr>
              <p:cNvSpPr/>
              <p:nvPr/>
            </p:nvSpPr>
            <p:spPr>
              <a:xfrm>
                <a:off x="928768" y="2077413"/>
                <a:ext cx="3699029" cy="3699029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C6D7345-5E16-40A9-93DF-3FD1FD2DA91E}"/>
                  </a:ext>
                </a:extLst>
              </p:cNvPr>
              <p:cNvSpPr/>
              <p:nvPr/>
            </p:nvSpPr>
            <p:spPr>
              <a:xfrm>
                <a:off x="2232305" y="5230309"/>
                <a:ext cx="1092262" cy="1092262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/>
                  <a:t>2</a:t>
                </a:r>
                <a:endParaRPr lang="ko-KR" altLang="en-US" sz="2800" b="1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1D0CC7F-30E9-4FAA-892E-1BEEF2B441F9}"/>
                  </a:ext>
                </a:extLst>
              </p:cNvPr>
              <p:cNvSpPr/>
              <p:nvPr/>
            </p:nvSpPr>
            <p:spPr>
              <a:xfrm>
                <a:off x="2136703" y="3285349"/>
                <a:ext cx="1283155" cy="1283155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/>
                  <a:t>1</a:t>
                </a:r>
                <a:endParaRPr lang="ko-KR" altLang="en-US" sz="3200" b="1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A571530-FFE9-484E-A79D-421478C96B52}"/>
                  </a:ext>
                </a:extLst>
              </p:cNvPr>
              <p:cNvSpPr/>
              <p:nvPr/>
            </p:nvSpPr>
            <p:spPr>
              <a:xfrm>
                <a:off x="4179003" y="3553871"/>
                <a:ext cx="897577" cy="897577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9E6503-BE95-4C02-A53B-746035C7318B}"/>
                  </a:ext>
                </a:extLst>
              </p:cNvPr>
              <p:cNvSpPr/>
              <p:nvPr/>
            </p:nvSpPr>
            <p:spPr>
              <a:xfrm>
                <a:off x="410764" y="3478137"/>
                <a:ext cx="897577" cy="897577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175D06E-3D72-496C-8C78-BBE84C17B458}"/>
                  </a:ext>
                </a:extLst>
              </p:cNvPr>
              <p:cNvSpPr/>
              <p:nvPr/>
            </p:nvSpPr>
            <p:spPr>
              <a:xfrm>
                <a:off x="2329492" y="1628624"/>
                <a:ext cx="897577" cy="897577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8F7BE99-F079-4487-846E-94BF17E36941}"/>
                </a:ext>
              </a:extLst>
            </p:cNvPr>
            <p:cNvGrpSpPr/>
            <p:nvPr/>
          </p:nvGrpSpPr>
          <p:grpSpPr>
            <a:xfrm>
              <a:off x="8652853" y="5310594"/>
              <a:ext cx="2651003" cy="4771900"/>
              <a:chOff x="5279797" y="1550671"/>
              <a:chExt cx="2651003" cy="4771900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5A73933-F7F5-482D-936C-A1D7E9F5781F}"/>
                  </a:ext>
                </a:extLst>
              </p:cNvPr>
              <p:cNvSpPr/>
              <p:nvPr/>
            </p:nvSpPr>
            <p:spPr>
              <a:xfrm>
                <a:off x="5279797" y="1550671"/>
                <a:ext cx="2651003" cy="4771900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0964E60-3A6B-4D3B-859E-8B5F25C989B8}"/>
                  </a:ext>
                </a:extLst>
              </p:cNvPr>
              <p:cNvSpPr/>
              <p:nvPr/>
            </p:nvSpPr>
            <p:spPr>
              <a:xfrm>
                <a:off x="6706319" y="2531370"/>
                <a:ext cx="1095925" cy="120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이미지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1A25BC5-DB64-432C-81EB-0B957F3F6493}"/>
                  </a:ext>
                </a:extLst>
              </p:cNvPr>
              <p:cNvSpPr/>
              <p:nvPr/>
            </p:nvSpPr>
            <p:spPr>
              <a:xfrm>
                <a:off x="5481839" y="2531370"/>
                <a:ext cx="1095925" cy="120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설명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56D3FA1-59A1-4A40-8FFE-1CB3295CEFDE}"/>
                  </a:ext>
                </a:extLst>
              </p:cNvPr>
              <p:cNvSpPr/>
              <p:nvPr/>
            </p:nvSpPr>
            <p:spPr>
              <a:xfrm>
                <a:off x="5428267" y="3945422"/>
                <a:ext cx="2298995" cy="20874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인벤토리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A037F8-34A0-4880-8C31-F6B20843FAF1}"/>
                  </a:ext>
                </a:extLst>
              </p:cNvPr>
              <p:cNvSpPr/>
              <p:nvPr/>
            </p:nvSpPr>
            <p:spPr>
              <a:xfrm>
                <a:off x="5713164" y="1890543"/>
                <a:ext cx="1729199" cy="393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레시피 이름</a:t>
                </a:r>
              </a:p>
            </p:txBody>
          </p:sp>
        </p:grp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A726B36-A80B-4E26-8F95-884DA3CF7563}"/>
              </a:ext>
            </a:extLst>
          </p:cNvPr>
          <p:cNvSpPr/>
          <p:nvPr/>
        </p:nvSpPr>
        <p:spPr>
          <a:xfrm>
            <a:off x="6550128" y="5692786"/>
            <a:ext cx="1076160" cy="30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재료 수량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2E15EB-B360-49FD-B786-83CCBF5556C7}"/>
              </a:ext>
            </a:extLst>
          </p:cNvPr>
          <p:cNvSpPr txBox="1"/>
          <p:nvPr/>
        </p:nvSpPr>
        <p:spPr>
          <a:xfrm>
            <a:off x="85185" y="6241124"/>
            <a:ext cx="442621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참고사항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재료가 들어갈 때에는 </a:t>
            </a:r>
            <a:r>
              <a:rPr lang="en-US" altLang="ko-KR" dirty="0"/>
              <a:t>1~3</a:t>
            </a:r>
            <a:r>
              <a:rPr lang="ko-KR" altLang="en-US" dirty="0"/>
              <a:t>개가</a:t>
            </a:r>
            <a:endParaRPr lang="en-US" altLang="ko-KR" dirty="0"/>
          </a:p>
          <a:p>
            <a:r>
              <a:rPr lang="ko-KR" altLang="en-US" dirty="0"/>
              <a:t>들어가며 재료는 </a:t>
            </a:r>
            <a:r>
              <a:rPr lang="ko-KR" altLang="en-US" b="1" dirty="0">
                <a:solidFill>
                  <a:srgbClr val="FF0000"/>
                </a:solidFill>
              </a:rPr>
              <a:t>한 개만 있을 경우 위에만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두 개만 있을 경우 위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왼쪽에만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0BF47A5-11A4-48AA-B881-96580919B44F}"/>
              </a:ext>
            </a:extLst>
          </p:cNvPr>
          <p:cNvSpPr/>
          <p:nvPr/>
        </p:nvSpPr>
        <p:spPr>
          <a:xfrm>
            <a:off x="8321203" y="7600436"/>
            <a:ext cx="1076160" cy="30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재료 수량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848DFFE-9701-4B19-B451-B07FD96BAD71}"/>
              </a:ext>
            </a:extLst>
          </p:cNvPr>
          <p:cNvSpPr/>
          <p:nvPr/>
        </p:nvSpPr>
        <p:spPr>
          <a:xfrm>
            <a:off x="4691744" y="7562871"/>
            <a:ext cx="1076160" cy="30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재료 수량</a:t>
            </a:r>
          </a:p>
        </p:txBody>
      </p:sp>
    </p:spTree>
    <p:extLst>
      <p:ext uri="{BB962C8B-B14F-4D97-AF65-F5344CB8AC3E}">
        <p14:creationId xmlns:p14="http://schemas.microsoft.com/office/powerpoint/2010/main" val="404939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9B99-1938-4904-ACB4-955DAE692D04}"/>
              </a:ext>
            </a:extLst>
          </p:cNvPr>
          <p:cNvSpPr txBox="1"/>
          <p:nvPr/>
        </p:nvSpPr>
        <p:spPr>
          <a:xfrm>
            <a:off x="495532" y="270010"/>
            <a:ext cx="814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연구 구현</a:t>
            </a:r>
            <a:r>
              <a:rPr lang="en-US" altLang="ko-KR" sz="4800" b="1" dirty="0"/>
              <a:t>2 (UI</a:t>
            </a:r>
            <a:r>
              <a:rPr lang="ko-KR" altLang="en-US" sz="4800" b="1" dirty="0"/>
              <a:t>부분</a:t>
            </a:r>
            <a:r>
              <a:rPr lang="en-US" altLang="ko-KR" sz="4800" b="1" dirty="0"/>
              <a:t>)</a:t>
            </a:r>
            <a:endParaRPr lang="ko-KR" altLang="en-US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66D587-04E2-492B-9C3A-34245438A033}"/>
              </a:ext>
            </a:extLst>
          </p:cNvPr>
          <p:cNvCxnSpPr/>
          <p:nvPr/>
        </p:nvCxnSpPr>
        <p:spPr>
          <a:xfrm>
            <a:off x="341658" y="1185700"/>
            <a:ext cx="10955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22">
            <a:extLst>
              <a:ext uri="{FF2B5EF4-FFF2-40B4-BE49-F238E27FC236}">
                <a16:creationId xmlns:a16="http://schemas.microsoft.com/office/drawing/2014/main" id="{A1D66BEB-9C91-43AC-A936-F3E427FF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76616"/>
              </p:ext>
            </p:extLst>
          </p:nvPr>
        </p:nvGraphicFramePr>
        <p:xfrm>
          <a:off x="3764471" y="1185700"/>
          <a:ext cx="8427529" cy="96020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67322">
                  <a:extLst>
                    <a:ext uri="{9D8B030D-6E8A-4147-A177-3AD203B41FA5}">
                      <a16:colId xmlns:a16="http://schemas.microsoft.com/office/drawing/2014/main" val="885484479"/>
                    </a:ext>
                  </a:extLst>
                </a:gridCol>
                <a:gridCol w="5860207">
                  <a:extLst>
                    <a:ext uri="{9D8B030D-6E8A-4147-A177-3AD203B41FA5}">
                      <a16:colId xmlns:a16="http://schemas.microsoft.com/office/drawing/2014/main" val="186840086"/>
                    </a:ext>
                  </a:extLst>
                </a:gridCol>
              </a:tblGrid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93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이름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 인벤토리에서 선택한 레시피의 이름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09197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 인벤토리에서 보이는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 이미지를 키위 띄운다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491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레시피의 공격력 기후 변화에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대한 설명이 써져 있다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(String)</a:t>
                      </a:r>
                      <a:endParaRPr lang="ko-KR" altLang="en-US" sz="2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85838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레시피 </a:t>
                      </a:r>
                      <a:endParaRPr lang="en-US" altLang="ko-KR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인벤토리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현재 인벤토리에 있는 레시피를 이미지로 보여준다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9066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들어갈 마법석을 이미지로 보여주는 곳이다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클릭할 경우 마법석의 인벤토리와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위 와 같은 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UI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를 보여준다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 (Sprite)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08551"/>
                  </a:ext>
                </a:extLst>
              </a:tr>
              <a:tr h="496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들어갈 레시피를 이미지로 보여주는 곳이다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+ 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클릭할 경우 레시피의 인벤토리와 </a:t>
                      </a:r>
                      <a:endParaRPr lang="en-US" altLang="ko-KR" sz="2600" b="1" dirty="0">
                        <a:solidFill>
                          <a:schemeClr val="accent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위와 같은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UI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를 보여준다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.(Sprite)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28444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들어가는 재료를 이미지로 표시하는 곳이다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.(Sprite)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36172"/>
                  </a:ext>
                </a:extLst>
              </a:tr>
              <a:tr h="9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tx1"/>
                          </a:solidFill>
                        </a:rPr>
                        <a:t>재료 수량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현재가지고 있는 양</a:t>
                      </a:r>
                      <a:r>
                        <a:rPr lang="en-US" altLang="ko-KR" sz="2600" b="1" dirty="0">
                          <a:solidFill>
                            <a:schemeClr val="accent4"/>
                          </a:solidFill>
                        </a:rPr>
                        <a:t>/</a:t>
                      </a:r>
                      <a:r>
                        <a:rPr lang="ko-KR" altLang="en-US" sz="2600" b="1" dirty="0">
                          <a:solidFill>
                            <a:schemeClr val="accent4"/>
                          </a:solidFill>
                        </a:rPr>
                        <a:t>필요한 재료의 양으로 나타내며 재료가 부족하면 붉은색 글씨로 변한다</a:t>
                      </a:r>
                      <a:r>
                        <a:rPr lang="en-US" altLang="ko-KR" sz="2600" b="1">
                          <a:solidFill>
                            <a:schemeClr val="accent4"/>
                          </a:solidFill>
                        </a:rPr>
                        <a:t>(Int)</a:t>
                      </a:r>
                      <a:endParaRPr lang="ko-KR" altLang="en-US" sz="2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4691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8F79EB8-4B93-4AB7-96C5-5AB5DD045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430" y="2186760"/>
            <a:ext cx="3893901" cy="25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FB29567-A197-4574-8E9C-6D6982FC125C}"/>
              </a:ext>
            </a:extLst>
          </p:cNvPr>
          <p:cNvSpPr/>
          <p:nvPr/>
        </p:nvSpPr>
        <p:spPr>
          <a:xfrm>
            <a:off x="699813" y="2571749"/>
            <a:ext cx="808346" cy="22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재료 수량</a:t>
            </a:r>
          </a:p>
        </p:txBody>
      </p:sp>
    </p:spTree>
    <p:extLst>
      <p:ext uri="{BB962C8B-B14F-4D97-AF65-F5344CB8AC3E}">
        <p14:creationId xmlns:p14="http://schemas.microsoft.com/office/powerpoint/2010/main" val="377805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연결선: 꺾임 404">
            <a:extLst>
              <a:ext uri="{FF2B5EF4-FFF2-40B4-BE49-F238E27FC236}">
                <a16:creationId xmlns:a16="http://schemas.microsoft.com/office/drawing/2014/main" id="{8D4A3635-BCA8-4A15-9799-F124161C6F95}"/>
              </a:ext>
            </a:extLst>
          </p:cNvPr>
          <p:cNvCxnSpPr>
            <a:cxnSpLocks/>
            <a:stCxn id="274" idx="2"/>
            <a:endCxn id="406" idx="6"/>
          </p:cNvCxnSpPr>
          <p:nvPr/>
        </p:nvCxnSpPr>
        <p:spPr>
          <a:xfrm rot="5400000">
            <a:off x="4313442" y="3696123"/>
            <a:ext cx="1905217" cy="201815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0D55C2E-6AA1-42C0-8183-763F62BAC979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3386632" y="2649298"/>
            <a:ext cx="1857779" cy="310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3CD2F5B-02D2-4613-83D8-2F042CE39859}"/>
              </a:ext>
            </a:extLst>
          </p:cNvPr>
          <p:cNvSpPr/>
          <p:nvPr/>
        </p:nvSpPr>
        <p:spPr>
          <a:xfrm>
            <a:off x="5086753" y="2843228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아이템</a:t>
            </a:r>
            <a:endParaRPr lang="ko-KR" altLang="en-US" b="1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21458C03-7228-4272-A920-AC01D3C58CDD}"/>
              </a:ext>
            </a:extLst>
          </p:cNvPr>
          <p:cNvSpPr/>
          <p:nvPr/>
        </p:nvSpPr>
        <p:spPr>
          <a:xfrm>
            <a:off x="2811866" y="1499766"/>
            <a:ext cx="1149532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고유번호</a:t>
            </a:r>
            <a:endParaRPr lang="ko-KR" altLang="en-US" sz="1400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E9A6FCE-EB9C-49AB-A248-A92A1D584563}"/>
              </a:ext>
            </a:extLst>
          </p:cNvPr>
          <p:cNvSpPr/>
          <p:nvPr/>
        </p:nvSpPr>
        <p:spPr>
          <a:xfrm>
            <a:off x="4256973" y="1500459"/>
            <a:ext cx="110599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이름</a:t>
            </a:r>
            <a:endParaRPr lang="ko-KR" altLang="en-US" sz="1400" dirty="0"/>
          </a:p>
        </p:txBody>
      </p: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04622D62-89D0-4AAA-B11D-5B9CFF9785C3}"/>
              </a:ext>
            </a:extLst>
          </p:cNvPr>
          <p:cNvCxnSpPr>
            <a:cxnSpLocks/>
          </p:cNvCxnSpPr>
          <p:nvPr/>
        </p:nvCxnSpPr>
        <p:spPr>
          <a:xfrm flipH="1" flipV="1">
            <a:off x="4827025" y="2580975"/>
            <a:ext cx="586838" cy="3286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>
            <a:extLst>
              <a:ext uri="{FF2B5EF4-FFF2-40B4-BE49-F238E27FC236}">
                <a16:creationId xmlns:a16="http://schemas.microsoft.com/office/drawing/2014/main" id="{1813AFCB-9CD9-4A55-872D-8C1FFDCF2C3D}"/>
              </a:ext>
            </a:extLst>
          </p:cNvPr>
          <p:cNvSpPr/>
          <p:nvPr/>
        </p:nvSpPr>
        <p:spPr>
          <a:xfrm>
            <a:off x="5649998" y="1417820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endParaRPr lang="ko-KR" altLang="en-US" sz="1400" dirty="0"/>
          </a:p>
        </p:txBody>
      </p: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02CD3714-1105-4734-AA7E-624DF69B8697}"/>
              </a:ext>
            </a:extLst>
          </p:cNvPr>
          <p:cNvCxnSpPr>
            <a:cxnSpLocks/>
            <a:stCxn id="274" idx="0"/>
            <a:endCxn id="307" idx="4"/>
          </p:cNvCxnSpPr>
          <p:nvPr/>
        </p:nvCxnSpPr>
        <p:spPr>
          <a:xfrm flipV="1">
            <a:off x="6275126" y="2523810"/>
            <a:ext cx="83357" cy="3194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타원 326">
            <a:extLst>
              <a:ext uri="{FF2B5EF4-FFF2-40B4-BE49-F238E27FC236}">
                <a16:creationId xmlns:a16="http://schemas.microsoft.com/office/drawing/2014/main" id="{3EAED3F5-B01E-43A8-92FA-9C9F4FA5B216}"/>
              </a:ext>
            </a:extLst>
          </p:cNvPr>
          <p:cNvSpPr/>
          <p:nvPr/>
        </p:nvSpPr>
        <p:spPr>
          <a:xfrm>
            <a:off x="7229085" y="1566922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ko-KR" altLang="en-US" sz="1400" dirty="0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FDFB3B09-669A-49A3-A83F-10CABE7A8EB0}"/>
              </a:ext>
            </a:extLst>
          </p:cNvPr>
          <p:cNvCxnSpPr>
            <a:cxnSpLocks/>
            <a:endCxn id="327" idx="3"/>
          </p:cNvCxnSpPr>
          <p:nvPr/>
        </p:nvCxnSpPr>
        <p:spPr>
          <a:xfrm flipV="1">
            <a:off x="6913044" y="2510944"/>
            <a:ext cx="523551" cy="3986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>
            <a:extLst>
              <a:ext uri="{FF2B5EF4-FFF2-40B4-BE49-F238E27FC236}">
                <a16:creationId xmlns:a16="http://schemas.microsoft.com/office/drawing/2014/main" id="{29C75383-7C07-454A-AF53-A2B773712CD0}"/>
              </a:ext>
            </a:extLst>
          </p:cNvPr>
          <p:cNvSpPr/>
          <p:nvPr/>
        </p:nvSpPr>
        <p:spPr>
          <a:xfrm>
            <a:off x="7857664" y="280477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  <a:endParaRPr lang="ko-KR" altLang="en-US" sz="1400" dirty="0"/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0D40E8B3-29BC-4F3A-8FB7-C8E507130E84}"/>
              </a:ext>
            </a:extLst>
          </p:cNvPr>
          <p:cNvCxnSpPr>
            <a:cxnSpLocks/>
            <a:stCxn id="274" idx="3"/>
            <a:endCxn id="334" idx="2"/>
          </p:cNvCxnSpPr>
          <p:nvPr/>
        </p:nvCxnSpPr>
        <p:spPr>
          <a:xfrm>
            <a:off x="7463498" y="3297910"/>
            <a:ext cx="394166" cy="598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타원 352">
            <a:extLst>
              <a:ext uri="{FF2B5EF4-FFF2-40B4-BE49-F238E27FC236}">
                <a16:creationId xmlns:a16="http://schemas.microsoft.com/office/drawing/2014/main" id="{A3CBBBB0-44EF-4A88-B560-D15A2B28DF09}"/>
              </a:ext>
            </a:extLst>
          </p:cNvPr>
          <p:cNvSpPr/>
          <p:nvPr/>
        </p:nvSpPr>
        <p:spPr>
          <a:xfrm>
            <a:off x="7475689" y="4080763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특징</a:t>
            </a:r>
            <a:endParaRPr lang="ko-KR" altLang="en-US" sz="1400" dirty="0"/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4B13DDDD-EDFF-4594-A574-7387AC18190A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7083263" y="3744271"/>
            <a:ext cx="1100911" cy="3364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타원 358">
            <a:extLst>
              <a:ext uri="{FF2B5EF4-FFF2-40B4-BE49-F238E27FC236}">
                <a16:creationId xmlns:a16="http://schemas.microsoft.com/office/drawing/2014/main" id="{ADC40DF7-C2B0-49F4-A6B1-38A236614A0D}"/>
              </a:ext>
            </a:extLst>
          </p:cNvPr>
          <p:cNvSpPr/>
          <p:nvPr/>
        </p:nvSpPr>
        <p:spPr>
          <a:xfrm>
            <a:off x="9552050" y="160575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  <a:endParaRPr lang="ko-KR" altLang="en-US" sz="1400" dirty="0"/>
          </a:p>
        </p:txBody>
      </p: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CDC1F01E-E314-4706-8651-C5D31778D78E}"/>
              </a:ext>
            </a:extLst>
          </p:cNvPr>
          <p:cNvCxnSpPr>
            <a:cxnSpLocks/>
            <a:endCxn id="359" idx="2"/>
          </p:cNvCxnSpPr>
          <p:nvPr/>
        </p:nvCxnSpPr>
        <p:spPr>
          <a:xfrm flipV="1">
            <a:off x="7314219" y="2158753"/>
            <a:ext cx="2237831" cy="10457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순서도: 판단 401">
            <a:extLst>
              <a:ext uri="{FF2B5EF4-FFF2-40B4-BE49-F238E27FC236}">
                <a16:creationId xmlns:a16="http://schemas.microsoft.com/office/drawing/2014/main" id="{06FF164A-6E21-48EB-B1C7-4246A3CE01EB}"/>
              </a:ext>
            </a:extLst>
          </p:cNvPr>
          <p:cNvSpPr/>
          <p:nvPr/>
        </p:nvSpPr>
        <p:spPr>
          <a:xfrm>
            <a:off x="5132125" y="3996882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사용가능</a:t>
            </a:r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66C1CBF5-D991-436B-A9EA-2CAFC39683AC}"/>
              </a:ext>
            </a:extLst>
          </p:cNvPr>
          <p:cNvSpPr/>
          <p:nvPr/>
        </p:nvSpPr>
        <p:spPr>
          <a:xfrm>
            <a:off x="3314864" y="5186753"/>
            <a:ext cx="942109" cy="942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BDDC2C6-235A-4C89-9334-E59F1D9432D2}"/>
              </a:ext>
            </a:extLst>
          </p:cNvPr>
          <p:cNvSpPr/>
          <p:nvPr/>
        </p:nvSpPr>
        <p:spPr>
          <a:xfrm>
            <a:off x="700190" y="3875700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장비</a:t>
            </a:r>
            <a:endParaRPr lang="ko-KR" altLang="en-US" b="1" dirty="0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3EDE5DBB-A667-4588-AB4A-83009EAC9778}"/>
              </a:ext>
            </a:extLst>
          </p:cNvPr>
          <p:cNvSpPr/>
          <p:nvPr/>
        </p:nvSpPr>
        <p:spPr>
          <a:xfrm>
            <a:off x="393259" y="5986120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2B5A5AFA-B080-4BF8-B965-3EEBE6F26CE5}"/>
              </a:ext>
            </a:extLst>
          </p:cNvPr>
          <p:cNvSpPr/>
          <p:nvPr/>
        </p:nvSpPr>
        <p:spPr>
          <a:xfrm>
            <a:off x="3981738" y="6181166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소비</a:t>
            </a:r>
            <a:endParaRPr lang="ko-KR" altLang="en-US" b="1" dirty="0"/>
          </a:p>
        </p:txBody>
      </p: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58DDD34A-7300-474D-9760-2D09D104BA7E}"/>
              </a:ext>
            </a:extLst>
          </p:cNvPr>
          <p:cNvCxnSpPr>
            <a:cxnSpLocks/>
            <a:stCxn id="406" idx="1"/>
            <a:endCxn id="409" idx="3"/>
          </p:cNvCxnSpPr>
          <p:nvPr/>
        </p:nvCxnSpPr>
        <p:spPr>
          <a:xfrm flipH="1" flipV="1">
            <a:off x="3076935" y="4330382"/>
            <a:ext cx="375898" cy="994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4F2BCA9D-A5DD-479B-BB5A-A8C25EC98C9A}"/>
              </a:ext>
            </a:extLst>
          </p:cNvPr>
          <p:cNvCxnSpPr>
            <a:cxnSpLocks/>
            <a:stCxn id="406" idx="2"/>
            <a:endCxn id="410" idx="0"/>
          </p:cNvCxnSpPr>
          <p:nvPr/>
        </p:nvCxnSpPr>
        <p:spPr>
          <a:xfrm flipH="1">
            <a:off x="1581632" y="5657808"/>
            <a:ext cx="1733232" cy="3283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3E8A0927-30D8-4E03-B262-C1E33EC07543}"/>
              </a:ext>
            </a:extLst>
          </p:cNvPr>
          <p:cNvCxnSpPr>
            <a:cxnSpLocks/>
            <a:stCxn id="411" idx="0"/>
            <a:endCxn id="406" idx="5"/>
          </p:cNvCxnSpPr>
          <p:nvPr/>
        </p:nvCxnSpPr>
        <p:spPr>
          <a:xfrm flipH="1" flipV="1">
            <a:off x="4119004" y="5990893"/>
            <a:ext cx="1051107" cy="1902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타원 420">
            <a:extLst>
              <a:ext uri="{FF2B5EF4-FFF2-40B4-BE49-F238E27FC236}">
                <a16:creationId xmlns:a16="http://schemas.microsoft.com/office/drawing/2014/main" id="{1BAFBA0B-D95B-4D67-B86B-EF5F8560FE90}"/>
              </a:ext>
            </a:extLst>
          </p:cNvPr>
          <p:cNvSpPr/>
          <p:nvPr/>
        </p:nvSpPr>
        <p:spPr>
          <a:xfrm>
            <a:off x="1602406" y="2416053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ko-KR" altLang="en-US" sz="1400" dirty="0"/>
          </a:p>
        </p:txBody>
      </p: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C75CDE20-3FD0-4D8C-8040-E0951CEFBAC7}"/>
              </a:ext>
            </a:extLst>
          </p:cNvPr>
          <p:cNvCxnSpPr>
            <a:cxnSpLocks/>
            <a:stCxn id="274" idx="1"/>
          </p:cNvCxnSpPr>
          <p:nvPr/>
        </p:nvCxnSpPr>
        <p:spPr>
          <a:xfrm flipH="1" flipV="1">
            <a:off x="3003793" y="3013150"/>
            <a:ext cx="2082960" cy="284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4DF7229-218D-4D6D-B5A6-91DFCA581F17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5698936" y="6411503"/>
            <a:ext cx="2611386" cy="86802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FF1F1C1-4B76-492D-BD4E-8966CAA367DB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rot="10800000" flipV="1">
            <a:off x="7263299" y="1939766"/>
            <a:ext cx="2551957" cy="314537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 장비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363F6A-CA85-4C91-B38A-4F8A3691CB80}"/>
              </a:ext>
            </a:extLst>
          </p:cNvPr>
          <p:cNvSpPr/>
          <p:nvPr/>
        </p:nvSpPr>
        <p:spPr>
          <a:xfrm>
            <a:off x="4886553" y="4630462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장비</a:t>
            </a:r>
            <a:endParaRPr lang="ko-KR" altLang="en-US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24101795-D8AB-4BF9-8BA9-E119133A1FB5}"/>
              </a:ext>
            </a:extLst>
          </p:cNvPr>
          <p:cNvSpPr/>
          <p:nvPr/>
        </p:nvSpPr>
        <p:spPr>
          <a:xfrm>
            <a:off x="7396277" y="2277884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재료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CD01-C939-47DD-9CF1-4BD199782C3B}"/>
              </a:ext>
            </a:extLst>
          </p:cNvPr>
          <p:cNvSpPr/>
          <p:nvPr/>
        </p:nvSpPr>
        <p:spPr>
          <a:xfrm>
            <a:off x="9815255" y="1485085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9F42FC-A0C7-4DD4-8C8D-8B3C55A134C2}"/>
              </a:ext>
            </a:extLst>
          </p:cNvPr>
          <p:cNvSpPr/>
          <p:nvPr/>
        </p:nvSpPr>
        <p:spPr>
          <a:xfrm>
            <a:off x="10252364" y="2957152"/>
            <a:ext cx="1399309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레시피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D6782F-F777-4FF7-8E25-C261B2850D48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9682277" y="2957153"/>
            <a:ext cx="775011" cy="1460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B5D3BFB-4CA4-4FA7-B791-8C02BE1F3D1C}"/>
              </a:ext>
            </a:extLst>
          </p:cNvPr>
          <p:cNvCxnSpPr>
            <a:cxnSpLocks/>
            <a:stCxn id="48" idx="0"/>
            <a:endCxn id="80" idx="3"/>
          </p:cNvCxnSpPr>
          <p:nvPr/>
        </p:nvCxnSpPr>
        <p:spPr>
          <a:xfrm rot="16200000" flipV="1">
            <a:off x="4451547" y="3007082"/>
            <a:ext cx="2017738" cy="122902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814A15AB-CC3A-4CE0-8FDA-113E7A3A53B7}"/>
              </a:ext>
            </a:extLst>
          </p:cNvPr>
          <p:cNvSpPr/>
          <p:nvPr/>
        </p:nvSpPr>
        <p:spPr>
          <a:xfrm>
            <a:off x="4912394" y="3014322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방어력 증가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5027A0-1297-48DD-8DF6-A602139FB1E7}"/>
              </a:ext>
            </a:extLst>
          </p:cNvPr>
          <p:cNvSpPr/>
          <p:nvPr/>
        </p:nvSpPr>
        <p:spPr>
          <a:xfrm>
            <a:off x="2469160" y="2158042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갑옷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944F771-6AC4-4F3D-B2B6-CC2241C69282}"/>
              </a:ext>
            </a:extLst>
          </p:cNvPr>
          <p:cNvSpPr/>
          <p:nvPr/>
        </p:nvSpPr>
        <p:spPr>
          <a:xfrm>
            <a:off x="525293" y="3196586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지팡이</a:t>
            </a:r>
            <a:endParaRPr lang="ko-KR" altLang="en-US" b="1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0436AAC-44F9-4BAE-8AAA-E89ACA39AAB5}"/>
              </a:ext>
            </a:extLst>
          </p:cNvPr>
          <p:cNvCxnSpPr>
            <a:cxnSpLocks/>
            <a:stCxn id="48" idx="1"/>
            <a:endCxn id="83" idx="3"/>
          </p:cNvCxnSpPr>
          <p:nvPr/>
        </p:nvCxnSpPr>
        <p:spPr>
          <a:xfrm rot="10800000">
            <a:off x="2902039" y="3651268"/>
            <a:ext cx="1984515" cy="143387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E0BA97EE-7BC8-4857-A28F-949F191F6A03}"/>
              </a:ext>
            </a:extLst>
          </p:cNvPr>
          <p:cNvSpPr/>
          <p:nvPr/>
        </p:nvSpPr>
        <p:spPr>
          <a:xfrm>
            <a:off x="9402167" y="897927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CCB3B24-8008-444D-BC91-000F309AB882}"/>
              </a:ext>
            </a:extLst>
          </p:cNvPr>
          <p:cNvCxnSpPr>
            <a:cxnSpLocks/>
            <a:stCxn id="138" idx="2"/>
            <a:endCxn id="87" idx="1"/>
          </p:cNvCxnSpPr>
          <p:nvPr/>
        </p:nvCxnSpPr>
        <p:spPr>
          <a:xfrm>
            <a:off x="8627015" y="8605890"/>
            <a:ext cx="982662" cy="5353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7862840A-4175-4762-81D4-CE68A11D9844}"/>
              </a:ext>
            </a:extLst>
          </p:cNvPr>
          <p:cNvSpPr/>
          <p:nvPr/>
        </p:nvSpPr>
        <p:spPr>
          <a:xfrm>
            <a:off x="2743200" y="3841973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공격력 증가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36AA7880-D5A0-40A3-960F-D674EA17D53A}"/>
              </a:ext>
            </a:extLst>
          </p:cNvPr>
          <p:cNvCxnSpPr>
            <a:cxnSpLocks/>
            <a:endCxn id="97" idx="3"/>
          </p:cNvCxnSpPr>
          <p:nvPr/>
        </p:nvCxnSpPr>
        <p:spPr>
          <a:xfrm rot="5400000">
            <a:off x="4264492" y="6048773"/>
            <a:ext cx="1588591" cy="610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E2AAF9-66DD-48FB-9548-3510E2B35F1F}"/>
              </a:ext>
            </a:extLst>
          </p:cNvPr>
          <p:cNvSpPr/>
          <p:nvPr/>
        </p:nvSpPr>
        <p:spPr>
          <a:xfrm>
            <a:off x="2376614" y="6693814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장신구</a:t>
            </a:r>
            <a:endParaRPr lang="ko-KR" altLang="en-US" b="1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B2049B29-A179-4369-9AC7-02DD6C5DE6C3}"/>
              </a:ext>
            </a:extLst>
          </p:cNvPr>
          <p:cNvSpPr/>
          <p:nvPr/>
        </p:nvSpPr>
        <p:spPr>
          <a:xfrm>
            <a:off x="4460671" y="5597058"/>
            <a:ext cx="1786516" cy="1273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스탯 </a:t>
            </a:r>
            <a:endParaRPr lang="en-US" altLang="ko-KR" dirty="0"/>
          </a:p>
          <a:p>
            <a:pPr algn="ctr"/>
            <a:r>
              <a:rPr lang="ko-KR" altLang="en-US" dirty="0"/>
              <a:t>증가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D4D1188-D2F3-43BF-B4CA-7E12F45ECDE9}"/>
              </a:ext>
            </a:extLst>
          </p:cNvPr>
          <p:cNvSpPr/>
          <p:nvPr/>
        </p:nvSpPr>
        <p:spPr>
          <a:xfrm>
            <a:off x="1953336" y="5229849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반지</a:t>
            </a:r>
            <a:endParaRPr lang="ko-KR" altLang="en-US" sz="14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3444836-6DF7-4828-9C8C-666F65F7C947}"/>
              </a:ext>
            </a:extLst>
          </p:cNvPr>
          <p:cNvCxnSpPr>
            <a:cxnSpLocks/>
            <a:stCxn id="97" idx="0"/>
            <a:endCxn id="102" idx="5"/>
          </p:cNvCxnSpPr>
          <p:nvPr/>
        </p:nvCxnSpPr>
        <p:spPr>
          <a:xfrm flipH="1" flipV="1">
            <a:off x="3162796" y="6173871"/>
            <a:ext cx="402191" cy="519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3440143B-86B6-414A-99EE-7CD90CBD0C48}"/>
              </a:ext>
            </a:extLst>
          </p:cNvPr>
          <p:cNvSpPr/>
          <p:nvPr/>
        </p:nvSpPr>
        <p:spPr>
          <a:xfrm>
            <a:off x="348789" y="6595501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목걸이</a:t>
            </a:r>
            <a:endParaRPr lang="ko-KR" altLang="en-US" sz="14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53E87F9-24D1-4E78-9F23-5DC0C4BCC77F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1759064" y="7148496"/>
            <a:ext cx="617550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67B0C61C-4C2C-45D2-A43C-C804263248D2}"/>
              </a:ext>
            </a:extLst>
          </p:cNvPr>
          <p:cNvSpPr/>
          <p:nvPr/>
        </p:nvSpPr>
        <p:spPr>
          <a:xfrm>
            <a:off x="716998" y="7744298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귀걸이</a:t>
            </a:r>
            <a:endParaRPr lang="ko-KR" altLang="en-US" sz="14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9CC92AF-6139-40BE-984B-9DA9CE17AB6E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127273" y="7603177"/>
            <a:ext cx="1437714" cy="6941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BFCC30-7942-4859-93B2-8595FA1E6E96}"/>
              </a:ext>
            </a:extLst>
          </p:cNvPr>
          <p:cNvSpPr txBox="1"/>
          <p:nvPr/>
        </p:nvSpPr>
        <p:spPr>
          <a:xfrm>
            <a:off x="7750836" y="471581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N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35800DA-1813-4C15-B3E2-51451B005BB2}"/>
              </a:ext>
            </a:extLst>
          </p:cNvPr>
          <p:cNvSpPr/>
          <p:nvPr/>
        </p:nvSpPr>
        <p:spPr>
          <a:xfrm>
            <a:off x="8821694" y="5096755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공격력</a:t>
            </a:r>
            <a:endParaRPr lang="ko-KR" altLang="en-US" sz="14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9A9B398-D368-4E4F-BF34-58498833AF66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263298" y="5258723"/>
            <a:ext cx="1765906" cy="1411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E136C1D3-9839-4E68-95E0-DDC5B28C0D2F}"/>
              </a:ext>
            </a:extLst>
          </p:cNvPr>
          <p:cNvSpPr/>
          <p:nvPr/>
        </p:nvSpPr>
        <p:spPr>
          <a:xfrm>
            <a:off x="7863063" y="6028142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방어력</a:t>
            </a:r>
            <a:endParaRPr lang="ko-KR" altLang="en-US" sz="14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FB427A9-CB6D-424D-A012-A9CC0608A04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7053943" y="5423261"/>
            <a:ext cx="1016630" cy="7668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D4B1B82-7261-4102-8417-6290F7F691A2}"/>
              </a:ext>
            </a:extLst>
          </p:cNvPr>
          <p:cNvSpPr/>
          <p:nvPr/>
        </p:nvSpPr>
        <p:spPr>
          <a:xfrm>
            <a:off x="7438642" y="7696527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보석</a:t>
            </a:r>
            <a:endParaRPr lang="ko-KR" altLang="en-US" b="1" dirty="0"/>
          </a:p>
        </p:txBody>
      </p:sp>
      <p:sp>
        <p:nvSpPr>
          <p:cNvPr id="143" name="순서도: 판단 142">
            <a:extLst>
              <a:ext uri="{FF2B5EF4-FFF2-40B4-BE49-F238E27FC236}">
                <a16:creationId xmlns:a16="http://schemas.microsoft.com/office/drawing/2014/main" id="{BE843946-9EBA-4470-935F-21F9CA599517}"/>
              </a:ext>
            </a:extLst>
          </p:cNvPr>
          <p:cNvSpPr/>
          <p:nvPr/>
        </p:nvSpPr>
        <p:spPr>
          <a:xfrm>
            <a:off x="5718091" y="6592870"/>
            <a:ext cx="1687597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스탯 증가</a:t>
            </a:r>
          </a:p>
        </p:txBody>
      </p:sp>
    </p:spTree>
    <p:extLst>
      <p:ext uri="{BB962C8B-B14F-4D97-AF65-F5344CB8AC3E}">
        <p14:creationId xmlns:p14="http://schemas.microsoft.com/office/powerpoint/2010/main" val="365488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DD1510-D8B8-4A12-8A90-E66B730DD2BE}"/>
              </a:ext>
            </a:extLst>
          </p:cNvPr>
          <p:cNvSpPr/>
          <p:nvPr/>
        </p:nvSpPr>
        <p:spPr>
          <a:xfrm>
            <a:off x="3564987" y="182534"/>
            <a:ext cx="5434149" cy="1149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ER </a:t>
            </a:r>
            <a:r>
              <a:rPr lang="ko-KR" altLang="en-US" sz="3600" b="1" dirty="0"/>
              <a:t>다이어그램 소비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363F6A-CA85-4C91-B38A-4F8A3691CB80}"/>
              </a:ext>
            </a:extLst>
          </p:cNvPr>
          <p:cNvSpPr/>
          <p:nvPr/>
        </p:nvSpPr>
        <p:spPr>
          <a:xfrm>
            <a:off x="4753572" y="4630461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소비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FB1641-8805-4DD2-9837-A40B88DF4B72}"/>
              </a:ext>
            </a:extLst>
          </p:cNvPr>
          <p:cNvSpPr/>
          <p:nvPr/>
        </p:nvSpPr>
        <p:spPr>
          <a:xfrm>
            <a:off x="9815255" y="1485085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기타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99709C-D8AC-43CA-AC58-18DF48C0CB95}"/>
              </a:ext>
            </a:extLst>
          </p:cNvPr>
          <p:cNvSpPr/>
          <p:nvPr/>
        </p:nvSpPr>
        <p:spPr>
          <a:xfrm>
            <a:off x="10252364" y="2957152"/>
            <a:ext cx="1399309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87D137-18FB-4EF5-8F5E-DB9F21AB135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596701" y="2981264"/>
            <a:ext cx="860587" cy="121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F9BA3B-5148-48FE-A21B-404A75E3160E}"/>
              </a:ext>
            </a:extLst>
          </p:cNvPr>
          <p:cNvSpPr txBox="1"/>
          <p:nvPr/>
        </p:nvSpPr>
        <p:spPr>
          <a:xfrm>
            <a:off x="7598436" y="439138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68E0BD8-741D-426F-9C5B-EAEC001731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30318" y="2247581"/>
            <a:ext cx="2581695" cy="25456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59076200-C564-4E44-8842-C41D0558217B}"/>
              </a:ext>
            </a:extLst>
          </p:cNvPr>
          <p:cNvSpPr/>
          <p:nvPr/>
        </p:nvSpPr>
        <p:spPr>
          <a:xfrm>
            <a:off x="7310701" y="2301995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재료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62DDBA9-FADB-4FF8-B1B4-E32DB9F900B7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7130317" y="5323513"/>
            <a:ext cx="2684938" cy="190039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249318-DEF5-4CF8-9398-19887C7A67FD}"/>
              </a:ext>
            </a:extLst>
          </p:cNvPr>
          <p:cNvSpPr/>
          <p:nvPr/>
        </p:nvSpPr>
        <p:spPr>
          <a:xfrm>
            <a:off x="9815255" y="6769227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모험</a:t>
            </a:r>
            <a:endParaRPr lang="ko-KR" altLang="en-US" b="1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DE6AB35-0A8A-4F99-8ECF-5462042F4608}"/>
              </a:ext>
            </a:extLst>
          </p:cNvPr>
          <p:cNvSpPr/>
          <p:nvPr/>
        </p:nvSpPr>
        <p:spPr>
          <a:xfrm>
            <a:off x="7329786" y="5594443"/>
            <a:ext cx="2286000" cy="13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채집</a:t>
            </a:r>
            <a:r>
              <a:rPr lang="en-US" altLang="ko-KR" b="1" dirty="0"/>
              <a:t>/</a:t>
            </a:r>
          </a:p>
          <a:p>
            <a:pPr algn="ctr"/>
            <a:r>
              <a:rPr lang="ko-KR" altLang="en-US" b="1" dirty="0"/>
              <a:t>사냥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67937-2F7F-4D5C-8B53-E268DAD53C5D}"/>
              </a:ext>
            </a:extLst>
          </p:cNvPr>
          <p:cNvSpPr txBox="1"/>
          <p:nvPr/>
        </p:nvSpPr>
        <p:spPr>
          <a:xfrm>
            <a:off x="7598436" y="49395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1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D523713-A881-4D58-9456-3DD74F05DD90}"/>
              </a:ext>
            </a:extLst>
          </p:cNvPr>
          <p:cNvCxnSpPr>
            <a:cxnSpLocks/>
            <a:stCxn id="48" idx="0"/>
            <a:endCxn id="32" idx="3"/>
          </p:cNvCxnSpPr>
          <p:nvPr/>
        </p:nvCxnSpPr>
        <p:spPr>
          <a:xfrm rot="16200000" flipV="1">
            <a:off x="4385057" y="3073573"/>
            <a:ext cx="2017737" cy="109604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4134CD12-4AA7-4261-B971-C06D3A2588FD}"/>
              </a:ext>
            </a:extLst>
          </p:cNvPr>
          <p:cNvSpPr/>
          <p:nvPr/>
        </p:nvSpPr>
        <p:spPr>
          <a:xfrm>
            <a:off x="4792933" y="2984195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채력회복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898493-9EC0-45AC-AA28-AC58CD615875}"/>
              </a:ext>
            </a:extLst>
          </p:cNvPr>
          <p:cNvSpPr/>
          <p:nvPr/>
        </p:nvSpPr>
        <p:spPr>
          <a:xfrm>
            <a:off x="2469160" y="2158042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힐 </a:t>
            </a:r>
            <a:r>
              <a:rPr lang="ko-KR" altLang="en-US" sz="2400" b="1" dirty="0" err="1"/>
              <a:t>포션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C5970-2114-4AA5-A297-FFDB7C0F4004}"/>
              </a:ext>
            </a:extLst>
          </p:cNvPr>
          <p:cNvSpPr/>
          <p:nvPr/>
        </p:nvSpPr>
        <p:spPr>
          <a:xfrm>
            <a:off x="6474976" y="6545989"/>
            <a:ext cx="1416970" cy="1105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수치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BCA9BAF-BD9C-43FF-B572-0F4A20AEC73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206836" y="5554446"/>
            <a:ext cx="475650" cy="11535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2A008D1-EB8C-42C8-BD45-C676EB7A13C5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rot="10800000">
            <a:off x="2554352" y="3621593"/>
            <a:ext cx="2199220" cy="14635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F5C1893F-DCF8-469C-ABCB-433D1D438158}"/>
              </a:ext>
            </a:extLst>
          </p:cNvPr>
          <p:cNvSpPr/>
          <p:nvPr/>
        </p:nvSpPr>
        <p:spPr>
          <a:xfrm>
            <a:off x="2502967" y="3767342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공격력 증가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776BC9-FF83-4764-9B21-FCD90B254A0C}"/>
              </a:ext>
            </a:extLst>
          </p:cNvPr>
          <p:cNvSpPr/>
          <p:nvPr/>
        </p:nvSpPr>
        <p:spPr>
          <a:xfrm>
            <a:off x="177607" y="3166911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공격형 </a:t>
            </a:r>
            <a:r>
              <a:rPr lang="ko-KR" altLang="en-US" sz="2400" b="1" dirty="0" err="1"/>
              <a:t>포션</a:t>
            </a:r>
            <a:endParaRPr lang="ko-KR" altLang="en-US" b="1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4D97133-AEDC-48D5-8C29-98BE1B19D9E3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 flipV="1">
            <a:off x="2553622" y="5330398"/>
            <a:ext cx="2197515" cy="117228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DB16BB30-ABC0-4452-921E-62939E186AD3}"/>
              </a:ext>
            </a:extLst>
          </p:cNvPr>
          <p:cNvSpPr/>
          <p:nvPr/>
        </p:nvSpPr>
        <p:spPr>
          <a:xfrm>
            <a:off x="2481464" y="5386609"/>
            <a:ext cx="2286000" cy="1072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방어력 증가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64BE01-FE27-49F0-B1F1-55A4C3CFB086}"/>
              </a:ext>
            </a:extLst>
          </p:cNvPr>
          <p:cNvSpPr/>
          <p:nvPr/>
        </p:nvSpPr>
        <p:spPr>
          <a:xfrm>
            <a:off x="176876" y="6048004"/>
            <a:ext cx="2376745" cy="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방어형 </a:t>
            </a:r>
            <a:r>
              <a:rPr lang="ko-KR" altLang="en-US" sz="2400" b="1" dirty="0" err="1"/>
              <a:t>포션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165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865</Words>
  <Application>Microsoft Office PowerPoint</Application>
  <PresentationFormat>사용자 지정</PresentationFormat>
  <Paragraphs>243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가보작 초반 컨텐츠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EH현</dc:creator>
  <cp:lastModifiedBy>김 EH현</cp:lastModifiedBy>
  <cp:revision>239</cp:revision>
  <dcterms:created xsi:type="dcterms:W3CDTF">2022-01-02T11:51:04Z</dcterms:created>
  <dcterms:modified xsi:type="dcterms:W3CDTF">2022-02-17T12:20:26Z</dcterms:modified>
</cp:coreProperties>
</file>