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3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9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6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2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7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1A42-D474-4D24-BACF-99B6F7321DFC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31E9-961C-4D20-8960-D11A12F6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27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6EA0C5-6566-44D1-9ED7-2528AA730C4E}"/>
              </a:ext>
            </a:extLst>
          </p:cNvPr>
          <p:cNvSpPr txBox="1"/>
          <p:nvPr/>
        </p:nvSpPr>
        <p:spPr>
          <a:xfrm>
            <a:off x="0" y="0"/>
            <a:ext cx="957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지도 아이콘과 설명</a:t>
            </a:r>
            <a:endParaRPr lang="ko-KR" altLang="en-US" b="1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7C3D5BA-31DA-45BE-850B-03ECA620B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24973"/>
              </p:ext>
            </p:extLst>
          </p:nvPr>
        </p:nvGraphicFramePr>
        <p:xfrm>
          <a:off x="345232" y="990599"/>
          <a:ext cx="11178072" cy="56361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3386">
                  <a:extLst>
                    <a:ext uri="{9D8B030D-6E8A-4147-A177-3AD203B41FA5}">
                      <a16:colId xmlns:a16="http://schemas.microsoft.com/office/drawing/2014/main" val="1177578335"/>
                    </a:ext>
                  </a:extLst>
                </a:gridCol>
                <a:gridCol w="2430076">
                  <a:extLst>
                    <a:ext uri="{9D8B030D-6E8A-4147-A177-3AD203B41FA5}">
                      <a16:colId xmlns:a16="http://schemas.microsoft.com/office/drawing/2014/main" val="934327690"/>
                    </a:ext>
                  </a:extLst>
                </a:gridCol>
                <a:gridCol w="7044610">
                  <a:extLst>
                    <a:ext uri="{9D8B030D-6E8A-4147-A177-3AD203B41FA5}">
                      <a16:colId xmlns:a16="http://schemas.microsoft.com/office/drawing/2014/main" val="1677671020"/>
                    </a:ext>
                  </a:extLst>
                </a:gridCol>
              </a:tblGrid>
              <a:tr h="6798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dirty="0"/>
                        <a:t>아이콘</a:t>
                      </a:r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dirty="0"/>
                        <a:t>이름</a:t>
                      </a:r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dirty="0"/>
                        <a:t>설명</a:t>
                      </a:r>
                    </a:p>
                  </a:txBody>
                  <a:tcPr marL="56642" marR="56642" marT="28321" marB="28321"/>
                </a:tc>
                <a:extLst>
                  <a:ext uri="{0D108BD9-81ED-4DB2-BD59-A6C34878D82A}">
                    <a16:rowId xmlns:a16="http://schemas.microsoft.com/office/drawing/2014/main" val="3446676243"/>
                  </a:ext>
                </a:extLst>
              </a:tr>
              <a:tr h="67984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>
                          <a:solidFill>
                            <a:schemeClr val="bg1"/>
                          </a:solidFill>
                        </a:rPr>
                        <a:t>탑</a:t>
                      </a:r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/>
                        <a:t>스폰 포인트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중요 </a:t>
                      </a:r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가 있는 경우도 있으며 </a:t>
                      </a:r>
                      <a:r>
                        <a:rPr lang="ko-KR" altLang="en-US" sz="1500" b="1" dirty="0"/>
                        <a:t>길잡이 역할</a:t>
                      </a:r>
                      <a:r>
                        <a:rPr lang="ko-KR" altLang="en-US" sz="1500" dirty="0"/>
                        <a:t>을 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marL="56642" marR="56642" marT="28321" marB="28321"/>
                </a:tc>
                <a:extLst>
                  <a:ext uri="{0D108BD9-81ED-4DB2-BD59-A6C34878D82A}">
                    <a16:rowId xmlns:a16="http://schemas.microsoft.com/office/drawing/2014/main" val="1777358965"/>
                  </a:ext>
                </a:extLst>
              </a:tr>
              <a:tr h="747240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>
                          <a:solidFill>
                            <a:schemeClr val="bg1"/>
                          </a:solidFill>
                        </a:rPr>
                        <a:t>유적</a:t>
                      </a:r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필드에 있는 기믹 집합체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겸 맵을 꾸며주는 건축물 어려운 기믹을 통해 </a:t>
                      </a:r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각종 아이템 레시피 획득이 가능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dirty="0"/>
                    </a:p>
                  </a:txBody>
                  <a:tcPr marL="56642" marR="56642" marT="28321" marB="28321"/>
                </a:tc>
                <a:extLst>
                  <a:ext uri="{0D108BD9-81ED-4DB2-BD59-A6C34878D82A}">
                    <a16:rowId xmlns:a16="http://schemas.microsoft.com/office/drawing/2014/main" val="1383158372"/>
                  </a:ext>
                </a:extLst>
              </a:tr>
              <a:tr h="67984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>
                          <a:solidFill>
                            <a:schemeClr val="bg1"/>
                          </a:solidFill>
                        </a:rPr>
                        <a:t>전투 시련</a:t>
                      </a:r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과거 연구의 흔적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실험체를 </a:t>
                      </a:r>
                      <a:r>
                        <a:rPr lang="ko-KR" altLang="en-US" sz="1500" b="1" dirty="0"/>
                        <a:t>전부 처치</a:t>
                      </a:r>
                      <a:r>
                        <a:rPr lang="ko-KR" altLang="en-US" sz="1500" dirty="0"/>
                        <a:t> 할 경우 </a:t>
                      </a:r>
                      <a:r>
                        <a:rPr lang="ko-KR" altLang="en-US" sz="1500" b="1" dirty="0"/>
                        <a:t>마나 증가 및 전투 관련 아이템</a:t>
                      </a:r>
                      <a:r>
                        <a:rPr lang="ko-KR" altLang="en-US" sz="1500" dirty="0"/>
                        <a:t>을 획득한다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marL="56642" marR="56642" marT="28321" marB="28321"/>
                </a:tc>
                <a:extLst>
                  <a:ext uri="{0D108BD9-81ED-4DB2-BD59-A6C34878D82A}">
                    <a16:rowId xmlns:a16="http://schemas.microsoft.com/office/drawing/2014/main" val="53189336"/>
                  </a:ext>
                </a:extLst>
              </a:tr>
              <a:tr h="67984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>
                          <a:solidFill>
                            <a:schemeClr val="bg1"/>
                          </a:solidFill>
                        </a:rPr>
                        <a:t>퍼즐 시련</a:t>
                      </a:r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정령이 자격을 시험하기 위해 만들어진 곳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latinLnBrk="1"/>
                      <a:r>
                        <a:rPr lang="ko-KR" altLang="en-US" sz="1500" dirty="0"/>
                        <a:t>퍼즐을 풀고 </a:t>
                      </a:r>
                      <a:r>
                        <a:rPr lang="ko-KR" altLang="en-US" sz="1500" b="1" dirty="0"/>
                        <a:t>목표 지점까지 가면 스테미나 증가와 여러 특색 있는 아이템</a:t>
                      </a:r>
                      <a:r>
                        <a:rPr lang="ko-KR" altLang="en-US" sz="1500" dirty="0"/>
                        <a:t>을 획득한다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marL="56642" marR="56642" marT="28321" marB="28321"/>
                </a:tc>
                <a:extLst>
                  <a:ext uri="{0D108BD9-81ED-4DB2-BD59-A6C34878D82A}">
                    <a16:rowId xmlns:a16="http://schemas.microsoft.com/office/drawing/2014/main" val="2152608302"/>
                  </a:ext>
                </a:extLst>
              </a:tr>
              <a:tr h="67984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>
                          <a:solidFill>
                            <a:schemeClr val="bg1"/>
                          </a:solidFill>
                        </a:rPr>
                        <a:t>신수</a:t>
                      </a:r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한 구역의 보스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신수를 처치할 경우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b="1" dirty="0"/>
                        <a:t>신수의 능력</a:t>
                      </a:r>
                      <a:r>
                        <a:rPr lang="ko-KR" altLang="en-US" sz="1500" dirty="0"/>
                        <a:t>을 얻는다</a:t>
                      </a:r>
                      <a:r>
                        <a:rPr lang="en-US" altLang="ko-KR" sz="1500" dirty="0"/>
                        <a:t>. (</a:t>
                      </a:r>
                      <a:r>
                        <a:rPr lang="ko-KR" altLang="en-US" sz="1500" dirty="0"/>
                        <a:t>불 신수 처치 시 온도 관련 능력 획득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56642" marR="56642" marT="28321" marB="28321"/>
                </a:tc>
                <a:extLst>
                  <a:ext uri="{0D108BD9-81ED-4DB2-BD59-A6C34878D82A}">
                    <a16:rowId xmlns:a16="http://schemas.microsoft.com/office/drawing/2014/main" val="2423156240"/>
                  </a:ext>
                </a:extLst>
              </a:tr>
              <a:tr h="7472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>
                          <a:solidFill>
                            <a:schemeClr val="bg1"/>
                          </a:solidFill>
                        </a:rPr>
                        <a:t>거래상</a:t>
                      </a:r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스태미나 증가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마나 증가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특별 보석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인벤토리 확장 아이템을 판매한다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거래가 끝나면 사라지고 다른 곳</a:t>
                      </a:r>
                      <a:r>
                        <a:rPr lang="ko-KR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나타난다</a:t>
                      </a:r>
                      <a:r>
                        <a:rPr lang="en-US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ko-KR" altLang="en-US" sz="1500" dirty="0"/>
                    </a:p>
                  </a:txBody>
                  <a:tcPr marL="56642" marR="56642" marT="28321" marB="28321"/>
                </a:tc>
                <a:extLst>
                  <a:ext uri="{0D108BD9-81ED-4DB2-BD59-A6C34878D82A}">
                    <a16:rowId xmlns:a16="http://schemas.microsoft.com/office/drawing/2014/main" val="3226577513"/>
                  </a:ext>
                </a:extLst>
              </a:tr>
              <a:tr h="67984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300" b="1" dirty="0">
                          <a:solidFill>
                            <a:schemeClr val="bg1"/>
                          </a:solidFill>
                        </a:rPr>
                        <a:t>채집</a:t>
                      </a:r>
                    </a:p>
                  </a:txBody>
                  <a:tcPr marL="56642" marR="56642" marT="28321" marB="28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/>
                        <a:t>플레이어가 직접 찍는 아이콘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희기 재료가 있는 곳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재료가 많은 곳에 찍고 </a:t>
                      </a:r>
                      <a:r>
                        <a:rPr lang="ko-KR" altLang="en-US" sz="1500" b="1" dirty="0"/>
                        <a:t>가기 쉽게 하기 위해서</a:t>
                      </a:r>
                      <a:r>
                        <a:rPr lang="ko-KR" altLang="en-US" sz="1500" dirty="0"/>
                        <a:t> 만들어졌다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marL="56642" marR="56642" marT="28321" marB="28321"/>
                </a:tc>
                <a:extLst>
                  <a:ext uri="{0D108BD9-81ED-4DB2-BD59-A6C34878D82A}">
                    <a16:rowId xmlns:a16="http://schemas.microsoft.com/office/drawing/2014/main" val="3814955655"/>
                  </a:ext>
                </a:extLst>
              </a:tr>
            </a:tbl>
          </a:graphicData>
        </a:graphic>
      </p:graphicFrame>
      <p:pic>
        <p:nvPicPr>
          <p:cNvPr id="8" name="Picture 4" descr="탑 - 무료 건물개 아이콘">
            <a:extLst>
              <a:ext uri="{FF2B5EF4-FFF2-40B4-BE49-F238E27FC236}">
                <a16:creationId xmlns:a16="http://schemas.microsoft.com/office/drawing/2014/main" id="{49FCBE2C-E9A8-4583-B9E1-7C2E04FA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7" y="1804858"/>
            <a:ext cx="418261" cy="41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FD0D58-59AA-4244-983A-9C35E21E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8" y="2430777"/>
            <a:ext cx="535698" cy="535698"/>
          </a:xfrm>
          <a:prstGeom prst="rect">
            <a:avLst/>
          </a:prstGeom>
        </p:spPr>
      </p:pic>
      <p:pic>
        <p:nvPicPr>
          <p:cNvPr id="10" name="Picture 8" descr="퍼즐 | 무료 아이콘">
            <a:extLst>
              <a:ext uri="{FF2B5EF4-FFF2-40B4-BE49-F238E27FC236}">
                <a16:creationId xmlns:a16="http://schemas.microsoft.com/office/drawing/2014/main" id="{A99EC13F-A17E-4030-9C79-38F07D86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23" y="3936232"/>
            <a:ext cx="418261" cy="41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전투 - 무료 여러 가지 잡다한개 아이콘">
            <a:extLst>
              <a:ext uri="{FF2B5EF4-FFF2-40B4-BE49-F238E27FC236}">
                <a16:creationId xmlns:a16="http://schemas.microsoft.com/office/drawing/2014/main" id="{4E30B080-85A0-47D8-90B2-235ECC04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43" y="3244450"/>
            <a:ext cx="369099" cy="3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컴퓨터 아이콘 용, 독, 용, 흑백의, 머리 png | PNGWing">
            <a:extLst>
              <a:ext uri="{FF2B5EF4-FFF2-40B4-BE49-F238E27FC236}">
                <a16:creationId xmlns:a16="http://schemas.microsoft.com/office/drawing/2014/main" id="{ADE3CA40-3CCE-4BD7-8A95-F2AEEE5A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87" b="90870" l="4457" r="96196">
                        <a14:foregroundMark x1="38478" y1="43587" x2="38913" y2="43587"/>
                        <a14:foregroundMark x1="35000" y1="51196" x2="35435" y2="51304"/>
                        <a14:foregroundMark x1="35435" y1="59565" x2="35435" y2="59565"/>
                        <a14:foregroundMark x1="61522" y1="46739" x2="61522" y2="46739"/>
                        <a14:foregroundMark x1="57283" y1="57283" x2="57609" y2="58152"/>
                        <a14:foregroundMark x1="8261" y1="56848" x2="8261" y2="58261"/>
                        <a14:foregroundMark x1="36413" y1="14022" x2="38152" y2="14783"/>
                        <a14:foregroundMark x1="4457" y1="11630" x2="7609" y2="13370"/>
                        <a14:foregroundMark x1="20109" y1="6087" x2="21413" y2="7500"/>
                        <a14:foregroundMark x1="91739" y1="58913" x2="92065" y2="60978"/>
                        <a14:foregroundMark x1="96196" y1="68587" x2="95870" y2="70435"/>
                        <a14:foregroundMark x1="35652" y1="90870" x2="32283" y2="89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6" y="4583306"/>
            <a:ext cx="463704" cy="46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노름꾼 - 무료 사용자개 아이콘">
            <a:extLst>
              <a:ext uri="{FF2B5EF4-FFF2-40B4-BE49-F238E27FC236}">
                <a16:creationId xmlns:a16="http://schemas.microsoft.com/office/drawing/2014/main" id="{7123DAB0-9091-4ED7-8990-8A34C412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18" y="5343863"/>
            <a:ext cx="411824" cy="4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선, 사과 아이콘, 심장, 다른 사람 png | PNGEgg">
            <a:extLst>
              <a:ext uri="{FF2B5EF4-FFF2-40B4-BE49-F238E27FC236}">
                <a16:creationId xmlns:a16="http://schemas.microsoft.com/office/drawing/2014/main" id="{726675ED-0C54-4E83-A5EE-9ED58C7E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67" b="96563" l="2000" r="98111">
                        <a14:foregroundMark x1="39000" y1="13641" x2="44778" y2="14286"/>
                        <a14:foregroundMark x1="4111" y1="32116" x2="2333" y2="35553"/>
                        <a14:foregroundMark x1="57778" y1="4726" x2="55222" y2="6874"/>
                        <a14:foregroundMark x1="92556" y1="30397" x2="95111" y2="33942"/>
                        <a14:foregroundMark x1="90889" y1="69603" x2="86556" y2="76262"/>
                        <a14:foregroundMark x1="98333" y1="43609" x2="97556" y2="48765"/>
                        <a14:foregroundMark x1="75556" y1="94307" x2="73556" y2="96563"/>
                        <a14:foregroundMark x1="60333" y1="967" x2="60333" y2="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7" y="6016767"/>
            <a:ext cx="398111" cy="4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6A35C42-7A40-4304-8676-51AD8E4E90A9}"/>
              </a:ext>
            </a:extLst>
          </p:cNvPr>
          <p:cNvCxnSpPr/>
          <p:nvPr/>
        </p:nvCxnSpPr>
        <p:spPr>
          <a:xfrm>
            <a:off x="-56230" y="830997"/>
            <a:ext cx="109550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2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145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EH현</dc:creator>
  <cp:lastModifiedBy>김 EH현</cp:lastModifiedBy>
  <cp:revision>7</cp:revision>
  <dcterms:created xsi:type="dcterms:W3CDTF">2022-03-10T07:07:12Z</dcterms:created>
  <dcterms:modified xsi:type="dcterms:W3CDTF">2022-03-10T11:29:44Z</dcterms:modified>
</cp:coreProperties>
</file>