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8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9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78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55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06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19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32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48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1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6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9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8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3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8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315AE0-E972-4157-AA56-D2577F3391B6}" type="datetimeFigureOut">
              <a:rPr lang="ko-KR" altLang="en-US" smtClean="0"/>
              <a:t>2022-03-17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04FF59-99C5-42EE-B904-F25E1A28B7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92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openxmlformats.org/officeDocument/2006/relationships/image" Target="../media/image17.png"/><Relationship Id="rId3" Type="http://schemas.openxmlformats.org/officeDocument/2006/relationships/image" Target="../media/image7.jpeg"/><Relationship Id="rId21" Type="http://schemas.openxmlformats.org/officeDocument/2006/relationships/image" Target="../media/image19.jpe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microsoft.com/office/2007/relationships/hdphoto" Target="../media/hdphoto5.wdp"/><Relationship Id="rId2" Type="http://schemas.openxmlformats.org/officeDocument/2006/relationships/image" Target="../media/image6.jpeg"/><Relationship Id="rId16" Type="http://schemas.openxmlformats.org/officeDocument/2006/relationships/image" Target="../media/image16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jpeg"/><Relationship Id="rId24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15.jpeg"/><Relationship Id="rId23" Type="http://schemas.openxmlformats.org/officeDocument/2006/relationships/image" Target="../media/image21.jpeg"/><Relationship Id="rId10" Type="http://schemas.microsoft.com/office/2007/relationships/hdphoto" Target="../media/hdphoto3.wdp"/><Relationship Id="rId19" Type="http://schemas.microsoft.com/office/2007/relationships/hdphoto" Target="../media/hdphoto6.wdp"/><Relationship Id="rId4" Type="http://schemas.openxmlformats.org/officeDocument/2006/relationships/image" Target="../media/image8.jpeg"/><Relationship Id="rId9" Type="http://schemas.openxmlformats.org/officeDocument/2006/relationships/image" Target="../media/image11.png"/><Relationship Id="rId14" Type="http://schemas.openxmlformats.org/officeDocument/2006/relationships/image" Target="../media/image14.jpeg"/><Relationship Id="rId22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416C1-3B44-460F-BC0F-4505F89E5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튜토리얼 퀘스트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37A44-925A-444A-92D7-29844EA83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120834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17433-9A51-40CC-A149-1C32FD5E6AED}"/>
              </a:ext>
            </a:extLst>
          </p:cNvPr>
          <p:cNvSpPr txBox="1"/>
          <p:nvPr/>
        </p:nvSpPr>
        <p:spPr>
          <a:xfrm>
            <a:off x="177985" y="171679"/>
            <a:ext cx="607832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48" b="1" dirty="0"/>
              <a:t>튜토리얼 설계</a:t>
            </a:r>
            <a:r>
              <a:rPr lang="en-US" altLang="ko-KR" sz="3048" b="1" dirty="0"/>
              <a:t>(</a:t>
            </a:r>
            <a:r>
              <a:rPr lang="ko-KR" altLang="en-US" sz="3048" b="1" dirty="0"/>
              <a:t>크게 보기</a:t>
            </a:r>
            <a:r>
              <a:rPr lang="en-US" altLang="ko-KR" sz="3048" b="1" dirty="0"/>
              <a:t>)</a:t>
            </a:r>
            <a:endParaRPr lang="ko-KR" altLang="en-US" sz="1143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075E22-61A9-4F85-A4BD-7F659DCD7D8B}"/>
              </a:ext>
            </a:extLst>
          </p:cNvPr>
          <p:cNvCxnSpPr>
            <a:cxnSpLocks/>
          </p:cNvCxnSpPr>
          <p:nvPr/>
        </p:nvCxnSpPr>
        <p:spPr>
          <a:xfrm>
            <a:off x="139337" y="836809"/>
            <a:ext cx="11625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58BD3F1-CA7C-42D3-9A15-0A0CB0E66EBE}"/>
              </a:ext>
            </a:extLst>
          </p:cNvPr>
          <p:cNvSpPr/>
          <p:nvPr/>
        </p:nvSpPr>
        <p:spPr>
          <a:xfrm>
            <a:off x="528274" y="940568"/>
            <a:ext cx="1127489" cy="281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게임시작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FEBD12-29E5-4B07-ADF0-670F8B0E2479}"/>
              </a:ext>
            </a:extLst>
          </p:cNvPr>
          <p:cNvSpPr/>
          <p:nvPr/>
        </p:nvSpPr>
        <p:spPr>
          <a:xfrm>
            <a:off x="177985" y="1494236"/>
            <a:ext cx="1828066" cy="716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프롤로그 시작</a:t>
            </a:r>
            <a:endParaRPr lang="en-US" altLang="ko-KR" sz="1143" dirty="0">
              <a:solidFill>
                <a:schemeClr val="tx1"/>
              </a:solidFill>
            </a:endParaRPr>
          </a:p>
          <a:p>
            <a:pPr algn="ctr"/>
            <a:r>
              <a:rPr lang="en-US" altLang="ko-KR" sz="1143" dirty="0">
                <a:solidFill>
                  <a:schemeClr val="tx1"/>
                </a:solidFill>
              </a:rPr>
              <a:t>2D</a:t>
            </a:r>
            <a:r>
              <a:rPr lang="ko-KR" altLang="en-US" sz="1143" dirty="0">
                <a:solidFill>
                  <a:schemeClr val="tx1"/>
                </a:solidFill>
              </a:rPr>
              <a:t>컷 신</a:t>
            </a:r>
            <a:r>
              <a:rPr lang="en-US" altLang="ko-KR" sz="1143" dirty="0">
                <a:solidFill>
                  <a:schemeClr val="tx1"/>
                </a:solidFill>
              </a:rPr>
              <a:t>+</a:t>
            </a:r>
            <a:r>
              <a:rPr lang="ko-KR" altLang="en-US" sz="1143" dirty="0">
                <a:solidFill>
                  <a:schemeClr val="tx1"/>
                </a:solidFill>
              </a:rPr>
              <a:t> 자막으로 시작</a:t>
            </a:r>
            <a:endParaRPr lang="en-US" altLang="ko-KR" sz="1143" dirty="0">
              <a:solidFill>
                <a:schemeClr val="tx1"/>
              </a:solidFill>
            </a:endParaRPr>
          </a:p>
          <a:p>
            <a:pPr algn="ctr"/>
            <a:r>
              <a:rPr lang="en-US" altLang="ko-KR" sz="1143" dirty="0">
                <a:solidFill>
                  <a:schemeClr val="tx1"/>
                </a:solidFill>
              </a:rPr>
              <a:t>(</a:t>
            </a:r>
            <a:r>
              <a:rPr lang="ko-KR" altLang="en-US" sz="1143" dirty="0">
                <a:solidFill>
                  <a:schemeClr val="tx1"/>
                </a:solidFill>
              </a:rPr>
              <a:t>게임 시작할 때마다 나옴</a:t>
            </a:r>
            <a:r>
              <a:rPr lang="en-US" altLang="ko-KR" sz="1143" dirty="0">
                <a:solidFill>
                  <a:schemeClr val="tx1"/>
                </a:solidFill>
              </a:rPr>
              <a:t>)</a:t>
            </a:r>
            <a:endParaRPr lang="ko-KR" altLang="en-US" sz="1143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DAAF64-CF27-4D12-8576-0F18501CAEDA}"/>
              </a:ext>
            </a:extLst>
          </p:cNvPr>
          <p:cNvSpPr/>
          <p:nvPr/>
        </p:nvSpPr>
        <p:spPr>
          <a:xfrm>
            <a:off x="528273" y="3075988"/>
            <a:ext cx="1127489" cy="4007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dirty="0">
                <a:solidFill>
                  <a:schemeClr val="tx1"/>
                </a:solidFill>
              </a:rPr>
              <a:t>게임 시작 메뉴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123A4E-F39D-425E-888F-AEF6A3BBE7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092018" y="1222440"/>
            <a:ext cx="1" cy="2717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4E5C7B-44FF-45B9-BE2B-A642FE287B2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92018" y="2210383"/>
            <a:ext cx="0" cy="86560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91CBC2-80B9-48F1-B560-DA1CED3E3DCD}"/>
              </a:ext>
            </a:extLst>
          </p:cNvPr>
          <p:cNvSpPr/>
          <p:nvPr/>
        </p:nvSpPr>
        <p:spPr>
          <a:xfrm>
            <a:off x="402842" y="2504051"/>
            <a:ext cx="1378354" cy="4007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43" b="1" dirty="0">
                <a:solidFill>
                  <a:schemeClr val="bg1"/>
                </a:solidFill>
              </a:rPr>
              <a:t>스페이스 버튼을 눌러 </a:t>
            </a:r>
            <a:r>
              <a:rPr lang="ko-KR" altLang="en-US" sz="1143" b="1" dirty="0" err="1">
                <a:solidFill>
                  <a:schemeClr val="bg1"/>
                </a:solidFill>
              </a:rPr>
              <a:t>스킵</a:t>
            </a:r>
            <a:endParaRPr lang="ko-KR" altLang="en-US" sz="1143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299AC-A14D-4C04-AC28-0CE065AACEF0}"/>
              </a:ext>
            </a:extLst>
          </p:cNvPr>
          <p:cNvSpPr txBox="1"/>
          <p:nvPr/>
        </p:nvSpPr>
        <p:spPr>
          <a:xfrm>
            <a:off x="4804514" y="989795"/>
            <a:ext cx="6056466" cy="4196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24" b="1" dirty="0"/>
              <a:t>튜토리얼 스토리</a:t>
            </a:r>
            <a:endParaRPr lang="en-US" altLang="ko-KR" sz="1524" b="1" dirty="0"/>
          </a:p>
          <a:p>
            <a:pPr marL="217742" indent="-217742">
              <a:buAutoNum type="arabicPeriod"/>
            </a:pPr>
            <a:r>
              <a:rPr lang="ko-KR" altLang="en-US" sz="1143" dirty="0"/>
              <a:t>주인공의 이름을 설정 주인공의 집안에서 시작</a:t>
            </a:r>
            <a:endParaRPr lang="en-US" altLang="ko-KR" sz="1143" dirty="0"/>
          </a:p>
          <a:p>
            <a:endParaRPr lang="en-US" altLang="ko-KR" sz="1143" dirty="0"/>
          </a:p>
          <a:p>
            <a:r>
              <a:rPr lang="en-US" altLang="ko-KR" sz="1143" dirty="0"/>
              <a:t>2. </a:t>
            </a:r>
            <a:r>
              <a:rPr lang="ko-KR" altLang="en-US" sz="1143" dirty="0"/>
              <a:t>프로메가 주인공을 부르면서 시작</a:t>
            </a:r>
            <a:r>
              <a:rPr lang="en-US" altLang="ko-KR" sz="1143" dirty="0"/>
              <a:t>(</a:t>
            </a:r>
            <a:r>
              <a:rPr lang="ko-KR" altLang="en-US" sz="1143" dirty="0"/>
              <a:t>이동 튜토리얼</a:t>
            </a:r>
            <a:r>
              <a:rPr lang="en-US" altLang="ko-KR" sz="1143" dirty="0"/>
              <a:t>, </a:t>
            </a:r>
            <a:r>
              <a:rPr lang="ko-KR" altLang="en-US" sz="1143" dirty="0"/>
              <a:t>상호작용</a:t>
            </a:r>
            <a:r>
              <a:rPr lang="en-US" altLang="ko-KR" sz="1143" dirty="0"/>
              <a:t>)</a:t>
            </a:r>
          </a:p>
          <a:p>
            <a:endParaRPr lang="en-US" altLang="ko-KR" sz="1143" dirty="0"/>
          </a:p>
          <a:p>
            <a:r>
              <a:rPr lang="en-US" altLang="ko-KR" sz="1143" dirty="0"/>
              <a:t>3. </a:t>
            </a:r>
            <a:r>
              <a:rPr lang="ko-KR" altLang="en-US" sz="1143" dirty="0"/>
              <a:t>프로메는 연구에 사용할 재료가 없다고 재료를 구하러 같이 감</a:t>
            </a:r>
            <a:r>
              <a:rPr lang="en-US" altLang="ko-KR" sz="1143" dirty="0"/>
              <a:t>(</a:t>
            </a:r>
            <a:r>
              <a:rPr lang="ko-KR" altLang="en-US" sz="1143" dirty="0"/>
              <a:t>채집 튜토리얼 시작</a:t>
            </a:r>
            <a:r>
              <a:rPr lang="en-US" altLang="ko-KR" sz="1143" dirty="0"/>
              <a:t>)</a:t>
            </a:r>
          </a:p>
          <a:p>
            <a:r>
              <a:rPr lang="en-US" altLang="ko-KR" sz="1143" dirty="0"/>
              <a:t>	</a:t>
            </a:r>
            <a:r>
              <a:rPr lang="ko-KR" altLang="en-US" sz="1143" dirty="0"/>
              <a:t>이때 밖은 위험하니 지팡이도 들고 간다</a:t>
            </a:r>
            <a:r>
              <a:rPr lang="en-US" altLang="ko-KR" sz="1143" b="1" dirty="0"/>
              <a:t>. </a:t>
            </a:r>
            <a:r>
              <a:rPr lang="en-US" altLang="ko-KR" sz="1143" b="1" dirty="0">
                <a:solidFill>
                  <a:srgbClr val="FF0000"/>
                </a:solidFill>
              </a:rPr>
              <a:t>(</a:t>
            </a:r>
            <a:r>
              <a:rPr lang="ko-KR" altLang="en-US" sz="1143" b="1" dirty="0">
                <a:solidFill>
                  <a:srgbClr val="FF0000"/>
                </a:solidFill>
              </a:rPr>
              <a:t>지팡이 안 들면 밖에 못 나간다</a:t>
            </a:r>
            <a:r>
              <a:rPr lang="en-US" altLang="ko-KR" sz="1143" b="1" dirty="0">
                <a:solidFill>
                  <a:srgbClr val="FF0000"/>
                </a:solidFill>
              </a:rPr>
              <a:t>.)</a:t>
            </a:r>
          </a:p>
          <a:p>
            <a:endParaRPr lang="en-US" altLang="ko-KR" sz="1143" dirty="0"/>
          </a:p>
          <a:p>
            <a:r>
              <a:rPr lang="en-US" altLang="ko-KR" sz="1143" dirty="0"/>
              <a:t>4. </a:t>
            </a:r>
            <a:r>
              <a:rPr lang="ko-KR" altLang="en-US" sz="1143" dirty="0"/>
              <a:t>이렇게 밖으로 나가서 채집을 하고 채집이 끝나고 돌아가는 </a:t>
            </a:r>
            <a:r>
              <a:rPr lang="ko-KR" altLang="en-US" sz="1143" b="1" dirty="0"/>
              <a:t>길에 몬스터 </a:t>
            </a:r>
            <a:r>
              <a:rPr lang="en-US" altLang="ko-KR" sz="1143" b="1" dirty="0"/>
              <a:t>2</a:t>
            </a:r>
            <a:r>
              <a:rPr lang="ko-KR" altLang="en-US" sz="1143" b="1" dirty="0"/>
              <a:t>마리 </a:t>
            </a:r>
            <a:r>
              <a:rPr lang="ko-KR" altLang="en-US" sz="1143" dirty="0"/>
              <a:t>등장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en-US" altLang="ko-KR" sz="1143" b="1" dirty="0">
                <a:solidFill>
                  <a:srgbClr val="FF0000"/>
                </a:solidFill>
              </a:rPr>
              <a:t>(</a:t>
            </a:r>
            <a:r>
              <a:rPr lang="ko-KR" altLang="en-US" sz="1143" b="1" dirty="0">
                <a:solidFill>
                  <a:srgbClr val="FF0000"/>
                </a:solidFill>
              </a:rPr>
              <a:t>채집할 때 사막에 나무가 있는 식으로 하고 주인공이 </a:t>
            </a:r>
            <a:r>
              <a:rPr lang="en-US" altLang="ko-KR" sz="1143" b="1" dirty="0">
                <a:solidFill>
                  <a:srgbClr val="FF0000"/>
                </a:solidFill>
              </a:rPr>
              <a:t>“</a:t>
            </a:r>
            <a:r>
              <a:rPr lang="ko-KR" altLang="en-US" sz="1143" b="1" dirty="0">
                <a:solidFill>
                  <a:srgbClr val="FF0000"/>
                </a:solidFill>
              </a:rPr>
              <a:t>어제는 이렇지 않았다</a:t>
            </a:r>
            <a:r>
              <a:rPr lang="en-US" altLang="ko-KR" sz="1143" b="1" dirty="0">
                <a:solidFill>
                  <a:srgbClr val="FF0000"/>
                </a:solidFill>
              </a:rPr>
              <a:t>”</a:t>
            </a:r>
            <a:r>
              <a:rPr lang="ko-KR" altLang="en-US" sz="1143" b="1" dirty="0">
                <a:solidFill>
                  <a:srgbClr val="FF0000"/>
                </a:solidFill>
              </a:rPr>
              <a:t> 이럼 </a:t>
            </a:r>
            <a:endParaRPr lang="en-US" altLang="ko-KR" sz="1143" b="1" dirty="0">
              <a:solidFill>
                <a:srgbClr val="FF0000"/>
              </a:solidFill>
            </a:endParaRPr>
          </a:p>
          <a:p>
            <a:r>
              <a:rPr lang="en-US" altLang="ko-KR" sz="1143" b="1" dirty="0">
                <a:solidFill>
                  <a:srgbClr val="FF0000"/>
                </a:solidFill>
              </a:rPr>
              <a:t>		+ </a:t>
            </a:r>
            <a:r>
              <a:rPr lang="ko-KR" altLang="en-US" sz="1143" b="1" dirty="0">
                <a:solidFill>
                  <a:srgbClr val="FF0000"/>
                </a:solidFill>
              </a:rPr>
              <a:t>컷 씬으로 시드는 식물 같은 것을 보여줘도 가능함</a:t>
            </a:r>
            <a:r>
              <a:rPr lang="en-US" altLang="ko-KR" sz="1143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143" dirty="0"/>
          </a:p>
          <a:p>
            <a:r>
              <a:rPr lang="en-US" altLang="ko-KR" sz="1143" dirty="0"/>
              <a:t>5. </a:t>
            </a:r>
            <a:r>
              <a:rPr lang="ko-KR" altLang="en-US" sz="1143" dirty="0"/>
              <a:t>여기도 안전하지 못해 차라리 정면 돌파를 선택 소모품을 제작 후 </a:t>
            </a:r>
            <a:endParaRPr lang="en-US" altLang="ko-KR" sz="1143" dirty="0"/>
          </a:p>
          <a:p>
            <a:r>
              <a:rPr lang="en-US" altLang="ko-KR" sz="1143" b="1" dirty="0"/>
              <a:t>	</a:t>
            </a:r>
            <a:r>
              <a:rPr lang="ko-KR" altLang="en-US" sz="1143" b="1" dirty="0"/>
              <a:t>연구를 도와주고 </a:t>
            </a:r>
            <a:r>
              <a:rPr lang="ko-KR" altLang="en-US" sz="1143" dirty="0"/>
              <a:t>기후가 바뀌는 원인을 찾으러 감 </a:t>
            </a:r>
            <a:r>
              <a:rPr lang="en-US" altLang="ko-KR" sz="1143" dirty="0"/>
              <a:t>(</a:t>
            </a:r>
            <a:r>
              <a:rPr lang="ko-KR" altLang="en-US" sz="1143" dirty="0"/>
              <a:t>제작 튜토리얼 진행 마법 석 제작</a:t>
            </a:r>
            <a:r>
              <a:rPr lang="en-US" altLang="ko-KR" sz="1143" dirty="0"/>
              <a:t>)</a:t>
            </a:r>
          </a:p>
          <a:p>
            <a:endParaRPr lang="en-US" altLang="ko-KR" sz="1143" dirty="0"/>
          </a:p>
          <a:p>
            <a:r>
              <a:rPr lang="en-US" altLang="ko-KR" sz="1143" dirty="0"/>
              <a:t>6. </a:t>
            </a:r>
            <a:r>
              <a:rPr lang="ko-KR" altLang="en-US" sz="1143" dirty="0"/>
              <a:t>프로메와 함께 </a:t>
            </a:r>
            <a:r>
              <a:rPr lang="ko-KR" altLang="en-US" sz="1143" b="1" dirty="0"/>
              <a:t>탑을 찾아 이동</a:t>
            </a:r>
            <a:r>
              <a:rPr lang="en-US" altLang="ko-KR" sz="1143" dirty="0"/>
              <a:t>, </a:t>
            </a:r>
            <a:r>
              <a:rPr lang="ko-KR" altLang="en-US" sz="1143" dirty="0"/>
              <a:t>이동 중 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ko-KR" altLang="en-US" sz="1143" b="1" dirty="0"/>
              <a:t>유적과 전투</a:t>
            </a:r>
            <a:r>
              <a:rPr lang="en-US" altLang="ko-KR" sz="1143" b="1" dirty="0"/>
              <a:t>/ </a:t>
            </a:r>
            <a:r>
              <a:rPr lang="ko-KR" altLang="en-US" sz="1143" b="1" dirty="0"/>
              <a:t>퍼즐 사당에 들어가기</a:t>
            </a:r>
            <a:r>
              <a:rPr lang="en-US" altLang="ko-KR" sz="1143" dirty="0"/>
              <a:t>(</a:t>
            </a:r>
            <a:r>
              <a:rPr lang="ko-KR" altLang="en-US" sz="1143" dirty="0"/>
              <a:t>프로메의 권유</a:t>
            </a:r>
            <a:r>
              <a:rPr lang="en-US" altLang="ko-KR" sz="1143" dirty="0"/>
              <a:t>, </a:t>
            </a:r>
            <a:r>
              <a:rPr lang="ko-KR" altLang="en-US" sz="1143" dirty="0"/>
              <a:t>지팡이를 만들기 위함</a:t>
            </a:r>
            <a:r>
              <a:rPr lang="en-US" altLang="ko-KR" sz="1143" dirty="0"/>
              <a:t>)</a:t>
            </a:r>
          </a:p>
          <a:p>
            <a:endParaRPr lang="en-US" altLang="ko-KR" sz="1143" dirty="0"/>
          </a:p>
          <a:p>
            <a:r>
              <a:rPr lang="en-US" altLang="ko-KR" sz="1143" dirty="0"/>
              <a:t>7. </a:t>
            </a:r>
            <a:r>
              <a:rPr lang="ko-KR" altLang="en-US" sz="1143" dirty="0"/>
              <a:t>섬을 나가는 길에 </a:t>
            </a:r>
            <a:r>
              <a:rPr lang="ko-KR" altLang="en-US" sz="1143" b="1" dirty="0"/>
              <a:t>중간보스와 전투 후 보스에게서 나온 아이템으로 조합</a:t>
            </a:r>
            <a:r>
              <a:rPr lang="en-US" altLang="ko-KR" sz="1143" dirty="0"/>
              <a:t>(</a:t>
            </a:r>
            <a:r>
              <a:rPr lang="ko-KR" altLang="en-US" sz="1143" dirty="0"/>
              <a:t>지팡이 제작 완료</a:t>
            </a:r>
            <a:r>
              <a:rPr lang="en-US" altLang="ko-KR" sz="1143" dirty="0"/>
              <a:t>)</a:t>
            </a:r>
          </a:p>
          <a:p>
            <a:endParaRPr lang="en-US" altLang="ko-KR" sz="1143" dirty="0"/>
          </a:p>
          <a:p>
            <a:r>
              <a:rPr lang="en-US" altLang="ko-KR" sz="1143" dirty="0"/>
              <a:t>8. </a:t>
            </a:r>
            <a:r>
              <a:rPr lang="ko-KR" altLang="en-US" sz="1143" dirty="0"/>
              <a:t>튜토리얼 섬을 빠져 나오면 튜토리얼 종료</a:t>
            </a:r>
            <a:r>
              <a:rPr lang="en-US" altLang="ko-KR" sz="1143" dirty="0"/>
              <a:t>(</a:t>
            </a:r>
            <a:r>
              <a:rPr lang="ko-KR" altLang="en-US" sz="1143" dirty="0"/>
              <a:t>수영</a:t>
            </a:r>
            <a:r>
              <a:rPr lang="en-US" altLang="ko-KR" sz="1143" dirty="0"/>
              <a:t>, </a:t>
            </a:r>
            <a:r>
              <a:rPr lang="ko-KR" altLang="en-US" sz="1143" dirty="0"/>
              <a:t>날기</a:t>
            </a:r>
            <a:r>
              <a:rPr lang="en-US" altLang="ko-KR" sz="1143" dirty="0"/>
              <a:t>, </a:t>
            </a:r>
            <a:r>
              <a:rPr lang="ko-KR" altLang="en-US" sz="1143" dirty="0"/>
              <a:t>그 외 아이템</a:t>
            </a:r>
            <a:r>
              <a:rPr lang="en-US" altLang="ko-KR" sz="1143" dirty="0"/>
              <a:t>)</a:t>
            </a:r>
          </a:p>
          <a:p>
            <a:endParaRPr lang="en-US" altLang="ko-KR" sz="1143" dirty="0"/>
          </a:p>
          <a:p>
            <a:r>
              <a:rPr lang="en-US" altLang="ko-KR" sz="1143" dirty="0"/>
              <a:t>9. </a:t>
            </a:r>
            <a:r>
              <a:rPr lang="ko-KR" altLang="en-US" sz="1143" dirty="0"/>
              <a:t>이 후 탑 앞에 있는 </a:t>
            </a:r>
            <a:r>
              <a:rPr lang="en-US" altLang="ko-KR" sz="1143" dirty="0"/>
              <a:t>NPC</a:t>
            </a:r>
            <a:r>
              <a:rPr lang="ko-KR" altLang="en-US" sz="1143" dirty="0"/>
              <a:t>와 대화 하면서 다음 목표로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E5F41-148A-4930-96AA-39A6765F054E}"/>
              </a:ext>
            </a:extLst>
          </p:cNvPr>
          <p:cNvSpPr txBox="1"/>
          <p:nvPr/>
        </p:nvSpPr>
        <p:spPr>
          <a:xfrm>
            <a:off x="177985" y="3603139"/>
            <a:ext cx="4296369" cy="3101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70" b="1" dirty="0"/>
              <a:t>프롤로그에 나오는 이야기</a:t>
            </a:r>
            <a:r>
              <a:rPr lang="en-US" altLang="ko-KR" sz="1270" b="1" dirty="0"/>
              <a:t>(</a:t>
            </a:r>
            <a:r>
              <a:rPr lang="ko-KR" altLang="en-US" sz="1270" b="1" dirty="0"/>
              <a:t>처음 </a:t>
            </a:r>
            <a:r>
              <a:rPr lang="ko-KR" altLang="en-US" sz="1270" b="1" dirty="0" err="1"/>
              <a:t>스킵</a:t>
            </a:r>
            <a:r>
              <a:rPr lang="ko-KR" altLang="en-US" sz="1270" b="1" dirty="0"/>
              <a:t> </a:t>
            </a:r>
            <a:r>
              <a:rPr lang="en-US" altLang="ko-KR" sz="1270" b="1" dirty="0"/>
              <a:t>X)</a:t>
            </a:r>
          </a:p>
          <a:p>
            <a:pPr marL="217742" indent="-217742">
              <a:buAutoNum type="arabicPeriod"/>
            </a:pPr>
            <a:r>
              <a:rPr lang="ko-KR" altLang="en-US" sz="1143" dirty="0"/>
              <a:t>원래는 정령들과 사람이 평화롭게 살았음</a:t>
            </a:r>
            <a:endParaRPr lang="en-US" altLang="ko-KR" sz="1143" dirty="0"/>
          </a:p>
          <a:p>
            <a:pPr marL="217742" indent="-217742">
              <a:buAutoNum type="arabicPeriod"/>
            </a:pPr>
            <a:r>
              <a:rPr lang="ko-KR" altLang="en-US" sz="1143" dirty="0"/>
              <a:t>그러다 한 사람에 의해 과거에 쓴 문서가 발견됨</a:t>
            </a:r>
            <a:endParaRPr lang="en-US" altLang="ko-KR" sz="1143" dirty="0"/>
          </a:p>
          <a:p>
            <a:pPr marL="217742" indent="-217742">
              <a:buAutoNum type="arabicPeriod"/>
            </a:pPr>
            <a:r>
              <a:rPr lang="ko-KR" altLang="en-US" sz="1143" dirty="0"/>
              <a:t>그 문서에는 원래 우리는 다른 새상에서 왔고 원래 새상으로 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ko-KR" altLang="en-US" sz="1143" dirty="0"/>
              <a:t>돌아가기 위해 만든 설계도가 있음</a:t>
            </a:r>
            <a:endParaRPr lang="en-US" altLang="ko-KR" sz="1143" dirty="0"/>
          </a:p>
          <a:p>
            <a:endParaRPr lang="en-US" altLang="ko-KR" sz="1143" dirty="0"/>
          </a:p>
          <a:p>
            <a:pPr marL="217742" indent="-217742">
              <a:buAutoNum type="arabicPeriod" startAt="4"/>
            </a:pPr>
            <a:r>
              <a:rPr lang="ko-KR" altLang="en-US" sz="1143" dirty="0"/>
              <a:t>이걸 발견한 사람은 자신이 원래 살던 곳으로 가고 싶어 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ko-KR" altLang="en-US" sz="1143" dirty="0"/>
              <a:t>설계도에 써져 있는 데로 함</a:t>
            </a:r>
            <a:endParaRPr lang="en-US" altLang="ko-KR" sz="1143" dirty="0"/>
          </a:p>
          <a:p>
            <a:endParaRPr lang="en-US" altLang="ko-KR" sz="1143" dirty="0"/>
          </a:p>
          <a:p>
            <a:pPr marL="217742" indent="-217742">
              <a:buAutoNum type="arabicPeriod" startAt="5"/>
            </a:pPr>
            <a:r>
              <a:rPr lang="ko-KR" altLang="en-US" sz="1143" dirty="0"/>
              <a:t>하지만 설계도에 써져 있는 데로 하면 할 수록 주변의 자연은 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ko-KR" altLang="en-US" sz="1143" dirty="0"/>
              <a:t>파괴 되었고 이로 인해 피해를 입은 사람들은 연구를 중단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ko-KR" altLang="en-US" sz="1143" dirty="0"/>
              <a:t>시키기 위해 힘을 모아 저지함</a:t>
            </a:r>
            <a:endParaRPr lang="en-US" altLang="ko-KR" sz="1143" dirty="0"/>
          </a:p>
          <a:p>
            <a:endParaRPr lang="en-US" altLang="ko-KR" sz="1143" dirty="0"/>
          </a:p>
          <a:p>
            <a:r>
              <a:rPr lang="en-US" altLang="ko-KR" sz="1143" dirty="0"/>
              <a:t>6. </a:t>
            </a:r>
            <a:r>
              <a:rPr lang="ko-KR" altLang="en-US" sz="1143" dirty="0"/>
              <a:t>이때 주인공의 부모님도 참전을 했고 어린 주인공을 </a:t>
            </a:r>
            <a:endParaRPr lang="en-US" altLang="ko-KR" sz="1143" dirty="0"/>
          </a:p>
          <a:p>
            <a:r>
              <a:rPr lang="en-US" altLang="ko-KR" sz="1143" dirty="0"/>
              <a:t>	</a:t>
            </a:r>
            <a:r>
              <a:rPr lang="ko-KR" altLang="en-US" sz="1143" dirty="0"/>
              <a:t>프로메에게 맡기고 전쟁을 하러 감</a:t>
            </a:r>
            <a:endParaRPr lang="en-US" altLang="ko-KR" sz="1143" dirty="0"/>
          </a:p>
          <a:p>
            <a:endParaRPr lang="en-US" altLang="ko-KR" sz="1143" dirty="0"/>
          </a:p>
          <a:p>
            <a:r>
              <a:rPr lang="en-US" altLang="ko-KR" sz="1143" dirty="0"/>
              <a:t>7. </a:t>
            </a:r>
            <a:r>
              <a:rPr lang="ko-KR" altLang="en-US" sz="1143" dirty="0"/>
              <a:t>주인공은 프로메의 아래에서 자라며 마법과 제작방법을 배움 </a:t>
            </a:r>
          </a:p>
        </p:txBody>
      </p:sp>
    </p:spTree>
    <p:extLst>
      <p:ext uri="{BB962C8B-B14F-4D97-AF65-F5344CB8AC3E}">
        <p14:creationId xmlns:p14="http://schemas.microsoft.com/office/powerpoint/2010/main" val="31430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3D8574-33C6-417A-8833-3C48CE0DF572}"/>
              </a:ext>
            </a:extLst>
          </p:cNvPr>
          <p:cNvCxnSpPr>
            <a:cxnSpLocks/>
          </p:cNvCxnSpPr>
          <p:nvPr/>
        </p:nvCxnSpPr>
        <p:spPr>
          <a:xfrm>
            <a:off x="139337" y="836809"/>
            <a:ext cx="11625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CBE4E6-7ADE-45F7-AF1A-D25A8FFBC9FC}"/>
              </a:ext>
            </a:extLst>
          </p:cNvPr>
          <p:cNvSpPr txBox="1"/>
          <p:nvPr/>
        </p:nvSpPr>
        <p:spPr>
          <a:xfrm>
            <a:off x="177985" y="171679"/>
            <a:ext cx="607832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48" b="1" dirty="0"/>
              <a:t>튜토리얼 세부 설계</a:t>
            </a:r>
            <a:endParaRPr lang="ko-KR" altLang="en-US" sz="1143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9236E-47AE-4F02-A579-791E1DE7FA32}"/>
              </a:ext>
            </a:extLst>
          </p:cNvPr>
          <p:cNvSpPr txBox="1"/>
          <p:nvPr/>
        </p:nvSpPr>
        <p:spPr>
          <a:xfrm>
            <a:off x="261257" y="940568"/>
            <a:ext cx="954620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튜토리얼의 커리큘럼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 ~ 5 : </a:t>
            </a:r>
            <a:r>
              <a:rPr lang="ko-KR" altLang="en-US" b="1" dirty="0"/>
              <a:t>게임에 대한 이해</a:t>
            </a:r>
            <a:r>
              <a:rPr lang="en-US" altLang="ko-KR" dirty="0"/>
              <a:t>, </a:t>
            </a:r>
            <a:r>
              <a:rPr lang="ko-KR" altLang="en-US" dirty="0"/>
              <a:t>게임 자체를 처음 접한 사람에게 이해를 시켜 주기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 ~ 9 : </a:t>
            </a:r>
            <a:r>
              <a:rPr lang="ko-KR" altLang="en-US" dirty="0"/>
              <a:t>우리 게임 플레이 방법</a:t>
            </a:r>
            <a:r>
              <a:rPr lang="en-US" altLang="ko-KR" dirty="0"/>
              <a:t>, </a:t>
            </a:r>
            <a:r>
              <a:rPr lang="ko-KR" altLang="en-US" dirty="0"/>
              <a:t>게임에 대한 사이클을 보여주기 위해 만들어진 튜토리얼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 : </a:t>
            </a:r>
            <a:r>
              <a:rPr lang="ko-KR" altLang="en-US" dirty="0"/>
              <a:t>게임을 시작하기 앞서 다양한 아이템에 대한 예고</a:t>
            </a:r>
            <a:r>
              <a:rPr lang="en-US" altLang="ko-KR" dirty="0"/>
              <a:t>+ </a:t>
            </a:r>
            <a:r>
              <a:rPr lang="ko-KR" altLang="en-US" dirty="0"/>
              <a:t>이 게임에 대한 특징을 보여주기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1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3D8574-33C6-417A-8833-3C48CE0DF572}"/>
              </a:ext>
            </a:extLst>
          </p:cNvPr>
          <p:cNvCxnSpPr>
            <a:cxnSpLocks/>
          </p:cNvCxnSpPr>
          <p:nvPr/>
        </p:nvCxnSpPr>
        <p:spPr>
          <a:xfrm>
            <a:off x="139337" y="836809"/>
            <a:ext cx="11625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CBE4E6-7ADE-45F7-AF1A-D25A8FFBC9FC}"/>
              </a:ext>
            </a:extLst>
          </p:cNvPr>
          <p:cNvSpPr txBox="1"/>
          <p:nvPr/>
        </p:nvSpPr>
        <p:spPr>
          <a:xfrm>
            <a:off x="177985" y="171679"/>
            <a:ext cx="607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튜토리얼의 상세 설명 </a:t>
            </a:r>
            <a:r>
              <a:rPr lang="en-US" altLang="ko-KR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35CD6-918B-48B2-B5C8-628708BD5512}"/>
              </a:ext>
            </a:extLst>
          </p:cNvPr>
          <p:cNvSpPr txBox="1"/>
          <p:nvPr/>
        </p:nvSpPr>
        <p:spPr>
          <a:xfrm>
            <a:off x="177985" y="1021702"/>
            <a:ext cx="1209658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~ 2</a:t>
            </a:r>
            <a:r>
              <a:rPr lang="ko-KR" altLang="en-US" dirty="0"/>
              <a:t>는 정말 간단하고 스토리라고 할 것도 없음으로 </a:t>
            </a:r>
            <a:r>
              <a:rPr lang="ko-KR" altLang="en-US" dirty="0" err="1"/>
              <a:t>스킵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en-US" altLang="ko-KR" dirty="0"/>
              <a:t> : </a:t>
            </a:r>
            <a:r>
              <a:rPr lang="ko-KR" altLang="en-US" dirty="0"/>
              <a:t>프로메는 주인공에게 이번에 섬 </a:t>
            </a:r>
            <a:r>
              <a:rPr lang="ko-KR" altLang="en-US" b="1" dirty="0"/>
              <a:t>북쪽이 이상하다며 조사</a:t>
            </a:r>
            <a:r>
              <a:rPr lang="ko-KR" altLang="en-US" dirty="0"/>
              <a:t>를 위해 </a:t>
            </a:r>
            <a:r>
              <a:rPr lang="ko-KR" altLang="en-US" b="1" dirty="0"/>
              <a:t>주변 재료를 채집</a:t>
            </a:r>
            <a:r>
              <a:rPr lang="ko-KR" altLang="en-US" dirty="0"/>
              <a:t>하자고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 </a:t>
            </a:r>
            <a:r>
              <a:rPr lang="ko-KR" altLang="en-US" dirty="0"/>
              <a:t>특정 위치 이동 후</a:t>
            </a:r>
            <a:r>
              <a:rPr lang="en-US" altLang="ko-KR" dirty="0"/>
              <a:t> </a:t>
            </a:r>
            <a:r>
              <a:rPr lang="ko-KR" altLang="en-US" dirty="0"/>
              <a:t>채집 튜토리얼 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	</a:t>
            </a:r>
            <a:r>
              <a:rPr lang="ko-KR" altLang="en-US" b="1" dirty="0"/>
              <a:t>섬 북쪽에는 큰 산이 있어</a:t>
            </a:r>
            <a:r>
              <a:rPr lang="en-US" altLang="ko-KR" b="1" dirty="0"/>
              <a:t> </a:t>
            </a:r>
            <a:r>
              <a:rPr lang="ko-KR" altLang="en-US" b="1" dirty="0"/>
              <a:t>그 산에 올라가면 설산</a:t>
            </a:r>
            <a:r>
              <a:rPr lang="en-US" altLang="ko-KR" b="1" dirty="0"/>
              <a:t>, </a:t>
            </a:r>
            <a:r>
              <a:rPr lang="ko-KR" altLang="en-US" b="1" dirty="0"/>
              <a:t>사막</a:t>
            </a:r>
            <a:r>
              <a:rPr lang="en-US" altLang="ko-KR" b="1" dirty="0"/>
              <a:t>, </a:t>
            </a:r>
            <a:r>
              <a:rPr lang="ko-KR" altLang="en-US" b="1" dirty="0"/>
              <a:t>숲 지형 </a:t>
            </a:r>
            <a:r>
              <a:rPr lang="en-US" altLang="ko-KR" dirty="0"/>
              <a:t>( </a:t>
            </a:r>
            <a:r>
              <a:rPr lang="ko-KR" altLang="en-US" dirty="0"/>
              <a:t>신수</a:t>
            </a:r>
            <a:r>
              <a:rPr lang="en-US" altLang="ko-KR" dirty="0"/>
              <a:t>1 ,2 ,3 </a:t>
            </a:r>
            <a:r>
              <a:rPr lang="ko-KR" altLang="en-US" dirty="0"/>
              <a:t>구역 </a:t>
            </a:r>
            <a:r>
              <a:rPr lang="en-US" altLang="ko-KR" dirty="0"/>
              <a:t>) </a:t>
            </a:r>
            <a:r>
              <a:rPr lang="ko-KR" altLang="en-US" dirty="0"/>
              <a:t>이 보인다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프로메는 놀란 듯이 큰일이 났다고 하며 예전 사진을 보여준다</a:t>
            </a:r>
            <a:r>
              <a:rPr lang="en-US" altLang="ko-KR" dirty="0"/>
              <a:t>. </a:t>
            </a:r>
            <a:r>
              <a:rPr lang="ko-KR" altLang="en-US" dirty="0"/>
              <a:t>그 사진에는 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/>
              <a:t>원래 기후로 돌아온 </a:t>
            </a:r>
            <a:r>
              <a:rPr lang="en-US" altLang="ko-KR" dirty="0"/>
              <a:t>3</a:t>
            </a:r>
            <a:r>
              <a:rPr lang="ko-KR" altLang="en-US" dirty="0"/>
              <a:t>개의 섬이 보인다</a:t>
            </a:r>
            <a:r>
              <a:rPr lang="en-US" altLang="ko-KR" dirty="0"/>
              <a:t>. ( </a:t>
            </a:r>
            <a:r>
              <a:rPr lang="ko-KR" altLang="en-US" dirty="0"/>
              <a:t>모험 할 섬을 보여주는 것</a:t>
            </a:r>
            <a:r>
              <a:rPr lang="en-US" altLang="ko-KR" dirty="0"/>
              <a:t> + </a:t>
            </a:r>
            <a:r>
              <a:rPr lang="ko-KR" altLang="en-US" dirty="0"/>
              <a:t>목표를 알려주기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en-US" altLang="ko-KR" dirty="0"/>
              <a:t> : </a:t>
            </a:r>
            <a:r>
              <a:rPr lang="ko-KR" altLang="en-US" dirty="0"/>
              <a:t>그러던 중 갑자기 뒤에서 몬스터 한 마리가 나오고 근접공격 튜토리얼 진행 후 숨을 돌리는데 이번에는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날라 다니는 </a:t>
            </a:r>
            <a:r>
              <a:rPr lang="en-US" altLang="ko-KR" dirty="0"/>
              <a:t>or </a:t>
            </a:r>
            <a:r>
              <a:rPr lang="ko-KR" altLang="en-US" dirty="0"/>
              <a:t>높은 곳에 있는 몬스터가 등장 저격모드 튜토리얼 진행 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여기도 안전하지 않다는 경각심을</a:t>
            </a:r>
            <a:r>
              <a:rPr lang="en-US" altLang="ko-KR" dirty="0"/>
              <a:t> </a:t>
            </a:r>
            <a:r>
              <a:rPr lang="ko-KR" altLang="en-US" dirty="0"/>
              <a:t>일깨워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en-US" altLang="ko-KR" dirty="0"/>
              <a:t> : </a:t>
            </a:r>
            <a:r>
              <a:rPr lang="ko-KR" altLang="en-US" dirty="0"/>
              <a:t>이 후 준비할 것이 있다며 체력 물약의 재료를 모아서 물약과 마법석을 제작 후 프로메의 지시에 따라 이동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sz="2000" b="1" dirty="0"/>
              <a:t>							- </a:t>
            </a:r>
            <a:r>
              <a:rPr lang="ko-KR" altLang="en-US" sz="2000" b="1" dirty="0"/>
              <a:t>빠른 지름길 </a:t>
            </a:r>
            <a:r>
              <a:rPr lang="en-US" altLang="ko-KR" sz="2000" b="1" dirty="0"/>
              <a:t>-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ko-KR" altLang="en-US" dirty="0"/>
              <a:t>북쪽 산 넘어 땅이 있는 쪽으로 가면 산 아래에 해저 동굴이 있는데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이곳이 바로 최종 보스로 가는 길 </a:t>
            </a:r>
            <a:r>
              <a:rPr lang="en-US" altLang="ko-KR" dirty="0"/>
              <a:t>“</a:t>
            </a:r>
            <a:r>
              <a:rPr lang="ko-KR" altLang="en-US" dirty="0"/>
              <a:t>라이노</a:t>
            </a:r>
            <a:r>
              <a:rPr lang="en-US" altLang="ko-KR" dirty="0"/>
              <a:t>”</a:t>
            </a:r>
            <a:r>
              <a:rPr lang="ko-KR" altLang="en-US" dirty="0"/>
              <a:t> 같은 중간보스가 있고 그 몬스터 중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한 마리는 잡으면 열쇠가 떨어진다</a:t>
            </a:r>
            <a:r>
              <a:rPr lang="en-US" altLang="ko-KR" dirty="0"/>
              <a:t>. </a:t>
            </a:r>
            <a:r>
              <a:rPr lang="ko-KR" altLang="en-US" dirty="0"/>
              <a:t>그 열쇠로 최종 보스로 갈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b="1" dirty="0"/>
              <a:t>6</a:t>
            </a:r>
            <a:r>
              <a:rPr lang="en-US" altLang="ko-KR" dirty="0"/>
              <a:t> : </a:t>
            </a:r>
            <a:r>
              <a:rPr lang="ko-KR" altLang="en-US" dirty="0"/>
              <a:t>프로메가 무기가 있다면서 시련과 유적에 가는 퀘스트 </a:t>
            </a:r>
            <a:r>
              <a:rPr lang="en-US" altLang="ko-KR" dirty="0"/>
              <a:t>( </a:t>
            </a:r>
            <a:r>
              <a:rPr lang="ko-KR" altLang="en-US" dirty="0"/>
              <a:t>안 할 시</a:t>
            </a:r>
            <a:r>
              <a:rPr lang="en-US" altLang="ko-KR" dirty="0"/>
              <a:t> </a:t>
            </a:r>
            <a:r>
              <a:rPr lang="ko-KR" altLang="en-US" dirty="0"/>
              <a:t>무기 진화 못함 </a:t>
            </a:r>
            <a:r>
              <a:rPr lang="en-US" altLang="ko-KR" dirty="0"/>
              <a:t>) </a:t>
            </a:r>
            <a:r>
              <a:rPr lang="ko-KR" altLang="en-US" dirty="0"/>
              <a:t>시작 위 시련과 유적을 다 깰 경우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빛기둥에 줌인 하고 빛 기둥으로 가는 퀘스트 </a:t>
            </a:r>
            <a:r>
              <a:rPr lang="en-US" altLang="ko-KR" dirty="0"/>
              <a:t>(</a:t>
            </a:r>
            <a:r>
              <a:rPr lang="ko-KR" altLang="en-US" dirty="0"/>
              <a:t>후 빛 기둥 튜토리얼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9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3D8574-33C6-417A-8833-3C48CE0DF572}"/>
              </a:ext>
            </a:extLst>
          </p:cNvPr>
          <p:cNvCxnSpPr>
            <a:cxnSpLocks/>
          </p:cNvCxnSpPr>
          <p:nvPr/>
        </p:nvCxnSpPr>
        <p:spPr>
          <a:xfrm>
            <a:off x="139337" y="836809"/>
            <a:ext cx="11625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CBE4E6-7ADE-45F7-AF1A-D25A8FFBC9FC}"/>
              </a:ext>
            </a:extLst>
          </p:cNvPr>
          <p:cNvSpPr txBox="1"/>
          <p:nvPr/>
        </p:nvSpPr>
        <p:spPr>
          <a:xfrm>
            <a:off x="177985" y="171679"/>
            <a:ext cx="607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튜토리얼의 상세 설명 </a:t>
            </a:r>
            <a:r>
              <a:rPr lang="en-US" altLang="ko-KR" sz="32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35CD6-918B-48B2-B5C8-628708BD5512}"/>
              </a:ext>
            </a:extLst>
          </p:cNvPr>
          <p:cNvSpPr txBox="1"/>
          <p:nvPr/>
        </p:nvSpPr>
        <p:spPr>
          <a:xfrm>
            <a:off x="177985" y="1021702"/>
            <a:ext cx="116926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7</a:t>
            </a:r>
            <a:r>
              <a:rPr lang="en-US" altLang="ko-KR" dirty="0"/>
              <a:t> : </a:t>
            </a:r>
            <a:r>
              <a:rPr lang="ko-KR" altLang="en-US" b="1" dirty="0"/>
              <a:t>탑에 도착하면 그 앞에 있는 </a:t>
            </a:r>
            <a:r>
              <a:rPr lang="en-US" altLang="ko-KR" b="1" dirty="0"/>
              <a:t>NPC</a:t>
            </a:r>
            <a:r>
              <a:rPr lang="ko-KR" altLang="en-US" b="1" dirty="0"/>
              <a:t>캐릭터에게 위에 </a:t>
            </a:r>
            <a:r>
              <a:rPr lang="en-US" altLang="ko-KR" b="1" dirty="0"/>
              <a:t>! </a:t>
            </a:r>
            <a:r>
              <a:rPr lang="ko-KR" altLang="en-US" b="1" dirty="0"/>
              <a:t>를 띄우고 </a:t>
            </a:r>
            <a:r>
              <a:rPr lang="en-US" altLang="ko-KR" b="1" dirty="0"/>
              <a:t>NPC</a:t>
            </a:r>
            <a:r>
              <a:rPr lang="ko-KR" altLang="en-US" b="1" dirty="0"/>
              <a:t>에게 물어보면 퀘스트를 받고 </a:t>
            </a:r>
            <a:r>
              <a:rPr lang="en-US" altLang="ko-KR" b="1" dirty="0"/>
              <a:t>? </a:t>
            </a:r>
            <a:r>
              <a:rPr lang="ko-KR" altLang="en-US" dirty="0"/>
              <a:t>로 바뀐다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NPC</a:t>
            </a:r>
            <a:r>
              <a:rPr lang="ko-KR" altLang="en-US" b="1" dirty="0"/>
              <a:t>는 플레이어에게 시끄럽고 포악한 중간보스를 잡아</a:t>
            </a:r>
            <a:r>
              <a:rPr lang="ko-KR" altLang="en-US" dirty="0"/>
              <a:t> 달라고 한다</a:t>
            </a:r>
            <a:r>
              <a:rPr lang="en-US" altLang="ko-KR" dirty="0"/>
              <a:t>.</a:t>
            </a:r>
            <a:r>
              <a:rPr lang="ko-KR" altLang="en-US" dirty="0"/>
              <a:t> 거절해도 같은 대사임 가는 길에 있어서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가는 길에 잡자고 프로메가 말함 </a:t>
            </a:r>
            <a:r>
              <a:rPr lang="en-US" altLang="ko-KR" dirty="0"/>
              <a:t>( </a:t>
            </a:r>
            <a:r>
              <a:rPr lang="ko-KR" altLang="en-US" dirty="0"/>
              <a:t>선택지에 대한 차이는 별로 없음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보스에게 가는 길에 중에 깊은 강이 있어 그 강을 건넘 </a:t>
            </a:r>
            <a:r>
              <a:rPr lang="en-US" altLang="ko-KR" dirty="0"/>
              <a:t>( </a:t>
            </a:r>
            <a:r>
              <a:rPr lang="ko-KR" altLang="en-US" dirty="0"/>
              <a:t>수영 튜토리얼 </a:t>
            </a:r>
            <a:r>
              <a:rPr lang="en-US" altLang="ko-KR" dirty="0"/>
              <a:t>) + </a:t>
            </a:r>
            <a:r>
              <a:rPr lang="ko-KR" altLang="en-US" dirty="0"/>
              <a:t>유적과 시련이 또 있겠지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중간보스와 전투 후 보스에게서 나온 아이템을 사용해서 지팡이 제작 후 워프를 통해 중간 보스를 잡아 달라는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NPC</a:t>
            </a:r>
            <a:r>
              <a:rPr lang="ko-KR" altLang="en-US" b="1" dirty="0"/>
              <a:t>에게 가서 퀘스트 완료 </a:t>
            </a:r>
            <a:r>
              <a:rPr lang="en-US" altLang="ko-KR" b="1" dirty="0"/>
              <a:t>( </a:t>
            </a:r>
            <a:r>
              <a:rPr lang="ko-KR" altLang="en-US" b="1" dirty="0"/>
              <a:t>워프 활용</a:t>
            </a:r>
            <a:r>
              <a:rPr lang="en-US" altLang="ko-KR" b="1" dirty="0"/>
              <a:t>, </a:t>
            </a:r>
            <a:r>
              <a:rPr lang="ko-KR" altLang="en-US" b="1" dirty="0"/>
              <a:t>날개 레시피 획득 </a:t>
            </a:r>
            <a:r>
              <a:rPr lang="en-US" altLang="ko-KR" b="1" dirty="0"/>
              <a:t>) </a:t>
            </a:r>
          </a:p>
          <a:p>
            <a:endParaRPr lang="en-US" altLang="ko-KR" dirty="0"/>
          </a:p>
          <a:p>
            <a:r>
              <a:rPr lang="en-US" altLang="ko-KR" b="1" dirty="0"/>
              <a:t>8</a:t>
            </a:r>
            <a:r>
              <a:rPr lang="en-US" altLang="ko-KR" dirty="0"/>
              <a:t> : </a:t>
            </a:r>
            <a:r>
              <a:rPr lang="ko-KR" altLang="en-US" dirty="0"/>
              <a:t>워프 이후 </a:t>
            </a:r>
            <a:r>
              <a:rPr lang="ko-KR" altLang="en-US" b="1" dirty="0"/>
              <a:t>다시 신수가 있는 곳으로 이동 후 튜토리얼 섬을 빠져 나가</a:t>
            </a:r>
            <a:r>
              <a:rPr lang="ko-KR" altLang="en-US" dirty="0"/>
              <a:t>면 끝</a:t>
            </a:r>
            <a:r>
              <a:rPr lang="en-US" altLang="ko-KR" dirty="0"/>
              <a:t>! ( </a:t>
            </a:r>
            <a:r>
              <a:rPr lang="ko-KR" altLang="en-US" dirty="0"/>
              <a:t>날개 수영 그 외의 방법으로 탈출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이후 행동은 자유롭게 탐사하며 워프 포인트 아래 퀘스트를 받던지 아니면 유적 주변에서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프로메에게 퀘스트를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/>
              <a:t>길은 워프 포인트에 있는 </a:t>
            </a:r>
            <a:r>
              <a:rPr lang="en-US" altLang="ko-KR" b="1" dirty="0"/>
              <a:t>NPC / </a:t>
            </a:r>
            <a:r>
              <a:rPr lang="ko-KR" altLang="en-US" b="1" dirty="0"/>
              <a:t>핵심 지팡이 진화 관련 퀘스트는 프로메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4182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A833F8-2788-4753-A2AC-F5B8F4D1E885}"/>
              </a:ext>
            </a:extLst>
          </p:cNvPr>
          <p:cNvSpPr/>
          <p:nvPr/>
        </p:nvSpPr>
        <p:spPr>
          <a:xfrm>
            <a:off x="8475622" y="3787610"/>
            <a:ext cx="3213795" cy="28445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23D333-78AA-4952-BC06-C7D29BD075A6}"/>
              </a:ext>
            </a:extLst>
          </p:cNvPr>
          <p:cNvSpPr/>
          <p:nvPr/>
        </p:nvSpPr>
        <p:spPr>
          <a:xfrm>
            <a:off x="177985" y="4546923"/>
            <a:ext cx="2856709" cy="198013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F27419-9ABA-4AA9-A12D-84321CF5B82F}"/>
              </a:ext>
            </a:extLst>
          </p:cNvPr>
          <p:cNvSpPr/>
          <p:nvPr/>
        </p:nvSpPr>
        <p:spPr>
          <a:xfrm>
            <a:off x="7142162" y="1033928"/>
            <a:ext cx="2856709" cy="198013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3D8574-33C6-417A-8833-3C48CE0DF572}"/>
              </a:ext>
            </a:extLst>
          </p:cNvPr>
          <p:cNvCxnSpPr>
            <a:cxnSpLocks/>
          </p:cNvCxnSpPr>
          <p:nvPr/>
        </p:nvCxnSpPr>
        <p:spPr>
          <a:xfrm>
            <a:off x="139337" y="836809"/>
            <a:ext cx="11625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CBE4E6-7ADE-45F7-AF1A-D25A8FFBC9FC}"/>
              </a:ext>
            </a:extLst>
          </p:cNvPr>
          <p:cNvSpPr txBox="1"/>
          <p:nvPr/>
        </p:nvSpPr>
        <p:spPr>
          <a:xfrm>
            <a:off x="177985" y="171679"/>
            <a:ext cx="8686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튜토리얼의 이해를 위한 이미지 설명 </a:t>
            </a:r>
            <a:r>
              <a:rPr lang="en-US" altLang="ko-KR" sz="3200" b="1" dirty="0"/>
              <a:t>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868189-4873-4BB9-BD54-3D6519E5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7" y="1147664"/>
            <a:ext cx="1749879" cy="14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0E602F-9A96-411E-B231-C199E06AA621}"/>
              </a:ext>
            </a:extLst>
          </p:cNvPr>
          <p:cNvSpPr/>
          <p:nvPr/>
        </p:nvSpPr>
        <p:spPr>
          <a:xfrm>
            <a:off x="1993802" y="975012"/>
            <a:ext cx="718458" cy="5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9340764-0FE2-415B-B6FF-B672F1E5F28B}"/>
              </a:ext>
            </a:extLst>
          </p:cNvPr>
          <p:cNvSpPr/>
          <p:nvPr/>
        </p:nvSpPr>
        <p:spPr>
          <a:xfrm>
            <a:off x="2696546" y="1455577"/>
            <a:ext cx="1160832" cy="8548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6B1BCD-1F56-4B6E-AA12-A3050E272B1F}"/>
              </a:ext>
            </a:extLst>
          </p:cNvPr>
          <p:cNvGrpSpPr/>
          <p:nvPr/>
        </p:nvGrpSpPr>
        <p:grpSpPr>
          <a:xfrm>
            <a:off x="4061112" y="872333"/>
            <a:ext cx="1757883" cy="2338582"/>
            <a:chOff x="4597802" y="978596"/>
            <a:chExt cx="1757883" cy="2338582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1621E9B-216C-4A71-B39D-6B591DFCE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545" y="1882985"/>
              <a:ext cx="1434193" cy="143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FA60BF-97CD-4034-A65C-2555B3335AFD}"/>
                </a:ext>
              </a:extLst>
            </p:cNvPr>
            <p:cNvSpPr/>
            <p:nvPr/>
          </p:nvSpPr>
          <p:spPr>
            <a:xfrm>
              <a:off x="4999441" y="2696547"/>
              <a:ext cx="914400" cy="443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프로메</a:t>
              </a:r>
            </a:p>
          </p:txBody>
        </p:sp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7004076E-462E-4EBD-9D45-FA73A6D959D5}"/>
                </a:ext>
              </a:extLst>
            </p:cNvPr>
            <p:cNvSpPr/>
            <p:nvPr/>
          </p:nvSpPr>
          <p:spPr>
            <a:xfrm>
              <a:off x="4597802" y="978596"/>
              <a:ext cx="1597291" cy="671774"/>
            </a:xfrm>
            <a:prstGeom prst="wedgeRoundRectCallout">
              <a:avLst>
                <a:gd name="adj1" fmla="val -2206"/>
                <a:gd name="adj2" fmla="val 119920"/>
                <a:gd name="adj3" fmla="val 16667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4" name="Picture 6" descr="하나의 높은 산 0명에 대한 스톡 벡터 아트 및 기타 이미지 - iStock">
              <a:extLst>
                <a:ext uri="{FF2B5EF4-FFF2-40B4-BE49-F238E27FC236}">
                  <a16:creationId xmlns:a16="http://schemas.microsoft.com/office/drawing/2014/main" id="{D1A174BE-0133-44A7-825F-A774261B74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1" t="-8823"/>
            <a:stretch/>
          </p:blipFill>
          <p:spPr bwMode="auto">
            <a:xfrm>
              <a:off x="4597802" y="1034713"/>
              <a:ext cx="746521" cy="50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595,528 경고일러스트, 벡터, 상업적 이미지사이트 - 123RF">
              <a:extLst>
                <a:ext uri="{FF2B5EF4-FFF2-40B4-BE49-F238E27FC236}">
                  <a16:creationId xmlns:a16="http://schemas.microsoft.com/office/drawing/2014/main" id="{1C36EB33-4871-44FB-9BD3-677343D03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4222" r="94889">
                          <a14:foregroundMark x1="18222" y1="80000" x2="10444" y2="81556"/>
                          <a14:foregroundMark x1="84889" y1="79111" x2="94889" y2="82000"/>
                          <a14:foregroundMark x1="10222" y1="79778" x2="4222" y2="7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7587" y="1106921"/>
              <a:ext cx="427125" cy="42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봄 일러스트 잎 녹색 나뭇잎, 패턴, 나뭇잎, 봄 잎 일러스트 PNG 일러스트 및 PSD 이미지 무료 다운로드 - Pngtree">
              <a:extLst>
                <a:ext uri="{FF2B5EF4-FFF2-40B4-BE49-F238E27FC236}">
                  <a16:creationId xmlns:a16="http://schemas.microsoft.com/office/drawing/2014/main" id="{AFA74C4E-5F86-475E-8A19-4B3A3AE29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10000" r="96250">
                          <a14:foregroundMark x1="88125" y1="50195" x2="96250" y2="583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56492">
              <a:off x="5372296" y="1052667"/>
              <a:ext cx="636239" cy="508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돋보기일러스트 &gt; 디자인 자료실 | KMUG 케이머그">
              <a:extLst>
                <a:ext uri="{FF2B5EF4-FFF2-40B4-BE49-F238E27FC236}">
                  <a16:creationId xmlns:a16="http://schemas.microsoft.com/office/drawing/2014/main" id="{7B4CC3CD-4022-4BD3-AE0F-B32CCBB97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636" b="89901" l="4167" r="93333">
                          <a14:foregroundMark x1="9833" y1="50662" x2="11333" y2="24669"/>
                          <a14:foregroundMark x1="11333" y1="24669" x2="21282" y2="15546"/>
                          <a14:foregroundMark x1="22847" y1="14582" x2="41333" y2="10430"/>
                          <a14:foregroundMark x1="41333" y1="10430" x2="59500" y2="17715"/>
                          <a14:foregroundMark x1="59500" y1="17715" x2="71833" y2="34437"/>
                          <a14:foregroundMark x1="71833" y1="34437" x2="69500" y2="50497"/>
                          <a14:foregroundMark x1="69500" y1="50497" x2="64500" y2="57947"/>
                          <a14:foregroundMark x1="64500" y1="57947" x2="90833" y2="80629"/>
                          <a14:foregroundMark x1="81667" y1="85927" x2="60000" y2="67219"/>
                          <a14:foregroundMark x1="53833" y1="66225" x2="35500" y2="65894"/>
                          <a14:foregroundMark x1="37167" y1="69702" x2="26000" y2="65728"/>
                          <a14:foregroundMark x1="24167" y1="68212" x2="12833" y2="57947"/>
                          <a14:foregroundMark x1="10833" y1="58278" x2="16000" y2="63411"/>
                          <a14:foregroundMark x1="6333" y1="48510" x2="5167" y2="36589"/>
                          <a14:foregroundMark x1="4333" y1="33940" x2="8000" y2="23841"/>
                          <a14:foregroundMark x1="19500" y1="10265" x2="29833" y2="5298"/>
                          <a14:foregroundMark x1="41667" y1="4636" x2="52500" y2="7285"/>
                          <a14:foregroundMark x1="83333" y1="65066" x2="91333" y2="74338"/>
                          <a14:foregroundMark x1="92000" y1="76987" x2="93333" y2="81623"/>
                          <a14:foregroundMark x1="78667" y1="75000" x2="84167" y2="78146"/>
                          <a14:backgroundMark x1="29667" y1="33444" x2="32333" y2="39735"/>
                          <a14:backgroundMark x1="41000" y1="33940" x2="33333" y2="48841"/>
                          <a14:backgroundMark x1="30500" y1="33940" x2="49333" y2="44868"/>
                          <a14:backgroundMark x1="38333" y1="37583" x2="46000" y2="47020"/>
                          <a14:backgroundMark x1="32833" y1="36589" x2="39667" y2="51656"/>
                          <a14:backgroundMark x1="28667" y1="34437" x2="38833" y2="49338"/>
                          <a14:backgroundMark x1="30000" y1="37086" x2="38833" y2="46689"/>
                          <a14:backgroundMark x1="26833" y1="36258" x2="37333" y2="45199"/>
                          <a14:backgroundMark x1="32333" y1="37086" x2="42833" y2="38907"/>
                          <a14:backgroundMark x1="21833" y1="26159" x2="44667" y2="41225"/>
                          <a14:backgroundMark x1="42833" y1="33444" x2="42833" y2="48013"/>
                          <a14:backgroundMark x1="38833" y1="33444" x2="46500" y2="53477"/>
                          <a14:backgroundMark x1="35167" y1="34768" x2="27833" y2="47517"/>
                          <a14:backgroundMark x1="34167" y1="29305" x2="43833" y2="48013"/>
                          <a14:backgroundMark x1="33667" y1="31623" x2="39667" y2="48013"/>
                          <a14:backgroundMark x1="38333" y1="31623" x2="53833" y2="48841"/>
                          <a14:backgroundMark x1="32333" y1="36589" x2="65667" y2="53808"/>
                          <a14:backgroundMark x1="37333" y1="38907" x2="46000" y2="56126"/>
                          <a14:backgroundMark x1="42833" y1="38411" x2="50667" y2="59768"/>
                          <a14:backgroundMark x1="49667" y1="40728" x2="58333" y2="53808"/>
                          <a14:backgroundMark x1="53333" y1="43874" x2="57000" y2="55298"/>
                          <a14:backgroundMark x1="52833" y1="39735" x2="57000" y2="51159"/>
                          <a14:backgroundMark x1="46500" y1="36589" x2="49333" y2="43046"/>
                          <a14:backgroundMark x1="44167" y1="31126" x2="55167" y2="43377"/>
                          <a14:backgroundMark x1="48833" y1="36258" x2="48833" y2="36258"/>
                          <a14:backgroundMark x1="45667" y1="34768" x2="24167" y2="33444"/>
                          <a14:backgroundMark x1="46500" y1="34768" x2="26833" y2="39735"/>
                          <a14:backgroundMark x1="49333" y1="30795" x2="39167" y2="22185"/>
                          <a14:backgroundMark x1="42833" y1="29305" x2="35500" y2="23510"/>
                          <a14:backgroundMark x1="47000" y1="31623" x2="39167" y2="20695"/>
                          <a14:backgroundMark x1="52000" y1="41225" x2="50167" y2="24338"/>
                          <a14:backgroundMark x1="55167" y1="40728" x2="49333" y2="29305"/>
                          <a14:backgroundMark x1="57000" y1="43377" x2="51000" y2="26159"/>
                          <a14:backgroundMark x1="61500" y1="40728" x2="61167" y2="25828"/>
                          <a14:backgroundMark x1="52000" y1="34437" x2="36500" y2="23013"/>
                          <a14:backgroundMark x1="49333" y1="35265" x2="35167" y2="24007"/>
                          <a14:backgroundMark x1="39167" y1="31126" x2="21000" y2="14901"/>
                          <a14:backgroundMark x1="52500" y1="33940" x2="36000" y2="188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08" y="1159614"/>
              <a:ext cx="417230" cy="42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7E7DD9-C19D-4F43-BD8E-CAED8D545DFD}"/>
                </a:ext>
              </a:extLst>
            </p:cNvPr>
            <p:cNvSpPr/>
            <p:nvPr/>
          </p:nvSpPr>
          <p:spPr>
            <a:xfrm>
              <a:off x="5991791" y="1626395"/>
              <a:ext cx="363894" cy="5131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2398A9C-7FEE-49E2-A88B-431F5180172C}"/>
              </a:ext>
            </a:extLst>
          </p:cNvPr>
          <p:cNvSpPr/>
          <p:nvPr/>
        </p:nvSpPr>
        <p:spPr>
          <a:xfrm>
            <a:off x="6051315" y="1455579"/>
            <a:ext cx="1077930" cy="8548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FBAC67-0232-4BEB-B5FF-0346457FA89B}"/>
              </a:ext>
            </a:extLst>
          </p:cNvPr>
          <p:cNvGrpSpPr/>
          <p:nvPr/>
        </p:nvGrpSpPr>
        <p:grpSpPr>
          <a:xfrm>
            <a:off x="7234771" y="1118993"/>
            <a:ext cx="1420887" cy="1692893"/>
            <a:chOff x="7500802" y="1066971"/>
            <a:chExt cx="1420887" cy="16928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726A766-E589-41BA-9CB1-9F229BFE2BE2}"/>
                </a:ext>
              </a:extLst>
            </p:cNvPr>
            <p:cNvGrpSpPr/>
            <p:nvPr/>
          </p:nvGrpSpPr>
          <p:grpSpPr>
            <a:xfrm>
              <a:off x="7500802" y="1288573"/>
              <a:ext cx="1420887" cy="1471291"/>
              <a:chOff x="7391530" y="1498631"/>
              <a:chExt cx="1420887" cy="1471291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C2D242A-5CCB-4161-B2AE-9CA47BE387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530" y="1498631"/>
                <a:ext cx="980861" cy="1471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6" name="Picture 18" descr="꿈해몽풀이/피흘리는꿈/피흘리는꿈해몽/피에관한꿈 궁금증해결하기!! : 네이버 블로그">
                <a:extLst>
                  <a:ext uri="{FF2B5EF4-FFF2-40B4-BE49-F238E27FC236}">
                    <a16:creationId xmlns:a16="http://schemas.microsoft.com/office/drawing/2014/main" id="{553D5922-17CC-462E-815E-B0F10AF619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6585" l="2368" r="90710">
                            <a14:foregroundMark x1="19854" y1="91707" x2="7104" y2="92683"/>
                            <a14:foregroundMark x1="37523" y1="94146" x2="21129" y2="96341"/>
                            <a14:foregroundMark x1="22951" y1="97073" x2="7832" y2="95610"/>
                            <a14:foregroundMark x1="5464" y1="90488" x2="2550" y2="93659"/>
                            <a14:foregroundMark x1="62659" y1="30732" x2="59745" y2="31463"/>
                            <a14:foregroundMark x1="50091" y1="31220" x2="47723" y2="33902"/>
                            <a14:foregroundMark x1="27869" y1="21951" x2="26230" y2="27805"/>
                            <a14:foregroundMark x1="23679" y1="34390" x2="21311" y2="40732"/>
                            <a14:foregroundMark x1="67213" y1="52683" x2="62842" y2="58780"/>
                            <a14:foregroundMark x1="90710" y1="19268" x2="89071" y2="2243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530" y="1908786"/>
                <a:ext cx="1420887" cy="1061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3A8D74-C736-4396-BF8D-5F26564060D8}"/>
                </a:ext>
              </a:extLst>
            </p:cNvPr>
            <p:cNvSpPr/>
            <p:nvPr/>
          </p:nvSpPr>
          <p:spPr>
            <a:xfrm>
              <a:off x="7606125" y="1066971"/>
              <a:ext cx="770213" cy="443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물리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E443DC-221B-4EB7-8B09-4AA85108DF6B}"/>
              </a:ext>
            </a:extLst>
          </p:cNvPr>
          <p:cNvGrpSpPr/>
          <p:nvPr/>
        </p:nvGrpSpPr>
        <p:grpSpPr>
          <a:xfrm>
            <a:off x="8347718" y="1165749"/>
            <a:ext cx="1032728" cy="1735125"/>
            <a:chOff x="8569259" y="1057338"/>
            <a:chExt cx="1032728" cy="1735125"/>
          </a:xfrm>
        </p:grpSpPr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DAB3D5C0-78B9-41DA-A647-DD20DB827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9259" y="1298363"/>
              <a:ext cx="1032728" cy="149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513A6BA-2B1A-41B0-88A9-FFAA6EED747A}"/>
                </a:ext>
              </a:extLst>
            </p:cNvPr>
            <p:cNvSpPr/>
            <p:nvPr/>
          </p:nvSpPr>
          <p:spPr>
            <a:xfrm>
              <a:off x="8569259" y="1057338"/>
              <a:ext cx="1032728" cy="443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원거리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CBC3D7-6D84-451D-B178-163808BA6613}"/>
              </a:ext>
            </a:extLst>
          </p:cNvPr>
          <p:cNvSpPr/>
          <p:nvPr/>
        </p:nvSpPr>
        <p:spPr>
          <a:xfrm>
            <a:off x="9762242" y="862403"/>
            <a:ext cx="363894" cy="5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A71C3CC-D317-410D-A996-47708353052E}"/>
              </a:ext>
            </a:extLst>
          </p:cNvPr>
          <p:cNvSpPr/>
          <p:nvPr/>
        </p:nvSpPr>
        <p:spPr>
          <a:xfrm rot="10394892">
            <a:off x="1603725" y="3229448"/>
            <a:ext cx="7239214" cy="85481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86D8FE9B-E8BB-453B-9153-CA2542F5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02" y="5641726"/>
            <a:ext cx="567933" cy="7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컴퓨터 아이콘 아이콘 디자인, 만들기, 기타, 각도, 텍스트 png | PNGWing">
            <a:extLst>
              <a:ext uri="{FF2B5EF4-FFF2-40B4-BE49-F238E27FC236}">
                <a16:creationId xmlns:a16="http://schemas.microsoft.com/office/drawing/2014/main" id="{3B021B2F-89CE-46F3-B474-C28833CD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22" b="93370" l="3043" r="96522">
                        <a14:foregroundMark x1="23478" y1="19239" x2="15870" y2="20109"/>
                        <a14:foregroundMark x1="5326" y1="23043" x2="13804" y2="50543"/>
                        <a14:foregroundMark x1="8152" y1="46304" x2="4891" y2="69783"/>
                        <a14:foregroundMark x1="68913" y1="33587" x2="50326" y2="46630"/>
                        <a14:foregroundMark x1="87174" y1="9239" x2="94783" y2="17935"/>
                        <a14:foregroundMark x1="91957" y1="7391" x2="93587" y2="12283"/>
                        <a14:foregroundMark x1="90000" y1="7174" x2="92065" y2="13261"/>
                        <a14:foregroundMark x1="89457" y1="7826" x2="82174" y2="10109"/>
                        <a14:foregroundMark x1="82174" y1="10109" x2="82283" y2="10109"/>
                        <a14:foregroundMark x1="90217" y1="6413" x2="93478" y2="12609"/>
                        <a14:foregroundMark x1="93804" y1="7174" x2="96739" y2="12500"/>
                        <a14:foregroundMark x1="90543" y1="4022" x2="95000" y2="10109"/>
                        <a14:foregroundMark x1="95000" y1="10109" x2="95000" y2="10109"/>
                        <a14:foregroundMark x1="82065" y1="53043" x2="81848" y2="69891"/>
                        <a14:foregroundMark x1="69239" y1="36848" x2="47717" y2="52609"/>
                        <a14:foregroundMark x1="32717" y1="16304" x2="12391" y2="15326"/>
                        <a14:foregroundMark x1="44891" y1="18804" x2="30217" y2="20109"/>
                        <a14:foregroundMark x1="51087" y1="17717" x2="32391" y2="21957"/>
                        <a14:foregroundMark x1="3152" y1="19130" x2="4022" y2="45543"/>
                        <a14:foregroundMark x1="5870" y1="68478" x2="5978" y2="88370"/>
                        <a14:foregroundMark x1="6196" y1="92065" x2="47500" y2="93370"/>
                        <a14:foregroundMark x1="54022" y1="92717" x2="75761" y2="91196"/>
                        <a14:backgroundMark x1="32174" y1="35761" x2="23261" y2="42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0" y="5022281"/>
            <a:ext cx="960820" cy="96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264C503-33FD-4C19-A1FC-806C14F06CB5}"/>
              </a:ext>
            </a:extLst>
          </p:cNvPr>
          <p:cNvSpPr/>
          <p:nvPr/>
        </p:nvSpPr>
        <p:spPr>
          <a:xfrm>
            <a:off x="2839931" y="4295606"/>
            <a:ext cx="363894" cy="5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076" name="Picture 28" descr="AAA+ 자수정 (Faceted Amethyst/Oval)">
            <a:extLst>
              <a:ext uri="{FF2B5EF4-FFF2-40B4-BE49-F238E27FC236}">
                <a16:creationId xmlns:a16="http://schemas.microsoft.com/office/drawing/2014/main" id="{1AA9D198-AC51-40C6-BFAE-4BD963F18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4" t="20819" r="26184" b="21225"/>
          <a:stretch/>
        </p:blipFill>
        <p:spPr bwMode="auto">
          <a:xfrm>
            <a:off x="1912066" y="4610688"/>
            <a:ext cx="731403" cy="9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64F6D8D-0039-4778-B301-1F4DA1294750}"/>
              </a:ext>
            </a:extLst>
          </p:cNvPr>
          <p:cNvSpPr/>
          <p:nvPr/>
        </p:nvSpPr>
        <p:spPr>
          <a:xfrm>
            <a:off x="1306616" y="5173826"/>
            <a:ext cx="567933" cy="6577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838B6F-EA3A-46C5-BD19-209724A37D4B}"/>
              </a:ext>
            </a:extLst>
          </p:cNvPr>
          <p:cNvGrpSpPr/>
          <p:nvPr/>
        </p:nvGrpSpPr>
        <p:grpSpPr>
          <a:xfrm>
            <a:off x="4326804" y="4512624"/>
            <a:ext cx="2856709" cy="1980134"/>
            <a:chOff x="3823088" y="4448960"/>
            <a:chExt cx="2856709" cy="198013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16B2028-C3AF-4C1B-914E-1696A1F8987A}"/>
                </a:ext>
              </a:extLst>
            </p:cNvPr>
            <p:cNvSpPr/>
            <p:nvPr/>
          </p:nvSpPr>
          <p:spPr>
            <a:xfrm>
              <a:off x="3823088" y="4448960"/>
              <a:ext cx="2856709" cy="19801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78" name="Picture 30">
              <a:extLst>
                <a:ext uri="{FF2B5EF4-FFF2-40B4-BE49-F238E27FC236}">
                  <a16:creationId xmlns:a16="http://schemas.microsoft.com/office/drawing/2014/main" id="{A2A123D5-99C6-4144-B764-C4F271FC5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101" y="4506852"/>
              <a:ext cx="1075085" cy="183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가로 보행 이동 아이콘 - 스톡일러스트 [69966632] - PIXTA">
              <a:extLst>
                <a:ext uri="{FF2B5EF4-FFF2-40B4-BE49-F238E27FC236}">
                  <a16:creationId xmlns:a16="http://schemas.microsoft.com/office/drawing/2014/main" id="{C9DBB8D0-31B5-4CE6-9823-91BE54FDF6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16344" y="5114004"/>
              <a:ext cx="966099" cy="936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60C2B94D-1B01-4B7B-B408-0E9769427379}"/>
              </a:ext>
            </a:extLst>
          </p:cNvPr>
          <p:cNvSpPr/>
          <p:nvPr/>
        </p:nvSpPr>
        <p:spPr>
          <a:xfrm>
            <a:off x="3136455" y="5106091"/>
            <a:ext cx="1160832" cy="8548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BE4B293-CF13-4F37-A4EE-6B5A2C0CC563}"/>
              </a:ext>
            </a:extLst>
          </p:cNvPr>
          <p:cNvSpPr/>
          <p:nvPr/>
        </p:nvSpPr>
        <p:spPr>
          <a:xfrm>
            <a:off x="6960215" y="4290333"/>
            <a:ext cx="363894" cy="5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509D3746-A14F-49D7-9592-1C747E4C1B54}"/>
              </a:ext>
            </a:extLst>
          </p:cNvPr>
          <p:cNvSpPr/>
          <p:nvPr/>
        </p:nvSpPr>
        <p:spPr>
          <a:xfrm>
            <a:off x="7314791" y="5075283"/>
            <a:ext cx="1160832" cy="8548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2" name="Picture 34">
            <a:extLst>
              <a:ext uri="{FF2B5EF4-FFF2-40B4-BE49-F238E27FC236}">
                <a16:creationId xmlns:a16="http://schemas.microsoft.com/office/drawing/2014/main" id="{1D53620A-6F0F-4A4C-87A0-F325CEB6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72" y="5003317"/>
            <a:ext cx="822408" cy="15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E7F3715-315C-468D-A9A0-9B1855EC2544}"/>
              </a:ext>
            </a:extLst>
          </p:cNvPr>
          <p:cNvGrpSpPr/>
          <p:nvPr/>
        </p:nvGrpSpPr>
        <p:grpSpPr>
          <a:xfrm>
            <a:off x="8536996" y="3887711"/>
            <a:ext cx="1225246" cy="1011655"/>
            <a:chOff x="8654035" y="3765735"/>
            <a:chExt cx="1225246" cy="1011655"/>
          </a:xfrm>
        </p:grpSpPr>
        <p:sp>
          <p:nvSpPr>
            <p:cNvPr id="49" name="말풍선: 모서리가 둥근 사각형 48">
              <a:extLst>
                <a:ext uri="{FF2B5EF4-FFF2-40B4-BE49-F238E27FC236}">
                  <a16:creationId xmlns:a16="http://schemas.microsoft.com/office/drawing/2014/main" id="{39E28F5B-DFEF-40F9-A30E-7490896E7CA3}"/>
                </a:ext>
              </a:extLst>
            </p:cNvPr>
            <p:cNvSpPr/>
            <p:nvPr/>
          </p:nvSpPr>
          <p:spPr>
            <a:xfrm>
              <a:off x="8654035" y="3803420"/>
              <a:ext cx="1225246" cy="904347"/>
            </a:xfrm>
            <a:prstGeom prst="wedgeRoundRectCallout">
              <a:avLst>
                <a:gd name="adj1" fmla="val -3548"/>
                <a:gd name="adj2" fmla="val 91482"/>
                <a:gd name="adj3" fmla="val 16667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pic>
          <p:nvPicPr>
            <p:cNvPr id="2084" name="Picture 36" descr="중국 신수 - 기린 - 스톡일러스트 [62951955] - PIXTA">
              <a:extLst>
                <a:ext uri="{FF2B5EF4-FFF2-40B4-BE49-F238E27FC236}">
                  <a16:creationId xmlns:a16="http://schemas.microsoft.com/office/drawing/2014/main" id="{60EF6669-AECA-4BF1-A788-6367BD328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902" y="3935260"/>
              <a:ext cx="1065748" cy="67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곱하기 기호 17">
              <a:extLst>
                <a:ext uri="{FF2B5EF4-FFF2-40B4-BE49-F238E27FC236}">
                  <a16:creationId xmlns:a16="http://schemas.microsoft.com/office/drawing/2014/main" id="{47FA89D4-E339-4399-B8A3-2586AF5AF338}"/>
                </a:ext>
              </a:extLst>
            </p:cNvPr>
            <p:cNvSpPr/>
            <p:nvPr/>
          </p:nvSpPr>
          <p:spPr>
            <a:xfrm>
              <a:off x="8675712" y="3765735"/>
              <a:ext cx="1011655" cy="1011655"/>
            </a:xfrm>
            <a:prstGeom prst="mathMultiply">
              <a:avLst>
                <a:gd name="adj1" fmla="val 15988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86" name="Picture 38" descr="탐구 - 무료 멀티미디어개 아이콘">
            <a:extLst>
              <a:ext uri="{FF2B5EF4-FFF2-40B4-BE49-F238E27FC236}">
                <a16:creationId xmlns:a16="http://schemas.microsoft.com/office/drawing/2014/main" id="{5E81BF15-84AA-4F6A-9650-AA934B99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008" y="4892732"/>
            <a:ext cx="1567368" cy="156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2E618E-D84C-494F-B4E9-5DB57ACBE3C2}"/>
              </a:ext>
            </a:extLst>
          </p:cNvPr>
          <p:cNvSpPr/>
          <p:nvPr/>
        </p:nvSpPr>
        <p:spPr>
          <a:xfrm>
            <a:off x="11500188" y="3531020"/>
            <a:ext cx="363894" cy="5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3D8574-33C6-417A-8833-3C48CE0DF572}"/>
              </a:ext>
            </a:extLst>
          </p:cNvPr>
          <p:cNvCxnSpPr>
            <a:cxnSpLocks/>
          </p:cNvCxnSpPr>
          <p:nvPr/>
        </p:nvCxnSpPr>
        <p:spPr>
          <a:xfrm>
            <a:off x="139337" y="836809"/>
            <a:ext cx="11625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CBE4E6-7ADE-45F7-AF1A-D25A8FFBC9FC}"/>
              </a:ext>
            </a:extLst>
          </p:cNvPr>
          <p:cNvSpPr txBox="1"/>
          <p:nvPr/>
        </p:nvSpPr>
        <p:spPr>
          <a:xfrm>
            <a:off x="177985" y="171679"/>
            <a:ext cx="8686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튜토리얼의 이해를 위한 이미지 설명 </a:t>
            </a:r>
            <a:r>
              <a:rPr lang="en-US" altLang="ko-KR" sz="3200" b="1" dirty="0"/>
              <a:t>2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9340764-0FE2-415B-B6FF-B672F1E5F28B}"/>
              </a:ext>
            </a:extLst>
          </p:cNvPr>
          <p:cNvSpPr/>
          <p:nvPr/>
        </p:nvSpPr>
        <p:spPr>
          <a:xfrm>
            <a:off x="3572843" y="1615608"/>
            <a:ext cx="1160832" cy="85481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A0411B-BDD2-45FC-8337-4BDD7F3E82B0}"/>
              </a:ext>
            </a:extLst>
          </p:cNvPr>
          <p:cNvGrpSpPr/>
          <p:nvPr/>
        </p:nvGrpSpPr>
        <p:grpSpPr>
          <a:xfrm>
            <a:off x="474324" y="1063736"/>
            <a:ext cx="3180038" cy="2236724"/>
            <a:chOff x="6646525" y="470562"/>
            <a:chExt cx="2318711" cy="22367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F27419-9ABA-4AA9-A12D-84321CF5B82F}"/>
                </a:ext>
              </a:extLst>
            </p:cNvPr>
            <p:cNvSpPr/>
            <p:nvPr/>
          </p:nvSpPr>
          <p:spPr>
            <a:xfrm>
              <a:off x="6646525" y="727152"/>
              <a:ext cx="2125663" cy="19801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2CBC3D7-6D84-451D-B178-163808BA6613}"/>
                </a:ext>
              </a:extLst>
            </p:cNvPr>
            <p:cNvSpPr/>
            <p:nvPr/>
          </p:nvSpPr>
          <p:spPr>
            <a:xfrm>
              <a:off x="8590241" y="470562"/>
              <a:ext cx="374995" cy="5131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7~</a:t>
              </a:r>
              <a:endParaRPr lang="ko-KR" altLang="en-US" dirty="0"/>
            </a:p>
          </p:txBody>
        </p:sp>
      </p:grpSp>
      <p:pic>
        <p:nvPicPr>
          <p:cNvPr id="4098" name="Picture 2" descr="컴퓨터 아이콘 수영 스포츠, 수영, 각도, 텍스트, 스포츠 png | PNGWing">
            <a:extLst>
              <a:ext uri="{FF2B5EF4-FFF2-40B4-BE49-F238E27FC236}">
                <a16:creationId xmlns:a16="http://schemas.microsoft.com/office/drawing/2014/main" id="{937F8DEA-43F6-420F-8BCA-A761E81C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304" y1="36719" x2="65326" y2="41406"/>
                        <a14:foregroundMark x1="56196" y1="70508" x2="46413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4" y="1342296"/>
            <a:ext cx="1943100" cy="10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6" descr="중국 신수 - 기린 - 스톡일러스트 [62951955] - PIXTA">
            <a:extLst>
              <a:ext uri="{FF2B5EF4-FFF2-40B4-BE49-F238E27FC236}">
                <a16:creationId xmlns:a16="http://schemas.microsoft.com/office/drawing/2014/main" id="{47DECCCE-3AE3-4405-ACAF-9F41B938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423673"/>
            <a:ext cx="1065748" cy="67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A5598908-F001-4863-BB0E-60A55482E168}"/>
              </a:ext>
            </a:extLst>
          </p:cNvPr>
          <p:cNvSpPr/>
          <p:nvPr/>
        </p:nvSpPr>
        <p:spPr>
          <a:xfrm>
            <a:off x="585122" y="2277820"/>
            <a:ext cx="1011655" cy="1011655"/>
          </a:xfrm>
          <a:prstGeom prst="mathMultiply">
            <a:avLst>
              <a:gd name="adj1" fmla="val 1598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2" name="Picture 6" descr="업그레이드 - 무료 과학 기술개 아이콘">
            <a:extLst>
              <a:ext uri="{FF2B5EF4-FFF2-40B4-BE49-F238E27FC236}">
                <a16:creationId xmlns:a16="http://schemas.microsoft.com/office/drawing/2014/main" id="{6280283F-BE8A-47CD-998D-FB8A4A16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63" y="1737647"/>
            <a:ext cx="1169542" cy="116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1BA775D6-2C5B-4DA2-91C7-8F79631E7CBF}"/>
              </a:ext>
            </a:extLst>
          </p:cNvPr>
          <p:cNvSpPr/>
          <p:nvPr/>
        </p:nvSpPr>
        <p:spPr>
          <a:xfrm>
            <a:off x="4916915" y="1235261"/>
            <a:ext cx="2856709" cy="198013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E60952-F405-4B2B-9D01-A749E24DC38F}"/>
              </a:ext>
            </a:extLst>
          </p:cNvPr>
          <p:cNvSpPr/>
          <p:nvPr/>
        </p:nvSpPr>
        <p:spPr>
          <a:xfrm>
            <a:off x="7536995" y="1063736"/>
            <a:ext cx="363894" cy="5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106" name="Picture 10" descr="원신 - 나무위키">
            <a:extLst>
              <a:ext uri="{FF2B5EF4-FFF2-40B4-BE49-F238E27FC236}">
                <a16:creationId xmlns:a16="http://schemas.microsoft.com/office/drawing/2014/main" id="{1554252B-C6A1-482E-9DD0-3FFA5A3F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2" y="1296640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y Korean Learning Journal - RANDOM SENTENCE ○ 재밌게 놀아! ○ Have fun! ○ 재밌는 하루  보내! ○ Have fun today! | Facebook">
            <a:extLst>
              <a:ext uri="{FF2B5EF4-FFF2-40B4-BE49-F238E27FC236}">
                <a16:creationId xmlns:a16="http://schemas.microsoft.com/office/drawing/2014/main" id="{8A2A9507-9173-4EC2-84C5-16151D3F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975276"/>
            <a:ext cx="3729037" cy="27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3C3A62-389E-4CBC-8161-2BE884D8B666}"/>
              </a:ext>
            </a:extLst>
          </p:cNvPr>
          <p:cNvSpPr txBox="1"/>
          <p:nvPr/>
        </p:nvSpPr>
        <p:spPr>
          <a:xfrm>
            <a:off x="419354" y="3782239"/>
            <a:ext cx="748153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튜토리얼 맵 특징</a:t>
            </a:r>
            <a:r>
              <a:rPr lang="en-US" altLang="ko-KR" sz="2400" b="1" dirty="0"/>
              <a:t>( </a:t>
            </a:r>
            <a:r>
              <a:rPr lang="ko-KR" altLang="en-US" sz="2400" b="1" dirty="0"/>
              <a:t>맵 설계 예정 </a:t>
            </a:r>
            <a:r>
              <a:rPr lang="en-US" altLang="ko-KR" sz="2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북서부분</a:t>
            </a:r>
            <a:r>
              <a:rPr lang="en-US" altLang="ko-KR" dirty="0"/>
              <a:t>( </a:t>
            </a:r>
            <a:r>
              <a:rPr lang="ko-KR" altLang="en-US" dirty="0"/>
              <a:t>북쪽 가까운 남쪽 </a:t>
            </a:r>
            <a:r>
              <a:rPr lang="en-US" altLang="ko-KR" dirty="0"/>
              <a:t>)</a:t>
            </a:r>
            <a:r>
              <a:rPr lang="ko-KR" altLang="en-US" dirty="0"/>
              <a:t>에는 높은 산이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동북부분에 신수가 있는데 물로 둘러져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프로메의 집은 남서 부분에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서쪽 끝으로 가면 최종보스에게 향하는 해저터널이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외 중간 부분에는 탑과 유적 시련 등 여러 재미요소가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당연히 섬을 나가는 것 빼고 모든 행동에는 순서 상관 없이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높은 산에서 워프 포인트 가는 길에 퍼즐 시련</a:t>
            </a:r>
            <a:r>
              <a:rPr lang="en-US" altLang="ko-KR"/>
              <a:t>, </a:t>
            </a:r>
            <a:r>
              <a:rPr lang="ko-KR" altLang="en-US"/>
              <a:t>유적 </a:t>
            </a:r>
            <a:r>
              <a:rPr lang="ko-KR" altLang="en-US" dirty="0"/>
              <a:t>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52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387</TotalTime>
  <Words>905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슬레이트</vt:lpstr>
      <vt:lpstr>튜토리얼 퀘스트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튜토리얼 퀘스트 기획</dc:title>
  <dc:creator>김 EH현</dc:creator>
  <cp:lastModifiedBy>김 EH현</cp:lastModifiedBy>
  <cp:revision>251</cp:revision>
  <dcterms:created xsi:type="dcterms:W3CDTF">2022-03-17T05:58:16Z</dcterms:created>
  <dcterms:modified xsi:type="dcterms:W3CDTF">2022-03-17T12:26:05Z</dcterms:modified>
</cp:coreProperties>
</file>