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CCDC4BD-3320-4822-8DA5-670CB805501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EFD729A-21FE-476B-97B6-28A3A32EAD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8441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C4BD-3320-4822-8DA5-670CB805501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729A-21FE-476B-97B6-28A3A32E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6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C4BD-3320-4822-8DA5-670CB805501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729A-21FE-476B-97B6-28A3A32E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8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C4BD-3320-4822-8DA5-670CB805501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729A-21FE-476B-97B6-28A3A32E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46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C4BD-3320-4822-8DA5-670CB805501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729A-21FE-476B-97B6-28A3A32EAD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326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C4BD-3320-4822-8DA5-670CB805501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729A-21FE-476B-97B6-28A3A32E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21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C4BD-3320-4822-8DA5-670CB805501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729A-21FE-476B-97B6-28A3A32E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9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C4BD-3320-4822-8DA5-670CB805501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729A-21FE-476B-97B6-28A3A32E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37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C4BD-3320-4822-8DA5-670CB805501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729A-21FE-476B-97B6-28A3A32E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C4BD-3320-4822-8DA5-670CB805501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729A-21FE-476B-97B6-28A3A32E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6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C4BD-3320-4822-8DA5-670CB805501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729A-21FE-476B-97B6-28A3A32E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8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CCDC4BD-3320-4822-8DA5-670CB805501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FD729A-21FE-476B-97B6-28A3A32E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8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law.go.kr/%ED%8C%90%EB%A1%80/(2014%EB%8B%A49632)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16.pn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QuIN8Lvtqs" TargetMode="External"/><Relationship Id="rId2" Type="http://schemas.openxmlformats.org/officeDocument/2006/relationships/hyperlink" Target="https://www.youtube.com/watch?v=qISZDV-TLh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5F8B4-8E36-4055-BC1E-A915ED372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근로관계 종료 사유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DFA49D-2B4E-4746-A97D-ED8AF80B7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김태현</a:t>
            </a:r>
          </a:p>
        </p:txBody>
      </p:sp>
    </p:spTree>
    <p:extLst>
      <p:ext uri="{BB962C8B-B14F-4D97-AF65-F5344CB8AC3E}">
        <p14:creationId xmlns:p14="http://schemas.microsoft.com/office/powerpoint/2010/main" val="119303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E82F49-B04C-4B9F-A735-15CF2F0856C7}"/>
              </a:ext>
            </a:extLst>
          </p:cNvPr>
          <p:cNvSpPr/>
          <p:nvPr/>
        </p:nvSpPr>
        <p:spPr>
          <a:xfrm>
            <a:off x="0" y="-1"/>
            <a:ext cx="603682" cy="1085479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4D8507-3CF9-474F-A5F7-1A6537F22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682" y="70557"/>
            <a:ext cx="9418320" cy="874539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종료 사유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B4C43E-F0C6-4314-8D68-4A46F5072F25}"/>
              </a:ext>
            </a:extLst>
          </p:cNvPr>
          <p:cNvCxnSpPr>
            <a:cxnSpLocks/>
          </p:cNvCxnSpPr>
          <p:nvPr/>
        </p:nvCxnSpPr>
        <p:spPr>
          <a:xfrm>
            <a:off x="0" y="1111843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A1FDD8-A3C2-44BF-8235-91C8F492E0F3}"/>
              </a:ext>
            </a:extLst>
          </p:cNvPr>
          <p:cNvSpPr txBox="1"/>
          <p:nvPr/>
        </p:nvSpPr>
        <p:spPr>
          <a:xfrm>
            <a:off x="0" y="0"/>
            <a:ext cx="461665" cy="11816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종료사유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C2B8494-41BE-4A38-B6C6-55BE366DAF1D}"/>
              </a:ext>
            </a:extLst>
          </p:cNvPr>
          <p:cNvCxnSpPr>
            <a:cxnSpLocks/>
          </p:cNvCxnSpPr>
          <p:nvPr/>
        </p:nvCxnSpPr>
        <p:spPr>
          <a:xfrm>
            <a:off x="0" y="2195920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CCA6FF-07E8-478D-99D5-6F9783E00E61}"/>
              </a:ext>
            </a:extLst>
          </p:cNvPr>
          <p:cNvSpPr txBox="1"/>
          <p:nvPr/>
        </p:nvSpPr>
        <p:spPr>
          <a:xfrm>
            <a:off x="0" y="1111844"/>
            <a:ext cx="461665" cy="11314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종료원인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9EB3B62-074D-44EB-8EA3-7C281D69D045}"/>
              </a:ext>
            </a:extLst>
          </p:cNvPr>
          <p:cNvCxnSpPr>
            <a:cxnSpLocks/>
          </p:cNvCxnSpPr>
          <p:nvPr/>
        </p:nvCxnSpPr>
        <p:spPr>
          <a:xfrm>
            <a:off x="-4465" y="4344674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ED482E-8B83-44BF-9477-22D01C12D4A7}"/>
              </a:ext>
            </a:extLst>
          </p:cNvPr>
          <p:cNvSpPr txBox="1"/>
          <p:nvPr/>
        </p:nvSpPr>
        <p:spPr>
          <a:xfrm>
            <a:off x="-4465" y="2195920"/>
            <a:ext cx="461665" cy="2231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부당해고 구제기관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6B26B99-0A7F-465B-993D-86DE9E5BF4AE}"/>
              </a:ext>
            </a:extLst>
          </p:cNvPr>
          <p:cNvCxnSpPr/>
          <p:nvPr/>
        </p:nvCxnSpPr>
        <p:spPr>
          <a:xfrm flipV="1">
            <a:off x="603682" y="887015"/>
            <a:ext cx="11079332" cy="7055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21AE52-6875-47AE-9796-ECD793A36DC4}"/>
              </a:ext>
            </a:extLst>
          </p:cNvPr>
          <p:cNvSpPr txBox="1"/>
          <p:nvPr/>
        </p:nvSpPr>
        <p:spPr>
          <a:xfrm>
            <a:off x="603682" y="1181660"/>
            <a:ext cx="70487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근로관계의 종료사유는 근로자의 </a:t>
            </a:r>
            <a:r>
              <a:rPr lang="ko-KR" altLang="en-US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의사나 동의에 의하여 이루어지는 퇴직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 </a:t>
            </a:r>
          </a:p>
          <a:p>
            <a:endParaRPr lang="en-US" altLang="ko-KR" b="0" i="0" dirty="0">
              <a:solidFill>
                <a:schemeClr val="tx1">
                  <a:lumMod val="85000"/>
                </a:schemeClr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근로자의 의사에 반하여 사용자의 </a:t>
            </a:r>
            <a:r>
              <a:rPr lang="ko-KR" altLang="en-US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일방적 의사에 의하여 이루어지는 해고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 </a:t>
            </a:r>
          </a:p>
          <a:p>
            <a:endParaRPr lang="en-US" altLang="ko-KR" b="0" i="0" dirty="0">
              <a:solidFill>
                <a:schemeClr val="tx1">
                  <a:lumMod val="85000"/>
                </a:schemeClr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근로자나 사용자의 </a:t>
            </a:r>
            <a:r>
              <a:rPr lang="ko-KR" altLang="en-US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의사와는 관계없이 이루어지는 자동소멸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등으로 </a:t>
            </a:r>
            <a:endParaRPr lang="en-US" altLang="ko-KR" b="0" i="0" dirty="0">
              <a:solidFill>
                <a:schemeClr val="tx1">
                  <a:lumMod val="85000"/>
                </a:schemeClr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b="0" i="0" dirty="0">
              <a:solidFill>
                <a:schemeClr val="tx1">
                  <a:lumMod val="85000"/>
                </a:schemeClr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나눌 수 있습니다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b="0" i="0" u="none" strike="noStrike" dirty="0">
                <a:solidFill>
                  <a:srgbClr val="67AABF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2" tooltip="새창으로 열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대법원 </a:t>
            </a:r>
            <a:r>
              <a:rPr lang="en-US" altLang="ko-KR" b="0" i="0" u="none" strike="noStrike" dirty="0">
                <a:solidFill>
                  <a:srgbClr val="67AABF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2" tooltip="새창으로 열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2018. 5. 30. </a:t>
            </a:r>
            <a:r>
              <a:rPr lang="ko-KR" altLang="en-US" b="0" i="0" u="none" strike="noStrike" dirty="0">
                <a:solidFill>
                  <a:srgbClr val="67AABF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2" tooltip="새창으로 열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선고 </a:t>
            </a:r>
            <a:r>
              <a:rPr lang="en-US" altLang="ko-KR" b="0" i="0" u="none" strike="noStrike" dirty="0">
                <a:solidFill>
                  <a:srgbClr val="67AABF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2" tooltip="새창으로 열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2014</a:t>
            </a:r>
            <a:r>
              <a:rPr lang="ko-KR" altLang="en-US" b="0" i="0" u="none" strike="noStrike" dirty="0">
                <a:solidFill>
                  <a:srgbClr val="67AABF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2" tooltip="새창으로 열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다</a:t>
            </a:r>
            <a:r>
              <a:rPr lang="en-US" altLang="ko-KR" b="0" i="0" u="none" strike="noStrike" dirty="0">
                <a:solidFill>
                  <a:srgbClr val="67AABF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2" tooltip="새창으로 열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9632 </a:t>
            </a:r>
            <a:r>
              <a:rPr lang="ko-KR" altLang="en-US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2" tooltip="새창으로 열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판결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참고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).</a:t>
            </a:r>
            <a:endParaRPr lang="en-US" altLang="ko-KR" dirty="0">
              <a:solidFill>
                <a:schemeClr val="tx1">
                  <a:lumMod val="8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9E5172-D324-4E26-B83F-957AE42B3E5C}"/>
              </a:ext>
            </a:extLst>
          </p:cNvPr>
          <p:cNvGrpSpPr/>
          <p:nvPr/>
        </p:nvGrpSpPr>
        <p:grpSpPr>
          <a:xfrm>
            <a:off x="625950" y="3370954"/>
            <a:ext cx="6861970" cy="3219848"/>
            <a:chOff x="2496687" y="3212985"/>
            <a:chExt cx="7198626" cy="3377817"/>
          </a:xfrm>
        </p:grpSpPr>
        <p:pic>
          <p:nvPicPr>
            <p:cNvPr id="5122" name="Picture 2" descr="이서희의 사랑의 지도 19 이별이 온순해질 때 비로소 이별이 찾아온다">
              <a:extLst>
                <a:ext uri="{FF2B5EF4-FFF2-40B4-BE49-F238E27FC236}">
                  <a16:creationId xmlns:a16="http://schemas.microsoft.com/office/drawing/2014/main" id="{BDBC8C54-0DC5-4040-98A8-514A6FBA83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687" y="3212985"/>
              <a:ext cx="7198626" cy="3377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CDA746-13EC-4124-85BE-63F26BD0B39B}"/>
                </a:ext>
              </a:extLst>
            </p:cNvPr>
            <p:cNvSpPr/>
            <p:nvPr/>
          </p:nvSpPr>
          <p:spPr>
            <a:xfrm>
              <a:off x="6390926" y="4677086"/>
              <a:ext cx="721074" cy="4496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회사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7D89EC9-1658-4438-9D01-7841C08629D1}"/>
                </a:ext>
              </a:extLst>
            </p:cNvPr>
            <p:cNvSpPr/>
            <p:nvPr/>
          </p:nvSpPr>
          <p:spPr>
            <a:xfrm>
              <a:off x="4650109" y="4794696"/>
              <a:ext cx="721074" cy="4496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나</a:t>
              </a:r>
            </a:p>
          </p:txBody>
        </p:sp>
      </p:grpSp>
      <p:pic>
        <p:nvPicPr>
          <p:cNvPr id="5126" name="Picture 6" descr="이별의 아픔을 쉽게 극복한 사람들의 3가지 비결 | 1boon">
            <a:extLst>
              <a:ext uri="{FF2B5EF4-FFF2-40B4-BE49-F238E27FC236}">
                <a16:creationId xmlns:a16="http://schemas.microsoft.com/office/drawing/2014/main" id="{5D5D5E6D-D480-4640-8CD1-192334D58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838" y="3370954"/>
            <a:ext cx="3644176" cy="277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122BEC-DF06-4783-83EA-368794163447}"/>
              </a:ext>
            </a:extLst>
          </p:cNvPr>
          <p:cNvSpPr/>
          <p:nvPr/>
        </p:nvSpPr>
        <p:spPr>
          <a:xfrm>
            <a:off x="8038839" y="6148392"/>
            <a:ext cx="3644175" cy="4424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회사 다시 붙을 수 있다고 위로 중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94F2339-4E47-4E6E-ADFF-AD2B1CFFE86E}"/>
              </a:ext>
            </a:extLst>
          </p:cNvPr>
          <p:cNvCxnSpPr>
            <a:cxnSpLocks/>
          </p:cNvCxnSpPr>
          <p:nvPr/>
        </p:nvCxnSpPr>
        <p:spPr>
          <a:xfrm>
            <a:off x="-4465" y="4344674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325C70-7477-42DF-8517-FFA5786F25B0}"/>
              </a:ext>
            </a:extLst>
          </p:cNvPr>
          <p:cNvSpPr txBox="1"/>
          <p:nvPr/>
        </p:nvSpPr>
        <p:spPr>
          <a:xfrm>
            <a:off x="-14196" y="4344672"/>
            <a:ext cx="461665" cy="11314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영상자료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2F8EB04-F332-40B5-AEA9-C6C9859B108C}"/>
              </a:ext>
            </a:extLst>
          </p:cNvPr>
          <p:cNvCxnSpPr>
            <a:cxnSpLocks/>
          </p:cNvCxnSpPr>
          <p:nvPr/>
        </p:nvCxnSpPr>
        <p:spPr>
          <a:xfrm>
            <a:off x="2232" y="5426507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C528DA8-2CE8-4A7B-A1D5-8AF94B1CBEA6}"/>
              </a:ext>
            </a:extLst>
          </p:cNvPr>
          <p:cNvSpPr/>
          <p:nvPr/>
        </p:nvSpPr>
        <p:spPr>
          <a:xfrm>
            <a:off x="4465" y="1097259"/>
            <a:ext cx="603682" cy="1085479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4D8507-3CF9-474F-A5F7-1A6537F22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682" y="70557"/>
            <a:ext cx="9418320" cy="874539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종료 원인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6B26B99-0A7F-465B-993D-86DE9E5BF4AE}"/>
              </a:ext>
            </a:extLst>
          </p:cNvPr>
          <p:cNvCxnSpPr/>
          <p:nvPr/>
        </p:nvCxnSpPr>
        <p:spPr>
          <a:xfrm flipV="1">
            <a:off x="603682" y="887015"/>
            <a:ext cx="11079332" cy="7055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DC3ED6-0BC2-4A56-BBCD-F3AEC0A42ED8}"/>
              </a:ext>
            </a:extLst>
          </p:cNvPr>
          <p:cNvSpPr txBox="1"/>
          <p:nvPr/>
        </p:nvSpPr>
        <p:spPr>
          <a:xfrm>
            <a:off x="603682" y="1015404"/>
            <a:ext cx="69012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해고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민법상으로는 사용자 측의 고용계약의 해지</a:t>
            </a:r>
            <a:r>
              <a:rPr lang="ko-KR" alt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해당한다</a:t>
            </a:r>
            <a:r>
              <a:rPr lang="en-US" altLang="ko-KR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</a:p>
          <a:p>
            <a:r>
              <a:rPr lang="ko-KR" alt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판례에 따르면 해고란 실제 사업장에서 불리우는 명칭이나 그 절차에 관계없이 </a:t>
            </a:r>
            <a:endParaRPr lang="en-US" altLang="ko-KR" sz="1600" b="0" i="0" dirty="0">
              <a:solidFill>
                <a:schemeClr val="tx1">
                  <a:lumMod val="85000"/>
                </a:schemeClr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근로자의 의사에 반하여 사용자의 </a:t>
            </a:r>
            <a:r>
              <a:rPr lang="ko-KR" altLang="en-US" sz="1600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일방적인 의사에 의하여 </a:t>
            </a:r>
            <a:endParaRPr lang="en-US" altLang="ko-KR" sz="1600" b="1" i="0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이루어지는 일체의 근로계약관계의 종료</a:t>
            </a:r>
            <a:r>
              <a:rPr lang="ko-KR" alt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의미한다</a:t>
            </a:r>
            <a:r>
              <a:rPr lang="en-US" altLang="ko-KR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앞으로의 이력서에도 남아서 직장을 못구하고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노숙자나 자살을 하는 경우가 많다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  <p:pic>
        <p:nvPicPr>
          <p:cNvPr id="18" name="Picture 2" descr="스티브 잡스에게 다섯번이나 해고된 직원의 고백 (한영 자막) - YouTube">
            <a:extLst>
              <a:ext uri="{FF2B5EF4-FFF2-40B4-BE49-F238E27FC236}">
                <a16:creationId xmlns:a16="http://schemas.microsoft.com/office/drawing/2014/main" id="{27B1BE7B-437A-4632-A59C-91D297419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833" y="3105976"/>
            <a:ext cx="6043084" cy="339923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병가내고 유로 보다 짤렸습니다... - 유머/움짤/이슈 - 에펨코리아">
            <a:extLst>
              <a:ext uri="{FF2B5EF4-FFF2-40B4-BE49-F238E27FC236}">
                <a16:creationId xmlns:a16="http://schemas.microsoft.com/office/drawing/2014/main" id="{74FEE037-0EF8-4146-88EE-B5DC8BD05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134" y="1015404"/>
            <a:ext cx="3415880" cy="54898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3B0479-F1B9-4001-8080-96335FD48213}"/>
              </a:ext>
            </a:extLst>
          </p:cNvPr>
          <p:cNvCxnSpPr>
            <a:cxnSpLocks/>
          </p:cNvCxnSpPr>
          <p:nvPr/>
        </p:nvCxnSpPr>
        <p:spPr>
          <a:xfrm>
            <a:off x="0" y="1111843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C605D2F-86F9-4F25-AB3C-A404CDFF8117}"/>
              </a:ext>
            </a:extLst>
          </p:cNvPr>
          <p:cNvSpPr txBox="1"/>
          <p:nvPr/>
        </p:nvSpPr>
        <p:spPr>
          <a:xfrm>
            <a:off x="0" y="0"/>
            <a:ext cx="461665" cy="11816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종료사유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80F0F6-5CAD-4B08-B34C-31DEC73E4234}"/>
              </a:ext>
            </a:extLst>
          </p:cNvPr>
          <p:cNvCxnSpPr>
            <a:cxnSpLocks/>
          </p:cNvCxnSpPr>
          <p:nvPr/>
        </p:nvCxnSpPr>
        <p:spPr>
          <a:xfrm>
            <a:off x="0" y="2195920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109102-E0F6-49FE-AA7A-A09BAE10E6AE}"/>
              </a:ext>
            </a:extLst>
          </p:cNvPr>
          <p:cNvSpPr txBox="1"/>
          <p:nvPr/>
        </p:nvSpPr>
        <p:spPr>
          <a:xfrm>
            <a:off x="0" y="1111844"/>
            <a:ext cx="461665" cy="11314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종료원인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F838CA6-C9FD-4C7D-8CF4-2507965E04DB}"/>
              </a:ext>
            </a:extLst>
          </p:cNvPr>
          <p:cNvCxnSpPr>
            <a:cxnSpLocks/>
          </p:cNvCxnSpPr>
          <p:nvPr/>
        </p:nvCxnSpPr>
        <p:spPr>
          <a:xfrm>
            <a:off x="-4465" y="4344674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B7C356-B50A-4817-BEE6-748A74009D54}"/>
              </a:ext>
            </a:extLst>
          </p:cNvPr>
          <p:cNvSpPr txBox="1"/>
          <p:nvPr/>
        </p:nvSpPr>
        <p:spPr>
          <a:xfrm>
            <a:off x="-4465" y="2195920"/>
            <a:ext cx="461665" cy="2231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부당해고 구제기관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DCDDDD7-1EB0-4789-9A55-C69DC596AC93}"/>
              </a:ext>
            </a:extLst>
          </p:cNvPr>
          <p:cNvCxnSpPr>
            <a:cxnSpLocks/>
          </p:cNvCxnSpPr>
          <p:nvPr/>
        </p:nvCxnSpPr>
        <p:spPr>
          <a:xfrm>
            <a:off x="-4465" y="4344674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7356FA-2E13-47CE-A0D6-6E7240B0A36B}"/>
              </a:ext>
            </a:extLst>
          </p:cNvPr>
          <p:cNvSpPr txBox="1"/>
          <p:nvPr/>
        </p:nvSpPr>
        <p:spPr>
          <a:xfrm>
            <a:off x="-14196" y="4344672"/>
            <a:ext cx="461665" cy="11314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영상자료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475EEA9-5C95-4450-9ED6-C532C200B858}"/>
              </a:ext>
            </a:extLst>
          </p:cNvPr>
          <p:cNvCxnSpPr>
            <a:cxnSpLocks/>
          </p:cNvCxnSpPr>
          <p:nvPr/>
        </p:nvCxnSpPr>
        <p:spPr>
          <a:xfrm>
            <a:off x="2232" y="5426507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67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D8507-3CF9-474F-A5F7-1A6537F22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682" y="70557"/>
            <a:ext cx="9418320" cy="874539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종료 원인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6B26B99-0A7F-465B-993D-86DE9E5BF4AE}"/>
              </a:ext>
            </a:extLst>
          </p:cNvPr>
          <p:cNvCxnSpPr/>
          <p:nvPr/>
        </p:nvCxnSpPr>
        <p:spPr>
          <a:xfrm flipV="1">
            <a:off x="603682" y="887015"/>
            <a:ext cx="11079332" cy="7055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DC3ED6-0BC2-4A56-BBCD-F3AEC0A42ED8}"/>
              </a:ext>
            </a:extLst>
          </p:cNvPr>
          <p:cNvSpPr txBox="1"/>
          <p:nvPr/>
        </p:nvSpPr>
        <p:spPr>
          <a:xfrm>
            <a:off x="603682" y="1015551"/>
            <a:ext cx="913102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사직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ko-KR" alt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사직이란 </a:t>
            </a:r>
            <a:r>
              <a:rPr lang="ko-KR" altLang="en-US" sz="1600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근로자의 일방적 의사표시에 의해 장래에 향해 근로관계를 종료</a:t>
            </a:r>
            <a:r>
              <a:rPr lang="ko-KR" alt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시키는 것을 말합니다</a:t>
            </a:r>
            <a:r>
              <a:rPr lang="en-US" altLang="ko-KR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algn="just"/>
            <a:r>
              <a:rPr lang="ko-KR" alt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사직의 대표적인 예는 근로자가 </a:t>
            </a:r>
            <a:r>
              <a:rPr lang="ko-KR" altLang="en-US" sz="1600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일방적으로 사표</a:t>
            </a:r>
            <a:r>
              <a:rPr lang="en-US" altLang="ko-KR" sz="1600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600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사직원</a:t>
            </a:r>
            <a:r>
              <a:rPr lang="en-US" altLang="ko-KR" sz="1600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1600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제출하고 회사에 출근하지 않는 경우</a:t>
            </a:r>
            <a:r>
              <a:rPr lang="ko-KR" alt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있습니다</a:t>
            </a:r>
            <a:r>
              <a:rPr lang="en-US" altLang="ko-KR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pic>
        <p:nvPicPr>
          <p:cNvPr id="3074" name="Picture 2" descr="내 마음속의 사직서!? (@resign_in_mind) / Twitter">
            <a:extLst>
              <a:ext uri="{FF2B5EF4-FFF2-40B4-BE49-F238E27FC236}">
                <a16:creationId xmlns:a16="http://schemas.microsoft.com/office/drawing/2014/main" id="{963A2813-258C-48E4-A8C7-7F070841B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10" y="2031325"/>
            <a:ext cx="5322570" cy="4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umbanil">
            <a:extLst>
              <a:ext uri="{FF2B5EF4-FFF2-40B4-BE49-F238E27FC236}">
                <a16:creationId xmlns:a16="http://schemas.microsoft.com/office/drawing/2014/main" id="{2015CBD8-EB59-43BD-94A5-7244A1AB3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42" y="2031324"/>
            <a:ext cx="4258055" cy="425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E42253-5D8C-4EFE-846F-B1CF24601986}"/>
              </a:ext>
            </a:extLst>
          </p:cNvPr>
          <p:cNvSpPr/>
          <p:nvPr/>
        </p:nvSpPr>
        <p:spPr>
          <a:xfrm>
            <a:off x="4465" y="1097259"/>
            <a:ext cx="603682" cy="1085479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CCD64E0-855C-40D6-9EFB-6E185D0E3B6E}"/>
              </a:ext>
            </a:extLst>
          </p:cNvPr>
          <p:cNvCxnSpPr>
            <a:cxnSpLocks/>
          </p:cNvCxnSpPr>
          <p:nvPr/>
        </p:nvCxnSpPr>
        <p:spPr>
          <a:xfrm>
            <a:off x="0" y="1111843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489FF5-D763-4E20-9F80-50BB7306FD98}"/>
              </a:ext>
            </a:extLst>
          </p:cNvPr>
          <p:cNvSpPr txBox="1"/>
          <p:nvPr/>
        </p:nvSpPr>
        <p:spPr>
          <a:xfrm>
            <a:off x="0" y="0"/>
            <a:ext cx="461665" cy="11816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종료사유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B2E0F7F-6FFC-47F8-9C74-ED483CAF370A}"/>
              </a:ext>
            </a:extLst>
          </p:cNvPr>
          <p:cNvCxnSpPr>
            <a:cxnSpLocks/>
          </p:cNvCxnSpPr>
          <p:nvPr/>
        </p:nvCxnSpPr>
        <p:spPr>
          <a:xfrm>
            <a:off x="0" y="2195920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5EE26F2-0BC6-4FDD-892D-EC178EF9A189}"/>
              </a:ext>
            </a:extLst>
          </p:cNvPr>
          <p:cNvSpPr txBox="1"/>
          <p:nvPr/>
        </p:nvSpPr>
        <p:spPr>
          <a:xfrm>
            <a:off x="0" y="1111844"/>
            <a:ext cx="461665" cy="11314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종료원인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BBA2A65-E553-4596-B227-26389A30F8B9}"/>
              </a:ext>
            </a:extLst>
          </p:cNvPr>
          <p:cNvCxnSpPr>
            <a:cxnSpLocks/>
          </p:cNvCxnSpPr>
          <p:nvPr/>
        </p:nvCxnSpPr>
        <p:spPr>
          <a:xfrm>
            <a:off x="-4465" y="4344674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786A8C-6664-43AF-B479-CE13B64CB71B}"/>
              </a:ext>
            </a:extLst>
          </p:cNvPr>
          <p:cNvSpPr txBox="1"/>
          <p:nvPr/>
        </p:nvSpPr>
        <p:spPr>
          <a:xfrm>
            <a:off x="-4465" y="2195920"/>
            <a:ext cx="461665" cy="2231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부당해고 구제기관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764C427-2CEC-406E-9B09-6E31957C0F0F}"/>
              </a:ext>
            </a:extLst>
          </p:cNvPr>
          <p:cNvCxnSpPr>
            <a:cxnSpLocks/>
          </p:cNvCxnSpPr>
          <p:nvPr/>
        </p:nvCxnSpPr>
        <p:spPr>
          <a:xfrm>
            <a:off x="-4465" y="4344674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EA8D52-B77C-46A4-907C-FF05290363BD}"/>
              </a:ext>
            </a:extLst>
          </p:cNvPr>
          <p:cNvSpPr txBox="1"/>
          <p:nvPr/>
        </p:nvSpPr>
        <p:spPr>
          <a:xfrm>
            <a:off x="-14196" y="4344672"/>
            <a:ext cx="461665" cy="11314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영상자료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A560F2E-9A46-4994-A3B4-B48F65233396}"/>
              </a:ext>
            </a:extLst>
          </p:cNvPr>
          <p:cNvCxnSpPr>
            <a:cxnSpLocks/>
          </p:cNvCxnSpPr>
          <p:nvPr/>
        </p:nvCxnSpPr>
        <p:spPr>
          <a:xfrm>
            <a:off x="2232" y="5426507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56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D8507-3CF9-474F-A5F7-1A6537F22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682" y="70557"/>
            <a:ext cx="9418320" cy="874539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종료 원인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6B26B99-0A7F-465B-993D-86DE9E5BF4AE}"/>
              </a:ext>
            </a:extLst>
          </p:cNvPr>
          <p:cNvCxnSpPr/>
          <p:nvPr/>
        </p:nvCxnSpPr>
        <p:spPr>
          <a:xfrm flipV="1">
            <a:off x="603682" y="887015"/>
            <a:ext cx="11079332" cy="7055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DC3ED6-0BC2-4A56-BBCD-F3AEC0A42ED8}"/>
              </a:ext>
            </a:extLst>
          </p:cNvPr>
          <p:cNvSpPr txBox="1"/>
          <p:nvPr/>
        </p:nvSpPr>
        <p:spPr>
          <a:xfrm>
            <a:off x="612612" y="977206"/>
            <a:ext cx="700865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0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합의 해지</a:t>
            </a:r>
            <a:endParaRPr lang="en-US" altLang="ko-KR" sz="1600" b="1" i="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ko-KR" alt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합의 해지란 </a:t>
            </a:r>
            <a:r>
              <a:rPr lang="ko-KR" altLang="en-US" sz="1600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근로자가 사직원의 제출로 근로계약관계의 합의 해지를 청약</a:t>
            </a:r>
            <a:r>
              <a:rPr lang="ko-KR" alt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하고 이에</a:t>
            </a:r>
            <a:endParaRPr lang="en-US" altLang="ko-KR" sz="1600" b="0" i="0" dirty="0">
              <a:solidFill>
                <a:schemeClr val="tx1">
                  <a:lumMod val="85000"/>
                </a:schemeClr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ko-KR" alt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대하여 </a:t>
            </a:r>
            <a:r>
              <a:rPr lang="ko-KR" altLang="en-US" sz="1600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사용자가 승낙함으로써 해당 근로관계를 종료 시키는 경우</a:t>
            </a:r>
            <a:r>
              <a:rPr lang="ko-KR" alt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말합니다</a:t>
            </a:r>
            <a:r>
              <a:rPr lang="en-US" altLang="ko-KR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pic>
        <p:nvPicPr>
          <p:cNvPr id="6146" name="Picture 2" descr="아웃소싱타임스">
            <a:extLst>
              <a:ext uri="{FF2B5EF4-FFF2-40B4-BE49-F238E27FC236}">
                <a16:creationId xmlns:a16="http://schemas.microsoft.com/office/drawing/2014/main" id="{856CCA20-8E47-4B51-A262-BDBB6DC11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86" y="2035990"/>
            <a:ext cx="6050773" cy="3176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4달러 - 나무위키">
            <a:extLst>
              <a:ext uri="{FF2B5EF4-FFF2-40B4-BE49-F238E27FC236}">
                <a16:creationId xmlns:a16="http://schemas.microsoft.com/office/drawing/2014/main" id="{D9D4C639-153A-489C-BB0C-3E325F30E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348" y="3261007"/>
            <a:ext cx="5783074" cy="32500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6F7C0A-9929-4DE9-8B4B-AA1D68E0C977}"/>
              </a:ext>
            </a:extLst>
          </p:cNvPr>
          <p:cNvSpPr/>
          <p:nvPr/>
        </p:nvSpPr>
        <p:spPr>
          <a:xfrm>
            <a:off x="4465" y="1097259"/>
            <a:ext cx="603682" cy="1085479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BEB922C-1931-43C2-B58D-47CC4C3DF5B4}"/>
              </a:ext>
            </a:extLst>
          </p:cNvPr>
          <p:cNvCxnSpPr>
            <a:cxnSpLocks/>
          </p:cNvCxnSpPr>
          <p:nvPr/>
        </p:nvCxnSpPr>
        <p:spPr>
          <a:xfrm>
            <a:off x="0" y="1111843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46EAFF-79CF-4FC9-A644-D19AD5B4C6E9}"/>
              </a:ext>
            </a:extLst>
          </p:cNvPr>
          <p:cNvSpPr txBox="1"/>
          <p:nvPr/>
        </p:nvSpPr>
        <p:spPr>
          <a:xfrm>
            <a:off x="0" y="0"/>
            <a:ext cx="461665" cy="11816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종료사유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DEB52C1-C254-41F4-8947-554E09E6C427}"/>
              </a:ext>
            </a:extLst>
          </p:cNvPr>
          <p:cNvCxnSpPr>
            <a:cxnSpLocks/>
          </p:cNvCxnSpPr>
          <p:nvPr/>
        </p:nvCxnSpPr>
        <p:spPr>
          <a:xfrm>
            <a:off x="0" y="2195920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A08217-940F-4C4A-A101-1A4C7100EFEE}"/>
              </a:ext>
            </a:extLst>
          </p:cNvPr>
          <p:cNvSpPr txBox="1"/>
          <p:nvPr/>
        </p:nvSpPr>
        <p:spPr>
          <a:xfrm>
            <a:off x="0" y="1111844"/>
            <a:ext cx="461665" cy="11314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종료원인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E9AAE36-E73B-4740-86F2-7D84B1ECED96}"/>
              </a:ext>
            </a:extLst>
          </p:cNvPr>
          <p:cNvCxnSpPr>
            <a:cxnSpLocks/>
          </p:cNvCxnSpPr>
          <p:nvPr/>
        </p:nvCxnSpPr>
        <p:spPr>
          <a:xfrm>
            <a:off x="-4465" y="4344674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8A05EC9-C14C-4CAC-A5D8-30D7AB6117BC}"/>
              </a:ext>
            </a:extLst>
          </p:cNvPr>
          <p:cNvSpPr txBox="1"/>
          <p:nvPr/>
        </p:nvSpPr>
        <p:spPr>
          <a:xfrm>
            <a:off x="-4465" y="2195920"/>
            <a:ext cx="461665" cy="2231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부당해고 구제기관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0763B7D-4C4A-49E5-AF10-4C2E3D5B86A8}"/>
              </a:ext>
            </a:extLst>
          </p:cNvPr>
          <p:cNvCxnSpPr>
            <a:cxnSpLocks/>
          </p:cNvCxnSpPr>
          <p:nvPr/>
        </p:nvCxnSpPr>
        <p:spPr>
          <a:xfrm>
            <a:off x="-4465" y="4344674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B768C6-02D5-4E6A-AB15-E13A11AC4940}"/>
              </a:ext>
            </a:extLst>
          </p:cNvPr>
          <p:cNvSpPr txBox="1"/>
          <p:nvPr/>
        </p:nvSpPr>
        <p:spPr>
          <a:xfrm>
            <a:off x="-14196" y="4344672"/>
            <a:ext cx="461665" cy="11314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영상자료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7CB113C-DA22-4808-B06C-89F9D0DBF429}"/>
              </a:ext>
            </a:extLst>
          </p:cNvPr>
          <p:cNvCxnSpPr>
            <a:cxnSpLocks/>
          </p:cNvCxnSpPr>
          <p:nvPr/>
        </p:nvCxnSpPr>
        <p:spPr>
          <a:xfrm>
            <a:off x="2232" y="5426507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17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D8507-3CF9-474F-A5F7-1A6537F22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682" y="70557"/>
            <a:ext cx="9418320" cy="874539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종료 원인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6B26B99-0A7F-465B-993D-86DE9E5BF4AE}"/>
              </a:ext>
            </a:extLst>
          </p:cNvPr>
          <p:cNvCxnSpPr/>
          <p:nvPr/>
        </p:nvCxnSpPr>
        <p:spPr>
          <a:xfrm flipV="1">
            <a:off x="603682" y="887015"/>
            <a:ext cx="11079332" cy="7055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DC3ED6-0BC2-4A56-BBCD-F3AEC0A42ED8}"/>
              </a:ext>
            </a:extLst>
          </p:cNvPr>
          <p:cNvSpPr txBox="1"/>
          <p:nvPr/>
        </p:nvSpPr>
        <p:spPr>
          <a:xfrm>
            <a:off x="603682" y="922072"/>
            <a:ext cx="83102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계약기간 만료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근로계약기간을 정한 경우에 근로계약 당사자 사이의 근로관계는 </a:t>
            </a:r>
            <a:r>
              <a:rPr lang="ko-KR" altLang="en-US" sz="1600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특별한 사정이 없는 한 그 기간이 </a:t>
            </a:r>
            <a:endParaRPr lang="en-US" altLang="ko-KR" sz="1600" b="1" i="0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만료함에 따라</a:t>
            </a:r>
            <a:r>
              <a:rPr lang="ko-KR" alt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사용자의 </a:t>
            </a:r>
            <a:r>
              <a:rPr lang="ko-KR" altLang="en-US" sz="1600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해고 등 별도의 조치를 기다릴 것 없이 </a:t>
            </a:r>
            <a:endParaRPr lang="en-US" altLang="ko-KR" sz="1600" b="1" i="0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근로자로서의 신분관계는 종료</a:t>
            </a:r>
            <a:r>
              <a:rPr lang="ko-KR" alt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됩니다</a:t>
            </a:r>
            <a:r>
              <a:rPr lang="en-US" altLang="ko-KR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다만</a:t>
            </a:r>
            <a:r>
              <a:rPr lang="en-US" altLang="ko-KR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단기의 근로계약이 </a:t>
            </a:r>
            <a:r>
              <a:rPr lang="ko-KR" altLang="en-US" sz="1600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장기간에 걸쳐서 반복하여 갱신</a:t>
            </a:r>
            <a:r>
              <a:rPr lang="ko-KR" alt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됨으로써 그 </a:t>
            </a:r>
            <a:r>
              <a:rPr lang="ko-KR" altLang="en-US" sz="1600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정한 기간이 단지 형식에</a:t>
            </a:r>
            <a:endParaRPr lang="en-US" altLang="ko-KR" sz="1600" b="1" i="0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불과하게 된 예외적인 경우</a:t>
            </a:r>
            <a:r>
              <a:rPr lang="ko-KR" alt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에는 사용자가 </a:t>
            </a:r>
            <a:r>
              <a:rPr lang="ko-KR" altLang="en-US" sz="1600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정당한 사유 없이 갱신계약의 </a:t>
            </a:r>
            <a:endParaRPr lang="en-US" altLang="ko-KR" sz="1600" b="1" i="0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체결을 거절하는 것은 해고와 마찬가지로 무효</a:t>
            </a:r>
            <a:r>
              <a:rPr lang="ko-KR" alt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됩니다</a:t>
            </a:r>
            <a:endParaRPr lang="en-US" altLang="ko-KR" sz="1600" b="0" i="0" dirty="0">
              <a:solidFill>
                <a:schemeClr val="tx1">
                  <a:lumMod val="85000"/>
                </a:schemeClr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122" name="Picture 2" descr="timeOver | Pixel Art Maker">
            <a:extLst>
              <a:ext uri="{FF2B5EF4-FFF2-40B4-BE49-F238E27FC236}">
                <a16:creationId xmlns:a16="http://schemas.microsoft.com/office/drawing/2014/main" id="{B9457C48-331F-43D6-B572-1B7C52B30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86" y="3225238"/>
            <a:ext cx="5229389" cy="313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파일조 : 원하는 모든 것!">
            <a:extLst>
              <a:ext uri="{FF2B5EF4-FFF2-40B4-BE49-F238E27FC236}">
                <a16:creationId xmlns:a16="http://schemas.microsoft.com/office/drawing/2014/main" id="{8DF3965C-8C55-440F-B606-41C7CA76C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348" y="3429000"/>
            <a:ext cx="5706782" cy="293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3F7B68-28C9-4EA2-B695-26D1354F847E}"/>
              </a:ext>
            </a:extLst>
          </p:cNvPr>
          <p:cNvSpPr/>
          <p:nvPr/>
        </p:nvSpPr>
        <p:spPr>
          <a:xfrm>
            <a:off x="4465" y="1097259"/>
            <a:ext cx="603682" cy="1085479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648572-1F82-4062-AD11-373EE25A7A39}"/>
              </a:ext>
            </a:extLst>
          </p:cNvPr>
          <p:cNvCxnSpPr>
            <a:cxnSpLocks/>
          </p:cNvCxnSpPr>
          <p:nvPr/>
        </p:nvCxnSpPr>
        <p:spPr>
          <a:xfrm>
            <a:off x="0" y="1111843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F2F3E38-04C9-4219-A4D4-696D3B594C08}"/>
              </a:ext>
            </a:extLst>
          </p:cNvPr>
          <p:cNvSpPr txBox="1"/>
          <p:nvPr/>
        </p:nvSpPr>
        <p:spPr>
          <a:xfrm>
            <a:off x="0" y="0"/>
            <a:ext cx="461665" cy="11816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종료사유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9D9F02E-55F8-465F-B453-E719023A1A15}"/>
              </a:ext>
            </a:extLst>
          </p:cNvPr>
          <p:cNvCxnSpPr>
            <a:cxnSpLocks/>
          </p:cNvCxnSpPr>
          <p:nvPr/>
        </p:nvCxnSpPr>
        <p:spPr>
          <a:xfrm>
            <a:off x="0" y="2195920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D7CA7A-4E6B-4C9F-AB05-8F567A6E7FA7}"/>
              </a:ext>
            </a:extLst>
          </p:cNvPr>
          <p:cNvSpPr txBox="1"/>
          <p:nvPr/>
        </p:nvSpPr>
        <p:spPr>
          <a:xfrm>
            <a:off x="0" y="1111844"/>
            <a:ext cx="461665" cy="11314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종료원인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87D28B6-CBCF-4C98-9CC1-84476D9400E6}"/>
              </a:ext>
            </a:extLst>
          </p:cNvPr>
          <p:cNvCxnSpPr>
            <a:cxnSpLocks/>
          </p:cNvCxnSpPr>
          <p:nvPr/>
        </p:nvCxnSpPr>
        <p:spPr>
          <a:xfrm>
            <a:off x="-4465" y="4344674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D89CE2-F52C-4EFC-BCAB-A9E8714B3EC0}"/>
              </a:ext>
            </a:extLst>
          </p:cNvPr>
          <p:cNvSpPr txBox="1"/>
          <p:nvPr/>
        </p:nvSpPr>
        <p:spPr>
          <a:xfrm>
            <a:off x="-4465" y="2195920"/>
            <a:ext cx="461665" cy="2231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부당해고 구제기관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90D98C9-8136-4276-A6A0-EED5A62077BB}"/>
              </a:ext>
            </a:extLst>
          </p:cNvPr>
          <p:cNvCxnSpPr>
            <a:cxnSpLocks/>
          </p:cNvCxnSpPr>
          <p:nvPr/>
        </p:nvCxnSpPr>
        <p:spPr>
          <a:xfrm>
            <a:off x="-4465" y="4344674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473AB7-1D13-4D37-8AAB-78F4B02FEE55}"/>
              </a:ext>
            </a:extLst>
          </p:cNvPr>
          <p:cNvSpPr txBox="1"/>
          <p:nvPr/>
        </p:nvSpPr>
        <p:spPr>
          <a:xfrm>
            <a:off x="-14196" y="4344672"/>
            <a:ext cx="461665" cy="11314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영상자료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283874-1C72-463D-B968-1B1C5437E132}"/>
              </a:ext>
            </a:extLst>
          </p:cNvPr>
          <p:cNvCxnSpPr>
            <a:cxnSpLocks/>
          </p:cNvCxnSpPr>
          <p:nvPr/>
        </p:nvCxnSpPr>
        <p:spPr>
          <a:xfrm>
            <a:off x="2232" y="5426507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9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D8507-3CF9-474F-A5F7-1A6537F22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682" y="70557"/>
            <a:ext cx="9418320" cy="874539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종료 원인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6B26B99-0A7F-465B-993D-86DE9E5BF4AE}"/>
              </a:ext>
            </a:extLst>
          </p:cNvPr>
          <p:cNvCxnSpPr/>
          <p:nvPr/>
        </p:nvCxnSpPr>
        <p:spPr>
          <a:xfrm flipV="1">
            <a:off x="603682" y="887015"/>
            <a:ext cx="11079332" cy="7055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11F1D8-A9B6-4DDC-84AE-ECB1D775B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224" y="1037042"/>
            <a:ext cx="1507790" cy="158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42EADD-4CC5-4BB4-85A0-A669F14FA884}"/>
              </a:ext>
            </a:extLst>
          </p:cNvPr>
          <p:cNvSpPr txBox="1"/>
          <p:nvPr/>
        </p:nvSpPr>
        <p:spPr>
          <a:xfrm>
            <a:off x="603682" y="945096"/>
            <a:ext cx="8255786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정년에 도달</a:t>
            </a:r>
            <a:endParaRPr lang="en-US" altLang="ko-KR" sz="2400" b="1" i="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700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정년은 직장에서 물러나도록 정해져 있는 나이</a:t>
            </a:r>
            <a:r>
              <a:rPr lang="ko-KR" altLang="en-US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말한다</a:t>
            </a:r>
            <a:r>
              <a:rPr lang="en-US" altLang="ko-KR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</a:p>
          <a:p>
            <a:r>
              <a:rPr lang="ko-KR" altLang="en-US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보통 연령정년을 지칭하지만</a:t>
            </a:r>
            <a:r>
              <a:rPr lang="en-US" altLang="ko-KR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군인 등의 경우에는 계급정년이나 근속정년도 있다</a:t>
            </a:r>
            <a:r>
              <a:rPr lang="en-US" altLang="ko-KR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en-US" altLang="ko-KR" sz="1600" b="1" i="0" dirty="0">
              <a:solidFill>
                <a:schemeClr val="tx1">
                  <a:lumMod val="85000"/>
                </a:schemeClr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700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대한민국의 경우는 </a:t>
            </a:r>
            <a:r>
              <a:rPr lang="en-US" altLang="ko-KR" sz="1700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60</a:t>
            </a:r>
            <a:r>
              <a:rPr lang="ko-KR" altLang="en-US" sz="1700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 이상이다</a:t>
            </a:r>
            <a:r>
              <a:rPr lang="en-US" altLang="ko-KR" sz="1700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r>
              <a:rPr lang="ko-KR" altLang="en-US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한국에 한해 외무공무원은 </a:t>
            </a:r>
            <a:r>
              <a:rPr lang="en-US" altLang="ko-KR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1993</a:t>
            </a:r>
            <a:r>
              <a:rPr lang="ko-KR" altLang="en-US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년까지 계급정년이 있었고</a:t>
            </a:r>
            <a:r>
              <a:rPr lang="en-US" altLang="ko-KR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</a:p>
          <a:p>
            <a:r>
              <a:rPr lang="ko-KR" altLang="en-US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교사는 </a:t>
            </a:r>
            <a:r>
              <a:rPr lang="en-US" altLang="ko-KR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1998</a:t>
            </a:r>
            <a:r>
              <a:rPr lang="ko-KR" altLang="en-US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년까지 계급정년이 있었다</a:t>
            </a:r>
            <a:r>
              <a:rPr lang="en-US" altLang="ko-KR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일반직공무원은 </a:t>
            </a:r>
            <a:r>
              <a:rPr lang="en-US" altLang="ko-KR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2004</a:t>
            </a:r>
            <a:r>
              <a:rPr lang="ko-KR" altLang="en-US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년까지 계급정년이 있었다</a:t>
            </a:r>
            <a:r>
              <a:rPr lang="en-US" altLang="ko-KR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r>
              <a:rPr lang="ko-KR" altLang="en-US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일정한 정년 나이가 있는 </a:t>
            </a:r>
            <a:r>
              <a:rPr lang="ko-KR" altLang="en-US" sz="1700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직장에서 근로하다가 정년에 달하여 퇴직하는 것이 곧 정년퇴직이다</a:t>
            </a:r>
            <a:r>
              <a:rPr lang="en-US" altLang="ko-KR" sz="1700" b="1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en-US" altLang="ko-KR" sz="1600" b="1" i="0" dirty="0">
              <a:solidFill>
                <a:schemeClr val="tx1">
                  <a:lumMod val="85000"/>
                </a:schemeClr>
              </a:solidFill>
              <a:effectLst/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70912F-3CCE-4C6E-9972-BD91E6E42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77" b="90323" l="9562" r="90040">
                        <a14:foregroundMark x1="62550" y1="14113" x2="60558" y2="24597"/>
                        <a14:foregroundMark x1="17530" y1="23589" x2="23108" y2="33065"/>
                        <a14:foregroundMark x1="88446" y1="38911" x2="90438" y2="53629"/>
                        <a14:foregroundMark x1="68127" y1="86089" x2="76096" y2="90323"/>
                        <a14:foregroundMark x1="56972" y1="14315" x2="54980" y2="24194"/>
                        <a14:foregroundMark x1="66534" y1="21371" x2="62550" y2="26815"/>
                        <a14:foregroundMark x1="52988" y1="10081" x2="66135" y2="9476"/>
                        <a14:foregroundMark x1="73705" y1="18145" x2="73705" y2="20161"/>
                        <a14:foregroundMark x1="69721" y1="18347" x2="62550" y2="19758"/>
                        <a14:foregroundMark x1="48606" y1="19960" x2="45817" y2="20766"/>
                        <a14:foregroundMark x1="74104" y1="18952" x2="74104" y2="20766"/>
                        <a14:foregroundMark x1="85259" y1="59879" x2="85259" y2="655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9529" y="4064252"/>
            <a:ext cx="1488163" cy="2940752"/>
          </a:xfrm>
          <a:prstGeom prst="rect">
            <a:avLst/>
          </a:prstGeom>
        </p:spPr>
      </p:pic>
      <p:pic>
        <p:nvPicPr>
          <p:cNvPr id="1028" name="Picture 4" descr="이제 바톤터치 타임 - 인스티즈(instiz) 인티포털">
            <a:extLst>
              <a:ext uri="{FF2B5EF4-FFF2-40B4-BE49-F238E27FC236}">
                <a16:creationId xmlns:a16="http://schemas.microsoft.com/office/drawing/2014/main" id="{12012720-71DC-4ACF-A4B9-DB25C1BB4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812" y="3708695"/>
            <a:ext cx="4746077" cy="267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15509F2-13F8-45A2-B2CA-CBB274B5A19C}"/>
              </a:ext>
            </a:extLst>
          </p:cNvPr>
          <p:cNvSpPr/>
          <p:nvPr/>
        </p:nvSpPr>
        <p:spPr>
          <a:xfrm>
            <a:off x="8944411" y="4921730"/>
            <a:ext cx="1834718" cy="4496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60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 이상 정년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3CDC9B-B048-415F-8451-0A160CD178EC}"/>
              </a:ext>
            </a:extLst>
          </p:cNvPr>
          <p:cNvSpPr/>
          <p:nvPr/>
        </p:nvSpPr>
        <p:spPr>
          <a:xfrm>
            <a:off x="5730526" y="5173721"/>
            <a:ext cx="1967066" cy="4496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 초년생</a:t>
            </a: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A16BDACE-0013-43BC-9892-4527878A00D8}"/>
              </a:ext>
            </a:extLst>
          </p:cNvPr>
          <p:cNvSpPr/>
          <p:nvPr/>
        </p:nvSpPr>
        <p:spPr>
          <a:xfrm>
            <a:off x="2230750" y="3480778"/>
            <a:ext cx="1349612" cy="904240"/>
          </a:xfrm>
          <a:prstGeom prst="wedgeRoundRectCallout">
            <a:avLst>
              <a:gd name="adj1" fmla="val -57720"/>
              <a:gd name="adj2" fmla="val 83848"/>
              <a:gd name="adj3" fmla="val 16667"/>
            </a:avLst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내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몪까지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파이팅</a:t>
            </a:r>
            <a:r>
              <a:rPr lang="en-US" altLang="ko-KR" dirty="0">
                <a:solidFill>
                  <a:sysClr val="windowText" lastClr="000000"/>
                </a:solidFill>
              </a:rPr>
              <a:t>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2FB096-C0CD-4B53-B9BD-AB8756574487}"/>
              </a:ext>
            </a:extLst>
          </p:cNvPr>
          <p:cNvSpPr/>
          <p:nvPr/>
        </p:nvSpPr>
        <p:spPr>
          <a:xfrm>
            <a:off x="4465" y="1097259"/>
            <a:ext cx="603682" cy="1085479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9353B4-F1B0-459E-90F8-68A9006D7737}"/>
              </a:ext>
            </a:extLst>
          </p:cNvPr>
          <p:cNvCxnSpPr>
            <a:cxnSpLocks/>
          </p:cNvCxnSpPr>
          <p:nvPr/>
        </p:nvCxnSpPr>
        <p:spPr>
          <a:xfrm>
            <a:off x="0" y="1111843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2782E4-5318-4013-A186-26F352DF967B}"/>
              </a:ext>
            </a:extLst>
          </p:cNvPr>
          <p:cNvSpPr txBox="1"/>
          <p:nvPr/>
        </p:nvSpPr>
        <p:spPr>
          <a:xfrm>
            <a:off x="0" y="0"/>
            <a:ext cx="461665" cy="11816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종료사유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214321A-00F5-4450-8CD5-A59FACAC931C}"/>
              </a:ext>
            </a:extLst>
          </p:cNvPr>
          <p:cNvCxnSpPr>
            <a:cxnSpLocks/>
          </p:cNvCxnSpPr>
          <p:nvPr/>
        </p:nvCxnSpPr>
        <p:spPr>
          <a:xfrm>
            <a:off x="0" y="2195920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6E39EA1-1765-4A83-9282-F08AAF76724E}"/>
              </a:ext>
            </a:extLst>
          </p:cNvPr>
          <p:cNvSpPr txBox="1"/>
          <p:nvPr/>
        </p:nvSpPr>
        <p:spPr>
          <a:xfrm>
            <a:off x="0" y="1111844"/>
            <a:ext cx="461665" cy="11314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종료원인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02EC7AC-E8BF-47B6-BA17-10124D0D6F3A}"/>
              </a:ext>
            </a:extLst>
          </p:cNvPr>
          <p:cNvCxnSpPr>
            <a:cxnSpLocks/>
          </p:cNvCxnSpPr>
          <p:nvPr/>
        </p:nvCxnSpPr>
        <p:spPr>
          <a:xfrm>
            <a:off x="-4465" y="4344674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1F5FAF-3C5D-4039-A951-D42933B1A48C}"/>
              </a:ext>
            </a:extLst>
          </p:cNvPr>
          <p:cNvSpPr txBox="1"/>
          <p:nvPr/>
        </p:nvSpPr>
        <p:spPr>
          <a:xfrm>
            <a:off x="-4465" y="2195920"/>
            <a:ext cx="461665" cy="2231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부당해고 구제기관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169FDA2-5D96-4EBC-84AE-749AC7AA78AB}"/>
              </a:ext>
            </a:extLst>
          </p:cNvPr>
          <p:cNvCxnSpPr>
            <a:cxnSpLocks/>
          </p:cNvCxnSpPr>
          <p:nvPr/>
        </p:nvCxnSpPr>
        <p:spPr>
          <a:xfrm>
            <a:off x="-4465" y="4344674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92DE9F-9EAD-41A7-A1C5-29B0C8B0BAD4}"/>
              </a:ext>
            </a:extLst>
          </p:cNvPr>
          <p:cNvSpPr txBox="1"/>
          <p:nvPr/>
        </p:nvSpPr>
        <p:spPr>
          <a:xfrm>
            <a:off x="-14196" y="4344672"/>
            <a:ext cx="461665" cy="11314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영상자료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E022587-0504-436B-BA4E-1908148B6324}"/>
              </a:ext>
            </a:extLst>
          </p:cNvPr>
          <p:cNvCxnSpPr>
            <a:cxnSpLocks/>
          </p:cNvCxnSpPr>
          <p:nvPr/>
        </p:nvCxnSpPr>
        <p:spPr>
          <a:xfrm>
            <a:off x="2232" y="5426507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2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D8507-3CF9-474F-A5F7-1A6537F22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682" y="70557"/>
            <a:ext cx="9418320" cy="874539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부당해고 구제기관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6B26B99-0A7F-465B-993D-86DE9E5BF4AE}"/>
              </a:ext>
            </a:extLst>
          </p:cNvPr>
          <p:cNvCxnSpPr/>
          <p:nvPr/>
        </p:nvCxnSpPr>
        <p:spPr>
          <a:xfrm flipV="1">
            <a:off x="603682" y="887015"/>
            <a:ext cx="11079332" cy="7055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DC3ED6-0BC2-4A56-BBCD-F3AEC0A42ED8}"/>
              </a:ext>
            </a:extLst>
          </p:cNvPr>
          <p:cNvSpPr txBox="1"/>
          <p:nvPr/>
        </p:nvSpPr>
        <p:spPr>
          <a:xfrm>
            <a:off x="603682" y="1181660"/>
            <a:ext cx="803296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부당해고의 의의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부당해고</a:t>
            </a:r>
            <a:r>
              <a:rPr lang="en-US" altLang="ko-KR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란 </a:t>
            </a:r>
            <a:r>
              <a:rPr lang="ko-KR" altLang="en-US" sz="17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정당한 이유 없는 해고</a:t>
            </a:r>
            <a:r>
              <a:rPr lang="ko-KR" altLang="en-US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 말합니다</a:t>
            </a:r>
            <a:r>
              <a:rPr lang="en-US" altLang="ko-KR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ko-KR" altLang="en-US" sz="1600" b="1" i="0" dirty="0" err="1">
                <a:solidFill>
                  <a:schemeClr val="tx1">
                    <a:lumMod val="8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규제「근로기준법</a:t>
            </a:r>
            <a:r>
              <a:rPr lang="ko-KR" altLang="en-US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」 제</a:t>
            </a:r>
            <a:r>
              <a:rPr lang="en-US" altLang="ko-KR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23</a:t>
            </a:r>
            <a:r>
              <a:rPr lang="ko-KR" altLang="en-US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조제</a:t>
            </a:r>
            <a:r>
              <a:rPr lang="en-US" altLang="ko-KR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항 </a:t>
            </a:r>
            <a:r>
              <a:rPr lang="en-US" altLang="ko-KR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).</a:t>
            </a:r>
          </a:p>
          <a:p>
            <a:endParaRPr lang="en-US" altLang="ko-KR" sz="1600" b="1" dirty="0">
              <a:solidFill>
                <a:schemeClr val="tx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부당해고 구제신청대상 사건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근로자를 정당한 이유 없이 해고하는 경우 근로자는 </a:t>
            </a:r>
            <a:r>
              <a:rPr lang="ko-KR" altLang="en-US" sz="17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노동위원회에 </a:t>
            </a:r>
            <a:endParaRPr lang="en-US" altLang="ko-KR" sz="1700" b="1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7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구제를 신청</a:t>
            </a:r>
            <a:r>
              <a:rPr lang="ko-KR" altLang="en-US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할 수 있습니다</a:t>
            </a:r>
            <a:r>
              <a:rPr lang="en-US" altLang="ko-KR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600" b="1" dirty="0">
              <a:solidFill>
                <a:schemeClr val="tx1">
                  <a:lumMod val="85000"/>
                </a:schemeClr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endParaRPr lang="en-US" altLang="ko-KR" sz="1600" b="1" i="0" dirty="0">
              <a:solidFill>
                <a:schemeClr val="tx1">
                  <a:lumMod val="85000"/>
                </a:schemeClr>
              </a:solidFill>
              <a:effectLst/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endParaRPr lang="en-US" altLang="ko-KR" sz="1600" b="1" i="0" dirty="0">
              <a:solidFill>
                <a:schemeClr val="tx1">
                  <a:lumMod val="85000"/>
                </a:schemeClr>
              </a:solidFill>
              <a:effectLst/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endParaRPr lang="ko-KR" altLang="en-US" sz="1600" b="1" i="0" dirty="0">
              <a:solidFill>
                <a:schemeClr val="tx1">
                  <a:lumMod val="85000"/>
                </a:schemeClr>
              </a:solidFill>
              <a:effectLst/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endParaRPr lang="en-US" altLang="ko-KR" sz="1600" b="1" i="0" dirty="0">
              <a:solidFill>
                <a:schemeClr val="tx1">
                  <a:lumMod val="85000"/>
                </a:schemeClr>
              </a:solidFill>
              <a:effectLst/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A270F0-8B2B-4B30-BE16-21748FA5E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21" r="7850"/>
          <a:stretch/>
        </p:blipFill>
        <p:spPr>
          <a:xfrm>
            <a:off x="7735489" y="2467408"/>
            <a:ext cx="3898852" cy="3473170"/>
          </a:xfrm>
          <a:prstGeom prst="rect">
            <a:avLst/>
          </a:prstGeom>
        </p:spPr>
      </p:pic>
      <p:pic>
        <p:nvPicPr>
          <p:cNvPr id="2063" name="Picture 15" descr="가카할배의 거짓말 추진력은 어디서 나오는 걸까요? : 클리앙">
            <a:extLst>
              <a:ext uri="{FF2B5EF4-FFF2-40B4-BE49-F238E27FC236}">
                <a16:creationId xmlns:a16="http://schemas.microsoft.com/office/drawing/2014/main" id="{19B06981-E0D2-490B-9D12-6FCD2CA54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70" y="3035909"/>
            <a:ext cx="5915251" cy="264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9EF86A7-01FB-4372-B39B-1C57E253D6B3}"/>
              </a:ext>
            </a:extLst>
          </p:cNvPr>
          <p:cNvGrpSpPr/>
          <p:nvPr/>
        </p:nvGrpSpPr>
        <p:grpSpPr>
          <a:xfrm>
            <a:off x="4338943" y="3786985"/>
            <a:ext cx="3308147" cy="3778708"/>
            <a:chOff x="4777482" y="1844173"/>
            <a:chExt cx="3308147" cy="3778708"/>
          </a:xfrm>
        </p:grpSpPr>
        <p:pic>
          <p:nvPicPr>
            <p:cNvPr id="2067" name="Picture 19" descr="기업 PNG 일러스트 | 이미지 및 PSD 파일 | Pngtree에 무료 다운로드">
              <a:extLst>
                <a:ext uri="{FF2B5EF4-FFF2-40B4-BE49-F238E27FC236}">
                  <a16:creationId xmlns:a16="http://schemas.microsoft.com/office/drawing/2014/main" id="{D5C069E4-810A-43B4-8BAF-9E67D383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6667" y1="41389" x2="47222" y2="43056"/>
                          <a14:foregroundMark x1="46389" y1="33611" x2="46389" y2="35000"/>
                          <a14:foregroundMark x1="54167" y1="33611" x2="54167" y2="35278"/>
                          <a14:foregroundMark x1="54167" y1="41667" x2="54722" y2="43611"/>
                          <a14:foregroundMark x1="53333" y1="39167" x2="46389" y2="46111"/>
                          <a14:foregroundMark x1="50833" y1="67222" x2="48333" y2="68333"/>
                          <a14:foregroundMark x1="65556" y1="55278" x2="64722" y2="5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670" y="1844173"/>
              <a:ext cx="1743959" cy="3778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7" name="Picture 29" descr="불 주먹, 불꽃, 불 주먹, 주먹 png | PNGWing">
              <a:extLst>
                <a:ext uri="{FF2B5EF4-FFF2-40B4-BE49-F238E27FC236}">
                  <a16:creationId xmlns:a16="http://schemas.microsoft.com/office/drawing/2014/main" id="{6B5D2EAF-041F-4081-94E8-9169202EB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400" b="90000" l="10000" r="90000">
                          <a14:foregroundMark x1="32717" y1="9400" x2="43804" y2="12800"/>
                          <a14:foregroundMark x1="43587" y1="11000" x2="44783" y2="14200"/>
                          <a14:foregroundMark x1="43043" y1="9800" x2="37609" y2="9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92329">
              <a:off x="4777482" y="3048858"/>
              <a:ext cx="2519585" cy="1369339"/>
            </a:xfrm>
            <a:prstGeom prst="rect">
              <a:avLst/>
            </a:prstGeom>
            <a:noFill/>
            <a:scene3d>
              <a:camera prst="orthographicFront">
                <a:rot lat="60000" lon="10800000" rev="108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037E71A-56C0-4BBC-A9AF-091A75DB0C42}"/>
                </a:ext>
              </a:extLst>
            </p:cNvPr>
            <p:cNvGrpSpPr/>
            <p:nvPr/>
          </p:nvGrpSpPr>
          <p:grpSpPr>
            <a:xfrm>
              <a:off x="5461381" y="2847016"/>
              <a:ext cx="2482231" cy="1773022"/>
              <a:chOff x="5461381" y="2847016"/>
              <a:chExt cx="2482231" cy="1773022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0D15E16-C41E-4567-B3C9-6A2F238C50A1}"/>
                  </a:ext>
                </a:extLst>
              </p:cNvPr>
              <p:cNvSpPr/>
              <p:nvPr/>
            </p:nvSpPr>
            <p:spPr>
              <a:xfrm>
                <a:off x="6814891" y="4171024"/>
                <a:ext cx="641927" cy="3592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latin typeface="MD개성체" panose="02020603020101020101" pitchFamily="18" charset="-127"/>
                    <a:ea typeface="MD개성체" panose="02020603020101020101" pitchFamily="18" charset="-127"/>
                  </a:rPr>
                  <a:t>회사</a:t>
                </a:r>
              </a:p>
            </p:txBody>
          </p:sp>
          <p:pic>
            <p:nvPicPr>
              <p:cNvPr id="2058" name="Picture 10" descr="불꽃의 배경 - 1015995와 (과) 비슷한 무료 클립 아트가 | illustAC">
                <a:extLst>
                  <a:ext uri="{FF2B5EF4-FFF2-40B4-BE49-F238E27FC236}">
                    <a16:creationId xmlns:a16="http://schemas.microsoft.com/office/drawing/2014/main" id="{751602BC-051B-4C84-AF93-04F97C0376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1381" y="2847016"/>
                <a:ext cx="2482231" cy="1773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34C550-52EF-48C3-8970-4A31800CA8BB}"/>
              </a:ext>
            </a:extLst>
          </p:cNvPr>
          <p:cNvSpPr/>
          <p:nvPr/>
        </p:nvSpPr>
        <p:spPr>
          <a:xfrm>
            <a:off x="4465" y="2195919"/>
            <a:ext cx="603682" cy="2148753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C4707ED-6D91-49CA-BD5B-D4FE530AC5E3}"/>
              </a:ext>
            </a:extLst>
          </p:cNvPr>
          <p:cNvCxnSpPr>
            <a:cxnSpLocks/>
          </p:cNvCxnSpPr>
          <p:nvPr/>
        </p:nvCxnSpPr>
        <p:spPr>
          <a:xfrm>
            <a:off x="0" y="1111843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081A84-BB91-41FB-9849-E0E764691623}"/>
              </a:ext>
            </a:extLst>
          </p:cNvPr>
          <p:cNvSpPr txBox="1"/>
          <p:nvPr/>
        </p:nvSpPr>
        <p:spPr>
          <a:xfrm>
            <a:off x="0" y="0"/>
            <a:ext cx="461665" cy="11816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종료사유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3FA18B4-5E0E-49ED-A548-B758129A5CCB}"/>
              </a:ext>
            </a:extLst>
          </p:cNvPr>
          <p:cNvCxnSpPr>
            <a:cxnSpLocks/>
          </p:cNvCxnSpPr>
          <p:nvPr/>
        </p:nvCxnSpPr>
        <p:spPr>
          <a:xfrm>
            <a:off x="0" y="2195920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A709844-7251-488B-A9E3-45B0082D0566}"/>
              </a:ext>
            </a:extLst>
          </p:cNvPr>
          <p:cNvSpPr txBox="1"/>
          <p:nvPr/>
        </p:nvSpPr>
        <p:spPr>
          <a:xfrm>
            <a:off x="0" y="1111844"/>
            <a:ext cx="461665" cy="11314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종료원인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9749F13-5960-4F28-91CF-49F7D5E89F5A}"/>
              </a:ext>
            </a:extLst>
          </p:cNvPr>
          <p:cNvCxnSpPr>
            <a:cxnSpLocks/>
          </p:cNvCxnSpPr>
          <p:nvPr/>
        </p:nvCxnSpPr>
        <p:spPr>
          <a:xfrm>
            <a:off x="-4465" y="4344674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4C9C774-D472-424F-BE6F-878A94CCFE0D}"/>
              </a:ext>
            </a:extLst>
          </p:cNvPr>
          <p:cNvSpPr txBox="1"/>
          <p:nvPr/>
        </p:nvSpPr>
        <p:spPr>
          <a:xfrm>
            <a:off x="-4465" y="2195920"/>
            <a:ext cx="461665" cy="2231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부당해고 구제기관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ABEA18-1065-466F-B5CE-933EC8019093}"/>
              </a:ext>
            </a:extLst>
          </p:cNvPr>
          <p:cNvSpPr/>
          <p:nvPr/>
        </p:nvSpPr>
        <p:spPr>
          <a:xfrm>
            <a:off x="7735489" y="5970985"/>
            <a:ext cx="3898852" cy="4424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부당해고 구제절차 개관</a:t>
            </a:r>
            <a:endParaRPr lang="en-US" altLang="ko-KR" sz="1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EC77D04-DA3D-4FB6-90F7-318157132D6B}"/>
              </a:ext>
            </a:extLst>
          </p:cNvPr>
          <p:cNvCxnSpPr>
            <a:cxnSpLocks/>
          </p:cNvCxnSpPr>
          <p:nvPr/>
        </p:nvCxnSpPr>
        <p:spPr>
          <a:xfrm>
            <a:off x="-4465" y="4344674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F540F94-322D-4D45-8581-A16EBEABE7CF}"/>
              </a:ext>
            </a:extLst>
          </p:cNvPr>
          <p:cNvSpPr txBox="1"/>
          <p:nvPr/>
        </p:nvSpPr>
        <p:spPr>
          <a:xfrm>
            <a:off x="-14196" y="4344672"/>
            <a:ext cx="461665" cy="11314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영상자료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10FD884-0D16-4ACE-A2F7-40A5B42B346F}"/>
              </a:ext>
            </a:extLst>
          </p:cNvPr>
          <p:cNvCxnSpPr>
            <a:cxnSpLocks/>
          </p:cNvCxnSpPr>
          <p:nvPr/>
        </p:nvCxnSpPr>
        <p:spPr>
          <a:xfrm>
            <a:off x="2232" y="5426507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47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197A1F-738B-4F8A-A15C-F5BD69730D35}"/>
              </a:ext>
            </a:extLst>
          </p:cNvPr>
          <p:cNvSpPr/>
          <p:nvPr/>
        </p:nvSpPr>
        <p:spPr>
          <a:xfrm>
            <a:off x="18261" y="4355838"/>
            <a:ext cx="603682" cy="1085479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4D8507-3CF9-474F-A5F7-1A6537F22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682" y="70557"/>
            <a:ext cx="9418320" cy="874539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 자료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6B26B99-0A7F-465B-993D-86DE9E5BF4AE}"/>
              </a:ext>
            </a:extLst>
          </p:cNvPr>
          <p:cNvCxnSpPr/>
          <p:nvPr/>
        </p:nvCxnSpPr>
        <p:spPr>
          <a:xfrm flipV="1">
            <a:off x="603682" y="887015"/>
            <a:ext cx="11079332" cy="7055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C4707ED-6D91-49CA-BD5B-D4FE530AC5E3}"/>
              </a:ext>
            </a:extLst>
          </p:cNvPr>
          <p:cNvCxnSpPr>
            <a:cxnSpLocks/>
          </p:cNvCxnSpPr>
          <p:nvPr/>
        </p:nvCxnSpPr>
        <p:spPr>
          <a:xfrm>
            <a:off x="0" y="1111843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081A84-BB91-41FB-9849-E0E764691623}"/>
              </a:ext>
            </a:extLst>
          </p:cNvPr>
          <p:cNvSpPr txBox="1"/>
          <p:nvPr/>
        </p:nvSpPr>
        <p:spPr>
          <a:xfrm>
            <a:off x="0" y="0"/>
            <a:ext cx="461665" cy="11816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종료사유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3FA18B4-5E0E-49ED-A548-B758129A5CCB}"/>
              </a:ext>
            </a:extLst>
          </p:cNvPr>
          <p:cNvCxnSpPr>
            <a:cxnSpLocks/>
          </p:cNvCxnSpPr>
          <p:nvPr/>
        </p:nvCxnSpPr>
        <p:spPr>
          <a:xfrm>
            <a:off x="0" y="2195920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A709844-7251-488B-A9E3-45B0082D0566}"/>
              </a:ext>
            </a:extLst>
          </p:cNvPr>
          <p:cNvSpPr txBox="1"/>
          <p:nvPr/>
        </p:nvSpPr>
        <p:spPr>
          <a:xfrm>
            <a:off x="0" y="1111844"/>
            <a:ext cx="461665" cy="11314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종료원인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9749F13-5960-4F28-91CF-49F7D5E89F5A}"/>
              </a:ext>
            </a:extLst>
          </p:cNvPr>
          <p:cNvCxnSpPr>
            <a:cxnSpLocks/>
          </p:cNvCxnSpPr>
          <p:nvPr/>
        </p:nvCxnSpPr>
        <p:spPr>
          <a:xfrm>
            <a:off x="-4465" y="4344674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4C9C774-D472-424F-BE6F-878A94CCFE0D}"/>
              </a:ext>
            </a:extLst>
          </p:cNvPr>
          <p:cNvSpPr txBox="1"/>
          <p:nvPr/>
        </p:nvSpPr>
        <p:spPr>
          <a:xfrm>
            <a:off x="-4465" y="2195920"/>
            <a:ext cx="461665" cy="2231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부당해고 구제기관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ABEA18-1065-466F-B5CE-933EC8019093}"/>
              </a:ext>
            </a:extLst>
          </p:cNvPr>
          <p:cNvSpPr/>
          <p:nvPr/>
        </p:nvSpPr>
        <p:spPr>
          <a:xfrm>
            <a:off x="840166" y="1403684"/>
            <a:ext cx="2817433" cy="4424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2"/>
              </a:rPr>
              <a:t>근로계약 종료 사유 영상</a:t>
            </a:r>
            <a:endParaRPr lang="en-US" altLang="ko-KR" sz="1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03D938-6991-437A-AC9E-872A684966BA}"/>
              </a:ext>
            </a:extLst>
          </p:cNvPr>
          <p:cNvSpPr txBox="1"/>
          <p:nvPr/>
        </p:nvSpPr>
        <p:spPr>
          <a:xfrm>
            <a:off x="-14196" y="4344672"/>
            <a:ext cx="461665" cy="11314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영상자료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A9012E2-FBF1-4BD4-A076-A8CAD12BBFC9}"/>
              </a:ext>
            </a:extLst>
          </p:cNvPr>
          <p:cNvCxnSpPr>
            <a:cxnSpLocks/>
          </p:cNvCxnSpPr>
          <p:nvPr/>
        </p:nvCxnSpPr>
        <p:spPr>
          <a:xfrm>
            <a:off x="2232" y="5426507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C5A2DB-76E6-45D8-B154-F20EDCB67CAE}"/>
              </a:ext>
            </a:extLst>
          </p:cNvPr>
          <p:cNvSpPr/>
          <p:nvPr/>
        </p:nvSpPr>
        <p:spPr>
          <a:xfrm>
            <a:off x="840166" y="1974715"/>
            <a:ext cx="3517230" cy="4424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3"/>
              </a:rPr>
              <a:t>절대 쓰지 말아야할 근로 계약서</a:t>
            </a:r>
            <a:endParaRPr lang="en-US" altLang="ko-KR" sz="1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178931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보기</Template>
  <TotalTime>111</TotalTime>
  <Words>402</Words>
  <Application>Microsoft Office PowerPoint</Application>
  <PresentationFormat>와이드스크린</PresentationFormat>
  <Paragraphs>97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MD개성체</vt:lpstr>
      <vt:lpstr>나눔스퀘어</vt:lpstr>
      <vt:lpstr>나눔스퀘어 Bold</vt:lpstr>
      <vt:lpstr>나눔스퀘어 ExtraBold</vt:lpstr>
      <vt:lpstr>나눔스퀘어 Light</vt:lpstr>
      <vt:lpstr>Arial</vt:lpstr>
      <vt:lpstr>Century Schoolbook</vt:lpstr>
      <vt:lpstr>Wingdings 2</vt:lpstr>
      <vt:lpstr>보기</vt:lpstr>
      <vt:lpstr>근로관계 종료 사유</vt:lpstr>
      <vt:lpstr>종료 사유</vt:lpstr>
      <vt:lpstr>종료 원인</vt:lpstr>
      <vt:lpstr>종료 원인</vt:lpstr>
      <vt:lpstr>종료 원인</vt:lpstr>
      <vt:lpstr>종료 원인</vt:lpstr>
      <vt:lpstr>종료 원인</vt:lpstr>
      <vt:lpstr>부당해고 구제기관</vt:lpstr>
      <vt:lpstr>영상 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근로관계 종료 사유</dc:title>
  <dc:creator>김 EH현</dc:creator>
  <cp:lastModifiedBy>김 EH현</cp:lastModifiedBy>
  <cp:revision>235</cp:revision>
  <dcterms:created xsi:type="dcterms:W3CDTF">2022-03-16T03:14:05Z</dcterms:created>
  <dcterms:modified xsi:type="dcterms:W3CDTF">2022-04-06T03:20:22Z</dcterms:modified>
</cp:coreProperties>
</file>