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90" autoAdjust="0"/>
    <p:restoredTop sz="94660"/>
  </p:normalViewPr>
  <p:slideViewPr>
    <p:cSldViewPr>
      <p:cViewPr varScale="1">
        <p:scale>
          <a:sx n="74" d="100"/>
          <a:sy n="74" d="100"/>
        </p:scale>
        <p:origin x="-9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92"/>
    </p:cViewPr>
  </p:sorterViewPr>
  <p:notesViewPr>
    <p:cSldViewPr>
      <p:cViewPr varScale="1">
        <p:scale>
          <a:sx n="60" d="100"/>
          <a:sy n="60" d="100"/>
        </p:scale>
        <p:origin x="-2490"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A95763-CFC0-4C26-9D99-A6CF308AFDDB}" type="datetimeFigureOut">
              <a:rPr lang="en-US" smtClean="0"/>
              <a:pPr/>
              <a:t>12/14/2009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7C1B4F-2126-4984-8B4A-C784EBA7CC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as you can see,</a:t>
            </a:r>
            <a:r>
              <a:rPr lang="en-US" baseline="0" dirty="0" smtClean="0"/>
              <a:t> the </a:t>
            </a:r>
            <a:r>
              <a:rPr lang="en-US" baseline="0" dirty="0" err="1" smtClean="0"/>
              <a:t>I.O.</a:t>
            </a:r>
            <a:r>
              <a:rPr lang="en-US" baseline="0" dirty="0" smtClean="0"/>
              <a:t> stream library is consisted of input and output streams.</a:t>
            </a:r>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b="1" dirty="0" smtClean="0"/>
              <a:t>When you run this code after running the previous write code, the word Hi should be returned from the file.</a:t>
            </a:r>
            <a:endParaRPr lang="en-US" sz="1600" b="1"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20" b="1" dirty="0" smtClean="0"/>
              <a:t>In this case you begin by attempting to open the file for reading.</a:t>
            </a:r>
          </a:p>
          <a:p>
            <a:endParaRPr lang="en-US" sz="1620" b="1" dirty="0"/>
          </a:p>
          <a:p>
            <a:r>
              <a:rPr lang="en-US" sz="1620" b="1" dirty="0" smtClean="0"/>
              <a:t>If the file doesn’t exist then you can’t read from it and the code exits with a failure message.</a:t>
            </a:r>
          </a:p>
          <a:p>
            <a:endParaRPr lang="en-US" sz="1620" b="1" dirty="0"/>
          </a:p>
          <a:p>
            <a:r>
              <a:rPr lang="en-US" sz="1620" b="1" dirty="0" smtClean="0"/>
              <a:t>If the code can read from the file then it opens it for writing.  </a:t>
            </a:r>
            <a:endParaRPr lang="en-US" sz="1620" b="1"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700" b="1" dirty="0" smtClean="0"/>
              <a:t>The first line inside the main creates an instance of  </a:t>
            </a:r>
            <a:r>
              <a:rPr lang="en-US" sz="1700" b="1" dirty="0" err="1" smtClean="0"/>
              <a:t>ofstream</a:t>
            </a:r>
            <a:r>
              <a:rPr lang="en-US" sz="1700" b="1" dirty="0" smtClean="0"/>
              <a:t>, passing to it the name of a file called “outfile.txt”</a:t>
            </a:r>
          </a:p>
          <a:p>
            <a:endParaRPr lang="en-US" sz="1700" b="1" dirty="0"/>
          </a:p>
          <a:p>
            <a:r>
              <a:rPr lang="en-US" sz="1700" b="1" dirty="0" smtClean="0"/>
              <a:t>We then write to the file, first giving it the string, </a:t>
            </a:r>
            <a:r>
              <a:rPr lang="en-US" sz="1700" b="1" dirty="0" err="1" smtClean="0"/>
              <a:t>Lookit</a:t>
            </a:r>
            <a:r>
              <a:rPr lang="en-US" sz="1700" b="1" dirty="0" smtClean="0"/>
              <a:t> me! I’m in a file!, then a newline, then the integer 200, and finally – another new line.</a:t>
            </a:r>
          </a:p>
          <a:p>
            <a:endParaRPr lang="en-US" sz="1700" b="1" dirty="0"/>
          </a:p>
          <a:p>
            <a:r>
              <a:rPr lang="en-US" sz="1700" b="1" dirty="0" smtClean="0"/>
              <a:t>After that we close our file.</a:t>
            </a:r>
            <a:endParaRPr lang="en-US" sz="1700" b="1"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700" b="1" dirty="0" smtClean="0"/>
              <a:t>The 3 aspects to setting the formats:</a:t>
            </a:r>
          </a:p>
          <a:p>
            <a:endParaRPr lang="en-US" sz="1700" b="1" dirty="0"/>
          </a:p>
          <a:p>
            <a:pPr marL="228600" indent="-228600">
              <a:buAutoNum type="arabicPeriod"/>
            </a:pPr>
            <a:r>
              <a:rPr lang="en-US" sz="1700" b="1" dirty="0" smtClean="0"/>
              <a:t>Format Flags  --  A format flag is a general style that you want your output to appear in.  For example; you may want floating-point numbers to appear in scientific mode, or you might want Boolean values to appear as True or False or Yes or No instead of their underlying number values.</a:t>
            </a:r>
          </a:p>
          <a:p>
            <a:pPr marL="228600" indent="-228600">
              <a:buAutoNum type="arabicPeriod"/>
            </a:pPr>
            <a:endParaRPr lang="en-US" sz="1700" b="1" dirty="0"/>
          </a:p>
          <a:p>
            <a:pPr marL="228600" indent="-228600">
              <a:buAutoNum type="arabicPeriod"/>
            </a:pPr>
            <a:r>
              <a:rPr lang="en-US" sz="1700" b="1" dirty="0" smtClean="0"/>
              <a:t>Precision – This refers to how many digits are on the right if the decimal when you print floating-point numbers.</a:t>
            </a:r>
          </a:p>
          <a:p>
            <a:pPr marL="228600" indent="-228600">
              <a:buAutoNum type="arabicPeriod"/>
            </a:pPr>
            <a:endParaRPr lang="en-US" sz="1700" b="1" dirty="0"/>
          </a:p>
          <a:p>
            <a:pPr marL="228600" indent="-228600">
              <a:buAutoNum type="arabicPeriod"/>
            </a:pPr>
            <a:r>
              <a:rPr lang="en-US" sz="1700" b="1" dirty="0" smtClean="0"/>
              <a:t>Field Width – This refers to how much physical space the numbers take.  This feature allows you to align lists of number.</a:t>
            </a:r>
            <a:endParaRPr lang="en-US" sz="1700" b="1"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b="1" dirty="0" smtClean="0"/>
              <a:t>Decimal Mode – when you set this flag your numbers will appear as decimal numbers even if you do not include one upon entry.</a:t>
            </a:r>
            <a:endParaRPr lang="en-US" sz="1600" b="1"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7C1B4F-2126-4984-8B4A-C784EBA7CC95}"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Several of these cases are interesting;</a:t>
            </a:r>
          </a:p>
          <a:p>
            <a:endParaRPr lang="en-US" dirty="0" smtClean="0"/>
          </a:p>
          <a:p>
            <a:r>
              <a:rPr lang="en-US" dirty="0" smtClean="0"/>
              <a:t>	The last 3 lines of the output are in scientific notation simply to maintain 4 significant digits.</a:t>
            </a:r>
          </a:p>
          <a:p>
            <a:endParaRPr lang="en-US" dirty="0" smtClean="0"/>
          </a:p>
          <a:p>
            <a:r>
              <a:rPr lang="en-US" dirty="0" smtClean="0"/>
              <a:t>	The fourth line from the end;  </a:t>
            </a:r>
            <a:r>
              <a:rPr lang="en-US" dirty="0" err="1" smtClean="0"/>
              <a:t>cout</a:t>
            </a:r>
            <a:r>
              <a:rPr lang="en-US" dirty="0" smtClean="0"/>
              <a:t> &lt;&lt; 1234.9 &lt;&lt; </a:t>
            </a:r>
            <a:r>
              <a:rPr lang="en-US" dirty="0" err="1" smtClean="0"/>
              <a:t>endl</a:t>
            </a:r>
            <a:r>
              <a:rPr lang="en-US" dirty="0" smtClean="0"/>
              <a:t>;</a:t>
            </a:r>
          </a:p>
          <a:p>
            <a:r>
              <a:rPr lang="en-US" dirty="0" smtClean="0"/>
              <a:t>  	is rounded to 1235.  again, in order to maintain 4 significant digits.  </a:t>
            </a:r>
          </a:p>
          <a:p>
            <a:endParaRPr lang="en-US" dirty="0" smtClean="0"/>
          </a:p>
          <a:p>
            <a:endParaRPr lang="en-US" dirty="0" smtClean="0"/>
          </a:p>
          <a:p>
            <a:r>
              <a:rPr lang="en-US" dirty="0" smtClean="0"/>
              <a:t>If you are using a non-ANSI </a:t>
            </a:r>
            <a:r>
              <a:rPr lang="en-US" dirty="0" err="1" smtClean="0"/>
              <a:t>comliant</a:t>
            </a:r>
            <a:r>
              <a:rPr lang="en-US" dirty="0" smtClean="0"/>
              <a:t> compiler, you need to change </a:t>
            </a:r>
            <a:r>
              <a:rPr lang="en-US" dirty="0" err="1" smtClean="0"/>
              <a:t>ios_base</a:t>
            </a:r>
            <a:r>
              <a:rPr lang="en-US" dirty="0" smtClean="0"/>
              <a:t> to </a:t>
            </a:r>
            <a:r>
              <a:rPr lang="en-US" dirty="0" err="1" smtClean="0"/>
              <a:t>ios</a:t>
            </a:r>
            <a:r>
              <a:rPr lang="en-US" dirty="0" smtClean="0"/>
              <a:t> in the 3</a:t>
            </a:r>
            <a:r>
              <a:rPr lang="en-US" baseline="30000" dirty="0" smtClean="0"/>
              <a:t>rd</a:t>
            </a:r>
            <a:r>
              <a:rPr lang="en-US" dirty="0" smtClean="0"/>
              <a:t> line in main.</a:t>
            </a:r>
          </a:p>
          <a:p>
            <a:endParaRPr lang="en-US" dirty="0" smtClean="0"/>
          </a:p>
          <a:p>
            <a:r>
              <a:rPr lang="en-US" dirty="0" smtClean="0"/>
              <a:t>Because this program has been written for a fully ANSI-compliant compiler, we include the    using </a:t>
            </a:r>
            <a:r>
              <a:rPr lang="en-US" dirty="0" err="1" smtClean="0"/>
              <a:t>nsmespace</a:t>
            </a:r>
            <a:r>
              <a:rPr lang="en-US" dirty="0" smtClean="0"/>
              <a:t> std;  line.</a:t>
            </a:r>
          </a:p>
          <a:p>
            <a:endParaRPr lang="en-US" dirty="0" smtClean="0"/>
          </a:p>
          <a:p>
            <a:r>
              <a:rPr lang="en-US" dirty="0" smtClean="0"/>
              <a:t>SEE THE NEXT PAGE ABOUT ANSI -</a:t>
            </a:r>
          </a:p>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table shows the manipulator forms of some flags.  </a:t>
            </a:r>
          </a:p>
          <a:p>
            <a:endParaRPr lang="en-US" dirty="0" smtClean="0"/>
          </a:p>
          <a:p>
            <a:r>
              <a:rPr lang="en-US" dirty="0" smtClean="0"/>
              <a:t>Most manipulators require a </a:t>
            </a:r>
            <a:r>
              <a:rPr lang="en-US" dirty="0" err="1" smtClean="0"/>
              <a:t>demanipulator</a:t>
            </a:r>
            <a:r>
              <a:rPr lang="en-US" dirty="0" smtClean="0"/>
              <a:t> to shut them off afterwards.</a:t>
            </a:r>
          </a:p>
          <a:p>
            <a:endParaRPr lang="en-US" dirty="0" smtClean="0"/>
          </a:p>
          <a:p>
            <a:r>
              <a:rPr lang="en-US" dirty="0" smtClean="0"/>
              <a:t>But some manipulators like </a:t>
            </a:r>
            <a:r>
              <a:rPr lang="en-US" dirty="0" err="1" smtClean="0"/>
              <a:t>dec</a:t>
            </a:r>
            <a:r>
              <a:rPr lang="en-US" dirty="0" smtClean="0"/>
              <a:t>, hex and </a:t>
            </a:r>
            <a:r>
              <a:rPr lang="en-US" dirty="0" err="1" smtClean="0"/>
              <a:t>oct</a:t>
            </a:r>
            <a:r>
              <a:rPr lang="en-US" dirty="0" smtClean="0"/>
              <a:t> which we showed you in an early slide are actually 3 way switches.  You can only have one format active at a time, decimal, hexadecimal or octagonal.</a:t>
            </a:r>
          </a:p>
          <a:p>
            <a:endParaRPr lang="en-US" dirty="0" smtClean="0"/>
          </a:p>
          <a:p>
            <a:r>
              <a:rPr lang="en-US" dirty="0" smtClean="0"/>
              <a:t>The scientific flag and fixed flag are opposites.  fixed turns off scientific and scientific turns off fixed.   Fixed is the default if you do not specify either.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A7C1B4F-2126-4984-8B4A-C784EBA7CC95}"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stream refers to all data transmitted through a communications line in a single read or write operation. It is a local path between input and out put devices, what information travels on over the internet. It refers to the continuous flow of information from one source to another.</a:t>
            </a:r>
          </a:p>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Whitespace is any number of spaces, tabs or new lines.</a:t>
            </a:r>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b="1" dirty="0" smtClean="0"/>
              <a:t>You can see that this programs write to two different files.</a:t>
            </a:r>
          </a:p>
          <a:p>
            <a:endParaRPr lang="en-US" sz="1600" b="1" dirty="0" smtClean="0"/>
          </a:p>
          <a:p>
            <a:r>
              <a:rPr lang="en-US" sz="1600" b="1" dirty="0" smtClean="0"/>
              <a:t>You would have to create the </a:t>
            </a:r>
            <a:r>
              <a:rPr lang="en-US" sz="1600" b="1" dirty="0" err="1" smtClean="0"/>
              <a:t>MyData</a:t>
            </a:r>
            <a:r>
              <a:rPr lang="en-US" sz="1600" b="1" dirty="0" smtClean="0"/>
              <a:t> directory before running this program.  It is important to include a path to a directory to prevent problems in newer operating systems like Linux and Windows Vista.  Using directories also helps in writing the code for reading the data back in from the file.</a:t>
            </a:r>
          </a:p>
          <a:p>
            <a:endParaRPr lang="en-US" sz="1600" b="1" dirty="0" smtClean="0"/>
          </a:p>
          <a:p>
            <a:r>
              <a:rPr lang="en-US" sz="1600" b="1" dirty="0" smtClean="0"/>
              <a:t>You can see here that the </a:t>
            </a:r>
            <a:r>
              <a:rPr lang="en-US" sz="1600" b="1" dirty="0" err="1" smtClean="0"/>
              <a:t>WriteFile</a:t>
            </a:r>
            <a:r>
              <a:rPr lang="en-US" sz="1600" b="1" dirty="0" smtClean="0"/>
              <a:t>() function takes a filename, a count and a start.  It uses this information to write a series of numbers to the file.  But it writes the count first;   </a:t>
            </a:r>
            <a:r>
              <a:rPr lang="en-US" sz="1600" b="1" dirty="0" err="1" smtClean="0"/>
              <a:t>outfile</a:t>
            </a:r>
            <a:r>
              <a:rPr lang="en-US" sz="1600" b="1" dirty="0" smtClean="0"/>
              <a:t> &lt;&lt; count &lt;&lt; </a:t>
            </a:r>
            <a:r>
              <a:rPr lang="en-US" sz="1600" b="1" dirty="0" err="1" smtClean="0"/>
              <a:t>endl</a:t>
            </a:r>
            <a:r>
              <a:rPr lang="en-US" sz="1600" b="1" dirty="0" smtClean="0"/>
              <a:t>;</a:t>
            </a:r>
          </a:p>
          <a:p>
            <a:endParaRPr lang="en-US" sz="1600" b="1" dirty="0" smtClean="0"/>
          </a:p>
          <a:p>
            <a:r>
              <a:rPr lang="en-US" sz="1600" b="1" dirty="0" smtClean="0"/>
              <a:t>The it uses a loop to write count numbers to the file.</a:t>
            </a:r>
          </a:p>
          <a:p>
            <a:endParaRPr lang="en-US" sz="1600" b="1" dirty="0" smtClean="0"/>
          </a:p>
          <a:p>
            <a:r>
              <a:rPr lang="en-US" sz="1600" b="1" dirty="0" smtClean="0"/>
              <a:t>It closes the file at the end.  </a:t>
            </a:r>
            <a:endParaRPr lang="en-US" sz="1600" b="1"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a:t>
            </a:r>
            <a:r>
              <a:rPr lang="en-US" b="1" dirty="0" err="1" smtClean="0"/>
              <a:t>ReadFile</a:t>
            </a:r>
            <a:r>
              <a:rPr lang="en-US" b="1" dirty="0" smtClean="0"/>
              <a:t>() function opens the file and then immediately reads in a number.  This number represents the total number of items to read in.   This was the first item to be written in the previous code which created this file.</a:t>
            </a:r>
          </a:p>
          <a:p>
            <a:endParaRPr lang="en-US" b="1" dirty="0" smtClean="0"/>
          </a:p>
          <a:p>
            <a:r>
              <a:rPr lang="en-US" b="1" dirty="0" smtClean="0"/>
              <a:t>The programmer follows the predetermined protocol when designing the code to both save and read the file, in order to ensure that the program runs correctly and that the correct data is stored and retrieved.</a:t>
            </a:r>
          </a:p>
          <a:p>
            <a:endParaRPr lang="en-US" b="1" dirty="0" smtClean="0"/>
          </a:p>
          <a:p>
            <a:endParaRPr lang="en-US" b="1"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program tries to read in a number and then it checks to see if it encountered the EOF.  </a:t>
            </a:r>
          </a:p>
          <a:p>
            <a:endParaRPr lang="en-US" dirty="0" smtClean="0"/>
          </a:p>
          <a:p>
            <a:r>
              <a:rPr lang="en-US" dirty="0" smtClean="0"/>
              <a:t>The general logic for this runs like so;</a:t>
            </a:r>
          </a:p>
          <a:p>
            <a:endParaRPr lang="en-US" dirty="0" smtClean="0"/>
          </a:p>
          <a:p>
            <a:r>
              <a:rPr lang="en-US" dirty="0" smtClean="0"/>
              <a:t>	set done to false;</a:t>
            </a:r>
          </a:p>
          <a:p>
            <a:r>
              <a:rPr lang="en-US" dirty="0" smtClean="0"/>
              <a:t>	While NOT done,</a:t>
            </a:r>
          </a:p>
          <a:p>
            <a:r>
              <a:rPr lang="en-US" dirty="0" smtClean="0"/>
              <a:t>		read a number</a:t>
            </a:r>
          </a:p>
          <a:p>
            <a:r>
              <a:rPr lang="en-US" dirty="0" smtClean="0"/>
              <a:t>		            if encounter EOF</a:t>
            </a:r>
          </a:p>
          <a:p>
            <a:r>
              <a:rPr lang="en-US" dirty="0" smtClean="0"/>
              <a:t>			set done to true</a:t>
            </a:r>
          </a:p>
          <a:p>
            <a:r>
              <a:rPr lang="en-US" dirty="0" smtClean="0"/>
              <a:t>		             else process the number read in</a:t>
            </a:r>
          </a:p>
          <a:p>
            <a:r>
              <a:rPr lang="en-US" dirty="0" smtClean="0"/>
              <a:t>		              end if</a:t>
            </a:r>
          </a:p>
          <a:p>
            <a:r>
              <a:rPr lang="en-US" dirty="0" smtClean="0"/>
              <a:t>                            end while.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Choosing whither or not to replace a file or append is a very important step. You can either save over the existing file, therefore getting rid of the old one, or add to the existing file and keep the original information along with the new information.</a:t>
            </a:r>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always good to close a file when you are done working with it. Some other program might be trying to access it. Also, to make sure information is retained and nothing is put in jeopardy it is good practice as well.</a:t>
            </a:r>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stream commands</a:t>
            </a:r>
            <a:r>
              <a:rPr lang="en-US" baseline="0" dirty="0" smtClean="0"/>
              <a:t> that you can use to directly read from or write to a file.  The </a:t>
            </a:r>
            <a:r>
              <a:rPr lang="en-US" baseline="0" dirty="0" err="1" smtClean="0"/>
              <a:t>iostream</a:t>
            </a:r>
            <a:r>
              <a:rPr lang="en-US" baseline="0" dirty="0" smtClean="0"/>
              <a:t> library that provides input and output using streams.</a:t>
            </a:r>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This short program opens a file called MyFile.dat.</a:t>
            </a:r>
          </a:p>
          <a:p>
            <a:endParaRPr lang="en-US" sz="1400" dirty="0"/>
          </a:p>
          <a:p>
            <a:r>
              <a:rPr lang="en-US" sz="1400" dirty="0" smtClean="0"/>
              <a:t>It does this by creating a new instance of </a:t>
            </a:r>
            <a:r>
              <a:rPr lang="en-US" sz="1400" dirty="0" err="1" smtClean="0"/>
              <a:t>ofstream</a:t>
            </a:r>
            <a:r>
              <a:rPr lang="en-US" sz="1400" dirty="0" smtClean="0"/>
              <a:t>, which is a class for writing to a file.</a:t>
            </a:r>
          </a:p>
          <a:p>
            <a:endParaRPr lang="en-US" sz="1400" dirty="0"/>
          </a:p>
          <a:p>
            <a:r>
              <a:rPr lang="en-US" sz="1400" dirty="0" smtClean="0"/>
              <a:t>The next line of code write the string “Hi” to the file.  </a:t>
            </a:r>
          </a:p>
          <a:p>
            <a:r>
              <a:rPr lang="en-US" sz="1400" dirty="0" smtClean="0"/>
              <a:t>It uses the insertion operator &gt;&gt;, just like </a:t>
            </a:r>
            <a:r>
              <a:rPr lang="en-US" sz="1400" dirty="0" err="1" smtClean="0"/>
              <a:t>cout</a:t>
            </a:r>
            <a:r>
              <a:rPr lang="en-US" sz="1400" dirty="0" smtClean="0"/>
              <a:t> does.</a:t>
            </a:r>
          </a:p>
          <a:p>
            <a:endParaRPr lang="en-US" sz="1400" dirty="0"/>
          </a:p>
          <a:p>
            <a:r>
              <a:rPr lang="en-US" sz="1400" dirty="0" smtClean="0"/>
              <a:t>In fact, </a:t>
            </a:r>
            <a:r>
              <a:rPr lang="en-US" sz="1400" dirty="0" err="1" smtClean="0"/>
              <a:t>ofstream</a:t>
            </a:r>
            <a:r>
              <a:rPr lang="en-US" sz="1400" dirty="0" smtClean="0"/>
              <a:t> is derived from the very same class that </a:t>
            </a:r>
            <a:r>
              <a:rPr lang="en-US" sz="1400" dirty="0" err="1" smtClean="0"/>
              <a:t>cout</a:t>
            </a:r>
            <a:r>
              <a:rPr lang="en-US" sz="1400" dirty="0" smtClean="0"/>
              <a:t> is an instance of.</a:t>
            </a:r>
          </a:p>
          <a:p>
            <a:endParaRPr lang="en-US" sz="1400" dirty="0"/>
          </a:p>
          <a:p>
            <a:r>
              <a:rPr lang="en-US" sz="1400" dirty="0" smtClean="0"/>
              <a:t>This means that everything you can do with </a:t>
            </a:r>
            <a:r>
              <a:rPr lang="en-US" sz="1400" dirty="0" err="1" smtClean="0"/>
              <a:t>cout</a:t>
            </a:r>
            <a:r>
              <a:rPr lang="en-US" sz="1400" dirty="0" smtClean="0"/>
              <a:t> can also be done to your file.</a:t>
            </a:r>
          </a:p>
          <a:p>
            <a:endParaRPr lang="en-US" sz="1400" dirty="0"/>
          </a:p>
          <a:p>
            <a:r>
              <a:rPr lang="en-US" sz="1400" dirty="0" smtClean="0"/>
              <a:t>When we are done writing we must remember to close the file.</a:t>
            </a:r>
          </a:p>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7C1B4F-2126-4984-8B4A-C784EBA7CC9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12D47-8411-4A3F-83CD-D3487752BFFC}" type="datetimeFigureOut">
              <a:rPr lang="en-US" smtClean="0"/>
              <a:pPr/>
              <a:t>12/14/2009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6B8E-DE0D-485F-8EA7-B357809D95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12D47-8411-4A3F-83CD-D3487752BFFC}" type="datetimeFigureOut">
              <a:rPr lang="en-US" smtClean="0"/>
              <a:pPr/>
              <a:t>12/14/2009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D6B8E-DE0D-485F-8EA7-B357809D95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cplusplus.com/refer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rot="21322789">
            <a:off x="579977" y="691646"/>
            <a:ext cx="7772400" cy="1470025"/>
          </a:xfrm>
          <a:solidFill>
            <a:schemeClr val="bg1">
              <a:alpha val="61000"/>
            </a:schemeClr>
          </a:solidFill>
        </p:spPr>
        <p:txBody>
          <a:bodyPr/>
          <a:lstStyle/>
          <a:p>
            <a:r>
              <a:rPr lang="en-US" dirty="0" smtClean="0"/>
              <a:t>Filing Information With The Streams Library</a:t>
            </a:r>
            <a:endParaRPr lang="en-US" dirty="0"/>
          </a:p>
        </p:txBody>
      </p:sp>
      <p:sp>
        <p:nvSpPr>
          <p:cNvPr id="3" name="Subtitle 2"/>
          <p:cNvSpPr>
            <a:spLocks noGrp="1"/>
          </p:cNvSpPr>
          <p:nvPr>
            <p:ph type="subTitle" idx="1"/>
          </p:nvPr>
        </p:nvSpPr>
        <p:spPr>
          <a:xfrm>
            <a:off x="1371600" y="2819400"/>
            <a:ext cx="6400800" cy="1752600"/>
          </a:xfrm>
          <a:solidFill>
            <a:schemeClr val="accent6">
              <a:lumMod val="75000"/>
              <a:alpha val="58000"/>
            </a:schemeClr>
          </a:solidFill>
          <a:effectLst>
            <a:outerShdw blurRad="50800" dist="38100" dir="8100000" algn="tr" rotWithShape="0">
              <a:prstClr val="black">
                <a:alpha val="40000"/>
              </a:prstClr>
            </a:outerShdw>
          </a:effectLst>
        </p:spPr>
        <p:txBody>
          <a:bodyPr/>
          <a:lstStyle/>
          <a:p>
            <a:r>
              <a:rPr lang="en-US" dirty="0" smtClean="0">
                <a:solidFill>
                  <a:schemeClr val="tx1"/>
                </a:solidFill>
              </a:rPr>
              <a:t>Reading And Writing to Files</a:t>
            </a:r>
          </a:p>
          <a:p>
            <a:r>
              <a:rPr lang="en-US" dirty="0" smtClean="0">
                <a:solidFill>
                  <a:schemeClr val="tx1"/>
                </a:solidFill>
              </a:rPr>
              <a:t>A presentation by;</a:t>
            </a:r>
          </a:p>
          <a:p>
            <a:r>
              <a:rPr lang="en-US" dirty="0" smtClean="0">
                <a:solidFill>
                  <a:schemeClr val="tx1"/>
                </a:solidFill>
              </a:rPr>
              <a:t>Daniel J. LeBlanc and Nickolas </a:t>
            </a:r>
            <a:r>
              <a:rPr lang="en-US" dirty="0" err="1" smtClean="0">
                <a:solidFill>
                  <a:schemeClr val="tx1"/>
                </a:solidFill>
              </a:rPr>
              <a:t>Litteral</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Diagram borrowed from:</a:t>
            </a:r>
            <a:br>
              <a:rPr lang="en-US" dirty="0" smtClean="0"/>
            </a:br>
            <a:r>
              <a:rPr lang="en-US" dirty="0" smtClean="0"/>
              <a:t>http://www.cplusplus.com/reference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90600" y="2438400"/>
            <a:ext cx="699135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You can also read from an existing file;</a:t>
            </a:r>
            <a:endParaRPr lang="en-US" dirty="0"/>
          </a:p>
        </p:txBody>
      </p:sp>
      <p:sp>
        <p:nvSpPr>
          <p:cNvPr id="3" name="Content Placeholder 2"/>
          <p:cNvSpPr>
            <a:spLocks noGrp="1"/>
          </p:cNvSpPr>
          <p:nvPr>
            <p:ph idx="1"/>
          </p:nvPr>
        </p:nvSpPr>
        <p:spPr>
          <a:xfrm>
            <a:off x="533400" y="1219200"/>
            <a:ext cx="8229600" cy="4525963"/>
          </a:xfrm>
        </p:spPr>
        <p:txBody>
          <a:bodyPr/>
          <a:lstStyle/>
          <a:p>
            <a:r>
              <a:rPr lang="en-US" dirty="0" smtClean="0"/>
              <a:t>This works much like </a:t>
            </a:r>
            <a:r>
              <a:rPr lang="en-US" dirty="0" err="1" smtClean="0"/>
              <a:t>cin</a:t>
            </a:r>
            <a:r>
              <a:rPr lang="en-US" dirty="0" smtClean="0"/>
              <a:t> object.</a:t>
            </a:r>
          </a:p>
          <a:p>
            <a:pPr>
              <a:buNone/>
            </a:pPr>
            <a:endParaRPr lang="en-US" dirty="0"/>
          </a:p>
        </p:txBody>
      </p:sp>
      <p:sp>
        <p:nvSpPr>
          <p:cNvPr id="4" name="Content Placeholder 2"/>
          <p:cNvSpPr txBox="1">
            <a:spLocks/>
          </p:cNvSpPr>
          <p:nvPr/>
        </p:nvSpPr>
        <p:spPr>
          <a:xfrm>
            <a:off x="533400" y="1905000"/>
            <a:ext cx="8229600" cy="4953001"/>
          </a:xfrm>
          <a:prstGeom prst="rect">
            <a:avLst/>
          </a:prstGeom>
          <a:solidFill>
            <a:schemeClr val="bg1"/>
          </a:solidFill>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#include &lt;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iostream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#include &lt;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fstream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#include &lt;string&gt;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using namespace std;</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main()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	  string word;</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err="1" smtClean="0"/>
              <a:t>i</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fstream</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lang="en-US" sz="2800" dirty="0" smtClean="0"/>
              <a:t>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file(“MyFile.dat”);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t>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file </a:t>
            </a:r>
            <a:r>
              <a:rPr kumimoji="0" lang="en-US" sz="2800" b="0" i="0" u="none" strike="noStrike" kern="1200" cap="none" spc="0" normalizeH="0" noProof="0" dirty="0" smtClean="0">
                <a:ln>
                  <a:noFill/>
                </a:ln>
                <a:solidFill>
                  <a:schemeClr val="tx1"/>
                </a:solidFill>
                <a:effectLst/>
                <a:uLnTx/>
                <a:uFillTx/>
                <a:latin typeface="+mn-lt"/>
                <a:ea typeface="+mn-ea"/>
                <a:cs typeface="+mn-cs"/>
              </a:rPr>
              <a:t> &gt;&gt; </a:t>
            </a:r>
            <a:r>
              <a:rPr lang="en-US" sz="2800" dirty="0" smtClean="0"/>
              <a:t>word</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err="1" smtClean="0"/>
              <a:t>cout</a:t>
            </a:r>
            <a:r>
              <a:rPr lang="en-US" sz="2800" dirty="0" smtClean="0"/>
              <a:t> &lt;&lt; word &lt;&lt; </a:t>
            </a:r>
            <a:r>
              <a:rPr lang="en-US" sz="2800" dirty="0" err="1" smtClean="0"/>
              <a:t>endl</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infile.close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return;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a:blipFill dpi="0" rotWithShape="1">
            <a:blip r:embed="rId3" cstate="print">
              <a:alphaModFix amt="62000"/>
            </a:blip>
            <a:srcRect/>
            <a:tile tx="0" ty="0" sx="100000" sy="100000" flip="none" algn="tl"/>
          </a:blipFill>
        </p:spPr>
        <p:txBody>
          <a:bodyPr>
            <a:normAutofit fontScale="90000"/>
          </a:bodyPr>
          <a:lstStyle/>
          <a:p>
            <a:r>
              <a:rPr lang="en-US" dirty="0" smtClean="0">
                <a:latin typeface="Times New Roman" pitchFamily="18" charset="0"/>
              </a:rPr>
              <a:t>Introducing</a:t>
            </a:r>
            <a:r>
              <a:rPr lang="en-US" dirty="0" smtClean="0"/>
              <a:t> </a:t>
            </a:r>
            <a:r>
              <a:rPr lang="en-US" dirty="0" err="1" smtClean="0"/>
              <a:t>ios</a:t>
            </a:r>
            <a:r>
              <a:rPr lang="en-US" dirty="0" smtClean="0"/>
              <a:t>::</a:t>
            </a:r>
            <a:r>
              <a:rPr lang="en-US" dirty="0" err="1" smtClean="0"/>
              <a:t>nocreate</a:t>
            </a:r>
            <a:r>
              <a:rPr lang="en-US" dirty="0" smtClean="0"/>
              <a:t> flag</a:t>
            </a:r>
            <a:endParaRPr lang="en-US" dirty="0"/>
          </a:p>
        </p:txBody>
      </p:sp>
      <p:sp>
        <p:nvSpPr>
          <p:cNvPr id="3" name="Content Placeholder 2"/>
          <p:cNvSpPr>
            <a:spLocks noGrp="1"/>
          </p:cNvSpPr>
          <p:nvPr>
            <p:ph idx="1"/>
          </p:nvPr>
        </p:nvSpPr>
        <p:spPr>
          <a:xfrm>
            <a:off x="304800" y="914400"/>
            <a:ext cx="8229600" cy="1066800"/>
          </a:xfrm>
          <a:solidFill>
            <a:schemeClr val="tx2">
              <a:lumMod val="20000"/>
              <a:lumOff val="80000"/>
            </a:schemeClr>
          </a:solidFill>
        </p:spPr>
        <p:txBody>
          <a:bodyPr/>
          <a:lstStyle/>
          <a:p>
            <a:r>
              <a:rPr lang="en-US" dirty="0" smtClean="0"/>
              <a:t>This flag is handy with </a:t>
            </a:r>
            <a:r>
              <a:rPr lang="en-US" dirty="0" err="1" smtClean="0"/>
              <a:t>ios</a:t>
            </a:r>
            <a:r>
              <a:rPr lang="en-US" dirty="0" smtClean="0"/>
              <a:t>::app.  Together they mean – open an existing file and append to it.</a:t>
            </a:r>
          </a:p>
          <a:p>
            <a:endParaRPr lang="en-US" dirty="0"/>
          </a:p>
        </p:txBody>
      </p:sp>
      <p:sp>
        <p:nvSpPr>
          <p:cNvPr id="4" name="TextBox 3"/>
          <p:cNvSpPr txBox="1"/>
          <p:nvPr/>
        </p:nvSpPr>
        <p:spPr>
          <a:xfrm>
            <a:off x="228600" y="1905000"/>
            <a:ext cx="8610600" cy="3139321"/>
          </a:xfrm>
          <a:prstGeom prst="rect">
            <a:avLst/>
          </a:prstGeom>
          <a:solidFill>
            <a:schemeClr val="bg1"/>
          </a:solidFill>
        </p:spPr>
        <p:txBody>
          <a:bodyPr wrap="square" rtlCol="0">
            <a:spAutoFit/>
          </a:bodyPr>
          <a:lstStyle/>
          <a:p>
            <a:r>
              <a:rPr lang="en-US" dirty="0" err="1" smtClean="0"/>
              <a:t>ofstream</a:t>
            </a:r>
            <a:r>
              <a:rPr lang="en-US" dirty="0" smtClean="0"/>
              <a:t> </a:t>
            </a:r>
            <a:r>
              <a:rPr lang="en-US" dirty="0" err="1" smtClean="0"/>
              <a:t>outfile</a:t>
            </a:r>
            <a:r>
              <a:rPr lang="en-US" dirty="0" smtClean="0"/>
              <a:t> (“</a:t>
            </a:r>
            <a:r>
              <a:rPr lang="en-US" dirty="0" err="1" smtClean="0"/>
              <a:t>MyFIle.dat”,ios</a:t>
            </a:r>
            <a:r>
              <a:rPr lang="en-US" dirty="0" smtClean="0"/>
              <a:t>::app | </a:t>
            </a:r>
            <a:r>
              <a:rPr lang="en-US" dirty="0" err="1" smtClean="0"/>
              <a:t>ios</a:t>
            </a:r>
            <a:r>
              <a:rPr lang="en-US" dirty="0" smtClean="0"/>
              <a:t>::</a:t>
            </a:r>
            <a:r>
              <a:rPr lang="en-US" dirty="0" err="1" smtClean="0"/>
              <a:t>nocreate</a:t>
            </a:r>
            <a:r>
              <a:rPr lang="en-US" dirty="0" smtClean="0"/>
              <a:t>);</a:t>
            </a:r>
          </a:p>
          <a:p>
            <a:r>
              <a:rPr lang="en-US" dirty="0" smtClean="0"/>
              <a:t>if (</a:t>
            </a:r>
            <a:r>
              <a:rPr lang="en-US" dirty="0" err="1" smtClean="0"/>
              <a:t>outfile.fail</a:t>
            </a:r>
            <a:r>
              <a:rPr lang="en-US" dirty="0" smtClean="0"/>
              <a:t>())</a:t>
            </a:r>
          </a:p>
          <a:p>
            <a:r>
              <a:rPr lang="en-US" dirty="0" smtClean="0"/>
              <a:t>          {</a:t>
            </a:r>
          </a:p>
          <a:p>
            <a:r>
              <a:rPr lang="en-US" dirty="0" smtClean="0"/>
              <a:t>	</a:t>
            </a:r>
            <a:r>
              <a:rPr lang="en-US" dirty="0" err="1" smtClean="0"/>
              <a:t>cout</a:t>
            </a:r>
            <a:r>
              <a:rPr lang="en-US" dirty="0" smtClean="0"/>
              <a:t> &lt;&lt; “Couldn’t open the file!” &lt;&lt; </a:t>
            </a:r>
            <a:r>
              <a:rPr lang="en-US" dirty="0" err="1" smtClean="0"/>
              <a:t>endl</a:t>
            </a:r>
            <a:r>
              <a:rPr lang="en-US" dirty="0" smtClean="0"/>
              <a:t>;</a:t>
            </a:r>
          </a:p>
          <a:p>
            <a:r>
              <a:rPr lang="en-US" dirty="0" smtClean="0"/>
              <a:t>	return </a:t>
            </a:r>
            <a:r>
              <a:rPr lang="en-US" dirty="0" smtClean="0"/>
              <a:t>;</a:t>
            </a:r>
            <a:endParaRPr lang="en-US" dirty="0" smtClean="0"/>
          </a:p>
          <a:p>
            <a:r>
              <a:rPr lang="en-US" dirty="0" smtClean="0"/>
              <a:t>           }</a:t>
            </a:r>
          </a:p>
          <a:p>
            <a:r>
              <a:rPr lang="en-US" dirty="0" err="1" smtClean="0"/>
              <a:t>outfile</a:t>
            </a:r>
            <a:r>
              <a:rPr lang="en-US" dirty="0" smtClean="0"/>
              <a:t> &lt;&lt; “Hi” &lt;&lt; </a:t>
            </a:r>
            <a:r>
              <a:rPr lang="en-US" dirty="0" err="1" smtClean="0"/>
              <a:t>endl</a:t>
            </a:r>
            <a:r>
              <a:rPr lang="en-US" dirty="0" smtClean="0"/>
              <a:t>;</a:t>
            </a:r>
          </a:p>
          <a:p>
            <a:r>
              <a:rPr lang="en-US" dirty="0" err="1" smtClean="0"/>
              <a:t>outfile.close</a:t>
            </a:r>
            <a:r>
              <a:rPr lang="en-US" dirty="0" smtClean="0"/>
              <a:t>();</a:t>
            </a:r>
          </a:p>
          <a:p>
            <a:endParaRPr lang="en-US" dirty="0" smtClean="0"/>
          </a:p>
          <a:p>
            <a:r>
              <a:rPr lang="en-US" dirty="0" smtClean="0"/>
              <a:t>*****NOTE – SOME COMPILERS DO NOT SUPPORT </a:t>
            </a:r>
            <a:r>
              <a:rPr lang="en-US" dirty="0" err="1" smtClean="0"/>
              <a:t>ios</a:t>
            </a:r>
            <a:r>
              <a:rPr lang="en-US" dirty="0" smtClean="0"/>
              <a:t>::</a:t>
            </a:r>
            <a:r>
              <a:rPr lang="en-US" dirty="0" err="1" smtClean="0"/>
              <a:t>nocreate</a:t>
            </a:r>
            <a:r>
              <a:rPr lang="en-US" dirty="0" smtClean="0"/>
              <a:t>******</a:t>
            </a:r>
          </a:p>
          <a:p>
            <a:endParaRPr lang="en-US" dirty="0"/>
          </a:p>
        </p:txBody>
      </p:sp>
      <p:sp>
        <p:nvSpPr>
          <p:cNvPr id="5" name="TextBox 4"/>
          <p:cNvSpPr txBox="1"/>
          <p:nvPr/>
        </p:nvSpPr>
        <p:spPr>
          <a:xfrm>
            <a:off x="304800" y="5029200"/>
            <a:ext cx="8610600" cy="1569660"/>
          </a:xfrm>
          <a:prstGeom prst="rect">
            <a:avLst/>
          </a:prstGeom>
          <a:noFill/>
        </p:spPr>
        <p:txBody>
          <a:bodyPr wrap="square" rtlCol="0">
            <a:spAutoFit/>
          </a:bodyPr>
          <a:lstStyle/>
          <a:p>
            <a:r>
              <a:rPr lang="en-US" sz="2400" b="1" dirty="0" smtClean="0"/>
              <a:t>With the code above; if the file doesn’t exist when the code is run then you get the message,   Couldn’t open the file!   But if the file does exist then the program opens it and appends the word Hi to it and then finally closes it.</a:t>
            </a:r>
            <a:endParaRPr lang="en-US"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u="sng" dirty="0" smtClean="0"/>
              <a:t>An Alternative to </a:t>
            </a:r>
            <a:r>
              <a:rPr lang="en-US" u="sng" dirty="0" err="1" smtClean="0"/>
              <a:t>ios</a:t>
            </a:r>
            <a:r>
              <a:rPr lang="en-US" u="sng" dirty="0" smtClean="0"/>
              <a:t>::</a:t>
            </a:r>
            <a:r>
              <a:rPr lang="en-US" u="sng" dirty="0" err="1" smtClean="0"/>
              <a:t>nocreate</a:t>
            </a:r>
            <a:endParaRPr lang="en-US" u="sng"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r>
              <a:rPr lang="en-US" sz="2800" dirty="0" err="1" smtClean="0"/>
              <a:t>ifstream</a:t>
            </a:r>
            <a:r>
              <a:rPr lang="en-US" sz="2800" dirty="0" smtClean="0"/>
              <a:t> </a:t>
            </a:r>
            <a:r>
              <a:rPr lang="en-US" sz="2800" dirty="0" err="1" smtClean="0"/>
              <a:t>infile</a:t>
            </a:r>
            <a:r>
              <a:rPr lang="en-US" sz="2800" dirty="0" smtClean="0"/>
              <a:t> (“/MyFile.dat”);</a:t>
            </a:r>
          </a:p>
          <a:p>
            <a:pPr>
              <a:buNone/>
            </a:pPr>
            <a:r>
              <a:rPr lang="en-US" sz="2800" dirty="0" smtClean="0"/>
              <a:t>	if (</a:t>
            </a:r>
            <a:r>
              <a:rPr lang="en-US" sz="2800" dirty="0" err="1" smtClean="0"/>
              <a:t>infile.fail</a:t>
            </a:r>
            <a:r>
              <a:rPr lang="en-US" sz="2800" dirty="0" smtClean="0"/>
              <a:t>())</a:t>
            </a:r>
          </a:p>
          <a:p>
            <a:pPr>
              <a:buNone/>
            </a:pPr>
            <a:r>
              <a:rPr lang="en-US" sz="2800" dirty="0" smtClean="0"/>
              <a:t>		{</a:t>
            </a:r>
          </a:p>
          <a:p>
            <a:pPr>
              <a:buNone/>
            </a:pPr>
            <a:r>
              <a:rPr lang="en-US" sz="2800" dirty="0" smtClean="0"/>
              <a:t>		</a:t>
            </a:r>
            <a:r>
              <a:rPr lang="en-US" sz="2800" dirty="0" err="1" smtClean="0"/>
              <a:t>cout</a:t>
            </a:r>
            <a:r>
              <a:rPr lang="en-US" sz="2800" dirty="0" smtClean="0"/>
              <a:t> &lt;&lt; “Couldn’t open the file!” &lt;&lt; </a:t>
            </a:r>
            <a:r>
              <a:rPr lang="en-US" sz="2800" dirty="0" err="1" smtClean="0"/>
              <a:t>endl</a:t>
            </a:r>
            <a:r>
              <a:rPr lang="en-US" sz="2800" dirty="0" smtClean="0"/>
              <a:t>;</a:t>
            </a:r>
          </a:p>
          <a:p>
            <a:pPr>
              <a:buNone/>
            </a:pPr>
            <a:r>
              <a:rPr lang="en-US" sz="2800" dirty="0" smtClean="0"/>
              <a:t>		return </a:t>
            </a:r>
            <a:r>
              <a:rPr lang="en-US" sz="2800" dirty="0" smtClean="0"/>
              <a:t>;</a:t>
            </a:r>
            <a:endParaRPr lang="en-US" sz="2800" dirty="0" smtClean="0"/>
          </a:p>
          <a:p>
            <a:pPr>
              <a:buNone/>
            </a:pPr>
            <a:r>
              <a:rPr lang="en-US" sz="2800" dirty="0" smtClean="0"/>
              <a:t>		}</a:t>
            </a:r>
          </a:p>
          <a:p>
            <a:pPr>
              <a:buNone/>
            </a:pPr>
            <a:r>
              <a:rPr lang="en-US" sz="2800" dirty="0" smtClean="0"/>
              <a:t>		</a:t>
            </a:r>
            <a:r>
              <a:rPr lang="en-US" sz="2800" dirty="0" err="1" smtClean="0"/>
              <a:t>infile.close</a:t>
            </a:r>
            <a:r>
              <a:rPr lang="en-US" sz="2800" dirty="0" smtClean="0"/>
              <a:t>();</a:t>
            </a:r>
          </a:p>
          <a:p>
            <a:pPr>
              <a:buNone/>
            </a:pPr>
            <a:endParaRPr lang="en-US" sz="2800" dirty="0" smtClean="0"/>
          </a:p>
          <a:p>
            <a:pPr>
              <a:buNone/>
            </a:pPr>
            <a:r>
              <a:rPr lang="en-US" sz="2800" dirty="0" smtClean="0"/>
              <a:t>	</a:t>
            </a:r>
            <a:r>
              <a:rPr lang="en-US" sz="2800" dirty="0" err="1" smtClean="0"/>
              <a:t>ofstream</a:t>
            </a:r>
            <a:r>
              <a:rPr lang="en-US" sz="2800" dirty="0" smtClean="0"/>
              <a:t> </a:t>
            </a:r>
            <a:r>
              <a:rPr lang="en-US" sz="2800" dirty="0" err="1" smtClean="0"/>
              <a:t>outfile</a:t>
            </a:r>
            <a:r>
              <a:rPr lang="en-US" sz="2800" dirty="0" smtClean="0"/>
              <a:t>(“/</a:t>
            </a:r>
            <a:r>
              <a:rPr lang="en-US" sz="2800" dirty="0" err="1" smtClean="0"/>
              <a:t>MyFile.dat”,ios</a:t>
            </a:r>
            <a:r>
              <a:rPr lang="en-US" sz="2800" dirty="0" smtClean="0"/>
              <a:t>::app);</a:t>
            </a:r>
          </a:p>
          <a:p>
            <a:pPr>
              <a:buNone/>
            </a:pPr>
            <a:r>
              <a:rPr lang="en-US" sz="2800" dirty="0" smtClean="0"/>
              <a:t>	</a:t>
            </a:r>
            <a:r>
              <a:rPr lang="en-US" sz="2800" dirty="0" err="1" smtClean="0"/>
              <a:t>outfile</a:t>
            </a:r>
            <a:r>
              <a:rPr lang="en-US" sz="2800" dirty="0" smtClean="0"/>
              <a:t> &lt;&lt; “Hi” &lt;&lt; </a:t>
            </a:r>
            <a:r>
              <a:rPr lang="en-US" sz="2800" dirty="0" err="1" smtClean="0"/>
              <a:t>endl</a:t>
            </a:r>
            <a:r>
              <a:rPr lang="en-US" sz="2800" dirty="0" smtClean="0"/>
              <a:t>;</a:t>
            </a:r>
          </a:p>
          <a:p>
            <a:pPr>
              <a:buNone/>
            </a:pPr>
            <a:r>
              <a:rPr lang="en-US" sz="2800" dirty="0" smtClean="0"/>
              <a:t>	</a:t>
            </a:r>
            <a:r>
              <a:rPr lang="en-US" sz="2800" dirty="0" err="1" smtClean="0"/>
              <a:t>outfile.close</a:t>
            </a:r>
            <a:r>
              <a:rPr lang="en-US" sz="2800" dirty="0" smtClean="0"/>
              <a:t>();</a:t>
            </a:r>
          </a:p>
          <a:p>
            <a:pPr>
              <a:buNone/>
            </a:pP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Available Flags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err="1" smtClean="0"/>
              <a:t>ios</a:t>
            </a:r>
            <a:r>
              <a:rPr lang="en-US" dirty="0" smtClean="0"/>
              <a:t>::</a:t>
            </a:r>
            <a:r>
              <a:rPr lang="en-US" dirty="0" err="1" smtClean="0"/>
              <a:t>trunc</a:t>
            </a:r>
            <a:r>
              <a:rPr lang="en-US" dirty="0" smtClean="0"/>
              <a:t> </a:t>
            </a:r>
          </a:p>
          <a:p>
            <a:pPr>
              <a:buNone/>
            </a:pPr>
            <a:r>
              <a:rPr lang="en-US" dirty="0" smtClean="0"/>
              <a:t>  		</a:t>
            </a:r>
            <a:r>
              <a:rPr lang="en-US" sz="2400" dirty="0" smtClean="0"/>
              <a:t>include this flag if you want to wipe out the contents of a 	file before writing to it. (The default if you do not include 	</a:t>
            </a:r>
            <a:r>
              <a:rPr lang="en-US" sz="2400" dirty="0" err="1" smtClean="0"/>
              <a:t>ios</a:t>
            </a:r>
            <a:r>
              <a:rPr lang="en-US" sz="2400" dirty="0" smtClean="0"/>
              <a:t>::app).</a:t>
            </a:r>
          </a:p>
          <a:p>
            <a:pPr>
              <a:buFont typeface="Wingdings" pitchFamily="2" charset="2"/>
              <a:buChar char="Ø"/>
            </a:pPr>
            <a:r>
              <a:rPr lang="en-US" dirty="0" err="1" smtClean="0"/>
              <a:t>ios</a:t>
            </a:r>
            <a:r>
              <a:rPr lang="en-US" dirty="0" smtClean="0"/>
              <a:t>::</a:t>
            </a:r>
            <a:r>
              <a:rPr lang="en-US" dirty="0" err="1" smtClean="0"/>
              <a:t>nocreate</a:t>
            </a:r>
            <a:endParaRPr lang="en-US" dirty="0" smtClean="0"/>
          </a:p>
          <a:p>
            <a:pPr>
              <a:buNone/>
            </a:pPr>
            <a:r>
              <a:rPr lang="en-US" dirty="0" smtClean="0"/>
              <a:t>		</a:t>
            </a:r>
            <a:r>
              <a:rPr lang="en-US" sz="2400" dirty="0" smtClean="0"/>
              <a:t>use this flag if you want to ensure that the file will not </a:t>
            </a:r>
          </a:p>
          <a:p>
            <a:pPr>
              <a:buNone/>
            </a:pPr>
            <a:r>
              <a:rPr lang="en-US" sz="2400" dirty="0" smtClean="0"/>
              <a:t>		be created if it doesn’t already exist.</a:t>
            </a:r>
          </a:p>
          <a:p>
            <a:pPr>
              <a:buFont typeface="Wingdings" pitchFamily="2" charset="2"/>
              <a:buChar char="Ø"/>
            </a:pPr>
            <a:r>
              <a:rPr lang="en-US" sz="3900" dirty="0" err="1" smtClean="0"/>
              <a:t>ios</a:t>
            </a:r>
            <a:r>
              <a:rPr lang="en-US" sz="2400" dirty="0" smtClean="0"/>
              <a:t>::</a:t>
            </a:r>
            <a:r>
              <a:rPr lang="en-US" sz="3600" dirty="0" err="1" smtClean="0"/>
              <a:t>noreplace</a:t>
            </a:r>
            <a:endParaRPr lang="en-US" sz="3600" dirty="0" smtClean="0"/>
          </a:p>
          <a:p>
            <a:pPr lvl="1">
              <a:buNone/>
            </a:pPr>
            <a:r>
              <a:rPr lang="en-US" sz="2000" dirty="0" smtClean="0"/>
              <a:t>		Use this flag if you only want to create a new file. If you use this flag 	and the file already exists, the file will not open and fail will return 	true.</a:t>
            </a:r>
          </a:p>
          <a:p>
            <a:pP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Another Example:</a:t>
            </a:r>
            <a:endParaRPr lang="en-US" dirty="0"/>
          </a:p>
        </p:txBody>
      </p:sp>
      <p:sp>
        <p:nvSpPr>
          <p:cNvPr id="3" name="Content Placeholder 2"/>
          <p:cNvSpPr>
            <a:spLocks noGrp="1"/>
          </p:cNvSpPr>
          <p:nvPr>
            <p:ph idx="1"/>
          </p:nvPr>
        </p:nvSpPr>
        <p:spPr>
          <a:xfrm>
            <a:off x="304800" y="914400"/>
            <a:ext cx="8229600" cy="685800"/>
          </a:xfrm>
        </p:spPr>
        <p:txBody>
          <a:bodyPr/>
          <a:lstStyle/>
          <a:p>
            <a:r>
              <a:rPr lang="en-US" dirty="0" smtClean="0"/>
              <a:t>Using code to open a file and write to it;</a:t>
            </a:r>
            <a:endParaRPr lang="en-US" dirty="0"/>
          </a:p>
        </p:txBody>
      </p:sp>
      <p:sp>
        <p:nvSpPr>
          <p:cNvPr id="4" name="TextBox 3"/>
          <p:cNvSpPr txBox="1"/>
          <p:nvPr/>
        </p:nvSpPr>
        <p:spPr>
          <a:xfrm>
            <a:off x="533400" y="1905000"/>
            <a:ext cx="7924800" cy="4247317"/>
          </a:xfrm>
          <a:prstGeom prst="rect">
            <a:avLst/>
          </a:prstGeom>
          <a:solidFill>
            <a:schemeClr val="bg1"/>
          </a:solidFill>
        </p:spPr>
        <p:txBody>
          <a:bodyPr wrap="square" rtlCol="0">
            <a:spAutoFit/>
          </a:bodyPr>
          <a:lstStyle/>
          <a:p>
            <a:r>
              <a:rPr lang="en-US" dirty="0" smtClean="0"/>
              <a:t>#include &lt;</a:t>
            </a:r>
            <a:r>
              <a:rPr lang="en-US" dirty="0" err="1" smtClean="0"/>
              <a:t>iostream</a:t>
            </a:r>
            <a:r>
              <a:rPr lang="en-US" dirty="0" smtClean="0"/>
              <a:t>&gt;</a:t>
            </a:r>
          </a:p>
          <a:p>
            <a:r>
              <a:rPr lang="en-US" dirty="0" smtClean="0"/>
              <a:t>#include &lt;</a:t>
            </a:r>
            <a:r>
              <a:rPr lang="en-US" dirty="0" err="1" smtClean="0"/>
              <a:t>fstream</a:t>
            </a:r>
            <a:r>
              <a:rPr lang="en-US" dirty="0" smtClean="0"/>
              <a:t>&gt;</a:t>
            </a:r>
          </a:p>
          <a:p>
            <a:endParaRPr lang="en-US" dirty="0" smtClean="0"/>
          </a:p>
          <a:p>
            <a:r>
              <a:rPr lang="en-US" dirty="0" smtClean="0"/>
              <a:t>using namespace std;</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ofstream</a:t>
            </a:r>
            <a:r>
              <a:rPr lang="en-US" dirty="0" smtClean="0"/>
              <a:t> </a:t>
            </a:r>
            <a:r>
              <a:rPr lang="en-US" dirty="0" err="1" smtClean="0"/>
              <a:t>outfile</a:t>
            </a:r>
            <a:r>
              <a:rPr lang="en-US" dirty="0" smtClean="0"/>
              <a:t>("outfile.txt");</a:t>
            </a:r>
          </a:p>
          <a:p>
            <a:r>
              <a:rPr lang="en-US" dirty="0" smtClean="0"/>
              <a:t>    </a:t>
            </a:r>
            <a:r>
              <a:rPr lang="en-US" dirty="0" err="1" smtClean="0"/>
              <a:t>outfile</a:t>
            </a:r>
            <a:r>
              <a:rPr lang="en-US" dirty="0" smtClean="0"/>
              <a:t> &lt;&lt; "</a:t>
            </a:r>
            <a:r>
              <a:rPr lang="en-US" dirty="0" err="1" smtClean="0"/>
              <a:t>Lookit</a:t>
            </a:r>
            <a:r>
              <a:rPr lang="en-US" dirty="0" smtClean="0"/>
              <a:t> me! I’m in a file!" &lt;&lt; </a:t>
            </a:r>
            <a:r>
              <a:rPr lang="en-US" dirty="0" err="1" smtClean="0"/>
              <a:t>endl</a:t>
            </a:r>
            <a:r>
              <a:rPr lang="en-US" dirty="0" smtClean="0"/>
              <a:t>;</a:t>
            </a:r>
          </a:p>
          <a:p>
            <a:r>
              <a:rPr lang="en-US" dirty="0" smtClean="0"/>
              <a:t>    </a:t>
            </a:r>
            <a:r>
              <a:rPr lang="en-US" dirty="0" err="1" smtClean="0"/>
              <a:t>int</a:t>
            </a:r>
            <a:r>
              <a:rPr lang="en-US" dirty="0" smtClean="0"/>
              <a:t> x = 200;</a:t>
            </a:r>
          </a:p>
          <a:p>
            <a:r>
              <a:rPr lang="en-US" dirty="0" smtClean="0"/>
              <a:t>    </a:t>
            </a:r>
            <a:r>
              <a:rPr lang="en-US" dirty="0" err="1" smtClean="0"/>
              <a:t>outfile</a:t>
            </a:r>
            <a:r>
              <a:rPr lang="en-US" dirty="0" smtClean="0"/>
              <a:t> &lt;&lt; x &lt;&lt; </a:t>
            </a:r>
            <a:r>
              <a:rPr lang="en-US" dirty="0" err="1" smtClean="0"/>
              <a:t>endl</a:t>
            </a:r>
            <a:r>
              <a:rPr lang="en-US" dirty="0" smtClean="0"/>
              <a:t>;</a:t>
            </a:r>
          </a:p>
          <a:p>
            <a:r>
              <a:rPr lang="en-US" dirty="0" smtClean="0"/>
              <a:t>    </a:t>
            </a:r>
            <a:r>
              <a:rPr lang="en-US" dirty="0" err="1" smtClean="0"/>
              <a:t>outfile.close</a:t>
            </a:r>
            <a:r>
              <a:rPr lang="en-US" dirty="0" smtClean="0"/>
              <a:t>();</a:t>
            </a:r>
          </a:p>
          <a:p>
            <a:r>
              <a:rPr lang="en-US" dirty="0" smtClean="0"/>
              <a:t>    </a:t>
            </a:r>
            <a:r>
              <a:rPr lang="en-US" dirty="0" smtClean="0"/>
              <a:t>return;</a:t>
            </a:r>
            <a:endParaRPr lang="en-US" dirty="0" smtClean="0"/>
          </a:p>
          <a:p>
            <a:r>
              <a:rPr lang="en-US" dirty="0" smtClean="0"/>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Formatting Your Output</a:t>
            </a:r>
            <a:endParaRPr lang="en-US" dirty="0"/>
          </a:p>
        </p:txBody>
      </p:sp>
      <p:sp>
        <p:nvSpPr>
          <p:cNvPr id="3" name="Content Placeholder 2"/>
          <p:cNvSpPr>
            <a:spLocks noGrp="1"/>
          </p:cNvSpPr>
          <p:nvPr>
            <p:ph idx="1"/>
          </p:nvPr>
        </p:nvSpPr>
        <p:spPr>
          <a:xfrm>
            <a:off x="609600" y="914400"/>
            <a:ext cx="8229600" cy="2133600"/>
          </a:xfrm>
        </p:spPr>
        <p:txBody>
          <a:bodyPr>
            <a:noAutofit/>
          </a:bodyPr>
          <a:lstStyle/>
          <a:p>
            <a:pPr>
              <a:buNone/>
            </a:pPr>
            <a:r>
              <a:rPr lang="en-US" sz="2400" b="1" dirty="0" smtClean="0"/>
              <a:t>The process of retrieving and storing data works better if you have a method for formatting the data.  For example; if your data is a list of numbers then you may want the entire list aligned on the right, or you might want a certain number of decimal places included in a decimal number.  </a:t>
            </a:r>
            <a:endParaRPr lang="en-US" sz="2400" b="1" dirty="0"/>
          </a:p>
        </p:txBody>
      </p:sp>
      <p:sp>
        <p:nvSpPr>
          <p:cNvPr id="5" name="TextBox 4"/>
          <p:cNvSpPr txBox="1"/>
          <p:nvPr/>
        </p:nvSpPr>
        <p:spPr>
          <a:xfrm>
            <a:off x="228600" y="3429000"/>
            <a:ext cx="8534400" cy="2246769"/>
          </a:xfrm>
          <a:prstGeom prst="rect">
            <a:avLst/>
          </a:prstGeom>
          <a:noFill/>
        </p:spPr>
        <p:txBody>
          <a:bodyPr wrap="square" rtlCol="0">
            <a:spAutoFit/>
          </a:bodyPr>
          <a:lstStyle/>
          <a:p>
            <a:r>
              <a:rPr lang="en-US" sz="2800" b="1" i="1" dirty="0" smtClean="0"/>
              <a:t>There are 3 aspects to setting these formats with C++</a:t>
            </a:r>
          </a:p>
          <a:p>
            <a:endParaRPr lang="en-US" sz="2800" b="1" i="1" dirty="0" smtClean="0"/>
          </a:p>
          <a:p>
            <a:pPr marL="342900" indent="-342900">
              <a:buFont typeface="+mj-lt"/>
              <a:buAutoNum type="arabicPeriod"/>
            </a:pPr>
            <a:r>
              <a:rPr lang="en-US" sz="2800" b="1" i="1" dirty="0" smtClean="0"/>
              <a:t>Format Flags </a:t>
            </a:r>
          </a:p>
          <a:p>
            <a:pPr marL="342900" indent="-342900">
              <a:buFont typeface="+mj-lt"/>
              <a:buAutoNum type="arabicPeriod"/>
            </a:pPr>
            <a:r>
              <a:rPr lang="en-US" sz="2800" b="1" i="1" dirty="0" smtClean="0"/>
              <a:t>Precision</a:t>
            </a:r>
          </a:p>
          <a:p>
            <a:pPr marL="342900" indent="-342900">
              <a:buFont typeface="+mj-lt"/>
              <a:buAutoNum type="arabicPeriod"/>
            </a:pPr>
            <a:r>
              <a:rPr lang="en-US" sz="2800" b="1" i="1" dirty="0" smtClean="0"/>
              <a:t>Field Width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0300"/>
            </a:gs>
            <a:gs pos="100000">
              <a:srgbClr val="4D0808"/>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 the </a:t>
            </a:r>
            <a:r>
              <a:rPr lang="en-US" dirty="0" err="1" smtClean="0"/>
              <a:t>setf</a:t>
            </a:r>
            <a:r>
              <a:rPr lang="en-US" dirty="0" smtClean="0"/>
              <a:t> member function for the file object</a:t>
            </a:r>
            <a:endParaRPr lang="en-US" dirty="0"/>
          </a:p>
        </p:txBody>
      </p:sp>
      <p:sp>
        <p:nvSpPr>
          <p:cNvPr id="3" name="Content Placeholder 2"/>
          <p:cNvSpPr>
            <a:spLocks noGrp="1"/>
          </p:cNvSpPr>
          <p:nvPr>
            <p:ph idx="1"/>
          </p:nvPr>
        </p:nvSpPr>
        <p:spPr>
          <a:xfrm>
            <a:off x="457200" y="1524000"/>
            <a:ext cx="8229600" cy="1066800"/>
          </a:xfrm>
        </p:spPr>
        <p:txBody>
          <a:bodyPr/>
          <a:lstStyle/>
          <a:p>
            <a:pPr>
              <a:buNone/>
            </a:pPr>
            <a:r>
              <a:rPr lang="en-US" dirty="0" smtClean="0"/>
              <a:t>We can use the following code to save a number in scientific format:</a:t>
            </a:r>
            <a:endParaRPr lang="en-US" dirty="0"/>
          </a:p>
        </p:txBody>
      </p:sp>
      <p:sp>
        <p:nvSpPr>
          <p:cNvPr id="4" name="TextBox 3"/>
          <p:cNvSpPr txBox="1"/>
          <p:nvPr/>
        </p:nvSpPr>
        <p:spPr>
          <a:xfrm>
            <a:off x="152400" y="2667000"/>
            <a:ext cx="8610600" cy="3693319"/>
          </a:xfrm>
          <a:prstGeom prst="rect">
            <a:avLst/>
          </a:prstGeom>
          <a:solidFill>
            <a:schemeClr val="bg1"/>
          </a:solidFill>
        </p:spPr>
        <p:txBody>
          <a:bodyPr wrap="square" rtlCol="0">
            <a:spAutoFit/>
          </a:bodyPr>
          <a:lstStyle/>
          <a:p>
            <a:r>
              <a:rPr lang="en-US" dirty="0" smtClean="0"/>
              <a:t>#include &lt;</a:t>
            </a:r>
            <a:r>
              <a:rPr lang="en-US" dirty="0" err="1" smtClean="0"/>
              <a:t>iostream</a:t>
            </a:r>
            <a:r>
              <a:rPr lang="en-US" dirty="0" smtClean="0"/>
              <a:t>&gt;</a:t>
            </a:r>
          </a:p>
          <a:p>
            <a:r>
              <a:rPr lang="en-US" dirty="0" smtClean="0"/>
              <a:t>#include &lt;</a:t>
            </a:r>
            <a:r>
              <a:rPr lang="en-US" dirty="0" err="1" smtClean="0"/>
              <a:t>fstream</a:t>
            </a:r>
            <a:r>
              <a:rPr lang="en-US" dirty="0" smtClean="0"/>
              <a:t>&gt;</a:t>
            </a:r>
          </a:p>
          <a:p>
            <a:endParaRPr lang="en-US" dirty="0" smtClean="0"/>
          </a:p>
          <a:p>
            <a:r>
              <a:rPr lang="en-US" dirty="0" smtClean="0"/>
              <a:t>using namespace std;</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ofstream</a:t>
            </a:r>
            <a:r>
              <a:rPr lang="en-US" dirty="0" smtClean="0"/>
              <a:t> </a:t>
            </a:r>
            <a:r>
              <a:rPr lang="en-US" dirty="0" err="1" smtClean="0"/>
              <a:t>myfile</a:t>
            </a:r>
            <a:r>
              <a:rPr lang="en-US" dirty="0" smtClean="0"/>
              <a:t>("numbers.txt");</a:t>
            </a:r>
          </a:p>
          <a:p>
            <a:r>
              <a:rPr lang="en-US" dirty="0" smtClean="0"/>
              <a:t>    </a:t>
            </a:r>
            <a:r>
              <a:rPr lang="en-US" dirty="0" err="1" smtClean="0"/>
              <a:t>myfile.setf</a:t>
            </a:r>
            <a:r>
              <a:rPr lang="en-US" dirty="0" smtClean="0"/>
              <a:t>(</a:t>
            </a:r>
            <a:r>
              <a:rPr lang="en-US" dirty="0" err="1" smtClean="0"/>
              <a:t>ios_base</a:t>
            </a:r>
            <a:r>
              <a:rPr lang="en-US" dirty="0" smtClean="0"/>
              <a:t>::scientific);</a:t>
            </a:r>
          </a:p>
          <a:p>
            <a:r>
              <a:rPr lang="en-US" dirty="0" smtClean="0"/>
              <a:t>    </a:t>
            </a:r>
            <a:r>
              <a:rPr lang="en-US" dirty="0" err="1" smtClean="0"/>
              <a:t>myfile</a:t>
            </a:r>
            <a:r>
              <a:rPr lang="en-US" dirty="0" smtClean="0"/>
              <a:t> &lt;&lt; 154272.524 &lt;&lt; </a:t>
            </a:r>
            <a:r>
              <a:rPr lang="en-US" dirty="0" err="1" smtClean="0"/>
              <a:t>endl</a:t>
            </a:r>
            <a:r>
              <a:rPr lang="en-US" dirty="0" smtClean="0"/>
              <a:t>;</a:t>
            </a:r>
          </a:p>
          <a:p>
            <a:r>
              <a:rPr lang="en-US" dirty="0" smtClean="0"/>
              <a:t>    </a:t>
            </a:r>
            <a:r>
              <a:rPr lang="en-US" dirty="0" err="1" smtClean="0"/>
              <a:t>myfile.close</a:t>
            </a:r>
            <a:r>
              <a:rPr lang="en-US" dirty="0" smtClean="0"/>
              <a:t>();</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use </a:t>
            </a:r>
            <a:r>
              <a:rPr lang="en-US" dirty="0" err="1" smtClean="0"/>
              <a:t>setf</a:t>
            </a:r>
            <a:r>
              <a:rPr lang="en-US" dirty="0" smtClean="0"/>
              <a:t> to format a number for </a:t>
            </a:r>
            <a:r>
              <a:rPr lang="en-US" dirty="0" err="1" smtClean="0"/>
              <a:t>cout</a:t>
            </a:r>
            <a:r>
              <a:rPr lang="en-US" dirty="0" smtClean="0"/>
              <a:t> as well</a:t>
            </a:r>
            <a:endParaRPr lang="en-US" dirty="0"/>
          </a:p>
        </p:txBody>
      </p:sp>
      <p:sp>
        <p:nvSpPr>
          <p:cNvPr id="3" name="Content Placeholder 2"/>
          <p:cNvSpPr>
            <a:spLocks noGrp="1"/>
          </p:cNvSpPr>
          <p:nvPr>
            <p:ph idx="1"/>
          </p:nvPr>
        </p:nvSpPr>
        <p:spPr>
          <a:solidFill>
            <a:schemeClr val="bg1"/>
          </a:solidFill>
        </p:spPr>
        <p:txBody>
          <a:bodyPr/>
          <a:lstStyle/>
          <a:p>
            <a:pPr>
              <a:buNone/>
            </a:pPr>
            <a:r>
              <a:rPr lang="en-US" dirty="0" err="1" smtClean="0"/>
              <a:t>cout.setf</a:t>
            </a:r>
            <a:r>
              <a:rPr lang="en-US" dirty="0" smtClean="0"/>
              <a:t>(</a:t>
            </a:r>
            <a:r>
              <a:rPr lang="en-US" dirty="0" err="1" smtClean="0"/>
              <a:t>ios_base</a:t>
            </a:r>
            <a:r>
              <a:rPr lang="en-US" dirty="0" smtClean="0"/>
              <a:t>::scientific);</a:t>
            </a:r>
          </a:p>
          <a:p>
            <a:pPr>
              <a:buNone/>
            </a:pPr>
            <a:r>
              <a:rPr lang="en-US" dirty="0" err="1" smtClean="0"/>
              <a:t>cout</a:t>
            </a:r>
            <a:r>
              <a:rPr lang="en-US" dirty="0" smtClean="0"/>
              <a:t> &lt;&lt; 987654.321 &lt;&lt; </a:t>
            </a:r>
            <a:r>
              <a:rPr lang="en-US" dirty="0" err="1" smtClean="0"/>
              <a:t>endl</a:t>
            </a:r>
            <a:r>
              <a:rPr lang="en-US" dirty="0" smtClean="0"/>
              <a:t>;</a:t>
            </a:r>
          </a:p>
          <a:p>
            <a:pPr>
              <a:buNone/>
            </a:pPr>
            <a:endParaRPr lang="en-US" dirty="0" smtClean="0"/>
          </a:p>
          <a:p>
            <a:pPr>
              <a:buNone/>
            </a:pPr>
            <a:r>
              <a:rPr lang="en-US" dirty="0" smtClean="0">
                <a:solidFill>
                  <a:srgbClr val="FF0000"/>
                </a:solidFill>
              </a:rPr>
              <a:t>To turn off scientific mode;</a:t>
            </a:r>
            <a:endParaRPr lang="en-US" dirty="0" smtClean="0"/>
          </a:p>
          <a:p>
            <a:pPr>
              <a:buNone/>
            </a:pPr>
            <a:r>
              <a:rPr lang="en-US" dirty="0" err="1" smtClean="0"/>
              <a:t>cout.unsetf</a:t>
            </a:r>
            <a:r>
              <a:rPr lang="en-US" dirty="0" smtClean="0"/>
              <a:t>(</a:t>
            </a:r>
            <a:r>
              <a:rPr lang="en-US" dirty="0" err="1" smtClean="0"/>
              <a:t>ios_base</a:t>
            </a:r>
            <a:r>
              <a:rPr lang="en-US" dirty="0" smtClean="0"/>
              <a:t>::scientific);</a:t>
            </a:r>
          </a:p>
          <a:p>
            <a:pPr>
              <a:buNone/>
            </a:pPr>
            <a:r>
              <a:rPr lang="en-US" dirty="0" err="1" smtClean="0"/>
              <a:t>cout</a:t>
            </a:r>
            <a:r>
              <a:rPr lang="en-US" dirty="0" smtClean="0"/>
              <a:t> &lt;&lt; 987654.321 &lt;&lt; </a:t>
            </a:r>
            <a:r>
              <a:rPr lang="en-US" dirty="0" err="1" smtClean="0"/>
              <a:t>endl</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setf</a:t>
            </a:r>
            <a:r>
              <a:rPr lang="en-US" dirty="0" smtClean="0"/>
              <a:t> and </a:t>
            </a:r>
            <a:r>
              <a:rPr lang="en-US" dirty="0" err="1" smtClean="0"/>
              <a:t>unsetf</a:t>
            </a:r>
            <a:endParaRPr lang="en-US" dirty="0"/>
          </a:p>
        </p:txBody>
      </p:sp>
      <p:sp>
        <p:nvSpPr>
          <p:cNvPr id="3" name="Content Placeholder 2"/>
          <p:cNvSpPr>
            <a:spLocks noGrp="1"/>
          </p:cNvSpPr>
          <p:nvPr>
            <p:ph idx="1"/>
          </p:nvPr>
        </p:nvSpPr>
        <p:spPr>
          <a:xfrm>
            <a:off x="457200" y="1295400"/>
            <a:ext cx="8229600" cy="1676401"/>
          </a:xfrm>
        </p:spPr>
        <p:txBody>
          <a:bodyPr/>
          <a:lstStyle/>
          <a:p>
            <a:pPr>
              <a:buNone/>
            </a:pPr>
            <a:r>
              <a:rPr lang="en-US" dirty="0" smtClean="0"/>
              <a:t>To turn on a flag you call </a:t>
            </a:r>
            <a:r>
              <a:rPr lang="en-US" b="1" dirty="0" err="1" smtClean="0">
                <a:solidFill>
                  <a:srgbClr val="FF0000"/>
                </a:solidFill>
              </a:rPr>
              <a:t>setf</a:t>
            </a:r>
            <a:endParaRPr lang="en-US" b="1" dirty="0" smtClean="0">
              <a:solidFill>
                <a:srgbClr val="FF0000"/>
              </a:solidFill>
            </a:endParaRPr>
          </a:p>
          <a:p>
            <a:pPr>
              <a:buNone/>
            </a:pPr>
            <a:r>
              <a:rPr lang="en-US" dirty="0" smtClean="0"/>
              <a:t>to turn off a flag you call </a:t>
            </a:r>
            <a:r>
              <a:rPr lang="en-US" b="1" dirty="0" err="1" smtClean="0">
                <a:solidFill>
                  <a:srgbClr val="FF0000"/>
                </a:solidFill>
              </a:rPr>
              <a:t>unsetf</a:t>
            </a:r>
            <a:endParaRPr lang="en-US" b="1" dirty="0">
              <a:solidFill>
                <a:srgbClr val="FF0000"/>
              </a:solidFill>
            </a:endParaRPr>
          </a:p>
        </p:txBody>
      </p:sp>
      <p:sp>
        <p:nvSpPr>
          <p:cNvPr id="4" name="Content Placeholder 2"/>
          <p:cNvSpPr txBox="1">
            <a:spLocks/>
          </p:cNvSpPr>
          <p:nvPr/>
        </p:nvSpPr>
        <p:spPr>
          <a:xfrm>
            <a:off x="457200" y="2667000"/>
            <a:ext cx="8229600" cy="3810000"/>
          </a:xfrm>
          <a:prstGeom prst="rect">
            <a:avLst/>
          </a:prstGeom>
          <a:solidFill>
            <a:schemeClr val="bg1"/>
          </a:solidFill>
        </p:spPr>
        <p:txBody>
          <a:bodyPr vert="horz" lIns="91440" tIns="45720" rIns="91440" bIns="45720" rtlCol="0">
            <a:normAutofit fontScale="92500" lnSpcReduction="20000"/>
          </a:bodyPr>
          <a:lstStyle/>
          <a:p>
            <a:pPr marL="342900" indent="-342900">
              <a:spcBef>
                <a:spcPct val="20000"/>
              </a:spcBef>
            </a:pPr>
            <a:r>
              <a:rPr lang="en-US" sz="3200" dirty="0" smtClean="0">
                <a:solidFill>
                  <a:srgbClr val="FF0000"/>
                </a:solidFill>
              </a:rPr>
              <a:t>To turn on decimal mode;</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cout.setf</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ios_base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dec</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&lt;&lt; 987654 &lt;&lt;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endl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To turn off decimal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cout.unsetf</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ios_base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dec</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&lt;&lt; 987654 &lt;&lt;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endl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3" cstate="print"/>
            <a:tile tx="0" ty="0" sx="100000" sy="100000" flip="none" algn="tl"/>
          </a:blipFill>
        </p:spPr>
        <p:txBody>
          <a:bodyPr>
            <a:normAutofit/>
          </a:bodyPr>
          <a:lstStyle/>
          <a:p>
            <a:r>
              <a:rPr lang="en-US" dirty="0" smtClean="0"/>
              <a:t>What is a data “stream”?</a:t>
            </a:r>
            <a:endParaRPr lang="en-US" dirty="0"/>
          </a:p>
        </p:txBody>
      </p:sp>
      <p:sp>
        <p:nvSpPr>
          <p:cNvPr id="3" name="Content Placeholder 2"/>
          <p:cNvSpPr>
            <a:spLocks noGrp="1"/>
          </p:cNvSpPr>
          <p:nvPr>
            <p:ph idx="1"/>
          </p:nvPr>
        </p:nvSpPr>
        <p:spPr>
          <a:xfrm>
            <a:off x="304800" y="1600200"/>
            <a:ext cx="8686800" cy="4953000"/>
          </a:xfrm>
          <a:blipFill>
            <a:blip r:embed="rId4" cstate="print"/>
            <a:tile tx="0" ty="0" sx="100000" sy="100000" flip="none" algn="tl"/>
          </a:blipFill>
        </p:spPr>
        <p:txBody>
          <a:bodyPr>
            <a:normAutofit fontScale="92500"/>
          </a:bodyPr>
          <a:lstStyle/>
          <a:p>
            <a:r>
              <a:rPr lang="en-US" dirty="0" smtClean="0"/>
              <a:t>A stream is any type of data structure that you stream your data in to and out of, in a sequence of bytes.</a:t>
            </a:r>
          </a:p>
          <a:p>
            <a:r>
              <a:rPr lang="en-US" dirty="0" smtClean="0"/>
              <a:t>We write the data in sequence, one byte after another as the data goes over the internet like a “stream” of water, reaching the remote computer. </a:t>
            </a:r>
          </a:p>
          <a:p>
            <a:r>
              <a:rPr lang="en-US" dirty="0" smtClean="0"/>
              <a:t>The same approach is used for writing data to the hard drive.</a:t>
            </a:r>
          </a:p>
          <a:p>
            <a:r>
              <a:rPr lang="en-US" dirty="0" smtClean="0"/>
              <a:t>There are different kinds of streams available in 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 Complete list of </a:t>
            </a:r>
            <a:r>
              <a:rPr lang="en-US" dirty="0" err="1" smtClean="0"/>
              <a:t>setf</a:t>
            </a:r>
            <a:r>
              <a:rPr lang="en-US" dirty="0" smtClean="0"/>
              <a:t> flags</a:t>
            </a:r>
            <a:endParaRPr lang="en-US" dirty="0"/>
          </a:p>
        </p:txBody>
      </p:sp>
      <p:sp>
        <p:nvSpPr>
          <p:cNvPr id="3" name="Content Placeholder 2"/>
          <p:cNvSpPr>
            <a:spLocks noGrp="1"/>
          </p:cNvSpPr>
          <p:nvPr>
            <p:ph idx="1"/>
          </p:nvPr>
        </p:nvSpPr>
        <p:spPr>
          <a:xfrm>
            <a:off x="152400" y="914400"/>
            <a:ext cx="8763000" cy="5715000"/>
          </a:xfrm>
        </p:spPr>
        <p:txBody>
          <a:bodyPr>
            <a:normAutofit fontScale="85000" lnSpcReduction="10000"/>
          </a:bodyPr>
          <a:lstStyle/>
          <a:p>
            <a:pPr>
              <a:buFont typeface="Wingdings" pitchFamily="2" charset="2"/>
              <a:buChar char="§"/>
            </a:pPr>
            <a:r>
              <a:rPr lang="en-US" sz="2000" dirty="0" err="1" smtClean="0"/>
              <a:t>boolalpha</a:t>
            </a:r>
            <a:r>
              <a:rPr lang="en-US" sz="2000" dirty="0" smtClean="0"/>
              <a:t>: (ANSI only) Setting this flag causes Boolean variables to write with the words true or false.  Clearing this flag causes the Boolean variables to write as 0 for false or 1 for true.</a:t>
            </a:r>
          </a:p>
          <a:p>
            <a:pPr>
              <a:buFont typeface="Wingdings" pitchFamily="2" charset="2"/>
              <a:buChar char="§"/>
            </a:pPr>
            <a:r>
              <a:rPr lang="en-US" sz="2000" dirty="0" smtClean="0"/>
              <a:t>fixed: Whenever possible, the output of floating point numbers will not appear in scientific notation (larger numbers always appear as scientific notation whether set as scientific or fixed).</a:t>
            </a:r>
          </a:p>
          <a:p>
            <a:pPr>
              <a:buFont typeface="Wingdings" pitchFamily="2" charset="2"/>
              <a:buChar char="§"/>
            </a:pPr>
            <a:r>
              <a:rPr lang="en-US" sz="2000" dirty="0" smtClean="0"/>
              <a:t>scientific: Your floating-point numbers will always appear in scientific form.</a:t>
            </a:r>
          </a:p>
          <a:p>
            <a:pPr>
              <a:buFont typeface="Wingdings" pitchFamily="2" charset="2"/>
              <a:buChar char="§"/>
            </a:pPr>
            <a:r>
              <a:rPr lang="en-US" sz="2000" dirty="0" err="1" smtClean="0"/>
              <a:t>dec</a:t>
            </a:r>
            <a:r>
              <a:rPr lang="en-US" sz="2000" dirty="0" smtClean="0"/>
              <a:t>: Your integers will always appear as decimal numbers.</a:t>
            </a:r>
          </a:p>
          <a:p>
            <a:pPr>
              <a:buFont typeface="Wingdings" pitchFamily="2" charset="2"/>
              <a:buChar char="§"/>
            </a:pPr>
            <a:r>
              <a:rPr lang="en-US" sz="2000" dirty="0" smtClean="0"/>
              <a:t>hex: All integers appear in hexadecimal format.</a:t>
            </a:r>
          </a:p>
          <a:p>
            <a:pPr>
              <a:buFont typeface="Wingdings" pitchFamily="2" charset="2"/>
              <a:buChar char="§"/>
            </a:pPr>
            <a:r>
              <a:rPr lang="en-US" sz="2000" dirty="0" err="1" smtClean="0"/>
              <a:t>oct</a:t>
            </a:r>
            <a:r>
              <a:rPr lang="en-US" sz="2000" dirty="0" smtClean="0"/>
              <a:t>: Your integers appear in octal format.</a:t>
            </a:r>
          </a:p>
          <a:p>
            <a:pPr>
              <a:buFont typeface="Wingdings" pitchFamily="2" charset="2"/>
              <a:buChar char="§"/>
            </a:pPr>
            <a:r>
              <a:rPr lang="en-US" sz="2000" dirty="0" smtClean="0"/>
              <a:t>left: This flag left aligns all numbers.</a:t>
            </a:r>
          </a:p>
          <a:p>
            <a:pPr>
              <a:buFont typeface="Wingdings" pitchFamily="2" charset="2"/>
              <a:buChar char="§"/>
            </a:pPr>
            <a:r>
              <a:rPr lang="en-US" sz="2000" dirty="0" smtClean="0"/>
              <a:t>right: This flag right aligns all numbers.</a:t>
            </a:r>
          </a:p>
          <a:p>
            <a:pPr>
              <a:buFont typeface="Wingdings" pitchFamily="2" charset="2"/>
              <a:buChar char="§"/>
            </a:pPr>
            <a:r>
              <a:rPr lang="en-US" sz="2000" dirty="0" err="1" smtClean="0"/>
              <a:t>showbase</a:t>
            </a:r>
            <a:r>
              <a:rPr lang="en-US" sz="2000" dirty="0" smtClean="0"/>
              <a:t>: This flag allows the base of a number to be printed along with the number (ex; </a:t>
            </a:r>
            <a:r>
              <a:rPr lang="en-US" sz="2000" dirty="0" err="1" smtClean="0"/>
              <a:t>dec</a:t>
            </a:r>
            <a:r>
              <a:rPr lang="en-US" sz="2000" dirty="0" smtClean="0"/>
              <a:t>, hex or </a:t>
            </a:r>
            <a:r>
              <a:rPr lang="en-US" sz="2000" dirty="0" err="1" smtClean="0"/>
              <a:t>oct</a:t>
            </a:r>
            <a:r>
              <a:rPr lang="en-US" sz="2000" dirty="0" smtClean="0"/>
              <a:t>).</a:t>
            </a:r>
          </a:p>
          <a:p>
            <a:pPr>
              <a:buFont typeface="Wingdings" pitchFamily="2" charset="2"/>
              <a:buChar char="§"/>
            </a:pPr>
            <a:r>
              <a:rPr lang="en-US" sz="2000" dirty="0" err="1" smtClean="0"/>
              <a:t>showpoint</a:t>
            </a:r>
            <a:r>
              <a:rPr lang="en-US" sz="2000" dirty="0" smtClean="0"/>
              <a:t>: This flag gives a decimal number to all numbers even if they are whole numbers.</a:t>
            </a:r>
          </a:p>
          <a:p>
            <a:pPr>
              <a:buFont typeface="Wingdings" pitchFamily="2" charset="2"/>
              <a:buChar char="§"/>
            </a:pPr>
            <a:r>
              <a:rPr lang="en-US" sz="2000" dirty="0" err="1" smtClean="0"/>
              <a:t>showpos</a:t>
            </a:r>
            <a:r>
              <a:rPr lang="en-US" sz="2000" dirty="0" smtClean="0"/>
              <a:t>: Normally negative numbers have a negative sign but positive numbers have no sign.  This flag precedes all positive numbers with a plus sign.</a:t>
            </a:r>
          </a:p>
          <a:p>
            <a:pPr>
              <a:buFont typeface="Wingdings" pitchFamily="2" charset="2"/>
              <a:buChar char="§"/>
            </a:pPr>
            <a:r>
              <a:rPr lang="en-US" sz="2000" dirty="0" err="1" smtClean="0"/>
              <a:t>unitbuf</a:t>
            </a:r>
            <a:r>
              <a:rPr lang="en-US" sz="2000" dirty="0" smtClean="0"/>
              <a:t>: When turned on, your output will flush after each output operation.  This is an advanced feature.  This causes the library to write the output immediately, each time you use the insertion operator  &lt;&lt;.</a:t>
            </a:r>
          </a:p>
          <a:p>
            <a:pPr>
              <a:buFont typeface="Wingdings" pitchFamily="2" charset="2"/>
              <a:buChar char="§"/>
            </a:pPr>
            <a:r>
              <a:rPr lang="en-US" sz="2000" dirty="0" smtClean="0"/>
              <a:t>uppercase:  This flag is for changing the case of the e exponent for scientific notation as well as the case shown for the hexadecimal numbers; A B C D E F.</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Precision Function to work with the </a:t>
            </a:r>
            <a:r>
              <a:rPr lang="en-US" dirty="0" err="1" smtClean="0"/>
              <a:t>showpoint</a:t>
            </a:r>
            <a:r>
              <a:rPr lang="en-US" dirty="0" smtClean="0"/>
              <a:t> format flag</a:t>
            </a:r>
            <a:endParaRPr lang="en-US" dirty="0"/>
          </a:p>
        </p:txBody>
      </p:sp>
      <p:sp>
        <p:nvSpPr>
          <p:cNvPr id="3" name="Content Placeholder 2"/>
          <p:cNvSpPr>
            <a:spLocks noGrp="1"/>
          </p:cNvSpPr>
          <p:nvPr>
            <p:ph idx="1"/>
          </p:nvPr>
        </p:nvSpPr>
        <p:spPr>
          <a:xfrm>
            <a:off x="0" y="1752600"/>
            <a:ext cx="4876800" cy="4953000"/>
          </a:xfrm>
          <a:solidFill>
            <a:schemeClr val="bg1"/>
          </a:solidFill>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err="1" smtClean="0"/>
              <a:t>int</a:t>
            </a:r>
            <a:r>
              <a:rPr lang="en-US" dirty="0" smtClean="0"/>
              <a:t> main()</a:t>
            </a:r>
          </a:p>
          <a:p>
            <a:pPr>
              <a:buNone/>
            </a:pPr>
            <a:r>
              <a:rPr lang="en-US" dirty="0" smtClean="0"/>
              <a:t> 	{</a:t>
            </a:r>
          </a:p>
          <a:p>
            <a:pPr>
              <a:buNone/>
            </a:pPr>
            <a:r>
              <a:rPr lang="en-US" dirty="0" smtClean="0"/>
              <a:t>		</a:t>
            </a:r>
            <a:r>
              <a:rPr lang="en-US" dirty="0" err="1" smtClean="0"/>
              <a:t>int</a:t>
            </a:r>
            <a:r>
              <a:rPr lang="en-US" dirty="0" smtClean="0"/>
              <a:t> </a:t>
            </a:r>
            <a:r>
              <a:rPr lang="en-US" dirty="0" err="1" smtClean="0"/>
              <a:t>i</a:t>
            </a:r>
            <a:r>
              <a:rPr lang="en-US" dirty="0" smtClean="0"/>
              <a:t>;</a:t>
            </a:r>
          </a:p>
          <a:p>
            <a:pPr>
              <a:buNone/>
            </a:pPr>
            <a:r>
              <a:rPr lang="en-US" dirty="0" smtClean="0"/>
              <a:t>		</a:t>
            </a:r>
            <a:r>
              <a:rPr lang="en-US" dirty="0" err="1" smtClean="0"/>
              <a:t>cout.setf</a:t>
            </a:r>
            <a:r>
              <a:rPr lang="en-US" dirty="0" smtClean="0"/>
              <a:t>(</a:t>
            </a:r>
            <a:r>
              <a:rPr lang="en-US" dirty="0" err="1" smtClean="0"/>
              <a:t>ios_base</a:t>
            </a:r>
            <a:r>
              <a:rPr lang="en-US" dirty="0" smtClean="0"/>
              <a:t>::</a:t>
            </a:r>
            <a:r>
              <a:rPr lang="en-US" dirty="0" err="1" smtClean="0"/>
              <a:t>showpoint</a:t>
            </a:r>
            <a:r>
              <a:rPr lang="en-US" dirty="0" smtClean="0"/>
              <a:t>);</a:t>
            </a:r>
          </a:p>
          <a:p>
            <a:pPr>
              <a:buNone/>
            </a:pPr>
            <a:r>
              <a:rPr lang="en-US" dirty="0" smtClean="0"/>
              <a:t>		</a:t>
            </a:r>
            <a:r>
              <a:rPr lang="en-US" dirty="0" err="1" smtClean="0"/>
              <a:t>cout.precision</a:t>
            </a:r>
            <a:r>
              <a:rPr lang="en-US" dirty="0" smtClean="0"/>
              <a:t>(4);</a:t>
            </a:r>
          </a:p>
          <a:p>
            <a:pPr>
              <a:buNone/>
            </a:pPr>
            <a:r>
              <a:rPr lang="en-US" dirty="0" smtClean="0"/>
              <a:t>		for (</a:t>
            </a:r>
            <a:r>
              <a:rPr lang="en-US" dirty="0" err="1" smtClean="0"/>
              <a:t>i</a:t>
            </a:r>
            <a:r>
              <a:rPr lang="en-US" dirty="0" smtClean="0"/>
              <a:t>=1; </a:t>
            </a:r>
            <a:r>
              <a:rPr lang="en-US" dirty="0" err="1" smtClean="0"/>
              <a:t>i</a:t>
            </a:r>
            <a:r>
              <a:rPr lang="en-US" dirty="0" smtClean="0"/>
              <a:t>&lt;=10; </a:t>
            </a:r>
            <a:r>
              <a:rPr lang="en-US" dirty="0" err="1" smtClean="0"/>
              <a:t>i</a:t>
            </a:r>
            <a:r>
              <a:rPr lang="en-US" dirty="0" smtClean="0"/>
              <a:t>++)</a:t>
            </a:r>
          </a:p>
          <a:p>
            <a:pPr>
              <a:buNone/>
            </a:pPr>
            <a:r>
              <a:rPr lang="en-US" dirty="0" smtClean="0"/>
              <a:t>			{</a:t>
            </a:r>
          </a:p>
          <a:p>
            <a:pPr>
              <a:buNone/>
            </a:pPr>
            <a:r>
              <a:rPr lang="en-US" dirty="0" smtClean="0"/>
              <a:t>				</a:t>
            </a:r>
            <a:r>
              <a:rPr lang="en-US" dirty="0" err="1" smtClean="0"/>
              <a:t>cout</a:t>
            </a:r>
            <a:r>
              <a:rPr lang="en-US" dirty="0" smtClean="0"/>
              <a:t> &lt;&lt; 1.0/I &lt;&lt; </a:t>
            </a:r>
            <a:r>
              <a:rPr lang="en-US" dirty="0" err="1" smtClean="0"/>
              <a:t>endl</a:t>
            </a:r>
            <a:r>
              <a:rPr lang="en-US" dirty="0" smtClean="0"/>
              <a:t>;</a:t>
            </a:r>
          </a:p>
          <a:p>
            <a:pPr>
              <a:buNone/>
            </a:pPr>
            <a:r>
              <a:rPr lang="en-US" dirty="0" smtClean="0"/>
              <a:t>			}</a:t>
            </a:r>
          </a:p>
          <a:p>
            <a:pPr>
              <a:buNone/>
            </a:pPr>
            <a:r>
              <a:rPr lang="en-US" dirty="0" smtClean="0"/>
              <a:t>		</a:t>
            </a:r>
            <a:r>
              <a:rPr lang="en-US" dirty="0" err="1" smtClean="0"/>
              <a:t>cout</a:t>
            </a:r>
            <a:r>
              <a:rPr lang="en-US" dirty="0" smtClean="0"/>
              <a:t> &lt;&lt; 2.0 &lt;&lt; </a:t>
            </a:r>
            <a:r>
              <a:rPr lang="en-US" dirty="0" err="1" smtClean="0"/>
              <a:t>endl</a:t>
            </a:r>
            <a:r>
              <a:rPr lang="en-US" dirty="0" smtClean="0"/>
              <a:t>;</a:t>
            </a:r>
          </a:p>
          <a:p>
            <a:pPr>
              <a:buNone/>
            </a:pPr>
            <a:r>
              <a:rPr lang="en-US" dirty="0" smtClean="0"/>
              <a:t>		</a:t>
            </a:r>
            <a:r>
              <a:rPr lang="en-US" dirty="0" err="1" smtClean="0"/>
              <a:t>cout</a:t>
            </a:r>
            <a:r>
              <a:rPr lang="en-US" dirty="0" smtClean="0"/>
              <a:t> &lt;&lt; 12.0 &lt;&lt; </a:t>
            </a:r>
            <a:r>
              <a:rPr lang="en-US" dirty="0" err="1" smtClean="0"/>
              <a:t>endl</a:t>
            </a:r>
            <a:r>
              <a:rPr lang="en-US" dirty="0" smtClean="0"/>
              <a:t>;</a:t>
            </a:r>
          </a:p>
          <a:p>
            <a:pPr>
              <a:buNone/>
            </a:pPr>
            <a:r>
              <a:rPr lang="en-US" dirty="0" smtClean="0"/>
              <a:t>		</a:t>
            </a:r>
            <a:r>
              <a:rPr lang="en-US" dirty="0" err="1" smtClean="0"/>
              <a:t>cout</a:t>
            </a:r>
            <a:r>
              <a:rPr lang="en-US" dirty="0" smtClean="0"/>
              <a:t> &lt;&lt; 12.5 &lt;&lt; </a:t>
            </a:r>
            <a:r>
              <a:rPr lang="en-US" dirty="0" err="1" smtClean="0"/>
              <a:t>endl</a:t>
            </a:r>
            <a:r>
              <a:rPr lang="en-US" dirty="0" smtClean="0"/>
              <a:t>;</a:t>
            </a:r>
          </a:p>
          <a:p>
            <a:pPr>
              <a:buNone/>
            </a:pPr>
            <a:r>
              <a:rPr lang="en-US" dirty="0" smtClean="0"/>
              <a:t>		</a:t>
            </a:r>
            <a:r>
              <a:rPr lang="en-US" dirty="0" err="1" smtClean="0"/>
              <a:t>cout</a:t>
            </a:r>
            <a:r>
              <a:rPr lang="en-US" dirty="0" smtClean="0"/>
              <a:t> &lt;&lt; 123.5 &lt;&lt; </a:t>
            </a:r>
            <a:r>
              <a:rPr lang="en-US" dirty="0" err="1" smtClean="0"/>
              <a:t>endl</a:t>
            </a:r>
            <a:r>
              <a:rPr lang="en-US" dirty="0" smtClean="0"/>
              <a:t>;</a:t>
            </a:r>
          </a:p>
          <a:p>
            <a:pPr>
              <a:buNone/>
            </a:pPr>
            <a:r>
              <a:rPr lang="en-US" dirty="0" smtClean="0"/>
              <a:t>		</a:t>
            </a:r>
            <a:r>
              <a:rPr lang="en-US" dirty="0" err="1" smtClean="0"/>
              <a:t>cout</a:t>
            </a:r>
            <a:r>
              <a:rPr lang="en-US" dirty="0" smtClean="0"/>
              <a:t> &lt;&lt; 1234.9 &lt;&lt; </a:t>
            </a:r>
            <a:r>
              <a:rPr lang="en-US" dirty="0" err="1" smtClean="0"/>
              <a:t>endl</a:t>
            </a:r>
            <a:r>
              <a:rPr lang="en-US" dirty="0" smtClean="0"/>
              <a:t>;</a:t>
            </a:r>
          </a:p>
          <a:p>
            <a:pPr>
              <a:buNone/>
            </a:pPr>
            <a:r>
              <a:rPr lang="en-US" dirty="0" smtClean="0"/>
              <a:t>		</a:t>
            </a:r>
            <a:r>
              <a:rPr lang="en-US" dirty="0" err="1" smtClean="0"/>
              <a:t>cout</a:t>
            </a:r>
            <a:r>
              <a:rPr lang="en-US" dirty="0" smtClean="0"/>
              <a:t> &lt;&lt; 12348.8 &lt;&lt; </a:t>
            </a:r>
            <a:r>
              <a:rPr lang="en-US" dirty="0" err="1" smtClean="0"/>
              <a:t>endl</a:t>
            </a:r>
            <a:r>
              <a:rPr lang="en-US" dirty="0" smtClean="0"/>
              <a:t>;</a:t>
            </a:r>
          </a:p>
          <a:p>
            <a:pPr>
              <a:buNone/>
            </a:pPr>
            <a:r>
              <a:rPr lang="en-US" dirty="0" smtClean="0"/>
              <a:t>		</a:t>
            </a:r>
            <a:r>
              <a:rPr lang="en-US" dirty="0" err="1" smtClean="0"/>
              <a:t>cout</a:t>
            </a:r>
            <a:r>
              <a:rPr lang="en-US" dirty="0" smtClean="0"/>
              <a:t> &lt;&lt; 123411.5 &lt;&lt; </a:t>
            </a:r>
            <a:r>
              <a:rPr lang="en-US" dirty="0" err="1" smtClean="0"/>
              <a:t>endl</a:t>
            </a:r>
            <a:r>
              <a:rPr lang="en-US" dirty="0" smtClean="0"/>
              <a:t>;</a:t>
            </a:r>
          </a:p>
          <a:p>
            <a:pPr>
              <a:buNone/>
            </a:pPr>
            <a:r>
              <a:rPr lang="en-US" dirty="0" smtClean="0"/>
              <a:t>		</a:t>
            </a:r>
            <a:r>
              <a:rPr lang="en-US" dirty="0" err="1" smtClean="0"/>
              <a:t>cout</a:t>
            </a:r>
            <a:r>
              <a:rPr lang="en-US" dirty="0" smtClean="0"/>
              <a:t> &lt;&lt; 1234111.5 &lt;&lt; </a:t>
            </a:r>
            <a:r>
              <a:rPr lang="en-US" dirty="0" err="1" smtClean="0"/>
              <a:t>endl</a:t>
            </a:r>
            <a:r>
              <a:rPr lang="en-US" dirty="0" smtClean="0"/>
              <a:t>:</a:t>
            </a:r>
          </a:p>
          <a:p>
            <a:pPr>
              <a:buNone/>
            </a:pPr>
            <a:r>
              <a:rPr lang="en-US" dirty="0" smtClean="0"/>
              <a:t>		</a:t>
            </a:r>
            <a:r>
              <a:rPr lang="en-US" dirty="0" smtClean="0"/>
              <a:t>return;</a:t>
            </a:r>
            <a:endParaRPr lang="en-US" dirty="0" smtClean="0"/>
          </a:p>
          <a:p>
            <a:pPr>
              <a:buNone/>
            </a:pPr>
            <a:r>
              <a:rPr lang="en-US" dirty="0" smtClean="0"/>
              <a:t>}}</a:t>
            </a:r>
          </a:p>
          <a:p>
            <a:pPr>
              <a:buNone/>
            </a:pPr>
            <a:endParaRPr lang="en-US" dirty="0" smtClean="0"/>
          </a:p>
        </p:txBody>
      </p:sp>
      <p:sp>
        <p:nvSpPr>
          <p:cNvPr id="4" name="TextBox 3"/>
          <p:cNvSpPr txBox="1"/>
          <p:nvPr/>
        </p:nvSpPr>
        <p:spPr>
          <a:xfrm>
            <a:off x="228600" y="1371600"/>
            <a:ext cx="1134798" cy="369332"/>
          </a:xfrm>
          <a:prstGeom prst="rect">
            <a:avLst/>
          </a:prstGeom>
          <a:noFill/>
        </p:spPr>
        <p:txBody>
          <a:bodyPr wrap="none" rtlCol="0">
            <a:spAutoFit/>
          </a:bodyPr>
          <a:lstStyle/>
          <a:p>
            <a:r>
              <a:rPr lang="en-US" b="1" dirty="0" smtClean="0">
                <a:solidFill>
                  <a:srgbClr val="FF0000"/>
                </a:solidFill>
              </a:rPr>
              <a:t>THE CODE</a:t>
            </a:r>
            <a:endParaRPr lang="en-US" b="1" dirty="0">
              <a:solidFill>
                <a:srgbClr val="FF0000"/>
              </a:solidFill>
            </a:endParaRPr>
          </a:p>
        </p:txBody>
      </p:sp>
      <p:sp>
        <p:nvSpPr>
          <p:cNvPr id="5" name="TextBox 4"/>
          <p:cNvSpPr txBox="1"/>
          <p:nvPr/>
        </p:nvSpPr>
        <p:spPr>
          <a:xfrm>
            <a:off x="5943600" y="1447800"/>
            <a:ext cx="1295400" cy="369332"/>
          </a:xfrm>
          <a:prstGeom prst="rect">
            <a:avLst/>
          </a:prstGeom>
          <a:noFill/>
        </p:spPr>
        <p:txBody>
          <a:bodyPr wrap="square" rtlCol="0">
            <a:spAutoFit/>
          </a:bodyPr>
          <a:lstStyle/>
          <a:p>
            <a:r>
              <a:rPr lang="en-US" b="1" dirty="0" smtClean="0">
                <a:solidFill>
                  <a:srgbClr val="FF0000"/>
                </a:solidFill>
              </a:rPr>
              <a:t>THE OUPUT</a:t>
            </a:r>
            <a:endParaRPr lang="en-US" b="1" dirty="0">
              <a:solidFill>
                <a:srgbClr val="FF0000"/>
              </a:solidFill>
            </a:endParaRPr>
          </a:p>
        </p:txBody>
      </p:sp>
      <p:sp>
        <p:nvSpPr>
          <p:cNvPr id="6" name="TextBox 5"/>
          <p:cNvSpPr txBox="1"/>
          <p:nvPr/>
        </p:nvSpPr>
        <p:spPr>
          <a:xfrm>
            <a:off x="6019800" y="1752600"/>
            <a:ext cx="2514600" cy="5078313"/>
          </a:xfrm>
          <a:prstGeom prst="rect">
            <a:avLst/>
          </a:prstGeom>
          <a:noFill/>
        </p:spPr>
        <p:txBody>
          <a:bodyPr wrap="square" rtlCol="0">
            <a:spAutoFit/>
          </a:bodyPr>
          <a:lstStyle/>
          <a:p>
            <a:r>
              <a:rPr lang="en-US" dirty="0" smtClean="0"/>
              <a:t>1.000</a:t>
            </a:r>
          </a:p>
          <a:p>
            <a:r>
              <a:rPr lang="en-US" dirty="0" smtClean="0"/>
              <a:t>0.5000</a:t>
            </a:r>
          </a:p>
          <a:p>
            <a:r>
              <a:rPr lang="en-US" dirty="0" smtClean="0"/>
              <a:t>0.3333</a:t>
            </a:r>
          </a:p>
          <a:p>
            <a:r>
              <a:rPr lang="en-US" dirty="0" smtClean="0"/>
              <a:t>0.2500</a:t>
            </a:r>
          </a:p>
          <a:p>
            <a:r>
              <a:rPr lang="en-US" dirty="0" smtClean="0"/>
              <a:t>0.2000</a:t>
            </a:r>
          </a:p>
          <a:p>
            <a:r>
              <a:rPr lang="en-US" dirty="0" smtClean="0"/>
              <a:t>0.1667</a:t>
            </a:r>
          </a:p>
          <a:p>
            <a:r>
              <a:rPr lang="en-US" dirty="0" smtClean="0"/>
              <a:t>0.1429</a:t>
            </a:r>
          </a:p>
          <a:p>
            <a:r>
              <a:rPr lang="en-US" dirty="0" smtClean="0"/>
              <a:t>0.1250</a:t>
            </a:r>
          </a:p>
          <a:p>
            <a:r>
              <a:rPr lang="en-US" dirty="0" smtClean="0"/>
              <a:t>0.1111</a:t>
            </a:r>
          </a:p>
          <a:p>
            <a:r>
              <a:rPr lang="en-US" dirty="0" smtClean="0"/>
              <a:t>0.1000</a:t>
            </a:r>
          </a:p>
          <a:p>
            <a:r>
              <a:rPr lang="en-US" dirty="0" smtClean="0"/>
              <a:t>2.0000</a:t>
            </a:r>
          </a:p>
          <a:p>
            <a:r>
              <a:rPr lang="en-US" dirty="0" smtClean="0"/>
              <a:t>12.00</a:t>
            </a:r>
          </a:p>
          <a:p>
            <a:r>
              <a:rPr lang="en-US" dirty="0" smtClean="0"/>
              <a:t>12.50</a:t>
            </a:r>
          </a:p>
          <a:p>
            <a:r>
              <a:rPr lang="en-US" dirty="0" smtClean="0"/>
              <a:t>123.5</a:t>
            </a:r>
          </a:p>
          <a:p>
            <a:r>
              <a:rPr lang="en-US" dirty="0" smtClean="0"/>
              <a:t>1235.</a:t>
            </a:r>
          </a:p>
          <a:p>
            <a:r>
              <a:rPr lang="en-US" dirty="0" smtClean="0"/>
              <a:t>1.235e+004</a:t>
            </a:r>
          </a:p>
          <a:p>
            <a:r>
              <a:rPr lang="en-US" dirty="0" smtClean="0"/>
              <a:t>1.234e+005</a:t>
            </a:r>
          </a:p>
          <a:p>
            <a:r>
              <a:rPr lang="en-US" dirty="0" smtClean="0"/>
              <a:t>1.234e+006</a:t>
            </a:r>
            <a:endParaRPr lang="en-US" dirty="0"/>
          </a:p>
        </p:txBody>
      </p:sp>
      <p:cxnSp>
        <p:nvCxnSpPr>
          <p:cNvPr id="8" name="Straight Arrow Connector 7"/>
          <p:cNvCxnSpPr/>
          <p:nvPr/>
        </p:nvCxnSpPr>
        <p:spPr>
          <a:xfrm rot="5400000" flipH="1" flipV="1">
            <a:off x="4343400" y="2133600"/>
            <a:ext cx="1905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95800" y="3962400"/>
            <a:ext cx="1524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4419600"/>
            <a:ext cx="3429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90800" y="4648200"/>
            <a:ext cx="3505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667000" y="4876800"/>
            <a:ext cx="3352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743200" y="5105400"/>
            <a:ext cx="3352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19400" y="5334000"/>
            <a:ext cx="3276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895600" y="5562600"/>
            <a:ext cx="3200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048000" y="5791200"/>
            <a:ext cx="2971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124200" y="6019800"/>
            <a:ext cx="2895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ABOUT ANSI</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r>
              <a:rPr lang="en-US" dirty="0" smtClean="0"/>
              <a:t>ANSI  or in this case  the ANSI standard for C++ is defined by the American National Standards Institute.</a:t>
            </a:r>
          </a:p>
          <a:p>
            <a:r>
              <a:rPr lang="en-US" dirty="0" smtClean="0"/>
              <a:t>Most modern  compilers are ANSI standard compliant but some older systems are not.</a:t>
            </a:r>
          </a:p>
          <a:p>
            <a:r>
              <a:rPr lang="en-US" dirty="0" smtClean="0"/>
              <a:t>The ANSI C++ standard document gives a complete library of classes that handle streams and general input/output.</a:t>
            </a:r>
          </a:p>
          <a:p>
            <a:r>
              <a:rPr lang="en-US" dirty="0" smtClean="0"/>
              <a:t>The compiler we are using in class is ANSI compliant. </a:t>
            </a:r>
          </a:p>
          <a:p>
            <a:r>
              <a:rPr lang="en-US" dirty="0" smtClean="0"/>
              <a:t>Often program specifications will indicate that an ANSI compliant compiler is required for the program to compile and run.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 – Using </a:t>
            </a:r>
            <a:r>
              <a:rPr lang="en-US" dirty="0" err="1" smtClean="0"/>
              <a:t>iomanip</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 precision function has an associated manipulator.  Instead of calling precision as a function, you can use it as a manipulator.  </a:t>
            </a:r>
          </a:p>
          <a:p>
            <a:pPr>
              <a:buNone/>
            </a:pPr>
            <a:r>
              <a:rPr lang="en-US" dirty="0" smtClean="0"/>
              <a:t>The manipulator:    </a:t>
            </a:r>
            <a:r>
              <a:rPr lang="en-US" dirty="0" err="1" smtClean="0"/>
              <a:t>setprecision</a:t>
            </a:r>
            <a:r>
              <a:rPr lang="en-US" dirty="0" smtClean="0"/>
              <a:t>()</a:t>
            </a:r>
          </a:p>
          <a:p>
            <a:pPr>
              <a:buNone/>
            </a:pPr>
            <a:r>
              <a:rPr lang="en-US" dirty="0" smtClean="0">
                <a:solidFill>
                  <a:srgbClr val="FF0000"/>
                </a:solidFill>
              </a:rPr>
              <a:t>First you have to include </a:t>
            </a:r>
            <a:r>
              <a:rPr lang="en-US" dirty="0" err="1" smtClean="0">
                <a:solidFill>
                  <a:srgbClr val="FF0000"/>
                </a:solidFill>
              </a:rPr>
              <a:t>iomanip</a:t>
            </a:r>
            <a:r>
              <a:rPr lang="en-US" dirty="0" smtClean="0">
                <a:solidFill>
                  <a:srgbClr val="FF0000"/>
                </a:solidFill>
              </a:rPr>
              <a:t> like this:</a:t>
            </a:r>
          </a:p>
          <a:p>
            <a:pPr>
              <a:buNone/>
            </a:pPr>
            <a:r>
              <a:rPr lang="en-US" dirty="0" smtClean="0"/>
              <a:t>#include &lt;</a:t>
            </a:r>
            <a:r>
              <a:rPr lang="en-US" dirty="0" err="1" smtClean="0"/>
              <a:t>iomanip</a:t>
            </a:r>
            <a:r>
              <a:rPr lang="en-US" dirty="0" smtClean="0"/>
              <a:t>&gt;</a:t>
            </a:r>
          </a:p>
          <a:p>
            <a:pPr>
              <a:buNone/>
            </a:pPr>
            <a:r>
              <a:rPr lang="en-US" dirty="0" smtClean="0">
                <a:solidFill>
                  <a:srgbClr val="FF0000"/>
                </a:solidFill>
              </a:rPr>
              <a:t>These 2 lines have the same output:</a:t>
            </a:r>
          </a:p>
          <a:p>
            <a:pPr>
              <a:buNone/>
            </a:pPr>
            <a:r>
              <a:rPr lang="en-US" dirty="0" err="1" smtClean="0"/>
              <a:t>cout.precision</a:t>
            </a:r>
            <a:r>
              <a:rPr lang="en-US" dirty="0" smtClean="0"/>
              <a:t>(4);</a:t>
            </a:r>
          </a:p>
          <a:p>
            <a:pPr>
              <a:buNone/>
            </a:pPr>
            <a:r>
              <a:rPr lang="en-US" sz="3500" b="1" dirty="0" smtClean="0">
                <a:solidFill>
                  <a:srgbClr val="FF0000"/>
                </a:solidFill>
              </a:rPr>
              <a:t>or</a:t>
            </a:r>
          </a:p>
          <a:p>
            <a:pPr>
              <a:buNone/>
            </a:pPr>
            <a:r>
              <a:rPr lang="en-US" dirty="0" err="1" smtClean="0"/>
              <a:t>cout</a:t>
            </a:r>
            <a:r>
              <a:rPr lang="en-US" dirty="0" smtClean="0"/>
              <a:t> &lt;&lt; </a:t>
            </a:r>
            <a:r>
              <a:rPr lang="en-US" dirty="0" err="1" smtClean="0"/>
              <a:t>setprecision</a:t>
            </a:r>
            <a:r>
              <a:rPr lang="en-US" dirty="0" smtClean="0"/>
              <a:t>(4);</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Manipulator?</a:t>
            </a:r>
            <a:endParaRPr lang="en-US" dirty="0"/>
          </a:p>
        </p:txBody>
      </p:sp>
      <p:sp>
        <p:nvSpPr>
          <p:cNvPr id="3" name="Content Placeholder 2"/>
          <p:cNvSpPr>
            <a:spLocks noGrp="1"/>
          </p:cNvSpPr>
          <p:nvPr>
            <p:ph idx="1"/>
          </p:nvPr>
        </p:nvSpPr>
        <p:spPr>
          <a:xfrm>
            <a:off x="457200" y="1219200"/>
            <a:ext cx="8229600" cy="1828800"/>
          </a:xfrm>
        </p:spPr>
        <p:txBody>
          <a:bodyPr/>
          <a:lstStyle/>
          <a:p>
            <a:r>
              <a:rPr lang="en-US" dirty="0" smtClean="0"/>
              <a:t>Besides a devious and scheming individual, a manipulator as used in C++ is for manipulating flags and data streams.</a:t>
            </a:r>
          </a:p>
          <a:p>
            <a:endParaRPr lang="en-US" dirty="0"/>
          </a:p>
        </p:txBody>
      </p:sp>
      <p:sp>
        <p:nvSpPr>
          <p:cNvPr id="4" name="TextBox 3"/>
          <p:cNvSpPr txBox="1"/>
          <p:nvPr/>
        </p:nvSpPr>
        <p:spPr>
          <a:xfrm>
            <a:off x="381000" y="3124200"/>
            <a:ext cx="8382000" cy="400110"/>
          </a:xfrm>
          <a:prstGeom prst="rect">
            <a:avLst/>
          </a:prstGeom>
          <a:noFill/>
        </p:spPr>
        <p:txBody>
          <a:bodyPr wrap="square" rtlCol="0">
            <a:spAutoFit/>
          </a:bodyPr>
          <a:lstStyle/>
          <a:p>
            <a:r>
              <a:rPr lang="en-US" sz="2000" b="1" i="1" dirty="0" smtClean="0">
                <a:solidFill>
                  <a:srgbClr val="0070C0"/>
                </a:solidFill>
              </a:rPr>
              <a:t>Flag			Manipulator	</a:t>
            </a:r>
            <a:r>
              <a:rPr lang="en-US" b="1" i="1" dirty="0" smtClean="0">
                <a:solidFill>
                  <a:srgbClr val="0070C0"/>
                </a:solidFill>
              </a:rPr>
              <a:t>              </a:t>
            </a:r>
            <a:r>
              <a:rPr lang="en-US" sz="2000" b="1" i="1" dirty="0" err="1" smtClean="0">
                <a:solidFill>
                  <a:srgbClr val="0070C0"/>
                </a:solidFill>
              </a:rPr>
              <a:t>Demanipulator</a:t>
            </a:r>
            <a:endParaRPr lang="en-US" b="1" i="1" dirty="0">
              <a:solidFill>
                <a:srgbClr val="0070C0"/>
              </a:solidFill>
            </a:endParaRPr>
          </a:p>
        </p:txBody>
      </p:sp>
      <p:sp>
        <p:nvSpPr>
          <p:cNvPr id="5" name="TextBox 4"/>
          <p:cNvSpPr txBox="1"/>
          <p:nvPr/>
        </p:nvSpPr>
        <p:spPr>
          <a:xfrm>
            <a:off x="228600" y="3581400"/>
            <a:ext cx="2057400" cy="2554545"/>
          </a:xfrm>
          <a:prstGeom prst="rect">
            <a:avLst/>
          </a:prstGeom>
          <a:noFill/>
        </p:spPr>
        <p:txBody>
          <a:bodyPr wrap="square" rtlCol="0">
            <a:spAutoFit/>
          </a:bodyPr>
          <a:lstStyle/>
          <a:p>
            <a:r>
              <a:rPr lang="en-US" sz="2000" b="1" dirty="0" err="1" smtClean="0"/>
              <a:t>boolalpha</a:t>
            </a:r>
            <a:endParaRPr lang="en-US" sz="2000" b="1" dirty="0" smtClean="0"/>
          </a:p>
          <a:p>
            <a:r>
              <a:rPr lang="en-US" sz="2000" b="1" dirty="0" err="1" smtClean="0"/>
              <a:t>showbase</a:t>
            </a:r>
            <a:endParaRPr lang="en-US" sz="2000" b="1" dirty="0" smtClean="0"/>
          </a:p>
          <a:p>
            <a:r>
              <a:rPr lang="en-US" sz="2000" b="1" dirty="0" err="1" smtClean="0"/>
              <a:t>showpoint</a:t>
            </a:r>
            <a:endParaRPr lang="en-US" sz="2000" b="1" dirty="0" smtClean="0"/>
          </a:p>
          <a:p>
            <a:r>
              <a:rPr lang="en-US" sz="2000" b="1" dirty="0" err="1" smtClean="0"/>
              <a:t>showpos</a:t>
            </a:r>
            <a:endParaRPr lang="en-US" sz="2000" b="1" dirty="0" smtClean="0"/>
          </a:p>
          <a:p>
            <a:r>
              <a:rPr lang="en-US" sz="2000" b="1" dirty="0" err="1" smtClean="0"/>
              <a:t>skipws</a:t>
            </a:r>
            <a:endParaRPr lang="en-US" sz="2000" b="1" dirty="0" smtClean="0"/>
          </a:p>
          <a:p>
            <a:r>
              <a:rPr lang="en-US" sz="2000" b="1" dirty="0" smtClean="0"/>
              <a:t>uppercase</a:t>
            </a:r>
          </a:p>
          <a:p>
            <a:r>
              <a:rPr lang="en-US" sz="2000" b="1" dirty="0" smtClean="0"/>
              <a:t>fixed</a:t>
            </a:r>
          </a:p>
          <a:p>
            <a:r>
              <a:rPr lang="en-US" sz="2000" b="1" dirty="0" smtClean="0"/>
              <a:t>scientific</a:t>
            </a:r>
            <a:endParaRPr lang="en-US" sz="2000" b="1" dirty="0"/>
          </a:p>
        </p:txBody>
      </p:sp>
      <p:sp>
        <p:nvSpPr>
          <p:cNvPr id="6" name="TextBox 5"/>
          <p:cNvSpPr txBox="1"/>
          <p:nvPr/>
        </p:nvSpPr>
        <p:spPr>
          <a:xfrm>
            <a:off x="3124200" y="3581400"/>
            <a:ext cx="2057400" cy="2554545"/>
          </a:xfrm>
          <a:prstGeom prst="rect">
            <a:avLst/>
          </a:prstGeom>
          <a:noFill/>
        </p:spPr>
        <p:txBody>
          <a:bodyPr wrap="square" rtlCol="0">
            <a:spAutoFit/>
          </a:bodyPr>
          <a:lstStyle/>
          <a:p>
            <a:r>
              <a:rPr lang="en-US" sz="2000" b="1" dirty="0" err="1" smtClean="0"/>
              <a:t>boolalpha</a:t>
            </a:r>
            <a:endParaRPr lang="en-US" sz="2000" b="1" dirty="0" smtClean="0"/>
          </a:p>
          <a:p>
            <a:r>
              <a:rPr lang="en-US" sz="2000" b="1" dirty="0" err="1" smtClean="0"/>
              <a:t>showbase</a:t>
            </a:r>
            <a:endParaRPr lang="en-US" sz="2000" b="1" dirty="0" smtClean="0"/>
          </a:p>
          <a:p>
            <a:r>
              <a:rPr lang="en-US" sz="2000" b="1" dirty="0" err="1" smtClean="0"/>
              <a:t>showpoint</a:t>
            </a:r>
            <a:endParaRPr lang="en-US" sz="2000" b="1" dirty="0" smtClean="0"/>
          </a:p>
          <a:p>
            <a:r>
              <a:rPr lang="en-US" sz="2000" b="1" dirty="0" err="1" smtClean="0"/>
              <a:t>showpos</a:t>
            </a:r>
            <a:endParaRPr lang="en-US" sz="2000" b="1" dirty="0" smtClean="0"/>
          </a:p>
          <a:p>
            <a:r>
              <a:rPr lang="en-US" sz="2000" b="1" dirty="0" err="1" smtClean="0"/>
              <a:t>skipws</a:t>
            </a:r>
            <a:endParaRPr lang="en-US" sz="2000" b="1" dirty="0" smtClean="0"/>
          </a:p>
          <a:p>
            <a:r>
              <a:rPr lang="en-US" sz="2000" b="1" dirty="0" smtClean="0"/>
              <a:t>uppercase</a:t>
            </a:r>
          </a:p>
          <a:p>
            <a:r>
              <a:rPr lang="en-US" sz="2000" b="1" dirty="0" smtClean="0"/>
              <a:t>fixed</a:t>
            </a:r>
          </a:p>
          <a:p>
            <a:r>
              <a:rPr lang="en-US" sz="2000" b="1" dirty="0" smtClean="0"/>
              <a:t>scientific</a:t>
            </a:r>
            <a:endParaRPr lang="en-US" sz="2000" b="1" dirty="0"/>
          </a:p>
        </p:txBody>
      </p:sp>
      <p:sp>
        <p:nvSpPr>
          <p:cNvPr id="7" name="TextBox 6"/>
          <p:cNvSpPr txBox="1"/>
          <p:nvPr/>
        </p:nvSpPr>
        <p:spPr>
          <a:xfrm>
            <a:off x="5715000" y="3581400"/>
            <a:ext cx="2057400" cy="2554545"/>
          </a:xfrm>
          <a:prstGeom prst="rect">
            <a:avLst/>
          </a:prstGeom>
          <a:noFill/>
        </p:spPr>
        <p:txBody>
          <a:bodyPr wrap="square" rtlCol="0">
            <a:spAutoFit/>
          </a:bodyPr>
          <a:lstStyle/>
          <a:p>
            <a:r>
              <a:rPr lang="en-US" sz="2000" b="1" dirty="0" err="1" smtClean="0"/>
              <a:t>noboolalpha</a:t>
            </a:r>
            <a:endParaRPr lang="en-US" sz="2000" b="1" dirty="0" smtClean="0"/>
          </a:p>
          <a:p>
            <a:r>
              <a:rPr lang="en-US" sz="2000" b="1" dirty="0" err="1" smtClean="0"/>
              <a:t>noshowbase</a:t>
            </a:r>
            <a:endParaRPr lang="en-US" sz="2000" b="1" dirty="0" smtClean="0"/>
          </a:p>
          <a:p>
            <a:r>
              <a:rPr lang="en-US" sz="2000" b="1" dirty="0" err="1" smtClean="0"/>
              <a:t>noshowpoint</a:t>
            </a:r>
            <a:endParaRPr lang="en-US" sz="2000" b="1" dirty="0" smtClean="0"/>
          </a:p>
          <a:p>
            <a:r>
              <a:rPr lang="en-US" sz="2000" b="1" dirty="0" err="1" smtClean="0"/>
              <a:t>noshowpos</a:t>
            </a:r>
            <a:endParaRPr lang="en-US" sz="2000" b="1" dirty="0" smtClean="0"/>
          </a:p>
          <a:p>
            <a:r>
              <a:rPr lang="en-US" sz="2000" b="1" dirty="0" err="1" smtClean="0"/>
              <a:t>noskipws</a:t>
            </a:r>
            <a:endParaRPr lang="en-US" sz="2000" b="1" dirty="0" smtClean="0"/>
          </a:p>
          <a:p>
            <a:r>
              <a:rPr lang="en-US" sz="2000" b="1" dirty="0" err="1" smtClean="0"/>
              <a:t>nouppercase</a:t>
            </a:r>
            <a:endParaRPr lang="en-US" sz="2000" b="1" dirty="0" smtClean="0"/>
          </a:p>
          <a:p>
            <a:r>
              <a:rPr lang="en-US" sz="2000" b="1" dirty="0" smtClean="0"/>
              <a:t>scientific</a:t>
            </a:r>
          </a:p>
          <a:p>
            <a:r>
              <a:rPr lang="en-US" sz="2000" b="1" dirty="0" smtClean="0"/>
              <a:t>fixed</a:t>
            </a:r>
            <a:endParaRPr lang="en-US" sz="2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 File</a:t>
            </a:r>
            <a:endParaRPr lang="en-US" dirty="0"/>
          </a:p>
        </p:txBody>
      </p:sp>
      <p:sp>
        <p:nvSpPr>
          <p:cNvPr id="3" name="Content Placeholder 2"/>
          <p:cNvSpPr>
            <a:spLocks noGrp="1"/>
          </p:cNvSpPr>
          <p:nvPr>
            <p:ph idx="1"/>
          </p:nvPr>
        </p:nvSpPr>
        <p:spPr/>
        <p:txBody>
          <a:bodyPr/>
          <a:lstStyle/>
          <a:p>
            <a:r>
              <a:rPr lang="en-US" dirty="0" smtClean="0"/>
              <a:t>Reading a file is tricky because you can run into formatting issues.</a:t>
            </a:r>
          </a:p>
          <a:p>
            <a:endParaRPr lang="en-US" dirty="0" smtClean="0"/>
          </a:p>
          <a:p>
            <a:pPr>
              <a:buNone/>
            </a:pPr>
            <a:r>
              <a:rPr lang="en-US" dirty="0" smtClean="0"/>
              <a:t>		For instance; if you have a file that contains 50 digits, what do those digits represent?  The could be 50 one digit numbers or they could be 5-10 digit numbers.  Or even 2-25 digit numbers.  </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With Operators</a:t>
            </a:r>
            <a:endParaRPr lang="en-US" dirty="0"/>
          </a:p>
        </p:txBody>
      </p:sp>
      <p:sp>
        <p:nvSpPr>
          <p:cNvPr id="3" name="Content Placeholder 2"/>
          <p:cNvSpPr>
            <a:spLocks noGrp="1"/>
          </p:cNvSpPr>
          <p:nvPr>
            <p:ph idx="1"/>
          </p:nvPr>
        </p:nvSpPr>
        <p:spPr>
          <a:xfrm>
            <a:off x="457200" y="1600201"/>
            <a:ext cx="8229600" cy="2743200"/>
          </a:xfrm>
        </p:spPr>
        <p:txBody>
          <a:bodyPr/>
          <a:lstStyle/>
          <a:p>
            <a:r>
              <a:rPr lang="en-US" dirty="0" smtClean="0"/>
              <a:t>When you read from a file you can use the extraction operator  &lt;&lt;.</a:t>
            </a:r>
          </a:p>
          <a:p>
            <a:r>
              <a:rPr lang="en-US" dirty="0" smtClean="0"/>
              <a:t>Suppose you have a file that contains the following data in this format;</a:t>
            </a:r>
          </a:p>
          <a:p>
            <a:pPr lvl="2">
              <a:buNone/>
            </a:pPr>
            <a:r>
              <a:rPr lang="en-US" dirty="0" smtClean="0"/>
              <a:t>100  50  30  25</a:t>
            </a:r>
          </a:p>
          <a:p>
            <a:pPr lvl="2">
              <a:buNone/>
            </a:pPr>
            <a:endParaRPr lang="en-US" dirty="0" smtClean="0"/>
          </a:p>
          <a:p>
            <a:pPr lvl="2">
              <a:buNone/>
            </a:pPr>
            <a:endParaRPr lang="en-US" dirty="0"/>
          </a:p>
        </p:txBody>
      </p:sp>
      <p:sp>
        <p:nvSpPr>
          <p:cNvPr id="4" name="TextBox 3"/>
          <p:cNvSpPr txBox="1"/>
          <p:nvPr/>
        </p:nvSpPr>
        <p:spPr>
          <a:xfrm>
            <a:off x="609600" y="4267200"/>
            <a:ext cx="5105400" cy="369332"/>
          </a:xfrm>
          <a:prstGeom prst="rect">
            <a:avLst/>
          </a:prstGeom>
          <a:noFill/>
        </p:spPr>
        <p:txBody>
          <a:bodyPr wrap="square" rtlCol="0">
            <a:spAutoFit/>
          </a:bodyPr>
          <a:lstStyle/>
          <a:p>
            <a:r>
              <a:rPr lang="en-US" b="1" dirty="0" smtClean="0">
                <a:solidFill>
                  <a:srgbClr val="0070C0"/>
                </a:solidFill>
              </a:rPr>
              <a:t>The data could also be in either of these formats:</a:t>
            </a:r>
            <a:endParaRPr lang="en-US" b="1" dirty="0">
              <a:solidFill>
                <a:srgbClr val="0070C0"/>
              </a:solidFill>
            </a:endParaRPr>
          </a:p>
        </p:txBody>
      </p:sp>
      <p:sp>
        <p:nvSpPr>
          <p:cNvPr id="5" name="TextBox 4"/>
          <p:cNvSpPr txBox="1"/>
          <p:nvPr/>
        </p:nvSpPr>
        <p:spPr>
          <a:xfrm>
            <a:off x="1066800" y="4800600"/>
            <a:ext cx="838200" cy="1200329"/>
          </a:xfrm>
          <a:prstGeom prst="rect">
            <a:avLst/>
          </a:prstGeom>
          <a:noFill/>
        </p:spPr>
        <p:txBody>
          <a:bodyPr wrap="square" rtlCol="0">
            <a:spAutoFit/>
          </a:bodyPr>
          <a:lstStyle/>
          <a:p>
            <a:r>
              <a:rPr lang="en-US" b="1" dirty="0" smtClean="0"/>
              <a:t>100</a:t>
            </a:r>
          </a:p>
          <a:p>
            <a:r>
              <a:rPr lang="en-US" b="1" dirty="0" smtClean="0"/>
              <a:t>50</a:t>
            </a:r>
          </a:p>
          <a:p>
            <a:r>
              <a:rPr lang="en-US" b="1" dirty="0" smtClean="0"/>
              <a:t>30</a:t>
            </a:r>
          </a:p>
          <a:p>
            <a:r>
              <a:rPr lang="en-US" b="1" dirty="0" smtClean="0"/>
              <a:t>25</a:t>
            </a:r>
            <a:endParaRPr lang="en-US" b="1" dirty="0"/>
          </a:p>
        </p:txBody>
      </p:sp>
      <p:sp>
        <p:nvSpPr>
          <p:cNvPr id="6" name="TextBox 5"/>
          <p:cNvSpPr txBox="1"/>
          <p:nvPr/>
        </p:nvSpPr>
        <p:spPr>
          <a:xfrm>
            <a:off x="1828800" y="5181600"/>
            <a:ext cx="533400" cy="400110"/>
          </a:xfrm>
          <a:prstGeom prst="rect">
            <a:avLst/>
          </a:prstGeom>
          <a:noFill/>
        </p:spPr>
        <p:txBody>
          <a:bodyPr wrap="square" rtlCol="0">
            <a:spAutoFit/>
          </a:bodyPr>
          <a:lstStyle/>
          <a:p>
            <a:r>
              <a:rPr lang="en-US" sz="2000" b="1" dirty="0" smtClean="0">
                <a:solidFill>
                  <a:srgbClr val="FF0000"/>
                </a:solidFill>
              </a:rPr>
              <a:t>or</a:t>
            </a:r>
            <a:endParaRPr lang="en-US" sz="2000" b="1" dirty="0">
              <a:solidFill>
                <a:srgbClr val="FF0000"/>
              </a:solidFill>
            </a:endParaRPr>
          </a:p>
        </p:txBody>
      </p:sp>
      <p:sp>
        <p:nvSpPr>
          <p:cNvPr id="7" name="TextBox 6"/>
          <p:cNvSpPr txBox="1"/>
          <p:nvPr/>
        </p:nvSpPr>
        <p:spPr>
          <a:xfrm>
            <a:off x="2514600" y="5029200"/>
            <a:ext cx="2133600" cy="646331"/>
          </a:xfrm>
          <a:prstGeom prst="rect">
            <a:avLst/>
          </a:prstGeom>
          <a:noFill/>
        </p:spPr>
        <p:txBody>
          <a:bodyPr wrap="square" rtlCol="0">
            <a:spAutoFit/>
          </a:bodyPr>
          <a:lstStyle/>
          <a:p>
            <a:pPr marL="342900" indent="-342900">
              <a:buAutoNum type="arabicPlain" startAt="100"/>
            </a:pPr>
            <a:r>
              <a:rPr lang="en-US" b="1" dirty="0" smtClean="0"/>
              <a:t>          50</a:t>
            </a:r>
          </a:p>
          <a:p>
            <a:pPr marL="342900" indent="-342900"/>
            <a:r>
              <a:rPr lang="en-US" b="1" dirty="0" smtClean="0"/>
              <a:t>              30            25</a:t>
            </a:r>
            <a:endParaRPr lang="en-US" b="1" dirty="0"/>
          </a:p>
        </p:txBody>
      </p:sp>
      <p:sp>
        <p:nvSpPr>
          <p:cNvPr id="8" name="TextBox 7"/>
          <p:cNvSpPr txBox="1"/>
          <p:nvPr/>
        </p:nvSpPr>
        <p:spPr>
          <a:xfrm>
            <a:off x="4800600" y="4724400"/>
            <a:ext cx="381000" cy="1569660"/>
          </a:xfrm>
          <a:prstGeom prst="rect">
            <a:avLst/>
          </a:prstGeom>
          <a:noFill/>
        </p:spPr>
        <p:txBody>
          <a:bodyPr wrap="square" rtlCol="0">
            <a:spAutoFit/>
          </a:bodyPr>
          <a:lstStyle/>
          <a:p>
            <a:r>
              <a:rPr lang="en-US" sz="9600" b="1" dirty="0" smtClean="0"/>
              <a:t>}</a:t>
            </a:r>
            <a:endParaRPr lang="en-US" sz="9600" b="1" dirty="0"/>
          </a:p>
        </p:txBody>
      </p:sp>
      <p:sp>
        <p:nvSpPr>
          <p:cNvPr id="9" name="TextBox 8"/>
          <p:cNvSpPr txBox="1"/>
          <p:nvPr/>
        </p:nvSpPr>
        <p:spPr>
          <a:xfrm>
            <a:off x="5410200" y="4038600"/>
            <a:ext cx="3733800" cy="2308324"/>
          </a:xfrm>
          <a:prstGeom prst="rect">
            <a:avLst/>
          </a:prstGeom>
          <a:noFill/>
        </p:spPr>
        <p:txBody>
          <a:bodyPr wrap="square" rtlCol="0">
            <a:spAutoFit/>
          </a:bodyPr>
          <a:lstStyle/>
          <a:p>
            <a:r>
              <a:rPr lang="en-US" sz="2400" i="1" dirty="0" smtClean="0"/>
              <a:t>The program will manage all 3 of these data files the same since the program on the next slide only looks for whitespace between data fields.</a:t>
            </a:r>
            <a:endParaRPr lang="en-US" sz="2400"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086600" cy="1066800"/>
          </a:xfrm>
          <a:solidFill>
            <a:schemeClr val="accent6">
              <a:lumMod val="40000"/>
              <a:lumOff val="60000"/>
              <a:alpha val="55000"/>
            </a:schemeClr>
          </a:solidFill>
        </p:spPr>
        <p:txBody>
          <a:bodyPr/>
          <a:lstStyle/>
          <a:p>
            <a:r>
              <a:rPr lang="en-US" dirty="0" smtClean="0"/>
              <a:t>Simple code to read the file</a:t>
            </a:r>
            <a:endParaRPr lang="en-US" dirty="0"/>
          </a:p>
        </p:txBody>
      </p:sp>
      <p:sp>
        <p:nvSpPr>
          <p:cNvPr id="3" name="Content Placeholder 2"/>
          <p:cNvSpPr>
            <a:spLocks noGrp="1"/>
          </p:cNvSpPr>
          <p:nvPr>
            <p:ph idx="1"/>
          </p:nvPr>
        </p:nvSpPr>
        <p:spPr>
          <a:xfrm>
            <a:off x="228600" y="1143000"/>
            <a:ext cx="4419600" cy="3200400"/>
          </a:xfrm>
          <a:solidFill>
            <a:schemeClr val="bg1"/>
          </a:solidFill>
        </p:spPr>
        <p:txBody>
          <a:bodyPr>
            <a:normAutofit/>
          </a:bodyPr>
          <a:lstStyle/>
          <a:p>
            <a:pPr>
              <a:buNone/>
            </a:pPr>
            <a:r>
              <a:rPr lang="en-US" sz="2400" dirty="0" smtClean="0"/>
              <a:t>#include &lt;</a:t>
            </a:r>
            <a:r>
              <a:rPr lang="en-US" sz="2400" dirty="0" err="1" smtClean="0"/>
              <a:t>fstream</a:t>
            </a:r>
            <a:r>
              <a:rPr lang="en-US" sz="2400" dirty="0" smtClean="0"/>
              <a:t>&gt;</a:t>
            </a:r>
          </a:p>
          <a:p>
            <a:pPr>
              <a:buNone/>
            </a:pPr>
            <a:r>
              <a:rPr lang="en-US" sz="2400" dirty="0" smtClean="0"/>
              <a:t>using namespace std;</a:t>
            </a:r>
          </a:p>
          <a:p>
            <a:pPr>
              <a:buNone/>
            </a:pPr>
            <a:r>
              <a:rPr lang="en-US" sz="2400" dirty="0" err="1" smtClean="0"/>
              <a:t>ifstream</a:t>
            </a:r>
            <a:r>
              <a:rPr lang="en-US" sz="2400" dirty="0" smtClean="0"/>
              <a:t> </a:t>
            </a:r>
            <a:r>
              <a:rPr lang="en-US" sz="2400" dirty="0" err="1" smtClean="0"/>
              <a:t>MyFile</a:t>
            </a:r>
            <a:r>
              <a:rPr lang="en-US" sz="2400" dirty="0" smtClean="0"/>
              <a:t>(“Numbers.txt”);</a:t>
            </a:r>
          </a:p>
          <a:p>
            <a:pPr>
              <a:buNone/>
            </a:pPr>
            <a:r>
              <a:rPr lang="en-US" sz="2400" dirty="0" err="1" smtClean="0"/>
              <a:t>MyFile</a:t>
            </a:r>
            <a:r>
              <a:rPr lang="en-US" sz="2400" dirty="0" smtClean="0"/>
              <a:t> &gt;&gt; weight;</a:t>
            </a:r>
          </a:p>
          <a:p>
            <a:pPr>
              <a:buNone/>
            </a:pPr>
            <a:r>
              <a:rPr lang="en-US" sz="2400" dirty="0" err="1" smtClean="0"/>
              <a:t>MyFile</a:t>
            </a:r>
            <a:r>
              <a:rPr lang="en-US" sz="2400" dirty="0" smtClean="0"/>
              <a:t> &gt;&gt; height;</a:t>
            </a:r>
          </a:p>
          <a:p>
            <a:pPr>
              <a:buNone/>
            </a:pPr>
            <a:r>
              <a:rPr lang="en-US" sz="2400" dirty="0" err="1" smtClean="0"/>
              <a:t>MyFile</a:t>
            </a:r>
            <a:r>
              <a:rPr lang="en-US" sz="2400" dirty="0" smtClean="0"/>
              <a:t> &gt;&gt; width;</a:t>
            </a:r>
          </a:p>
          <a:p>
            <a:pPr>
              <a:buNone/>
            </a:pPr>
            <a:r>
              <a:rPr lang="en-US" sz="2400" dirty="0" err="1" smtClean="0"/>
              <a:t>MyFile</a:t>
            </a:r>
            <a:r>
              <a:rPr lang="en-US" sz="2400" dirty="0" smtClean="0"/>
              <a:t> &gt;&gt; depth;</a:t>
            </a:r>
          </a:p>
          <a:p>
            <a:pPr>
              <a:buNone/>
            </a:pPr>
            <a:endParaRPr lang="en-US" sz="2400" dirty="0"/>
          </a:p>
        </p:txBody>
      </p:sp>
      <p:sp>
        <p:nvSpPr>
          <p:cNvPr id="4" name="TextBox 3"/>
          <p:cNvSpPr txBox="1"/>
          <p:nvPr/>
        </p:nvSpPr>
        <p:spPr>
          <a:xfrm>
            <a:off x="3200400" y="3429000"/>
            <a:ext cx="5638800" cy="3046988"/>
          </a:xfrm>
          <a:prstGeom prst="rect">
            <a:avLst/>
          </a:prstGeom>
          <a:solidFill>
            <a:schemeClr val="accent6">
              <a:lumMod val="40000"/>
              <a:lumOff val="60000"/>
            </a:schemeClr>
          </a:solidFill>
        </p:spPr>
        <p:txBody>
          <a:bodyPr wrap="square" rtlCol="0">
            <a:spAutoFit/>
          </a:bodyPr>
          <a:lstStyle/>
          <a:p>
            <a:r>
              <a:rPr lang="en-US" sz="2400" dirty="0" smtClean="0">
                <a:latin typeface="Arial Black" pitchFamily="34" charset="0"/>
              </a:rPr>
              <a:t>This all works great until someone does something like only includes 3 numbers in the file or maybe you have multiple arrays of data that point to individual customers.  You need methods for deciding data protocols.</a:t>
            </a:r>
            <a:endParaRPr lang="en-US" sz="2400" dirty="0">
              <a:latin typeface="Arial Black"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PROTOCOL?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protocol is simply a rule or set of rules governing how the data for your program will be ordered.  </a:t>
            </a:r>
          </a:p>
          <a:p>
            <a:r>
              <a:rPr lang="en-US" dirty="0" smtClean="0"/>
              <a:t>A protocol dictates the order of the information and how it is formatted.</a:t>
            </a:r>
          </a:p>
          <a:p>
            <a:r>
              <a:rPr lang="en-US" dirty="0" smtClean="0"/>
              <a:t>The programmer uses the protocol to design the programs which save and read the data.</a:t>
            </a:r>
          </a:p>
          <a:p>
            <a:r>
              <a:rPr lang="en-US" dirty="0" smtClean="0"/>
              <a:t>In this way, you can assure that the data in the file is compatible with the programs that save and retrieve it.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Encountering the End of File</a:t>
            </a:r>
            <a:endParaRPr lang="en-US" dirty="0"/>
          </a:p>
        </p:txBody>
      </p:sp>
      <p:sp>
        <p:nvSpPr>
          <p:cNvPr id="3" name="Content Placeholder 2"/>
          <p:cNvSpPr>
            <a:spLocks noGrp="1"/>
          </p:cNvSpPr>
          <p:nvPr>
            <p:ph idx="1"/>
          </p:nvPr>
        </p:nvSpPr>
        <p:spPr/>
        <p:txBody>
          <a:bodyPr/>
          <a:lstStyle/>
          <a:p>
            <a:pPr>
              <a:buNone/>
            </a:pPr>
            <a:r>
              <a:rPr lang="en-US" dirty="0" smtClean="0"/>
              <a:t>EOF = End of File</a:t>
            </a:r>
          </a:p>
          <a:p>
            <a:pPr>
              <a:buNone/>
            </a:pPr>
            <a:r>
              <a:rPr lang="en-US" dirty="0" smtClean="0"/>
              <a:t>When you are reading from a file you need to know when you have reached the end of the data file.   </a:t>
            </a:r>
          </a:p>
          <a:p>
            <a:pPr>
              <a:buNone/>
            </a:pPr>
            <a:r>
              <a:rPr lang="en-US" dirty="0" smtClean="0"/>
              <a:t>One method is to establish a protocol requiring the first data encountered in the file to be a number representing how many pieces of information are contained in this file.</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a:blipFill>
            <a:blip r:embed="rId3" cstate="print"/>
            <a:tile tx="0" ty="0" sx="100000" sy="100000" flip="none" algn="tl"/>
          </a:blipFill>
        </p:spPr>
        <p:txBody>
          <a:bodyPr>
            <a:normAutofit/>
          </a:bodyPr>
          <a:lstStyle/>
          <a:p>
            <a:r>
              <a:rPr lang="en-US" b="1" dirty="0" smtClean="0"/>
              <a:t>When you write a program that deals with files then you must use a specific order;</a:t>
            </a:r>
            <a:endParaRPr lang="en-US" b="1" dirty="0"/>
          </a:p>
        </p:txBody>
      </p:sp>
      <p:sp>
        <p:nvSpPr>
          <p:cNvPr id="3" name="Content Placeholder 2"/>
          <p:cNvSpPr>
            <a:spLocks noGrp="1"/>
          </p:cNvSpPr>
          <p:nvPr>
            <p:ph idx="1"/>
          </p:nvPr>
        </p:nvSpPr>
        <p:spPr>
          <a:xfrm>
            <a:off x="457200" y="2438401"/>
            <a:ext cx="8229600" cy="2057400"/>
          </a:xfrm>
          <a:blipFill>
            <a:blip r:embed="rId3" cstate="print"/>
            <a:tile tx="0" ty="0" sx="100000" sy="100000" flip="none" algn="tl"/>
          </a:blipFill>
        </p:spPr>
        <p:txBody>
          <a:bodyPr/>
          <a:lstStyle/>
          <a:p>
            <a:pPr marL="514350" indent="-514350">
              <a:buAutoNum type="arabicPeriod"/>
            </a:pPr>
            <a:r>
              <a:rPr lang="en-US" dirty="0" smtClean="0"/>
              <a:t>Open the file</a:t>
            </a:r>
          </a:p>
          <a:p>
            <a:pPr marL="514350" indent="-514350">
              <a:buAutoNum type="arabicPeriod"/>
            </a:pPr>
            <a:r>
              <a:rPr lang="en-US" dirty="0" smtClean="0"/>
              <a:t>Access the file</a:t>
            </a:r>
          </a:p>
          <a:p>
            <a:pPr marL="514350" indent="-514350">
              <a:buAutoNum type="arabicPeriod"/>
            </a:pPr>
            <a:r>
              <a:rPr lang="en-US" dirty="0" smtClean="0"/>
              <a:t>Close the file</a:t>
            </a:r>
            <a:endParaRPr lang="en-US" dirty="0"/>
          </a:p>
        </p:txBody>
      </p:sp>
      <p:sp>
        <p:nvSpPr>
          <p:cNvPr id="5" name="TextBox 4"/>
          <p:cNvSpPr txBox="1"/>
          <p:nvPr/>
        </p:nvSpPr>
        <p:spPr>
          <a:xfrm>
            <a:off x="457200" y="4419600"/>
            <a:ext cx="8229600" cy="2062103"/>
          </a:xfrm>
          <a:prstGeom prst="rect">
            <a:avLst/>
          </a:prstGeom>
          <a:blipFill>
            <a:blip r:embed="rId3" cstate="print"/>
            <a:tile tx="0" ty="0" sx="100000" sy="100000" flip="none" algn="tl"/>
          </a:blipFill>
        </p:spPr>
        <p:txBody>
          <a:bodyPr wrap="square" rtlCol="0">
            <a:spAutoFit/>
          </a:bodyPr>
          <a:lstStyle/>
          <a:p>
            <a:r>
              <a:rPr lang="en-US" sz="3200" dirty="0" smtClean="0"/>
              <a:t>But in reality we all know it is more complicated than this because you also need to first get the file name from the user and then verify whether the file even exists.</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dirty="0" smtClean="0"/>
              <a:t>Code to open a file and write to it</a:t>
            </a:r>
            <a:endParaRPr lang="en-US" dirty="0"/>
          </a:p>
        </p:txBody>
      </p:sp>
      <p:sp>
        <p:nvSpPr>
          <p:cNvPr id="3" name="Content Placeholder 2"/>
          <p:cNvSpPr>
            <a:spLocks noGrp="1"/>
          </p:cNvSpPr>
          <p:nvPr>
            <p:ph idx="1"/>
          </p:nvPr>
        </p:nvSpPr>
        <p:spPr>
          <a:xfrm>
            <a:off x="1447800" y="990600"/>
            <a:ext cx="6096000" cy="5562600"/>
          </a:xfrm>
          <a:solidFill>
            <a:schemeClr val="bg1"/>
          </a:solidFill>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#include &lt;</a:t>
            </a:r>
            <a:r>
              <a:rPr lang="en-US" dirty="0" err="1" smtClean="0"/>
              <a:t>fstream</a:t>
            </a:r>
            <a:r>
              <a:rPr lang="en-US" dirty="0" smtClean="0"/>
              <a:t>&gt;</a:t>
            </a:r>
          </a:p>
          <a:p>
            <a:pPr>
              <a:buNone/>
            </a:pPr>
            <a:r>
              <a:rPr lang="en-US" dirty="0" smtClean="0"/>
              <a:t>#include &lt;string&gt;</a:t>
            </a:r>
          </a:p>
          <a:p>
            <a:pPr>
              <a:buNone/>
            </a:pPr>
            <a:r>
              <a:rPr lang="en-US" dirty="0" smtClean="0"/>
              <a:t>using namespace std;</a:t>
            </a:r>
          </a:p>
          <a:p>
            <a:pPr>
              <a:buNone/>
            </a:pPr>
            <a:r>
              <a:rPr lang="en-US" dirty="0" smtClean="0"/>
              <a:t>void </a:t>
            </a:r>
            <a:r>
              <a:rPr lang="en-US" dirty="0" err="1" smtClean="0"/>
              <a:t>WriteFile</a:t>
            </a:r>
            <a:r>
              <a:rPr lang="en-US" dirty="0" smtClean="0"/>
              <a:t>(string filename, </a:t>
            </a:r>
            <a:r>
              <a:rPr lang="en-US" dirty="0" err="1" smtClean="0"/>
              <a:t>int</a:t>
            </a:r>
            <a:r>
              <a:rPr lang="en-US" dirty="0" smtClean="0"/>
              <a:t> count, </a:t>
            </a:r>
            <a:r>
              <a:rPr lang="en-US" dirty="0" err="1" smtClean="0"/>
              <a:t>int</a:t>
            </a:r>
            <a:r>
              <a:rPr lang="en-US" dirty="0" smtClean="0"/>
              <a:t> start)</a:t>
            </a:r>
          </a:p>
          <a:p>
            <a:pPr>
              <a:buNone/>
            </a:pPr>
            <a:r>
              <a:rPr lang="en-US" dirty="0" smtClean="0"/>
              <a:t>	{	</a:t>
            </a:r>
          </a:p>
          <a:p>
            <a:pPr>
              <a:buNone/>
            </a:pPr>
            <a:r>
              <a:rPr lang="en-US" dirty="0" smtClean="0"/>
              <a:t>		</a:t>
            </a:r>
            <a:r>
              <a:rPr lang="en-US" dirty="0" err="1" smtClean="0"/>
              <a:t>ofstream</a:t>
            </a:r>
            <a:r>
              <a:rPr lang="en-US" dirty="0" smtClean="0"/>
              <a:t> </a:t>
            </a:r>
            <a:r>
              <a:rPr lang="en-US" dirty="0" err="1" smtClean="0"/>
              <a:t>outfile</a:t>
            </a:r>
            <a:r>
              <a:rPr lang="en-US" dirty="0" smtClean="0"/>
              <a:t> (</a:t>
            </a:r>
            <a:r>
              <a:rPr lang="en-US" dirty="0" err="1" smtClean="0"/>
              <a:t>filename.c_str</a:t>
            </a:r>
            <a:r>
              <a:rPr lang="en-US" dirty="0" smtClean="0"/>
              <a:t>());</a:t>
            </a:r>
          </a:p>
          <a:p>
            <a:pPr>
              <a:buNone/>
            </a:pPr>
            <a:r>
              <a:rPr lang="en-US" dirty="0" smtClean="0"/>
              <a:t>		</a:t>
            </a:r>
            <a:r>
              <a:rPr lang="en-US" dirty="0" err="1" smtClean="0"/>
              <a:t>outfile</a:t>
            </a:r>
            <a:r>
              <a:rPr lang="en-US" dirty="0" smtClean="0"/>
              <a:t> &lt;&lt; count &lt;&lt; </a:t>
            </a:r>
            <a:r>
              <a:rPr lang="en-US" dirty="0" err="1" smtClean="0"/>
              <a:t>endl</a:t>
            </a:r>
            <a:r>
              <a:rPr lang="en-US" dirty="0" smtClean="0"/>
              <a:t>;</a:t>
            </a:r>
          </a:p>
          <a:p>
            <a:pPr>
              <a:buNone/>
            </a:pPr>
            <a:r>
              <a:rPr lang="en-US" dirty="0" smtClean="0"/>
              <a:t>		</a:t>
            </a:r>
            <a:r>
              <a:rPr lang="en-US" dirty="0" err="1" smtClean="0"/>
              <a:t>int</a:t>
            </a:r>
            <a:r>
              <a:rPr lang="en-US" dirty="0" smtClean="0"/>
              <a:t> </a:t>
            </a:r>
            <a:r>
              <a:rPr lang="en-US" dirty="0" err="1" smtClean="0"/>
              <a:t>i</a:t>
            </a:r>
            <a:r>
              <a:rPr lang="en-US" dirty="0" smtClean="0"/>
              <a:t>;</a:t>
            </a:r>
          </a:p>
          <a:p>
            <a:pPr>
              <a:buNone/>
            </a:pPr>
            <a:r>
              <a:rPr lang="en-US" dirty="0" smtClean="0"/>
              <a:t>		for (</a:t>
            </a:r>
            <a:r>
              <a:rPr lang="en-US" dirty="0" err="1" smtClean="0"/>
              <a:t>i</a:t>
            </a:r>
            <a:r>
              <a:rPr lang="en-US" dirty="0" smtClean="0"/>
              <a:t>=0; </a:t>
            </a:r>
            <a:r>
              <a:rPr lang="en-US" dirty="0" err="1" smtClean="0"/>
              <a:t>i</a:t>
            </a:r>
            <a:r>
              <a:rPr lang="en-US" dirty="0" smtClean="0"/>
              <a:t> &lt; count; </a:t>
            </a:r>
            <a:r>
              <a:rPr lang="en-US" dirty="0" err="1" smtClean="0"/>
              <a:t>i</a:t>
            </a:r>
            <a:r>
              <a:rPr lang="en-US" dirty="0" smtClean="0"/>
              <a:t>++)</a:t>
            </a:r>
          </a:p>
          <a:p>
            <a:pPr>
              <a:buNone/>
            </a:pPr>
            <a:r>
              <a:rPr lang="en-US" dirty="0" smtClean="0"/>
              <a:t>			{</a:t>
            </a:r>
          </a:p>
          <a:p>
            <a:pPr>
              <a:buNone/>
            </a:pPr>
            <a:r>
              <a:rPr lang="en-US" dirty="0" smtClean="0"/>
              <a:t>				</a:t>
            </a:r>
            <a:r>
              <a:rPr lang="en-US" dirty="0" err="1" smtClean="0"/>
              <a:t>outfile</a:t>
            </a:r>
            <a:r>
              <a:rPr lang="en-US" dirty="0" smtClean="0"/>
              <a:t> &lt;&lt; start + </a:t>
            </a:r>
            <a:r>
              <a:rPr lang="en-US" dirty="0" err="1" smtClean="0"/>
              <a:t>i</a:t>
            </a:r>
            <a:r>
              <a:rPr lang="en-US" dirty="0" smtClean="0"/>
              <a:t> &lt;&lt; </a:t>
            </a:r>
            <a:r>
              <a:rPr lang="en-US" dirty="0" err="1" smtClean="0"/>
              <a:t>endl</a:t>
            </a:r>
            <a:r>
              <a:rPr lang="en-US" dirty="0" smtClean="0"/>
              <a:t>;</a:t>
            </a:r>
          </a:p>
          <a:p>
            <a:pPr>
              <a:buNone/>
            </a:pPr>
            <a:r>
              <a:rPr lang="en-US" dirty="0" smtClean="0"/>
              <a:t>			}</a:t>
            </a:r>
          </a:p>
          <a:p>
            <a:pPr>
              <a:buNone/>
            </a:pPr>
            <a:r>
              <a:rPr lang="en-US" dirty="0" smtClean="0"/>
              <a:t>			</a:t>
            </a:r>
            <a:r>
              <a:rPr lang="en-US" dirty="0" err="1" smtClean="0"/>
              <a:t>outfile.close</a:t>
            </a:r>
            <a:r>
              <a:rPr lang="en-US" dirty="0" smtClean="0"/>
              <a:t>();</a:t>
            </a:r>
          </a:p>
          <a:p>
            <a:pPr>
              <a:buNone/>
            </a:pPr>
            <a:r>
              <a:rPr lang="en-US" dirty="0" smtClean="0"/>
              <a:t>	}</a:t>
            </a:r>
          </a:p>
          <a:p>
            <a:pPr>
              <a:buNone/>
            </a:pPr>
            <a:endParaRPr lang="en-US" dirty="0" smtClean="0"/>
          </a:p>
          <a:p>
            <a:pPr>
              <a:buNone/>
            </a:pPr>
            <a:r>
              <a:rPr lang="en-US" dirty="0" smtClean="0"/>
              <a:t>	</a:t>
            </a:r>
            <a:r>
              <a:rPr lang="en-US" dirty="0" err="1" smtClean="0"/>
              <a:t>int</a:t>
            </a:r>
            <a:r>
              <a:rPr lang="en-US" dirty="0" smtClean="0"/>
              <a:t> main()</a:t>
            </a:r>
          </a:p>
          <a:p>
            <a:pPr>
              <a:buNone/>
            </a:pPr>
            <a:r>
              <a:rPr lang="en-US" dirty="0" smtClean="0"/>
              <a:t>	{</a:t>
            </a:r>
          </a:p>
          <a:p>
            <a:pPr>
              <a:buNone/>
            </a:pPr>
            <a:r>
              <a:rPr lang="en-US" dirty="0" smtClean="0"/>
              <a:t>		</a:t>
            </a:r>
            <a:r>
              <a:rPr lang="en-US" dirty="0" err="1" smtClean="0"/>
              <a:t>WriteFile</a:t>
            </a:r>
            <a:r>
              <a:rPr lang="en-US" dirty="0" smtClean="0"/>
              <a:t>(“/</a:t>
            </a:r>
            <a:r>
              <a:rPr lang="en-US" dirty="0" err="1" smtClean="0"/>
              <a:t>MyData</a:t>
            </a:r>
            <a:r>
              <a:rPr lang="en-US" dirty="0" smtClean="0"/>
              <a:t>/nums1.txt”, 5, 100);</a:t>
            </a:r>
          </a:p>
          <a:p>
            <a:pPr>
              <a:buNone/>
            </a:pPr>
            <a:r>
              <a:rPr lang="en-US" dirty="0" smtClean="0"/>
              <a:t>		</a:t>
            </a:r>
            <a:r>
              <a:rPr lang="en-US" dirty="0" err="1" smtClean="0"/>
              <a:t>WriteFile</a:t>
            </a:r>
            <a:r>
              <a:rPr lang="en-US" dirty="0" smtClean="0"/>
              <a:t>(“/</a:t>
            </a:r>
            <a:r>
              <a:rPr lang="en-US" dirty="0" err="1" smtClean="0"/>
              <a:t>MyData</a:t>
            </a:r>
            <a:r>
              <a:rPr lang="en-US" dirty="0" smtClean="0"/>
              <a:t>/nums2.txt”, 6, 200);</a:t>
            </a:r>
          </a:p>
          <a:p>
            <a:pPr>
              <a:buNone/>
            </a:pPr>
            <a:r>
              <a:rPr lang="en-US" dirty="0" smtClean="0"/>
              <a:t>		</a:t>
            </a:r>
            <a:r>
              <a:rPr lang="en-US" dirty="0" smtClean="0"/>
              <a:t>return;</a:t>
            </a: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a:solidFill>
            <a:schemeClr val="accent6">
              <a:lumMod val="40000"/>
              <a:lumOff val="60000"/>
              <a:alpha val="82000"/>
            </a:schemeClr>
          </a:solidFill>
        </p:spPr>
        <p:txBody>
          <a:bodyPr>
            <a:normAutofit fontScale="90000"/>
          </a:bodyPr>
          <a:lstStyle/>
          <a:p>
            <a:r>
              <a:rPr lang="en-US" dirty="0" smtClean="0"/>
              <a:t>Code to open a file and read it</a:t>
            </a:r>
            <a:endParaRPr lang="en-US" dirty="0"/>
          </a:p>
        </p:txBody>
      </p:sp>
      <p:sp>
        <p:nvSpPr>
          <p:cNvPr id="3" name="Content Placeholder 2"/>
          <p:cNvSpPr>
            <a:spLocks noGrp="1"/>
          </p:cNvSpPr>
          <p:nvPr>
            <p:ph idx="1"/>
          </p:nvPr>
        </p:nvSpPr>
        <p:spPr>
          <a:xfrm>
            <a:off x="228600" y="609600"/>
            <a:ext cx="4343400" cy="6248400"/>
          </a:xfrm>
          <a:solidFill>
            <a:schemeClr val="bg1"/>
          </a:solidFill>
        </p:spPr>
        <p:txBody>
          <a:bodyPr>
            <a:noAutofit/>
          </a:bodyPr>
          <a:lstStyle/>
          <a:p>
            <a:pPr>
              <a:buNone/>
            </a:pPr>
            <a:r>
              <a:rPr lang="en-US" sz="1200" dirty="0" smtClean="0"/>
              <a:t>#include &lt;</a:t>
            </a:r>
            <a:r>
              <a:rPr lang="en-US" sz="1200" dirty="0" err="1" smtClean="0"/>
              <a:t>iostream</a:t>
            </a:r>
            <a:r>
              <a:rPr lang="en-US" sz="1200" dirty="0" smtClean="0"/>
              <a:t>&gt;</a:t>
            </a:r>
          </a:p>
          <a:p>
            <a:pPr>
              <a:buNone/>
            </a:pPr>
            <a:r>
              <a:rPr lang="en-US" sz="1200" dirty="0" smtClean="0"/>
              <a:t>#include &lt;</a:t>
            </a:r>
            <a:r>
              <a:rPr lang="en-US" sz="1200" dirty="0" err="1" smtClean="0"/>
              <a:t>fstream</a:t>
            </a:r>
            <a:r>
              <a:rPr lang="en-US" sz="1200" dirty="0" smtClean="0"/>
              <a:t>&gt;</a:t>
            </a:r>
          </a:p>
          <a:p>
            <a:pPr>
              <a:buNone/>
            </a:pPr>
            <a:r>
              <a:rPr lang="en-US" sz="1200" dirty="0" smtClean="0"/>
              <a:t>#include &lt;string&gt;</a:t>
            </a:r>
          </a:p>
          <a:p>
            <a:pPr>
              <a:buNone/>
            </a:pPr>
            <a:r>
              <a:rPr lang="en-US" sz="1200" dirty="0" smtClean="0"/>
              <a:t>using namespace std;</a:t>
            </a:r>
          </a:p>
          <a:p>
            <a:pPr>
              <a:buNone/>
            </a:pPr>
            <a:r>
              <a:rPr lang="en-US" sz="1200" dirty="0" smtClean="0"/>
              <a:t>void </a:t>
            </a:r>
            <a:r>
              <a:rPr lang="en-US" sz="1200" dirty="0" err="1" smtClean="0"/>
              <a:t>ReadFile</a:t>
            </a:r>
            <a:r>
              <a:rPr lang="en-US" sz="1200" dirty="0" smtClean="0"/>
              <a:t>(string filename)</a:t>
            </a:r>
          </a:p>
          <a:p>
            <a:pPr>
              <a:buNone/>
            </a:pPr>
            <a:r>
              <a:rPr lang="en-US" sz="1200" dirty="0" smtClean="0"/>
              <a:t>	{</a:t>
            </a:r>
          </a:p>
          <a:p>
            <a:pPr>
              <a:buNone/>
            </a:pPr>
            <a:r>
              <a:rPr lang="en-US" sz="1200" dirty="0" smtClean="0"/>
              <a:t>		</a:t>
            </a:r>
            <a:r>
              <a:rPr lang="en-US" sz="1200" dirty="0" err="1" smtClean="0"/>
              <a:t>ifstream</a:t>
            </a:r>
            <a:r>
              <a:rPr lang="en-US" sz="1200" dirty="0" smtClean="0"/>
              <a:t> </a:t>
            </a:r>
            <a:r>
              <a:rPr lang="en-US" sz="1200" dirty="0" err="1" smtClean="0"/>
              <a:t>infile</a:t>
            </a:r>
            <a:r>
              <a:rPr lang="en-US" sz="1200" dirty="0" smtClean="0"/>
              <a:t>(</a:t>
            </a:r>
            <a:r>
              <a:rPr lang="en-US" sz="1200" dirty="0" err="1" smtClean="0"/>
              <a:t>filename.c_str</a:t>
            </a:r>
            <a:r>
              <a:rPr lang="en-US" sz="1200" dirty="0" smtClean="0"/>
              <a:t>());</a:t>
            </a:r>
          </a:p>
          <a:p>
            <a:pPr>
              <a:buNone/>
            </a:pPr>
            <a:r>
              <a:rPr lang="en-US" sz="1200" dirty="0" smtClean="0"/>
              <a:t>		</a:t>
            </a:r>
            <a:r>
              <a:rPr lang="en-US" sz="1200" dirty="0" err="1" smtClean="0"/>
              <a:t>int</a:t>
            </a:r>
            <a:r>
              <a:rPr lang="en-US" sz="1200" dirty="0" smtClean="0"/>
              <a:t> count;</a:t>
            </a:r>
          </a:p>
          <a:p>
            <a:pPr>
              <a:buNone/>
            </a:pPr>
            <a:r>
              <a:rPr lang="en-US" sz="1200" dirty="0" smtClean="0"/>
              <a:t>		</a:t>
            </a:r>
            <a:r>
              <a:rPr lang="en-US" sz="1200" dirty="0" err="1" smtClean="0"/>
              <a:t>int</a:t>
            </a:r>
            <a:r>
              <a:rPr lang="en-US" sz="1200" dirty="0" smtClean="0"/>
              <a:t> </a:t>
            </a:r>
            <a:r>
              <a:rPr lang="en-US" sz="1200" dirty="0" err="1" smtClean="0"/>
              <a:t>i</a:t>
            </a:r>
            <a:r>
              <a:rPr lang="en-US" sz="1200" dirty="0" smtClean="0"/>
              <a:t>;</a:t>
            </a:r>
          </a:p>
          <a:p>
            <a:pPr>
              <a:buNone/>
            </a:pPr>
            <a:r>
              <a:rPr lang="en-US" sz="1200" dirty="0" smtClean="0"/>
              <a:t>		</a:t>
            </a:r>
            <a:r>
              <a:rPr lang="en-US" sz="1200" dirty="0" err="1" smtClean="0"/>
              <a:t>int</a:t>
            </a:r>
            <a:r>
              <a:rPr lang="en-US" sz="1200" dirty="0" smtClean="0"/>
              <a:t> num;</a:t>
            </a:r>
          </a:p>
          <a:p>
            <a:pPr>
              <a:buNone/>
            </a:pPr>
            <a:endParaRPr lang="en-US" sz="1200" dirty="0" smtClean="0"/>
          </a:p>
          <a:p>
            <a:pPr>
              <a:buNone/>
            </a:pPr>
            <a:r>
              <a:rPr lang="en-US" sz="1200" dirty="0" smtClean="0"/>
              <a:t>		</a:t>
            </a:r>
            <a:r>
              <a:rPr lang="en-US" sz="1200" dirty="0" err="1" smtClean="0"/>
              <a:t>cout</a:t>
            </a:r>
            <a:r>
              <a:rPr lang="en-US" sz="1200" dirty="0" smtClean="0"/>
              <a:t> &lt;&lt; “File: “ &lt;&lt; filename &lt;&lt; </a:t>
            </a:r>
            <a:r>
              <a:rPr lang="en-US" sz="1200" dirty="0" err="1" smtClean="0"/>
              <a:t>endl</a:t>
            </a:r>
            <a:r>
              <a:rPr lang="en-US" sz="1200" dirty="0" smtClean="0"/>
              <a:t>;</a:t>
            </a:r>
          </a:p>
          <a:p>
            <a:pPr>
              <a:buNone/>
            </a:pPr>
            <a:r>
              <a:rPr lang="en-US" sz="1200" dirty="0" smtClean="0"/>
              <a:t>		 </a:t>
            </a:r>
            <a:r>
              <a:rPr lang="en-US" sz="1200" dirty="0" err="1" smtClean="0"/>
              <a:t>infile</a:t>
            </a:r>
            <a:r>
              <a:rPr lang="en-US" sz="1200" dirty="0" smtClean="0"/>
              <a:t>  &lt;&lt; count;</a:t>
            </a:r>
          </a:p>
          <a:p>
            <a:pPr>
              <a:buNone/>
            </a:pPr>
            <a:r>
              <a:rPr lang="en-US" sz="1200" dirty="0" err="1" smtClean="0"/>
              <a:t>cout</a:t>
            </a:r>
            <a:r>
              <a:rPr lang="en-US" sz="1200" dirty="0" smtClean="0"/>
              <a:t> &lt;&lt; “This file has “ &lt;&lt; count &lt;&lt; “ items.” &lt;&lt; </a:t>
            </a:r>
            <a:r>
              <a:rPr lang="en-US" sz="1200" dirty="0" err="1" smtClean="0"/>
              <a:t>endl</a:t>
            </a:r>
            <a:r>
              <a:rPr lang="en-US" sz="1200" dirty="0" smtClean="0"/>
              <a:t>;</a:t>
            </a:r>
          </a:p>
          <a:p>
            <a:pPr>
              <a:buNone/>
            </a:pPr>
            <a:r>
              <a:rPr lang="en-US" sz="1200" dirty="0" smtClean="0"/>
              <a:t>		for (</a:t>
            </a:r>
            <a:r>
              <a:rPr lang="en-US" sz="1200" dirty="0" err="1" smtClean="0"/>
              <a:t>i</a:t>
            </a:r>
            <a:r>
              <a:rPr lang="en-US" sz="1200" dirty="0" smtClean="0"/>
              <a:t>=0; </a:t>
            </a:r>
            <a:r>
              <a:rPr lang="en-US" sz="1200" dirty="0" err="1" smtClean="0"/>
              <a:t>i</a:t>
            </a:r>
            <a:r>
              <a:rPr lang="en-US" sz="1200" dirty="0" smtClean="0"/>
              <a:t> &lt; count; </a:t>
            </a:r>
            <a:r>
              <a:rPr lang="en-US" sz="1200" dirty="0" err="1" smtClean="0"/>
              <a:t>i</a:t>
            </a:r>
            <a:r>
              <a:rPr lang="en-US" sz="1200" dirty="0" smtClean="0"/>
              <a:t> ++)</a:t>
            </a:r>
          </a:p>
          <a:p>
            <a:pPr>
              <a:buNone/>
            </a:pPr>
            <a:r>
              <a:rPr lang="en-US" sz="1200" dirty="0" smtClean="0"/>
              <a:t>		    {</a:t>
            </a:r>
          </a:p>
          <a:p>
            <a:pPr>
              <a:buNone/>
            </a:pPr>
            <a:r>
              <a:rPr lang="en-US" sz="1200" dirty="0" smtClean="0"/>
              <a:t>		        </a:t>
            </a:r>
            <a:r>
              <a:rPr lang="en-US" sz="1200" dirty="0" err="1" smtClean="0"/>
              <a:t>infile</a:t>
            </a:r>
            <a:r>
              <a:rPr lang="en-US" sz="1200" dirty="0" smtClean="0"/>
              <a:t> &gt;&gt; num;</a:t>
            </a:r>
          </a:p>
          <a:p>
            <a:pPr>
              <a:buNone/>
            </a:pPr>
            <a:r>
              <a:rPr lang="en-US" sz="1200" dirty="0" smtClean="0"/>
              <a:t>		        </a:t>
            </a:r>
            <a:r>
              <a:rPr lang="en-US" sz="1200" dirty="0" err="1" smtClean="0"/>
              <a:t>cout</a:t>
            </a:r>
            <a:r>
              <a:rPr lang="en-US" sz="1200" dirty="0" smtClean="0"/>
              <a:t> &lt;&lt; num &lt;&lt; </a:t>
            </a:r>
            <a:r>
              <a:rPr lang="en-US" sz="1200" dirty="0" err="1" smtClean="0"/>
              <a:t>endl</a:t>
            </a:r>
            <a:r>
              <a:rPr lang="en-US" sz="1200" dirty="0" smtClean="0"/>
              <a:t>;</a:t>
            </a:r>
          </a:p>
          <a:p>
            <a:pPr>
              <a:buNone/>
            </a:pPr>
            <a:r>
              <a:rPr lang="en-US" sz="1200" dirty="0" smtClean="0"/>
              <a:t>		     }</a:t>
            </a:r>
          </a:p>
          <a:p>
            <a:pPr>
              <a:buNone/>
            </a:pPr>
            <a:r>
              <a:rPr lang="en-US" sz="1200" dirty="0" smtClean="0"/>
              <a:t>	}</a:t>
            </a:r>
          </a:p>
          <a:p>
            <a:pPr>
              <a:buNone/>
            </a:pPr>
            <a:endParaRPr lang="en-US" sz="1200" dirty="0" smtClean="0"/>
          </a:p>
          <a:p>
            <a:pPr>
              <a:buNone/>
            </a:pPr>
            <a:r>
              <a:rPr lang="en-US" sz="1200" dirty="0" err="1" smtClean="0"/>
              <a:t>int</a:t>
            </a:r>
            <a:r>
              <a:rPr lang="en-US" sz="1200" dirty="0" smtClean="0"/>
              <a:t> main()</a:t>
            </a:r>
          </a:p>
          <a:p>
            <a:pPr>
              <a:buNone/>
            </a:pPr>
            <a:r>
              <a:rPr lang="en-US" sz="1200" dirty="0" smtClean="0"/>
              <a:t>	{</a:t>
            </a:r>
          </a:p>
          <a:p>
            <a:pPr>
              <a:buNone/>
            </a:pPr>
            <a:r>
              <a:rPr lang="en-US" sz="1200" dirty="0" smtClean="0"/>
              <a:t>	     </a:t>
            </a:r>
            <a:r>
              <a:rPr lang="en-US" sz="1200" dirty="0" err="1" smtClean="0"/>
              <a:t>ReadFile</a:t>
            </a:r>
            <a:r>
              <a:rPr lang="en-US" sz="1200" dirty="0" smtClean="0"/>
              <a:t>(“/</a:t>
            </a:r>
            <a:r>
              <a:rPr lang="en-US" sz="1200" dirty="0" err="1" smtClean="0"/>
              <a:t>MyData</a:t>
            </a:r>
            <a:r>
              <a:rPr lang="en-US" sz="1200" dirty="0" smtClean="0"/>
              <a:t>/nums1.txt”);</a:t>
            </a:r>
          </a:p>
          <a:p>
            <a:pPr>
              <a:buNone/>
            </a:pPr>
            <a:r>
              <a:rPr lang="en-US" sz="1200" dirty="0" smtClean="0"/>
              <a:t>	     </a:t>
            </a:r>
            <a:r>
              <a:rPr lang="en-US" sz="1200" dirty="0" err="1" smtClean="0"/>
              <a:t>ReadFile</a:t>
            </a:r>
            <a:r>
              <a:rPr lang="en-US" sz="1200" dirty="0" smtClean="0"/>
              <a:t>(“/</a:t>
            </a:r>
            <a:r>
              <a:rPr lang="en-US" sz="1200" dirty="0" err="1" smtClean="0"/>
              <a:t>MyData</a:t>
            </a:r>
            <a:r>
              <a:rPr lang="en-US" sz="1200" dirty="0" smtClean="0"/>
              <a:t>/nums2.txt”);</a:t>
            </a:r>
          </a:p>
          <a:p>
            <a:pPr>
              <a:buNone/>
            </a:pPr>
            <a:r>
              <a:rPr lang="en-US" sz="1200" dirty="0" smtClean="0"/>
              <a:t>	      </a:t>
            </a:r>
            <a:r>
              <a:rPr lang="en-US" sz="1200" dirty="0" smtClean="0"/>
              <a:t>return;</a:t>
            </a:r>
            <a:endParaRPr lang="en-US" sz="1200" dirty="0" smtClean="0"/>
          </a:p>
          <a:p>
            <a:pPr>
              <a:buNone/>
            </a:pPr>
            <a:r>
              <a:rPr lang="en-US" sz="1200" dirty="0" smtClean="0"/>
              <a:t>	{</a:t>
            </a:r>
          </a:p>
          <a:p>
            <a:pPr>
              <a:buNone/>
            </a:pPr>
            <a:r>
              <a:rPr lang="en-US" sz="1200" dirty="0" smtClean="0"/>
              <a:t>				</a:t>
            </a:r>
          </a:p>
          <a:p>
            <a:pPr>
              <a:buNone/>
            </a:pPr>
            <a:r>
              <a:rPr lang="en-US" sz="1200" dirty="0" smtClean="0"/>
              <a:t>		</a:t>
            </a:r>
            <a:endParaRPr lang="en-US" sz="1200" dirty="0"/>
          </a:p>
        </p:txBody>
      </p:sp>
      <p:sp>
        <p:nvSpPr>
          <p:cNvPr id="4" name="TextBox 3"/>
          <p:cNvSpPr txBox="1"/>
          <p:nvPr/>
        </p:nvSpPr>
        <p:spPr>
          <a:xfrm>
            <a:off x="4648200" y="838200"/>
            <a:ext cx="2286000" cy="369332"/>
          </a:xfrm>
          <a:prstGeom prst="rect">
            <a:avLst/>
          </a:prstGeom>
          <a:solidFill>
            <a:schemeClr val="accent6">
              <a:lumMod val="40000"/>
              <a:lumOff val="60000"/>
              <a:alpha val="65000"/>
            </a:schemeClr>
          </a:solidFill>
        </p:spPr>
        <p:txBody>
          <a:bodyPr wrap="square" rtlCol="0">
            <a:spAutoFit/>
          </a:bodyPr>
          <a:lstStyle/>
          <a:p>
            <a:r>
              <a:rPr lang="en-US" b="1" dirty="0" smtClean="0">
                <a:solidFill>
                  <a:srgbClr val="FF0000"/>
                </a:solidFill>
              </a:rPr>
              <a:t>This programs output:</a:t>
            </a:r>
            <a:endParaRPr lang="en-US" b="1" dirty="0">
              <a:solidFill>
                <a:srgbClr val="FF0000"/>
              </a:solidFill>
            </a:endParaRPr>
          </a:p>
        </p:txBody>
      </p:sp>
      <p:sp>
        <p:nvSpPr>
          <p:cNvPr id="5" name="TextBox 4"/>
          <p:cNvSpPr txBox="1"/>
          <p:nvPr/>
        </p:nvSpPr>
        <p:spPr>
          <a:xfrm>
            <a:off x="5410200" y="1524000"/>
            <a:ext cx="3505200" cy="4524315"/>
          </a:xfrm>
          <a:prstGeom prst="rect">
            <a:avLst/>
          </a:prstGeom>
          <a:solidFill>
            <a:schemeClr val="accent6">
              <a:lumMod val="40000"/>
              <a:lumOff val="60000"/>
            </a:schemeClr>
          </a:solidFill>
        </p:spPr>
        <p:txBody>
          <a:bodyPr wrap="square" rtlCol="0">
            <a:spAutoFit/>
          </a:bodyPr>
          <a:lstStyle/>
          <a:p>
            <a:r>
              <a:rPr lang="en-US" dirty="0" smtClean="0"/>
              <a:t>File: /</a:t>
            </a:r>
            <a:r>
              <a:rPr lang="en-US" dirty="0" err="1" smtClean="0"/>
              <a:t>MyData</a:t>
            </a:r>
            <a:r>
              <a:rPr lang="en-US" dirty="0" smtClean="0"/>
              <a:t>/nums1.txt</a:t>
            </a:r>
          </a:p>
          <a:p>
            <a:r>
              <a:rPr lang="en-US" dirty="0" smtClean="0"/>
              <a:t>This file has 5 items.</a:t>
            </a:r>
          </a:p>
          <a:p>
            <a:r>
              <a:rPr lang="en-US" dirty="0" smtClean="0"/>
              <a:t>100</a:t>
            </a:r>
          </a:p>
          <a:p>
            <a:r>
              <a:rPr lang="en-US" dirty="0" smtClean="0"/>
              <a:t>101</a:t>
            </a:r>
          </a:p>
          <a:p>
            <a:r>
              <a:rPr lang="en-US" dirty="0" smtClean="0"/>
              <a:t>102</a:t>
            </a:r>
          </a:p>
          <a:p>
            <a:r>
              <a:rPr lang="en-US" dirty="0" smtClean="0"/>
              <a:t>103</a:t>
            </a:r>
          </a:p>
          <a:p>
            <a:r>
              <a:rPr lang="en-US" dirty="0" smtClean="0"/>
              <a:t>104</a:t>
            </a:r>
          </a:p>
          <a:p>
            <a:r>
              <a:rPr lang="en-US" dirty="0" smtClean="0"/>
              <a:t>File:/</a:t>
            </a:r>
            <a:r>
              <a:rPr lang="en-US" dirty="0" err="1" smtClean="0"/>
              <a:t>MyData</a:t>
            </a:r>
            <a:r>
              <a:rPr lang="en-US" dirty="0" smtClean="0"/>
              <a:t>/nums2.txt</a:t>
            </a:r>
          </a:p>
          <a:p>
            <a:r>
              <a:rPr lang="en-US" dirty="0" smtClean="0"/>
              <a:t>This file has 6 items.</a:t>
            </a:r>
          </a:p>
          <a:p>
            <a:r>
              <a:rPr lang="en-US" dirty="0" smtClean="0"/>
              <a:t>200</a:t>
            </a:r>
          </a:p>
          <a:p>
            <a:r>
              <a:rPr lang="en-US" dirty="0" smtClean="0"/>
              <a:t>201</a:t>
            </a:r>
          </a:p>
          <a:p>
            <a:r>
              <a:rPr lang="en-US" dirty="0" smtClean="0"/>
              <a:t>202</a:t>
            </a:r>
          </a:p>
          <a:p>
            <a:r>
              <a:rPr lang="en-US" dirty="0" smtClean="0"/>
              <a:t>203</a:t>
            </a:r>
          </a:p>
          <a:p>
            <a:r>
              <a:rPr lang="en-US" dirty="0" smtClean="0"/>
              <a:t>204</a:t>
            </a:r>
          </a:p>
          <a:p>
            <a:r>
              <a:rPr lang="en-US" dirty="0" smtClean="0"/>
              <a:t>205</a:t>
            </a:r>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way without Writing a Count</a:t>
            </a:r>
            <a:endParaRPr lang="en-US" dirty="0"/>
          </a:p>
        </p:txBody>
      </p:sp>
      <p:sp>
        <p:nvSpPr>
          <p:cNvPr id="3" name="Content Placeholder 2"/>
          <p:cNvSpPr>
            <a:spLocks noGrp="1"/>
          </p:cNvSpPr>
          <p:nvPr>
            <p:ph idx="1"/>
          </p:nvPr>
        </p:nvSpPr>
        <p:spPr>
          <a:xfrm>
            <a:off x="457200" y="1371600"/>
            <a:ext cx="5486400" cy="5257800"/>
          </a:xfrm>
          <a:solidFill>
            <a:schemeClr val="bg1"/>
          </a:solidFill>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#include &lt;</a:t>
            </a:r>
            <a:r>
              <a:rPr lang="en-US" dirty="0" err="1" smtClean="0"/>
              <a:t>fstream</a:t>
            </a:r>
            <a:r>
              <a:rPr lang="en-US" dirty="0" smtClean="0"/>
              <a:t>&gt;</a:t>
            </a:r>
          </a:p>
          <a:p>
            <a:pPr>
              <a:buNone/>
            </a:pPr>
            <a:r>
              <a:rPr lang="en-US" dirty="0" smtClean="0"/>
              <a:t>#include &lt;string&gt;</a:t>
            </a:r>
          </a:p>
          <a:p>
            <a:pPr>
              <a:buNone/>
            </a:pPr>
            <a:r>
              <a:rPr lang="en-US" dirty="0" smtClean="0"/>
              <a:t>using namespace std;</a:t>
            </a:r>
          </a:p>
          <a:p>
            <a:pPr>
              <a:buNone/>
            </a:pPr>
            <a:r>
              <a:rPr lang="en-US" dirty="0" smtClean="0"/>
              <a:t>void </a:t>
            </a:r>
            <a:r>
              <a:rPr lang="en-US" dirty="0" err="1" smtClean="0"/>
              <a:t>WriteFile</a:t>
            </a:r>
            <a:r>
              <a:rPr lang="en-US" dirty="0" smtClean="0"/>
              <a:t>(string filename, </a:t>
            </a:r>
            <a:r>
              <a:rPr lang="en-US" dirty="0" err="1" smtClean="0"/>
              <a:t>int</a:t>
            </a:r>
            <a:r>
              <a:rPr lang="en-US" dirty="0" smtClean="0"/>
              <a:t> count, </a:t>
            </a:r>
            <a:r>
              <a:rPr lang="en-US" dirty="0" err="1" smtClean="0"/>
              <a:t>int</a:t>
            </a:r>
            <a:r>
              <a:rPr lang="en-US" dirty="0" smtClean="0"/>
              <a:t> start)</a:t>
            </a:r>
          </a:p>
          <a:p>
            <a:pPr>
              <a:buNone/>
            </a:pPr>
            <a:r>
              <a:rPr lang="en-US" dirty="0" smtClean="0"/>
              <a:t>	{	</a:t>
            </a:r>
          </a:p>
          <a:p>
            <a:pPr>
              <a:buNone/>
            </a:pPr>
            <a:r>
              <a:rPr lang="en-US" dirty="0" smtClean="0"/>
              <a:t>		</a:t>
            </a:r>
            <a:r>
              <a:rPr lang="en-US" dirty="0" err="1" smtClean="0"/>
              <a:t>ofstream</a:t>
            </a:r>
            <a:r>
              <a:rPr lang="en-US" dirty="0" smtClean="0"/>
              <a:t> </a:t>
            </a:r>
            <a:r>
              <a:rPr lang="en-US" dirty="0" err="1" smtClean="0"/>
              <a:t>outfile</a:t>
            </a:r>
            <a:r>
              <a:rPr lang="en-US" dirty="0" smtClean="0"/>
              <a:t> (</a:t>
            </a:r>
            <a:r>
              <a:rPr lang="en-US" dirty="0" err="1" smtClean="0"/>
              <a:t>filename.c_str</a:t>
            </a:r>
            <a:r>
              <a:rPr lang="en-US" dirty="0" smtClean="0"/>
              <a:t>());</a:t>
            </a:r>
          </a:p>
          <a:p>
            <a:pPr>
              <a:buNone/>
            </a:pPr>
            <a:r>
              <a:rPr lang="en-US" dirty="0" smtClean="0"/>
              <a:t>		</a:t>
            </a:r>
            <a:r>
              <a:rPr lang="en-US" dirty="0" err="1" smtClean="0"/>
              <a:t>int</a:t>
            </a:r>
            <a:r>
              <a:rPr lang="en-US" dirty="0" smtClean="0"/>
              <a:t> </a:t>
            </a:r>
            <a:r>
              <a:rPr lang="en-US" dirty="0" err="1" smtClean="0"/>
              <a:t>i</a:t>
            </a:r>
            <a:r>
              <a:rPr lang="en-US" dirty="0" smtClean="0"/>
              <a:t>;</a:t>
            </a:r>
          </a:p>
          <a:p>
            <a:pPr>
              <a:buNone/>
            </a:pPr>
            <a:r>
              <a:rPr lang="en-US" dirty="0" smtClean="0"/>
              <a:t>		for (</a:t>
            </a:r>
            <a:r>
              <a:rPr lang="en-US" dirty="0" err="1" smtClean="0"/>
              <a:t>i</a:t>
            </a:r>
            <a:r>
              <a:rPr lang="en-US" dirty="0" smtClean="0"/>
              <a:t>=0; </a:t>
            </a:r>
            <a:r>
              <a:rPr lang="en-US" dirty="0" err="1" smtClean="0"/>
              <a:t>i</a:t>
            </a:r>
            <a:r>
              <a:rPr lang="en-US" dirty="0" smtClean="0"/>
              <a:t> &lt; count; </a:t>
            </a:r>
            <a:r>
              <a:rPr lang="en-US" dirty="0" err="1" smtClean="0"/>
              <a:t>i</a:t>
            </a:r>
            <a:r>
              <a:rPr lang="en-US" dirty="0" smtClean="0"/>
              <a:t>++)</a:t>
            </a:r>
          </a:p>
          <a:p>
            <a:pPr>
              <a:buNone/>
            </a:pPr>
            <a:r>
              <a:rPr lang="en-US" dirty="0" smtClean="0"/>
              <a:t>			{</a:t>
            </a:r>
          </a:p>
          <a:p>
            <a:pPr>
              <a:buNone/>
            </a:pPr>
            <a:r>
              <a:rPr lang="en-US" dirty="0" smtClean="0"/>
              <a:t>				</a:t>
            </a:r>
            <a:r>
              <a:rPr lang="en-US" dirty="0" err="1" smtClean="0"/>
              <a:t>outfile</a:t>
            </a:r>
            <a:r>
              <a:rPr lang="en-US" dirty="0" smtClean="0"/>
              <a:t> &lt;&lt; start + </a:t>
            </a:r>
            <a:r>
              <a:rPr lang="en-US" dirty="0" err="1" smtClean="0"/>
              <a:t>i</a:t>
            </a:r>
            <a:r>
              <a:rPr lang="en-US" dirty="0" smtClean="0"/>
              <a:t> &lt;&lt; </a:t>
            </a:r>
            <a:r>
              <a:rPr lang="en-US" dirty="0" err="1" smtClean="0"/>
              <a:t>endl</a:t>
            </a:r>
            <a:r>
              <a:rPr lang="en-US" dirty="0" smtClean="0"/>
              <a:t>;</a:t>
            </a:r>
          </a:p>
          <a:p>
            <a:pPr>
              <a:buNone/>
            </a:pPr>
            <a:r>
              <a:rPr lang="en-US" dirty="0" smtClean="0"/>
              <a:t>			}</a:t>
            </a:r>
          </a:p>
          <a:p>
            <a:pPr>
              <a:buNone/>
            </a:pPr>
            <a:r>
              <a:rPr lang="en-US" dirty="0" smtClean="0"/>
              <a:t>			</a:t>
            </a:r>
            <a:r>
              <a:rPr lang="en-US" dirty="0" err="1" smtClean="0"/>
              <a:t>outfile.close</a:t>
            </a:r>
            <a:r>
              <a:rPr lang="en-US" dirty="0" smtClean="0"/>
              <a:t>();</a:t>
            </a:r>
          </a:p>
          <a:p>
            <a:pPr>
              <a:buNone/>
            </a:pPr>
            <a:r>
              <a:rPr lang="en-US" dirty="0" smtClean="0"/>
              <a:t>	}</a:t>
            </a:r>
          </a:p>
          <a:p>
            <a:pPr>
              <a:buNone/>
            </a:pPr>
            <a:endParaRPr lang="en-US" dirty="0" smtClean="0"/>
          </a:p>
          <a:p>
            <a:pPr>
              <a:buNone/>
            </a:pPr>
            <a:r>
              <a:rPr lang="en-US" dirty="0" smtClean="0"/>
              <a:t>	</a:t>
            </a:r>
            <a:r>
              <a:rPr lang="en-US" dirty="0" err="1" smtClean="0"/>
              <a:t>int</a:t>
            </a:r>
            <a:r>
              <a:rPr lang="en-US" dirty="0" smtClean="0"/>
              <a:t> main()</a:t>
            </a:r>
          </a:p>
          <a:p>
            <a:pPr>
              <a:buNone/>
            </a:pPr>
            <a:r>
              <a:rPr lang="en-US" dirty="0" smtClean="0"/>
              <a:t>	{</a:t>
            </a:r>
          </a:p>
          <a:p>
            <a:pPr>
              <a:buNone/>
            </a:pPr>
            <a:r>
              <a:rPr lang="en-US" dirty="0" smtClean="0"/>
              <a:t>		</a:t>
            </a:r>
            <a:r>
              <a:rPr lang="en-US" dirty="0" err="1" smtClean="0"/>
              <a:t>WriteFile</a:t>
            </a:r>
            <a:r>
              <a:rPr lang="en-US" dirty="0" smtClean="0"/>
              <a:t>(“/</a:t>
            </a:r>
            <a:r>
              <a:rPr lang="en-US" dirty="0" err="1" smtClean="0"/>
              <a:t>MyData</a:t>
            </a:r>
            <a:r>
              <a:rPr lang="en-US" dirty="0" smtClean="0"/>
              <a:t>/nums1.txt”, 5, 100);</a:t>
            </a:r>
          </a:p>
          <a:p>
            <a:pPr>
              <a:buNone/>
            </a:pPr>
            <a:r>
              <a:rPr lang="en-US" dirty="0" smtClean="0"/>
              <a:t>		</a:t>
            </a:r>
            <a:r>
              <a:rPr lang="en-US" dirty="0" err="1" smtClean="0"/>
              <a:t>WriteFile</a:t>
            </a:r>
            <a:r>
              <a:rPr lang="en-US" dirty="0" smtClean="0"/>
              <a:t>(“/</a:t>
            </a:r>
            <a:r>
              <a:rPr lang="en-US" dirty="0" err="1" smtClean="0"/>
              <a:t>MyData</a:t>
            </a:r>
            <a:r>
              <a:rPr lang="en-US" dirty="0" smtClean="0"/>
              <a:t>/nums2.txt”, 6, 200);</a:t>
            </a:r>
          </a:p>
          <a:p>
            <a:pPr>
              <a:buNone/>
            </a:pPr>
            <a:r>
              <a:rPr lang="en-US" dirty="0" smtClean="0"/>
              <a:t>		</a:t>
            </a:r>
            <a:r>
              <a:rPr lang="en-US" dirty="0" smtClean="0"/>
              <a:t>return;</a:t>
            </a:r>
            <a:endParaRPr lang="en-US" dirty="0" smtClean="0"/>
          </a:p>
          <a:p>
            <a:pPr>
              <a:buNone/>
            </a:pPr>
            <a:r>
              <a:rPr lang="en-US" dirty="0" smtClean="0"/>
              <a:t>	}</a:t>
            </a:r>
            <a:endParaRPr lang="en-US" dirty="0"/>
          </a:p>
        </p:txBody>
      </p:sp>
      <p:sp>
        <p:nvSpPr>
          <p:cNvPr id="4" name="TextBox 3"/>
          <p:cNvSpPr txBox="1"/>
          <p:nvPr/>
        </p:nvSpPr>
        <p:spPr>
          <a:xfrm>
            <a:off x="5638800" y="2514600"/>
            <a:ext cx="3505200" cy="4093428"/>
          </a:xfrm>
          <a:prstGeom prst="rect">
            <a:avLst/>
          </a:prstGeom>
          <a:solidFill>
            <a:schemeClr val="accent6">
              <a:lumMod val="40000"/>
              <a:lumOff val="60000"/>
            </a:schemeClr>
          </a:solidFill>
        </p:spPr>
        <p:txBody>
          <a:bodyPr wrap="square" rtlCol="0">
            <a:spAutoFit/>
          </a:bodyPr>
          <a:lstStyle/>
          <a:p>
            <a:r>
              <a:rPr lang="en-US" sz="2000" b="1" dirty="0" smtClean="0">
                <a:solidFill>
                  <a:srgbClr val="FF0000"/>
                </a:solidFill>
              </a:rPr>
              <a:t>Notice that unlike the previous example, we eliminated the line that was here which read;</a:t>
            </a:r>
          </a:p>
          <a:p>
            <a:r>
              <a:rPr lang="en-US" sz="2000" b="1" dirty="0" err="1" smtClean="0">
                <a:solidFill>
                  <a:srgbClr val="FF0000"/>
                </a:solidFill>
              </a:rPr>
              <a:t>outfile</a:t>
            </a:r>
            <a:r>
              <a:rPr lang="en-US" sz="2000" b="1" dirty="0" smtClean="0">
                <a:solidFill>
                  <a:srgbClr val="FF0000"/>
                </a:solidFill>
              </a:rPr>
              <a:t> &lt;&lt; count &lt;&lt; </a:t>
            </a:r>
            <a:r>
              <a:rPr lang="en-US" sz="2000" b="1" dirty="0" err="1" smtClean="0">
                <a:solidFill>
                  <a:srgbClr val="FF0000"/>
                </a:solidFill>
              </a:rPr>
              <a:t>endl</a:t>
            </a:r>
            <a:r>
              <a:rPr lang="en-US" sz="2000" b="1" dirty="0" smtClean="0">
                <a:solidFill>
                  <a:srgbClr val="FF0000"/>
                </a:solidFill>
              </a:rPr>
              <a:t>;</a:t>
            </a:r>
          </a:p>
          <a:p>
            <a:endParaRPr lang="en-US" sz="2000" b="1" dirty="0" smtClean="0">
              <a:solidFill>
                <a:srgbClr val="FF0000"/>
              </a:solidFill>
            </a:endParaRPr>
          </a:p>
          <a:p>
            <a:r>
              <a:rPr lang="en-US" sz="2000" b="1" dirty="0" smtClean="0">
                <a:solidFill>
                  <a:srgbClr val="FF0000"/>
                </a:solidFill>
              </a:rPr>
              <a:t>Because there is no count recorded then the </a:t>
            </a:r>
            <a:r>
              <a:rPr lang="en-US" sz="2000" b="1" dirty="0" err="1" smtClean="0">
                <a:solidFill>
                  <a:srgbClr val="FF0000"/>
                </a:solidFill>
              </a:rPr>
              <a:t>ReadFile</a:t>
            </a:r>
            <a:r>
              <a:rPr lang="en-US" sz="2000" b="1" dirty="0" smtClean="0">
                <a:solidFill>
                  <a:srgbClr val="FF0000"/>
                </a:solidFill>
              </a:rPr>
              <a:t>() function will need to be able to sense when it has reached the EOF – End Of File.  The next slide shows how to do this.</a:t>
            </a:r>
          </a:p>
          <a:p>
            <a:endParaRPr lang="en-US" sz="2000" b="1" dirty="0" smtClean="0">
              <a:solidFill>
                <a:srgbClr val="FF0000"/>
              </a:solidFill>
            </a:endParaRPr>
          </a:p>
          <a:p>
            <a:endParaRPr lang="en-US" sz="2000" b="1" dirty="0">
              <a:solidFill>
                <a:srgbClr val="FF0000"/>
              </a:solidFill>
            </a:endParaRPr>
          </a:p>
        </p:txBody>
      </p:sp>
      <p:cxnSp>
        <p:nvCxnSpPr>
          <p:cNvPr id="6" name="Straight Arrow Connector 5"/>
          <p:cNvCxnSpPr/>
          <p:nvPr/>
        </p:nvCxnSpPr>
        <p:spPr>
          <a:xfrm rot="10800000">
            <a:off x="1981200" y="3048000"/>
            <a:ext cx="3733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fontScale="90000"/>
          </a:bodyPr>
          <a:lstStyle/>
          <a:p>
            <a:r>
              <a:rPr lang="en-US" dirty="0" smtClean="0"/>
              <a:t>Reading from a file and looking for the EOF condition.</a:t>
            </a:r>
            <a:endParaRPr lang="en-US" dirty="0"/>
          </a:p>
        </p:txBody>
      </p:sp>
      <p:sp>
        <p:nvSpPr>
          <p:cNvPr id="3" name="Content Placeholder 2"/>
          <p:cNvSpPr>
            <a:spLocks noGrp="1"/>
          </p:cNvSpPr>
          <p:nvPr>
            <p:ph idx="1"/>
          </p:nvPr>
        </p:nvSpPr>
        <p:spPr>
          <a:xfrm>
            <a:off x="457200" y="1219200"/>
            <a:ext cx="3733800" cy="5486400"/>
          </a:xfrm>
          <a:solidFill>
            <a:schemeClr val="bg1"/>
          </a:solidFill>
        </p:spPr>
        <p:txBody>
          <a:bodyPr>
            <a:noAutofit/>
          </a:bodyPr>
          <a:lstStyle/>
          <a:p>
            <a:pPr>
              <a:buNone/>
            </a:pPr>
            <a:r>
              <a:rPr lang="en-US" sz="1100" dirty="0" smtClean="0"/>
              <a:t>#include &lt;</a:t>
            </a:r>
            <a:r>
              <a:rPr lang="en-US" sz="1100" dirty="0" err="1" smtClean="0"/>
              <a:t>iostream</a:t>
            </a:r>
            <a:r>
              <a:rPr lang="en-US" sz="1100" dirty="0" smtClean="0"/>
              <a:t>&gt;</a:t>
            </a:r>
          </a:p>
          <a:p>
            <a:pPr>
              <a:buNone/>
            </a:pPr>
            <a:r>
              <a:rPr lang="en-US" sz="1100" dirty="0" smtClean="0"/>
              <a:t>#include &lt;</a:t>
            </a:r>
            <a:r>
              <a:rPr lang="en-US" sz="1100" dirty="0" err="1" smtClean="0"/>
              <a:t>fstream</a:t>
            </a:r>
            <a:r>
              <a:rPr lang="en-US" sz="1100" dirty="0" smtClean="0"/>
              <a:t>&gt;</a:t>
            </a:r>
          </a:p>
          <a:p>
            <a:pPr>
              <a:buNone/>
            </a:pPr>
            <a:r>
              <a:rPr lang="en-US" sz="1100" dirty="0" smtClean="0"/>
              <a:t>#include &lt;string&gt;</a:t>
            </a:r>
          </a:p>
          <a:p>
            <a:pPr>
              <a:buNone/>
            </a:pPr>
            <a:r>
              <a:rPr lang="en-US" sz="1100" dirty="0" smtClean="0"/>
              <a:t>using namespace std;</a:t>
            </a:r>
          </a:p>
          <a:p>
            <a:pPr>
              <a:buNone/>
            </a:pPr>
            <a:r>
              <a:rPr lang="en-US" sz="1100" dirty="0" smtClean="0"/>
              <a:t>void </a:t>
            </a:r>
            <a:r>
              <a:rPr lang="en-US" sz="1100" dirty="0" err="1" smtClean="0"/>
              <a:t>ReadFile</a:t>
            </a:r>
            <a:r>
              <a:rPr lang="en-US" sz="1100" dirty="0" smtClean="0"/>
              <a:t>(string filename)</a:t>
            </a:r>
          </a:p>
          <a:p>
            <a:pPr>
              <a:buNone/>
            </a:pPr>
            <a:r>
              <a:rPr lang="en-US" sz="1100" dirty="0" smtClean="0"/>
              <a:t>	{</a:t>
            </a:r>
          </a:p>
          <a:p>
            <a:pPr>
              <a:buNone/>
            </a:pPr>
            <a:r>
              <a:rPr lang="en-US" sz="1100" dirty="0" smtClean="0"/>
              <a:t>		</a:t>
            </a:r>
            <a:r>
              <a:rPr lang="en-US" sz="1100" dirty="0" err="1" smtClean="0"/>
              <a:t>ifstream</a:t>
            </a:r>
            <a:r>
              <a:rPr lang="en-US" sz="1100" dirty="0" smtClean="0"/>
              <a:t> </a:t>
            </a:r>
            <a:r>
              <a:rPr lang="en-US" sz="1100" dirty="0" err="1" smtClean="0"/>
              <a:t>infile</a:t>
            </a:r>
            <a:r>
              <a:rPr lang="en-US" sz="1100" dirty="0" smtClean="0"/>
              <a:t>(</a:t>
            </a:r>
            <a:r>
              <a:rPr lang="en-US" sz="1100" dirty="0" err="1" smtClean="0"/>
              <a:t>filename.c_str</a:t>
            </a:r>
            <a:r>
              <a:rPr lang="en-US" sz="1100" dirty="0" smtClean="0"/>
              <a:t>());</a:t>
            </a:r>
          </a:p>
          <a:p>
            <a:pPr>
              <a:buNone/>
            </a:pPr>
            <a:r>
              <a:rPr lang="en-US" sz="1100" dirty="0" smtClean="0"/>
              <a:t>		</a:t>
            </a:r>
            <a:r>
              <a:rPr lang="en-US" sz="1100" dirty="0" err="1" smtClean="0"/>
              <a:t>int</a:t>
            </a:r>
            <a:r>
              <a:rPr lang="en-US" sz="1100" dirty="0" smtClean="0"/>
              <a:t> num;</a:t>
            </a:r>
          </a:p>
          <a:p>
            <a:pPr>
              <a:buNone/>
            </a:pPr>
            <a:endParaRPr lang="en-US" sz="1100" dirty="0" smtClean="0"/>
          </a:p>
          <a:p>
            <a:pPr>
              <a:buNone/>
            </a:pPr>
            <a:r>
              <a:rPr lang="en-US" sz="1100" dirty="0" smtClean="0"/>
              <a:t>		</a:t>
            </a:r>
            <a:r>
              <a:rPr lang="en-US" sz="1100" dirty="0" err="1" smtClean="0"/>
              <a:t>cout</a:t>
            </a:r>
            <a:r>
              <a:rPr lang="en-US" sz="1100" dirty="0" smtClean="0"/>
              <a:t> &lt;&lt; “File: “ &lt;&lt; filename &lt;&lt; </a:t>
            </a:r>
            <a:r>
              <a:rPr lang="en-US" sz="1100" dirty="0" err="1" smtClean="0"/>
              <a:t>endl</a:t>
            </a:r>
            <a:r>
              <a:rPr lang="en-US" sz="1100" dirty="0" smtClean="0"/>
              <a:t>;</a:t>
            </a:r>
          </a:p>
          <a:p>
            <a:pPr>
              <a:buNone/>
            </a:pPr>
            <a:r>
              <a:rPr lang="en-US" sz="1100" dirty="0" smtClean="0"/>
              <a:t>		</a:t>
            </a:r>
            <a:r>
              <a:rPr lang="en-US" sz="1100" dirty="0" err="1" smtClean="0"/>
              <a:t>bool</a:t>
            </a:r>
            <a:r>
              <a:rPr lang="en-US" sz="1100" dirty="0" smtClean="0"/>
              <a:t> done = false;</a:t>
            </a:r>
          </a:p>
          <a:p>
            <a:pPr>
              <a:buNone/>
            </a:pPr>
            <a:r>
              <a:rPr lang="en-US" sz="1100" dirty="0" smtClean="0"/>
              <a:t>		while (!done)</a:t>
            </a:r>
          </a:p>
          <a:p>
            <a:pPr>
              <a:buNone/>
            </a:pPr>
            <a:r>
              <a:rPr lang="en-US" sz="1100" dirty="0" smtClean="0"/>
              <a:t>		    {</a:t>
            </a:r>
          </a:p>
          <a:p>
            <a:pPr>
              <a:buNone/>
            </a:pPr>
            <a:r>
              <a:rPr lang="en-US" sz="1100" dirty="0" smtClean="0"/>
              <a:t>		        </a:t>
            </a:r>
            <a:r>
              <a:rPr lang="en-US" sz="1100" dirty="0" err="1" smtClean="0"/>
              <a:t>infile</a:t>
            </a:r>
            <a:r>
              <a:rPr lang="en-US" sz="1100" dirty="0" smtClean="0"/>
              <a:t> &gt;&gt; num;</a:t>
            </a:r>
          </a:p>
          <a:p>
            <a:pPr>
              <a:buNone/>
            </a:pPr>
            <a:r>
              <a:rPr lang="en-US" sz="1100" dirty="0" smtClean="0"/>
              <a:t>		         if (infile.eof() == true)</a:t>
            </a:r>
          </a:p>
          <a:p>
            <a:pPr>
              <a:buNone/>
            </a:pPr>
            <a:r>
              <a:rPr lang="en-US" sz="1100" dirty="0" smtClean="0"/>
              <a:t>		            {</a:t>
            </a:r>
          </a:p>
          <a:p>
            <a:pPr>
              <a:buNone/>
            </a:pPr>
            <a:r>
              <a:rPr lang="en-US" sz="1100" dirty="0" smtClean="0"/>
              <a:t>		                 done = true;</a:t>
            </a:r>
          </a:p>
          <a:p>
            <a:pPr>
              <a:buNone/>
            </a:pPr>
            <a:r>
              <a:rPr lang="en-US" sz="1100" dirty="0" smtClean="0"/>
              <a:t>		             }</a:t>
            </a:r>
          </a:p>
          <a:p>
            <a:pPr>
              <a:buNone/>
            </a:pPr>
            <a:r>
              <a:rPr lang="en-US" sz="1100" dirty="0" smtClean="0"/>
              <a:t>		             else</a:t>
            </a:r>
          </a:p>
          <a:p>
            <a:pPr>
              <a:buNone/>
            </a:pPr>
            <a:r>
              <a:rPr lang="en-US" sz="1100" dirty="0" smtClean="0"/>
              <a:t>		             {</a:t>
            </a:r>
          </a:p>
          <a:p>
            <a:pPr>
              <a:buNone/>
            </a:pPr>
            <a:r>
              <a:rPr lang="en-US" sz="1100" dirty="0" smtClean="0"/>
              <a:t>		                    </a:t>
            </a:r>
            <a:r>
              <a:rPr lang="en-US" sz="1100" dirty="0" err="1" smtClean="0"/>
              <a:t>cout</a:t>
            </a:r>
            <a:r>
              <a:rPr lang="en-US" sz="1100" dirty="0" smtClean="0"/>
              <a:t> &lt;&lt; num &lt;&lt; </a:t>
            </a:r>
            <a:r>
              <a:rPr lang="en-US" sz="1100" dirty="0" err="1" smtClean="0"/>
              <a:t>endl</a:t>
            </a:r>
            <a:r>
              <a:rPr lang="en-US" sz="1100" dirty="0" smtClean="0"/>
              <a:t>;</a:t>
            </a:r>
          </a:p>
          <a:p>
            <a:pPr>
              <a:buNone/>
            </a:pPr>
            <a:r>
              <a:rPr lang="en-US" sz="1100" dirty="0" smtClean="0"/>
              <a:t>		              }</a:t>
            </a:r>
          </a:p>
          <a:p>
            <a:pPr>
              <a:buNone/>
            </a:pPr>
            <a:r>
              <a:rPr lang="en-US" sz="1100" dirty="0" smtClean="0"/>
              <a:t>		     }</a:t>
            </a:r>
          </a:p>
          <a:p>
            <a:pPr>
              <a:buNone/>
            </a:pPr>
            <a:r>
              <a:rPr lang="en-US" sz="1100" dirty="0" smtClean="0"/>
              <a:t>		  </a:t>
            </a:r>
            <a:r>
              <a:rPr lang="en-US" sz="1100" dirty="0" err="1" smtClean="0"/>
              <a:t>infile.close</a:t>
            </a:r>
            <a:r>
              <a:rPr lang="en-US" sz="1100" dirty="0" smtClean="0"/>
              <a:t>();</a:t>
            </a:r>
          </a:p>
          <a:p>
            <a:pPr>
              <a:buNone/>
            </a:pPr>
            <a:r>
              <a:rPr lang="en-US" sz="1100" dirty="0" smtClean="0"/>
              <a:t>	}</a:t>
            </a:r>
          </a:p>
          <a:p>
            <a:pPr>
              <a:buNone/>
            </a:pPr>
            <a:endParaRPr lang="en-US" sz="1100" dirty="0" smtClean="0"/>
          </a:p>
          <a:p>
            <a:pPr>
              <a:buNone/>
            </a:pPr>
            <a:r>
              <a:rPr lang="en-US" sz="1100" dirty="0" smtClean="0"/>
              <a:t>				</a:t>
            </a:r>
          </a:p>
          <a:p>
            <a:pPr>
              <a:buNone/>
            </a:pPr>
            <a:r>
              <a:rPr lang="en-US" sz="1100" dirty="0" smtClean="0"/>
              <a:t>		</a:t>
            </a:r>
          </a:p>
          <a:p>
            <a:pPr>
              <a:buNone/>
            </a:pPr>
            <a:endParaRPr lang="en-US" sz="1100" dirty="0"/>
          </a:p>
        </p:txBody>
      </p:sp>
      <p:sp>
        <p:nvSpPr>
          <p:cNvPr id="4" name="TextBox 3"/>
          <p:cNvSpPr txBox="1"/>
          <p:nvPr/>
        </p:nvSpPr>
        <p:spPr>
          <a:xfrm>
            <a:off x="4572000" y="1981200"/>
            <a:ext cx="2227213" cy="1477328"/>
          </a:xfrm>
          <a:prstGeom prst="rect">
            <a:avLst/>
          </a:prstGeom>
          <a:solidFill>
            <a:schemeClr val="accent6">
              <a:lumMod val="60000"/>
              <a:lumOff val="40000"/>
              <a:alpha val="71000"/>
            </a:schemeClr>
          </a:solidFill>
        </p:spPr>
        <p:txBody>
          <a:bodyPr wrap="none" rtlCol="0">
            <a:spAutoFit/>
          </a:bodyPr>
          <a:lstStyle/>
          <a:p>
            <a:r>
              <a:rPr lang="en-US" dirty="0" smtClean="0"/>
              <a:t>Here we eliminated;</a:t>
            </a:r>
          </a:p>
          <a:p>
            <a:pPr>
              <a:buNone/>
            </a:pPr>
            <a:r>
              <a:rPr lang="en-US" dirty="0" err="1" smtClean="0"/>
              <a:t>int</a:t>
            </a:r>
            <a:r>
              <a:rPr lang="en-US" dirty="0" smtClean="0"/>
              <a:t> count;</a:t>
            </a:r>
          </a:p>
          <a:p>
            <a:pPr>
              <a:buNone/>
            </a:pPr>
            <a:r>
              <a:rPr lang="en-US" dirty="0" err="1" smtClean="0"/>
              <a:t>int</a:t>
            </a:r>
            <a:r>
              <a:rPr lang="en-US" dirty="0" smtClean="0"/>
              <a:t> </a:t>
            </a:r>
            <a:r>
              <a:rPr lang="en-US" dirty="0" err="1" smtClean="0"/>
              <a:t>i</a:t>
            </a:r>
            <a:r>
              <a:rPr lang="en-US" dirty="0" smtClean="0"/>
              <a:t>;</a:t>
            </a:r>
            <a:endParaRPr lang="en-US" i="1" dirty="0" smtClean="0"/>
          </a:p>
          <a:p>
            <a:pPr>
              <a:buNone/>
            </a:pPr>
            <a:r>
              <a:rPr lang="en-US" i="1" dirty="0" smtClean="0"/>
              <a:t>from previous version</a:t>
            </a:r>
          </a:p>
          <a:p>
            <a:endParaRPr lang="en-US" dirty="0"/>
          </a:p>
        </p:txBody>
      </p:sp>
      <p:cxnSp>
        <p:nvCxnSpPr>
          <p:cNvPr id="6" name="Straight Arrow Connector 5"/>
          <p:cNvCxnSpPr/>
          <p:nvPr/>
        </p:nvCxnSpPr>
        <p:spPr>
          <a:xfrm rot="10800000" flipV="1">
            <a:off x="2667000" y="2514600"/>
            <a:ext cx="1828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8200" y="5410200"/>
            <a:ext cx="3962400" cy="1223412"/>
          </a:xfrm>
          <a:prstGeom prst="rect">
            <a:avLst/>
          </a:prstGeom>
          <a:solidFill>
            <a:schemeClr val="bg1"/>
          </a:solidFill>
        </p:spPr>
        <p:txBody>
          <a:bodyPr wrap="square" rtlCol="0">
            <a:spAutoFit/>
          </a:bodyPr>
          <a:lstStyle/>
          <a:p>
            <a:pPr>
              <a:buNone/>
            </a:pPr>
            <a:r>
              <a:rPr lang="en-US" sz="1050" dirty="0" err="1" smtClean="0"/>
              <a:t>int</a:t>
            </a:r>
            <a:r>
              <a:rPr lang="en-US" sz="1050" dirty="0" smtClean="0"/>
              <a:t> main()</a:t>
            </a:r>
          </a:p>
          <a:p>
            <a:pPr>
              <a:buNone/>
            </a:pPr>
            <a:r>
              <a:rPr lang="en-US" sz="1050" dirty="0" smtClean="0"/>
              <a:t>	{</a:t>
            </a:r>
          </a:p>
          <a:p>
            <a:pPr>
              <a:buNone/>
            </a:pPr>
            <a:r>
              <a:rPr lang="en-US" sz="1050" dirty="0" smtClean="0"/>
              <a:t>	     </a:t>
            </a:r>
            <a:r>
              <a:rPr lang="en-US" sz="1050" dirty="0" err="1" smtClean="0"/>
              <a:t>ReadFile</a:t>
            </a:r>
            <a:r>
              <a:rPr lang="en-US" sz="1050" dirty="0" smtClean="0"/>
              <a:t>(“/</a:t>
            </a:r>
            <a:r>
              <a:rPr lang="en-US" sz="1050" dirty="0" err="1" smtClean="0"/>
              <a:t>MyData</a:t>
            </a:r>
            <a:r>
              <a:rPr lang="en-US" sz="1050" dirty="0" smtClean="0"/>
              <a:t>/nums1.txt”);</a:t>
            </a:r>
          </a:p>
          <a:p>
            <a:pPr>
              <a:buNone/>
            </a:pPr>
            <a:r>
              <a:rPr lang="en-US" sz="1050" dirty="0" smtClean="0"/>
              <a:t>	     </a:t>
            </a:r>
            <a:r>
              <a:rPr lang="en-US" sz="1050" dirty="0" err="1" smtClean="0"/>
              <a:t>ReadFile</a:t>
            </a:r>
            <a:r>
              <a:rPr lang="en-US" sz="1050" dirty="0" smtClean="0"/>
              <a:t>(“/</a:t>
            </a:r>
            <a:r>
              <a:rPr lang="en-US" sz="1050" dirty="0" err="1" smtClean="0"/>
              <a:t>MyData</a:t>
            </a:r>
            <a:r>
              <a:rPr lang="en-US" sz="1050" dirty="0" smtClean="0"/>
              <a:t>/nums2.txt”);</a:t>
            </a:r>
          </a:p>
          <a:p>
            <a:pPr>
              <a:buNone/>
            </a:pPr>
            <a:r>
              <a:rPr lang="en-US" sz="1050" dirty="0" smtClean="0"/>
              <a:t>	      </a:t>
            </a:r>
            <a:r>
              <a:rPr lang="en-US" sz="1050" dirty="0" smtClean="0"/>
              <a:t>return;</a:t>
            </a:r>
            <a:endParaRPr lang="en-US" sz="1050" dirty="0" smtClean="0"/>
          </a:p>
          <a:p>
            <a:pPr>
              <a:buNone/>
            </a:pPr>
            <a:r>
              <a:rPr lang="en-US" sz="1050" dirty="0" smtClean="0"/>
              <a:t>	{</a:t>
            </a:r>
          </a:p>
          <a:p>
            <a:endParaRPr lang="en-US" sz="1050" dirty="0"/>
          </a:p>
        </p:txBody>
      </p:sp>
      <p:cxnSp>
        <p:nvCxnSpPr>
          <p:cNvPr id="9" name="Straight Arrow Connector 8"/>
          <p:cNvCxnSpPr/>
          <p:nvPr/>
        </p:nvCxnSpPr>
        <p:spPr>
          <a:xfrm flipV="1">
            <a:off x="2133600" y="5943600"/>
            <a:ext cx="2362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3886200"/>
            <a:ext cx="3886200" cy="646331"/>
          </a:xfrm>
          <a:prstGeom prst="rect">
            <a:avLst/>
          </a:prstGeom>
          <a:solidFill>
            <a:schemeClr val="accent2">
              <a:lumMod val="40000"/>
              <a:lumOff val="60000"/>
            </a:schemeClr>
          </a:solidFill>
        </p:spPr>
        <p:txBody>
          <a:bodyPr wrap="square" rtlCol="0">
            <a:spAutoFit/>
          </a:bodyPr>
          <a:lstStyle/>
          <a:p>
            <a:r>
              <a:rPr lang="en-US" dirty="0" smtClean="0"/>
              <a:t>In this loop we check to see if the end of file has been reached .</a:t>
            </a:r>
            <a:endParaRPr lang="en-US" dirty="0"/>
          </a:p>
        </p:txBody>
      </p:sp>
      <p:cxnSp>
        <p:nvCxnSpPr>
          <p:cNvPr id="12" name="Straight Arrow Connector 11"/>
          <p:cNvCxnSpPr>
            <a:stCxn id="10" idx="1"/>
          </p:cNvCxnSpPr>
          <p:nvPr/>
        </p:nvCxnSpPr>
        <p:spPr>
          <a:xfrm rot="10800000">
            <a:off x="3124200" y="4191000"/>
            <a:ext cx="1524000" cy="18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A Shorter way to check for EOF</a:t>
            </a:r>
            <a:endParaRPr lang="en-US" dirty="0"/>
          </a:p>
        </p:txBody>
      </p:sp>
      <p:sp>
        <p:nvSpPr>
          <p:cNvPr id="4" name="Content Placeholder 2"/>
          <p:cNvSpPr>
            <a:spLocks noGrp="1"/>
          </p:cNvSpPr>
          <p:nvPr>
            <p:ph idx="1"/>
          </p:nvPr>
        </p:nvSpPr>
        <p:spPr>
          <a:xfrm>
            <a:off x="457200" y="1219200"/>
            <a:ext cx="3733800" cy="5486400"/>
          </a:xfrm>
          <a:solidFill>
            <a:schemeClr val="bg1"/>
          </a:solidFill>
        </p:spPr>
        <p:txBody>
          <a:bodyPr>
            <a:noAutofit/>
          </a:bodyPr>
          <a:lstStyle/>
          <a:p>
            <a:pPr>
              <a:buNone/>
            </a:pPr>
            <a:r>
              <a:rPr lang="en-US" sz="1100" dirty="0" smtClean="0"/>
              <a:t>#include &lt;</a:t>
            </a:r>
            <a:r>
              <a:rPr lang="en-US" sz="1100" dirty="0" err="1" smtClean="0"/>
              <a:t>iostream</a:t>
            </a:r>
            <a:r>
              <a:rPr lang="en-US" sz="1100" dirty="0" smtClean="0"/>
              <a:t>&gt;</a:t>
            </a:r>
          </a:p>
          <a:p>
            <a:pPr>
              <a:buNone/>
            </a:pPr>
            <a:r>
              <a:rPr lang="en-US" sz="1100" dirty="0" smtClean="0"/>
              <a:t>#include &lt;</a:t>
            </a:r>
            <a:r>
              <a:rPr lang="en-US" sz="1100" dirty="0" err="1" smtClean="0"/>
              <a:t>fstream</a:t>
            </a:r>
            <a:r>
              <a:rPr lang="en-US" sz="1100" dirty="0" smtClean="0"/>
              <a:t>&gt;</a:t>
            </a:r>
          </a:p>
          <a:p>
            <a:pPr>
              <a:buNone/>
            </a:pPr>
            <a:r>
              <a:rPr lang="en-US" sz="1100" dirty="0" smtClean="0"/>
              <a:t>#include &lt;string&gt;</a:t>
            </a:r>
          </a:p>
          <a:p>
            <a:pPr>
              <a:buNone/>
            </a:pPr>
            <a:r>
              <a:rPr lang="en-US" sz="1100" dirty="0" smtClean="0"/>
              <a:t>using namespace std;</a:t>
            </a:r>
          </a:p>
          <a:p>
            <a:pPr>
              <a:buNone/>
            </a:pPr>
            <a:r>
              <a:rPr lang="en-US" sz="1100" dirty="0" smtClean="0"/>
              <a:t>void </a:t>
            </a:r>
            <a:r>
              <a:rPr lang="en-US" sz="1100" dirty="0" err="1" smtClean="0"/>
              <a:t>ReadFile</a:t>
            </a:r>
            <a:r>
              <a:rPr lang="en-US" sz="1100" dirty="0" smtClean="0"/>
              <a:t>(string filename)</a:t>
            </a:r>
          </a:p>
          <a:p>
            <a:pPr>
              <a:buNone/>
            </a:pPr>
            <a:r>
              <a:rPr lang="en-US" sz="1100" dirty="0" smtClean="0"/>
              <a:t>	{</a:t>
            </a:r>
          </a:p>
          <a:p>
            <a:pPr>
              <a:buNone/>
            </a:pPr>
            <a:r>
              <a:rPr lang="en-US" sz="1100" dirty="0" smtClean="0"/>
              <a:t>		</a:t>
            </a:r>
            <a:r>
              <a:rPr lang="en-US" sz="1100" dirty="0" err="1" smtClean="0"/>
              <a:t>ifstream</a:t>
            </a:r>
            <a:r>
              <a:rPr lang="en-US" sz="1100" dirty="0" smtClean="0"/>
              <a:t> </a:t>
            </a:r>
            <a:r>
              <a:rPr lang="en-US" sz="1100" dirty="0" err="1" smtClean="0"/>
              <a:t>infile</a:t>
            </a:r>
            <a:r>
              <a:rPr lang="en-US" sz="1100" dirty="0" smtClean="0"/>
              <a:t>(</a:t>
            </a:r>
            <a:r>
              <a:rPr lang="en-US" sz="1100" dirty="0" err="1" smtClean="0"/>
              <a:t>filename.c_str</a:t>
            </a:r>
            <a:r>
              <a:rPr lang="en-US" sz="1100" dirty="0" smtClean="0"/>
              <a:t>());</a:t>
            </a:r>
          </a:p>
          <a:p>
            <a:pPr>
              <a:buNone/>
            </a:pPr>
            <a:r>
              <a:rPr lang="en-US" sz="1100" dirty="0" smtClean="0"/>
              <a:t>		</a:t>
            </a:r>
            <a:r>
              <a:rPr lang="en-US" sz="1100" dirty="0" err="1" smtClean="0"/>
              <a:t>int</a:t>
            </a:r>
            <a:r>
              <a:rPr lang="en-US" sz="1100" dirty="0" smtClean="0"/>
              <a:t> num;</a:t>
            </a:r>
          </a:p>
          <a:p>
            <a:pPr>
              <a:buNone/>
            </a:pPr>
            <a:endParaRPr lang="en-US" sz="1100" dirty="0" smtClean="0"/>
          </a:p>
          <a:p>
            <a:pPr>
              <a:buNone/>
            </a:pPr>
            <a:r>
              <a:rPr lang="en-US" sz="1100" dirty="0" smtClean="0"/>
              <a:t>		</a:t>
            </a:r>
            <a:r>
              <a:rPr lang="en-US" sz="1100" dirty="0" err="1" smtClean="0"/>
              <a:t>cout</a:t>
            </a:r>
            <a:r>
              <a:rPr lang="en-US" sz="1100" dirty="0" smtClean="0"/>
              <a:t> &lt;&lt; “File: “ &lt;&lt; filename &lt;&lt; </a:t>
            </a:r>
            <a:r>
              <a:rPr lang="en-US" sz="1100" dirty="0" err="1" smtClean="0"/>
              <a:t>endl</a:t>
            </a:r>
            <a:r>
              <a:rPr lang="en-US" sz="1100" dirty="0" smtClean="0"/>
              <a:t>;</a:t>
            </a:r>
          </a:p>
          <a:p>
            <a:pPr>
              <a:buNone/>
            </a:pPr>
            <a:r>
              <a:rPr lang="en-US" sz="1100" dirty="0" smtClean="0"/>
              <a:t>		</a:t>
            </a:r>
            <a:r>
              <a:rPr lang="en-US" sz="1100" dirty="0" err="1" smtClean="0"/>
              <a:t>bool</a:t>
            </a:r>
            <a:r>
              <a:rPr lang="en-US" sz="1100" dirty="0" smtClean="0"/>
              <a:t> done = false;</a:t>
            </a:r>
          </a:p>
          <a:p>
            <a:pPr>
              <a:buNone/>
            </a:pPr>
            <a:r>
              <a:rPr lang="en-US" sz="1100" dirty="0" smtClean="0"/>
              <a:t>		while (!done)</a:t>
            </a:r>
          </a:p>
          <a:p>
            <a:pPr>
              <a:buNone/>
            </a:pPr>
            <a:r>
              <a:rPr lang="en-US" sz="1100" dirty="0" smtClean="0"/>
              <a:t>		    {</a:t>
            </a:r>
          </a:p>
          <a:p>
            <a:pPr>
              <a:buNone/>
            </a:pPr>
            <a:r>
              <a:rPr lang="en-US" sz="1100" dirty="0" smtClean="0"/>
              <a:t>		        </a:t>
            </a:r>
            <a:r>
              <a:rPr lang="en-US" sz="1100" dirty="0" err="1" smtClean="0"/>
              <a:t>infile</a:t>
            </a:r>
            <a:r>
              <a:rPr lang="en-US" sz="1100" dirty="0" smtClean="0"/>
              <a:t> &gt;&gt; num;</a:t>
            </a:r>
          </a:p>
          <a:p>
            <a:pPr>
              <a:buNone/>
            </a:pPr>
            <a:r>
              <a:rPr lang="en-US" sz="1100" dirty="0" smtClean="0"/>
              <a:t>		         if (infile.eof() == true)</a:t>
            </a:r>
          </a:p>
          <a:p>
            <a:pPr>
              <a:buNone/>
            </a:pPr>
            <a:r>
              <a:rPr lang="en-US" sz="1100" dirty="0" smtClean="0"/>
              <a:t>		            {</a:t>
            </a:r>
          </a:p>
          <a:p>
            <a:pPr>
              <a:buNone/>
            </a:pPr>
            <a:r>
              <a:rPr lang="en-US" sz="1100" dirty="0" smtClean="0"/>
              <a:t>		                 done = true;</a:t>
            </a:r>
          </a:p>
          <a:p>
            <a:pPr>
              <a:buNone/>
            </a:pPr>
            <a:r>
              <a:rPr lang="en-US" sz="1100" dirty="0" smtClean="0"/>
              <a:t>		             }</a:t>
            </a:r>
          </a:p>
          <a:p>
            <a:pPr>
              <a:buNone/>
            </a:pPr>
            <a:r>
              <a:rPr lang="en-US" sz="1100" dirty="0" smtClean="0"/>
              <a:t>		             else</a:t>
            </a:r>
          </a:p>
          <a:p>
            <a:pPr>
              <a:buNone/>
            </a:pPr>
            <a:r>
              <a:rPr lang="en-US" sz="1100" dirty="0" smtClean="0"/>
              <a:t>		             {</a:t>
            </a:r>
          </a:p>
          <a:p>
            <a:pPr>
              <a:buNone/>
            </a:pPr>
            <a:r>
              <a:rPr lang="en-US" sz="1100" dirty="0" smtClean="0"/>
              <a:t>		                    </a:t>
            </a:r>
            <a:r>
              <a:rPr lang="en-US" sz="1100" dirty="0" err="1" smtClean="0"/>
              <a:t>cout</a:t>
            </a:r>
            <a:r>
              <a:rPr lang="en-US" sz="1100" dirty="0" smtClean="0"/>
              <a:t> &lt;&lt; num &lt;&lt; </a:t>
            </a:r>
            <a:r>
              <a:rPr lang="en-US" sz="1100" dirty="0" err="1" smtClean="0"/>
              <a:t>endl</a:t>
            </a:r>
            <a:r>
              <a:rPr lang="en-US" sz="1100" dirty="0" smtClean="0"/>
              <a:t>;</a:t>
            </a:r>
          </a:p>
          <a:p>
            <a:pPr>
              <a:buNone/>
            </a:pPr>
            <a:r>
              <a:rPr lang="en-US" sz="1100" dirty="0" smtClean="0"/>
              <a:t>		              }</a:t>
            </a:r>
          </a:p>
          <a:p>
            <a:pPr>
              <a:buNone/>
            </a:pPr>
            <a:r>
              <a:rPr lang="en-US" sz="1100" dirty="0" smtClean="0"/>
              <a:t>		     }</a:t>
            </a:r>
          </a:p>
          <a:p>
            <a:pPr>
              <a:buNone/>
            </a:pPr>
            <a:r>
              <a:rPr lang="en-US" sz="1100" dirty="0" smtClean="0"/>
              <a:t>		  </a:t>
            </a:r>
            <a:r>
              <a:rPr lang="en-US" sz="1100" dirty="0" err="1" smtClean="0"/>
              <a:t>infile.close</a:t>
            </a:r>
            <a:r>
              <a:rPr lang="en-US" sz="1100" dirty="0" smtClean="0"/>
              <a:t>();</a:t>
            </a:r>
          </a:p>
          <a:p>
            <a:pPr>
              <a:buNone/>
            </a:pPr>
            <a:r>
              <a:rPr lang="en-US" sz="1100" dirty="0" smtClean="0"/>
              <a:t>	}</a:t>
            </a:r>
          </a:p>
          <a:p>
            <a:pPr>
              <a:buNone/>
            </a:pPr>
            <a:endParaRPr lang="en-US" sz="1100" dirty="0" smtClean="0"/>
          </a:p>
          <a:p>
            <a:pPr>
              <a:buNone/>
            </a:pPr>
            <a:r>
              <a:rPr lang="en-US" sz="1100" dirty="0" smtClean="0"/>
              <a:t>				</a:t>
            </a:r>
          </a:p>
          <a:p>
            <a:pPr>
              <a:buNone/>
            </a:pPr>
            <a:r>
              <a:rPr lang="en-US" sz="1100" dirty="0" smtClean="0"/>
              <a:t>		</a:t>
            </a:r>
          </a:p>
          <a:p>
            <a:pPr>
              <a:buNone/>
            </a:pPr>
            <a:endParaRPr lang="en-US" sz="1100" dirty="0"/>
          </a:p>
        </p:txBody>
      </p:sp>
      <p:sp>
        <p:nvSpPr>
          <p:cNvPr id="5" name="TextBox 4"/>
          <p:cNvSpPr txBox="1"/>
          <p:nvPr/>
        </p:nvSpPr>
        <p:spPr>
          <a:xfrm>
            <a:off x="4343400" y="1219200"/>
            <a:ext cx="4572000" cy="400110"/>
          </a:xfrm>
          <a:prstGeom prst="rect">
            <a:avLst/>
          </a:prstGeom>
          <a:noFill/>
        </p:spPr>
        <p:txBody>
          <a:bodyPr wrap="square" rtlCol="0">
            <a:spAutoFit/>
          </a:bodyPr>
          <a:lstStyle/>
          <a:p>
            <a:r>
              <a:rPr lang="en-US" sz="2000" b="1" dirty="0" smtClean="0">
                <a:solidFill>
                  <a:srgbClr val="FF0000"/>
                </a:solidFill>
              </a:rPr>
              <a:t>This way is shorter and is very popular</a:t>
            </a:r>
            <a:endParaRPr lang="en-US" sz="2000" b="1" dirty="0">
              <a:solidFill>
                <a:srgbClr val="FF0000"/>
              </a:solidFill>
            </a:endParaRPr>
          </a:p>
        </p:txBody>
      </p:sp>
      <p:sp>
        <p:nvSpPr>
          <p:cNvPr id="6" name="TextBox 5"/>
          <p:cNvSpPr txBox="1"/>
          <p:nvPr/>
        </p:nvSpPr>
        <p:spPr>
          <a:xfrm>
            <a:off x="4343400" y="1600200"/>
            <a:ext cx="4343400" cy="2031325"/>
          </a:xfrm>
          <a:prstGeom prst="rect">
            <a:avLst/>
          </a:prstGeom>
          <a:solidFill>
            <a:schemeClr val="accent2">
              <a:lumMod val="40000"/>
              <a:lumOff val="60000"/>
            </a:schemeClr>
          </a:solidFill>
        </p:spPr>
        <p:txBody>
          <a:bodyPr wrap="square" rtlCol="0">
            <a:spAutoFit/>
          </a:bodyPr>
          <a:lstStyle/>
          <a:p>
            <a:r>
              <a:rPr lang="en-US" dirty="0" smtClean="0"/>
              <a:t>while (1)</a:t>
            </a:r>
          </a:p>
          <a:p>
            <a:r>
              <a:rPr lang="en-US" dirty="0" smtClean="0"/>
              <a:t>{</a:t>
            </a:r>
          </a:p>
          <a:p>
            <a:r>
              <a:rPr lang="en-US" dirty="0" smtClean="0"/>
              <a:t>      </a:t>
            </a:r>
            <a:r>
              <a:rPr lang="en-US" dirty="0" err="1" smtClean="0"/>
              <a:t>infile</a:t>
            </a:r>
            <a:r>
              <a:rPr lang="en-US" dirty="0" smtClean="0"/>
              <a:t> &gt;&gt; num;</a:t>
            </a:r>
          </a:p>
          <a:p>
            <a:r>
              <a:rPr lang="en-US" dirty="0" smtClean="0"/>
              <a:t>      if (infile.eof() == true)</a:t>
            </a:r>
          </a:p>
          <a:p>
            <a:r>
              <a:rPr lang="en-US" dirty="0" smtClean="0"/>
              <a:t>	break;</a:t>
            </a:r>
          </a:p>
          <a:p>
            <a:r>
              <a:rPr lang="en-US" dirty="0" smtClean="0"/>
              <a:t>      </a:t>
            </a:r>
            <a:r>
              <a:rPr lang="en-US" dirty="0" err="1" smtClean="0"/>
              <a:t>cout</a:t>
            </a:r>
            <a:r>
              <a:rPr lang="en-US" dirty="0" smtClean="0"/>
              <a:t> &lt;&lt; num &lt;&lt; </a:t>
            </a:r>
            <a:r>
              <a:rPr lang="en-US" dirty="0" err="1" smtClean="0"/>
              <a:t>endl</a:t>
            </a:r>
            <a:r>
              <a:rPr lang="en-US" dirty="0" smtClean="0"/>
              <a:t>;</a:t>
            </a:r>
          </a:p>
          <a:p>
            <a:r>
              <a:rPr lang="en-US" dirty="0" smtClean="0"/>
              <a:t>}</a:t>
            </a:r>
            <a:endParaRPr lang="en-US" dirty="0"/>
          </a:p>
        </p:txBody>
      </p:sp>
      <p:cxnSp>
        <p:nvCxnSpPr>
          <p:cNvPr id="8" name="Straight Arrow Connector 7"/>
          <p:cNvCxnSpPr/>
          <p:nvPr/>
        </p:nvCxnSpPr>
        <p:spPr>
          <a:xfrm rot="10800000" flipV="1">
            <a:off x="2362200" y="1828800"/>
            <a:ext cx="19812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95800" y="3962400"/>
            <a:ext cx="4648200" cy="1200329"/>
          </a:xfrm>
          <a:prstGeom prst="rect">
            <a:avLst/>
          </a:prstGeom>
          <a:solidFill>
            <a:schemeClr val="accent2">
              <a:lumMod val="20000"/>
              <a:lumOff val="80000"/>
            </a:schemeClr>
          </a:solidFill>
        </p:spPr>
        <p:txBody>
          <a:bodyPr wrap="square" rtlCol="0">
            <a:spAutoFit/>
          </a:bodyPr>
          <a:lstStyle/>
          <a:p>
            <a:r>
              <a:rPr lang="en-US" dirty="0" smtClean="0"/>
              <a:t>The while loop spins forever until a break comes along.  There are many different ways to achieve the same results.  Some require more or less  code and/or overhead.</a:t>
            </a:r>
            <a:endParaRPr lang="en-US" dirty="0"/>
          </a:p>
        </p:txBody>
      </p:sp>
      <p:cxnSp>
        <p:nvCxnSpPr>
          <p:cNvPr id="11" name="Straight Arrow Connector 10"/>
          <p:cNvCxnSpPr/>
          <p:nvPr/>
        </p:nvCxnSpPr>
        <p:spPr>
          <a:xfrm rot="5400000" flipH="1" flipV="1">
            <a:off x="5067300" y="3771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Writing strings with a delimiter</a:t>
            </a:r>
            <a:endParaRPr lang="en-US" dirty="0"/>
          </a:p>
        </p:txBody>
      </p:sp>
      <p:sp>
        <p:nvSpPr>
          <p:cNvPr id="4" name="Content Placeholder 2"/>
          <p:cNvSpPr>
            <a:spLocks noGrp="1"/>
          </p:cNvSpPr>
          <p:nvPr>
            <p:ph idx="1"/>
          </p:nvPr>
        </p:nvSpPr>
        <p:spPr>
          <a:xfrm>
            <a:off x="457200" y="990600"/>
            <a:ext cx="3733800" cy="5715000"/>
          </a:xfrm>
          <a:solidFill>
            <a:schemeClr val="bg1"/>
          </a:solidFill>
        </p:spPr>
        <p:txBody>
          <a:bodyPr>
            <a:noAutofit/>
          </a:bodyPr>
          <a:lstStyle/>
          <a:p>
            <a:pPr>
              <a:buNone/>
            </a:pPr>
            <a:r>
              <a:rPr lang="en-US" sz="1100" dirty="0" smtClean="0"/>
              <a:t>#include &lt;</a:t>
            </a:r>
            <a:r>
              <a:rPr lang="en-US" sz="1100" dirty="0" err="1" smtClean="0"/>
              <a:t>iostream</a:t>
            </a:r>
            <a:r>
              <a:rPr lang="en-US" sz="1100" dirty="0" smtClean="0"/>
              <a:t>&gt;</a:t>
            </a:r>
          </a:p>
          <a:p>
            <a:pPr>
              <a:buNone/>
            </a:pPr>
            <a:r>
              <a:rPr lang="en-US" sz="1100" dirty="0" smtClean="0"/>
              <a:t>#include &lt;</a:t>
            </a:r>
            <a:r>
              <a:rPr lang="en-US" sz="1100" dirty="0" err="1" smtClean="0"/>
              <a:t>fstream</a:t>
            </a:r>
            <a:r>
              <a:rPr lang="en-US" sz="1100" dirty="0" smtClean="0"/>
              <a:t>&gt;</a:t>
            </a:r>
          </a:p>
          <a:p>
            <a:pPr>
              <a:buNone/>
            </a:pPr>
            <a:r>
              <a:rPr lang="en-US" sz="1100" dirty="0" smtClean="0"/>
              <a:t>#include &lt;string&gt;</a:t>
            </a:r>
          </a:p>
          <a:p>
            <a:pPr>
              <a:buNone/>
            </a:pPr>
            <a:r>
              <a:rPr lang="en-US" sz="1100" dirty="0" smtClean="0"/>
              <a:t>using namespace std;</a:t>
            </a:r>
          </a:p>
          <a:p>
            <a:pPr>
              <a:buNone/>
            </a:pPr>
            <a:r>
              <a:rPr lang="en-US" sz="1100" dirty="0" smtClean="0"/>
              <a:t>void </a:t>
            </a:r>
            <a:r>
              <a:rPr lang="en-US" sz="1100" dirty="0" err="1" smtClean="0"/>
              <a:t>WriteString</a:t>
            </a:r>
            <a:r>
              <a:rPr lang="en-US" sz="1100" dirty="0" smtClean="0"/>
              <a:t>(</a:t>
            </a:r>
            <a:r>
              <a:rPr lang="en-US" sz="1100" dirty="0" err="1" smtClean="0"/>
              <a:t>ofstream&amp;file</a:t>
            </a:r>
            <a:r>
              <a:rPr lang="en-US" sz="1100" dirty="0" smtClean="0"/>
              <a:t>, string words)</a:t>
            </a:r>
          </a:p>
          <a:p>
            <a:pPr>
              <a:buNone/>
            </a:pPr>
            <a:r>
              <a:rPr lang="en-US" sz="1100" dirty="0" smtClean="0"/>
              <a:t>	{</a:t>
            </a:r>
          </a:p>
          <a:p>
            <a:pPr>
              <a:buNone/>
            </a:pPr>
            <a:r>
              <a:rPr lang="en-US" sz="1100" dirty="0" smtClean="0"/>
              <a:t>	      file &lt;&lt; words;</a:t>
            </a:r>
          </a:p>
          <a:p>
            <a:pPr>
              <a:buNone/>
            </a:pPr>
            <a:r>
              <a:rPr lang="en-US" sz="1100" dirty="0" smtClean="0"/>
              <a:t>	      file &lt;&lt; “;”;		</a:t>
            </a:r>
          </a:p>
          <a:p>
            <a:pPr>
              <a:buNone/>
            </a:pPr>
            <a:r>
              <a:rPr lang="en-US" sz="1100" dirty="0" smtClean="0"/>
              <a:t>	}</a:t>
            </a:r>
          </a:p>
          <a:p>
            <a:pPr>
              <a:buNone/>
            </a:pPr>
            <a:endParaRPr lang="en-US" sz="1100" dirty="0" smtClean="0"/>
          </a:p>
          <a:p>
            <a:pPr>
              <a:buNone/>
            </a:pPr>
            <a:r>
              <a:rPr lang="en-US" sz="1100" dirty="0" err="1" smtClean="0"/>
              <a:t>int</a:t>
            </a:r>
            <a:r>
              <a:rPr lang="en-US" sz="1100" dirty="0" smtClean="0"/>
              <a:t> main()</a:t>
            </a:r>
          </a:p>
          <a:p>
            <a:pPr>
              <a:buNone/>
            </a:pPr>
            <a:r>
              <a:rPr lang="en-US" sz="1100" dirty="0" smtClean="0"/>
              <a:t>{</a:t>
            </a:r>
          </a:p>
          <a:p>
            <a:pPr>
              <a:buNone/>
            </a:pPr>
            <a:r>
              <a:rPr lang="en-US" sz="1100" dirty="0" smtClean="0"/>
              <a:t>	</a:t>
            </a:r>
            <a:r>
              <a:rPr lang="en-US" sz="1100" dirty="0" err="1" smtClean="0"/>
              <a:t>ofstream</a:t>
            </a:r>
            <a:r>
              <a:rPr lang="en-US" sz="1100" dirty="0" smtClean="0"/>
              <a:t> </a:t>
            </a:r>
            <a:r>
              <a:rPr lang="en-US" sz="1100" dirty="0" err="1" smtClean="0"/>
              <a:t>delimfile</a:t>
            </a:r>
            <a:r>
              <a:rPr lang="en-US" sz="1100" dirty="0" smtClean="0"/>
              <a:t>(“/</a:t>
            </a:r>
            <a:r>
              <a:rPr lang="en-US" sz="1100" dirty="0" err="1" smtClean="0"/>
              <a:t>MyData</a:t>
            </a:r>
            <a:r>
              <a:rPr lang="en-US" sz="1100" dirty="0" smtClean="0"/>
              <a:t>/delims.txt”);</a:t>
            </a:r>
          </a:p>
          <a:p>
            <a:pPr>
              <a:buNone/>
            </a:pPr>
            <a:endParaRPr lang="en-US" sz="1100" dirty="0" smtClean="0"/>
          </a:p>
          <a:p>
            <a:pPr>
              <a:buNone/>
            </a:pPr>
            <a:r>
              <a:rPr lang="en-US" sz="1100" dirty="0" smtClean="0"/>
              <a:t>	</a:t>
            </a:r>
            <a:r>
              <a:rPr lang="en-US" sz="1100" dirty="0" err="1" smtClean="0"/>
              <a:t>writeString</a:t>
            </a:r>
            <a:r>
              <a:rPr lang="en-US" sz="1100" dirty="0" smtClean="0"/>
              <a:t>(</a:t>
            </a:r>
            <a:r>
              <a:rPr lang="en-US" sz="1100" dirty="0" err="1" smtClean="0"/>
              <a:t>delimfile</a:t>
            </a:r>
            <a:r>
              <a:rPr lang="en-US" sz="1100" dirty="0" smtClean="0"/>
              <a:t>, “This is a dog”);</a:t>
            </a:r>
          </a:p>
          <a:p>
            <a:pPr>
              <a:buNone/>
            </a:pPr>
            <a:r>
              <a:rPr lang="en-US" sz="1100" dirty="0" smtClean="0"/>
              <a:t>	 </a:t>
            </a:r>
            <a:r>
              <a:rPr lang="en-US" sz="1100" dirty="0" err="1" smtClean="0"/>
              <a:t>writeString</a:t>
            </a:r>
            <a:r>
              <a:rPr lang="en-US" sz="1100" dirty="0" smtClean="0"/>
              <a:t>(</a:t>
            </a:r>
            <a:r>
              <a:rPr lang="en-US" sz="1100" dirty="0" err="1" smtClean="0"/>
              <a:t>delimfile</a:t>
            </a:r>
            <a:r>
              <a:rPr lang="en-US" sz="1100" dirty="0" smtClean="0"/>
              <a:t>, “Some dogs bite”);</a:t>
            </a:r>
          </a:p>
          <a:p>
            <a:pPr>
              <a:buNone/>
            </a:pPr>
            <a:r>
              <a:rPr lang="en-US" sz="1100" dirty="0" smtClean="0"/>
              <a:t>	 </a:t>
            </a:r>
            <a:r>
              <a:rPr lang="en-US" sz="1100" dirty="0" err="1" smtClean="0"/>
              <a:t>writeString</a:t>
            </a:r>
            <a:r>
              <a:rPr lang="en-US" sz="1100" dirty="0" smtClean="0"/>
              <a:t>(</a:t>
            </a:r>
            <a:r>
              <a:rPr lang="en-US" sz="1100" dirty="0" err="1" smtClean="0"/>
              <a:t>delimfile</a:t>
            </a:r>
            <a:r>
              <a:rPr lang="en-US" sz="1100" dirty="0" smtClean="0"/>
              <a:t>, “Some dogs don’t bite”);</a:t>
            </a:r>
          </a:p>
          <a:p>
            <a:pPr>
              <a:buNone/>
            </a:pPr>
            <a:r>
              <a:rPr lang="en-US" sz="1100" dirty="0" smtClean="0"/>
              <a:t>	 </a:t>
            </a:r>
            <a:r>
              <a:rPr lang="en-US" sz="1100" dirty="0" err="1" smtClean="0"/>
              <a:t>writeString</a:t>
            </a:r>
            <a:r>
              <a:rPr lang="en-US" sz="1100" dirty="0" smtClean="0"/>
              <a:t>(</a:t>
            </a:r>
            <a:r>
              <a:rPr lang="en-US" sz="1100" dirty="0" err="1" smtClean="0"/>
              <a:t>delimfile</a:t>
            </a:r>
            <a:r>
              <a:rPr lang="en-US" sz="1100" dirty="0" smtClean="0"/>
              <a:t>, “Humans that is”);</a:t>
            </a:r>
          </a:p>
          <a:p>
            <a:pPr>
              <a:buNone/>
            </a:pPr>
            <a:r>
              <a:rPr lang="en-US" sz="1100" dirty="0" smtClean="0"/>
              <a:t>	 </a:t>
            </a:r>
            <a:r>
              <a:rPr lang="en-US" sz="1100" dirty="0" err="1" smtClean="0"/>
              <a:t>writeString</a:t>
            </a:r>
            <a:r>
              <a:rPr lang="en-US" sz="1100" dirty="0" smtClean="0"/>
              <a:t>(</a:t>
            </a:r>
            <a:r>
              <a:rPr lang="en-US" sz="1100" dirty="0" err="1" smtClean="0"/>
              <a:t>delimfile</a:t>
            </a:r>
            <a:r>
              <a:rPr lang="en-US" sz="1100" dirty="0" smtClean="0"/>
              <a:t>, “All dogs bite”);</a:t>
            </a:r>
          </a:p>
          <a:p>
            <a:pPr>
              <a:buNone/>
            </a:pPr>
            <a:r>
              <a:rPr lang="en-US" sz="1100" dirty="0" smtClean="0"/>
              <a:t>	 </a:t>
            </a:r>
            <a:r>
              <a:rPr lang="en-US" sz="1100" dirty="0" err="1" smtClean="0"/>
              <a:t>writeString</a:t>
            </a:r>
            <a:r>
              <a:rPr lang="en-US" sz="1100" dirty="0" smtClean="0"/>
              <a:t>(</a:t>
            </a:r>
            <a:r>
              <a:rPr lang="en-US" sz="1100" dirty="0" err="1" smtClean="0"/>
              <a:t>delimfile</a:t>
            </a:r>
            <a:r>
              <a:rPr lang="en-US" sz="1100" dirty="0" smtClean="0"/>
              <a:t>, “Food that is”);</a:t>
            </a:r>
          </a:p>
          <a:p>
            <a:pPr>
              <a:buNone/>
            </a:pPr>
            <a:r>
              <a:rPr lang="en-US" sz="1100" dirty="0" smtClean="0"/>
              <a:t>	 </a:t>
            </a:r>
            <a:r>
              <a:rPr lang="en-US" sz="1100" dirty="0" err="1" smtClean="0"/>
              <a:t>writeString</a:t>
            </a:r>
            <a:r>
              <a:rPr lang="en-US" sz="1100" dirty="0" smtClean="0"/>
              <a:t>(</a:t>
            </a:r>
            <a:r>
              <a:rPr lang="en-US" sz="1100" dirty="0" err="1" smtClean="0"/>
              <a:t>delimfile</a:t>
            </a:r>
            <a:r>
              <a:rPr lang="en-US" sz="1100" dirty="0" smtClean="0"/>
              <a:t>, “I say, food, food, food.”);</a:t>
            </a:r>
          </a:p>
          <a:p>
            <a:pPr>
              <a:buNone/>
            </a:pPr>
            <a:r>
              <a:rPr lang="en-US" sz="1100" dirty="0" smtClean="0"/>
              <a:t>	</a:t>
            </a:r>
          </a:p>
          <a:p>
            <a:pPr>
              <a:buNone/>
            </a:pPr>
            <a:r>
              <a:rPr lang="en-US" sz="1100" dirty="0" smtClean="0"/>
              <a:t>	</a:t>
            </a:r>
            <a:r>
              <a:rPr lang="en-US" sz="1100" dirty="0" err="1" smtClean="0"/>
              <a:t>delimfile.close</a:t>
            </a:r>
            <a:r>
              <a:rPr lang="en-US" sz="1100" dirty="0" smtClean="0"/>
              <a:t>();</a:t>
            </a:r>
          </a:p>
          <a:p>
            <a:pPr>
              <a:buNone/>
            </a:pPr>
            <a:r>
              <a:rPr lang="en-US" sz="1100" dirty="0" smtClean="0"/>
              <a:t>	</a:t>
            </a:r>
            <a:r>
              <a:rPr lang="en-US" sz="1100" dirty="0" smtClean="0"/>
              <a:t>return;</a:t>
            </a:r>
            <a:endParaRPr lang="en-US" sz="1100" dirty="0" smtClean="0"/>
          </a:p>
          <a:p>
            <a:pPr>
              <a:buNone/>
            </a:pPr>
            <a:r>
              <a:rPr lang="en-US" sz="1100" dirty="0" smtClean="0"/>
              <a:t>}</a:t>
            </a:r>
          </a:p>
          <a:p>
            <a:pPr>
              <a:buNone/>
            </a:pPr>
            <a:endParaRPr lang="en-US" sz="1100" dirty="0" smtClean="0"/>
          </a:p>
          <a:p>
            <a:pPr>
              <a:buNone/>
            </a:pPr>
            <a:r>
              <a:rPr lang="en-US" sz="1100" dirty="0" smtClean="0"/>
              <a:t>				</a:t>
            </a:r>
          </a:p>
          <a:p>
            <a:pPr>
              <a:buNone/>
            </a:pPr>
            <a:r>
              <a:rPr lang="en-US" sz="1100" dirty="0" smtClean="0"/>
              <a:t>		</a:t>
            </a:r>
          </a:p>
          <a:p>
            <a:pPr>
              <a:buNone/>
            </a:pPr>
            <a:endParaRPr lang="en-US" sz="1100" dirty="0"/>
          </a:p>
        </p:txBody>
      </p:sp>
      <p:sp>
        <p:nvSpPr>
          <p:cNvPr id="5" name="TextBox 4"/>
          <p:cNvSpPr txBox="1"/>
          <p:nvPr/>
        </p:nvSpPr>
        <p:spPr>
          <a:xfrm>
            <a:off x="4419600" y="1600200"/>
            <a:ext cx="3505200" cy="646331"/>
          </a:xfrm>
          <a:prstGeom prst="rect">
            <a:avLst/>
          </a:prstGeom>
          <a:solidFill>
            <a:schemeClr val="tx2">
              <a:lumMod val="40000"/>
              <a:lumOff val="60000"/>
              <a:alpha val="64000"/>
            </a:schemeClr>
          </a:solidFill>
        </p:spPr>
        <p:txBody>
          <a:bodyPr wrap="square" rtlCol="0">
            <a:spAutoFit/>
          </a:bodyPr>
          <a:lstStyle/>
          <a:p>
            <a:r>
              <a:rPr lang="en-US" dirty="0" smtClean="0"/>
              <a:t>Here we establish a semi-colon as a delimiter .</a:t>
            </a:r>
            <a:endParaRPr lang="en-US" dirty="0"/>
          </a:p>
        </p:txBody>
      </p:sp>
      <p:cxnSp>
        <p:nvCxnSpPr>
          <p:cNvPr id="7" name="Straight Arrow Connector 6"/>
          <p:cNvCxnSpPr/>
          <p:nvPr/>
        </p:nvCxnSpPr>
        <p:spPr>
          <a:xfrm rot="10800000" flipV="1">
            <a:off x="1905000" y="19812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CREDITS</a:t>
            </a:r>
            <a:endParaRPr lang="en-US" dirty="0"/>
          </a:p>
        </p:txBody>
      </p:sp>
      <p:sp>
        <p:nvSpPr>
          <p:cNvPr id="3" name="Content Placeholder 2"/>
          <p:cNvSpPr>
            <a:spLocks noGrp="1"/>
          </p:cNvSpPr>
          <p:nvPr>
            <p:ph idx="1"/>
          </p:nvPr>
        </p:nvSpPr>
        <p:spPr>
          <a:xfrm>
            <a:off x="0" y="1219200"/>
            <a:ext cx="9144000" cy="4648200"/>
          </a:xfrm>
        </p:spPr>
        <p:txBody>
          <a:bodyPr/>
          <a:lstStyle/>
          <a:p>
            <a:r>
              <a:rPr lang="en-US" dirty="0" smtClean="0"/>
              <a:t>I/O Stream Library Diagram courtesy:</a:t>
            </a:r>
          </a:p>
          <a:p>
            <a:pPr>
              <a:buNone/>
            </a:pPr>
            <a:r>
              <a:rPr lang="en-US" dirty="0" smtClean="0"/>
              <a:t>	</a:t>
            </a:r>
            <a:r>
              <a:rPr lang="en-US" dirty="0" smtClean="0"/>
              <a:t>		</a:t>
            </a:r>
            <a:r>
              <a:rPr lang="en-US" dirty="0" smtClean="0">
                <a:hlinkClick r:id="rId2"/>
              </a:rPr>
              <a:t>http</a:t>
            </a:r>
            <a:r>
              <a:rPr lang="en-US" dirty="0" smtClean="0">
                <a:hlinkClick r:id="rId2"/>
              </a:rPr>
              <a:t>://</a:t>
            </a:r>
            <a:r>
              <a:rPr lang="en-US" dirty="0" smtClean="0">
                <a:hlinkClick r:id="rId2"/>
              </a:rPr>
              <a:t>www.cplusplus.com/reference</a:t>
            </a:r>
            <a:endParaRPr lang="en-US" dirty="0" smtClean="0"/>
          </a:p>
          <a:p>
            <a:r>
              <a:rPr lang="en-US" dirty="0" smtClean="0"/>
              <a:t>C++ All In One, For Dummies</a:t>
            </a:r>
          </a:p>
          <a:p>
            <a:pPr>
              <a:buNone/>
            </a:pPr>
            <a:r>
              <a:rPr lang="en-US" dirty="0" smtClean="0"/>
              <a:t>	</a:t>
            </a:r>
            <a:r>
              <a:rPr lang="en-US" dirty="0" smtClean="0"/>
              <a:t>	John Paul Mueller	Wiley Publishing Inc.</a:t>
            </a:r>
          </a:p>
          <a:p>
            <a:pPr>
              <a:buNone/>
            </a:pPr>
            <a:r>
              <a:rPr lang="en-US" dirty="0" smtClean="0"/>
              <a:t>	</a:t>
            </a:r>
            <a:r>
              <a:rPr lang="en-US" dirty="0" smtClean="0"/>
              <a:t>	Jeff </a:t>
            </a:r>
            <a:r>
              <a:rPr lang="en-US" dirty="0" err="1" smtClean="0"/>
              <a:t>Cogswell</a:t>
            </a:r>
            <a:r>
              <a:rPr lang="en-US" dirty="0" smtClean="0"/>
              <a:t>		2009</a:t>
            </a:r>
          </a:p>
          <a:p>
            <a:r>
              <a:rPr lang="en-US" dirty="0" smtClean="0"/>
              <a:t>MS Visual C++ 2005 Express Ed Programming</a:t>
            </a:r>
          </a:p>
          <a:p>
            <a:pPr lvl="2">
              <a:buNone/>
            </a:pPr>
            <a:r>
              <a:rPr lang="en-US" dirty="0" smtClean="0"/>
              <a:t>Aaron Miller		Thomson Course Technology</a:t>
            </a:r>
          </a:p>
          <a:p>
            <a:pPr lvl="2">
              <a:buNone/>
            </a:pPr>
            <a:r>
              <a:rPr lang="en-US" dirty="0" smtClean="0"/>
              <a:t>w/Jerry Lee Ford, Jr.     2006</a:t>
            </a:r>
            <a:endParaRPr lang="en-US" dirty="0" smtClean="0"/>
          </a:p>
          <a:p>
            <a:pPr lvl="2"/>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610600" cy="1477962"/>
          </a:xfrm>
          <a:solidFill>
            <a:schemeClr val="accent5">
              <a:lumMod val="40000"/>
              <a:lumOff val="60000"/>
            </a:schemeClr>
          </a:solidFill>
        </p:spPr>
        <p:txBody>
          <a:bodyPr>
            <a:normAutofit fontScale="90000"/>
          </a:bodyPr>
          <a:lstStyle/>
          <a:p>
            <a:r>
              <a:rPr lang="en-US" dirty="0" smtClean="0"/>
              <a:t>Likewise When you write to a file you also are presented with several options;</a:t>
            </a:r>
            <a:endParaRPr lang="en-US" dirty="0"/>
          </a:p>
        </p:txBody>
      </p:sp>
      <p:sp>
        <p:nvSpPr>
          <p:cNvPr id="3" name="Content Placeholder 2"/>
          <p:cNvSpPr>
            <a:spLocks noGrp="1"/>
          </p:cNvSpPr>
          <p:nvPr>
            <p:ph idx="1"/>
          </p:nvPr>
        </p:nvSpPr>
        <p:spPr>
          <a:xfrm>
            <a:off x="457200" y="2438400"/>
            <a:ext cx="8229600" cy="3276600"/>
          </a:xfrm>
          <a:solidFill>
            <a:schemeClr val="accent5">
              <a:lumMod val="40000"/>
              <a:lumOff val="60000"/>
            </a:schemeClr>
          </a:solidFill>
        </p:spPr>
        <p:txBody>
          <a:bodyPr/>
          <a:lstStyle/>
          <a:p>
            <a:r>
              <a:rPr lang="en-US" dirty="0" smtClean="0"/>
              <a:t>Should I delete the file and replace it with the data I am writing completely?</a:t>
            </a:r>
          </a:p>
          <a:p>
            <a:r>
              <a:rPr lang="en-US" dirty="0" smtClean="0"/>
              <a:t>Or should I add this data to the end of the existing file, (Otherwise known as “appending” the data).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a:blipFill>
            <a:blip r:embed="rId4" cstate="print"/>
            <a:tile tx="0" ty="0" sx="100000" sy="100000" flip="none" algn="tl"/>
          </a:blipFill>
        </p:spPr>
        <p:txBody>
          <a:bodyPr>
            <a:normAutofit fontScale="90000"/>
          </a:bodyPr>
          <a:lstStyle/>
          <a:p>
            <a:r>
              <a:rPr lang="en-US" b="1" dirty="0" smtClean="0"/>
              <a:t>Here are a couple of reasons to close a file after you are done working with it;</a:t>
            </a:r>
            <a:endParaRPr lang="en-US" b="1" dirty="0"/>
          </a:p>
        </p:txBody>
      </p:sp>
      <p:sp>
        <p:nvSpPr>
          <p:cNvPr id="3" name="Content Placeholder 2"/>
          <p:cNvSpPr>
            <a:spLocks noGrp="1"/>
          </p:cNvSpPr>
          <p:nvPr>
            <p:ph idx="1"/>
          </p:nvPr>
        </p:nvSpPr>
        <p:spPr>
          <a:xfrm>
            <a:off x="457200" y="1600200"/>
            <a:ext cx="8229600" cy="5105400"/>
          </a:xfrm>
          <a:blipFill dpi="0" rotWithShape="1">
            <a:blip r:embed="rId4" cstate="print">
              <a:alphaModFix amt="40000"/>
            </a:blip>
            <a:srcRect/>
            <a:tile tx="0" ty="0" sx="100000" sy="100000" flip="none" algn="tl"/>
          </a:blipFill>
        </p:spPr>
        <p:txBody>
          <a:bodyPr>
            <a:normAutofit lnSpcReduction="10000"/>
          </a:bodyPr>
          <a:lstStyle/>
          <a:p>
            <a:r>
              <a:rPr lang="en-US" b="1" dirty="0" smtClean="0">
                <a:solidFill>
                  <a:srgbClr val="7E0000"/>
                </a:solidFill>
              </a:rPr>
              <a:t>Other programs might be waiting to use the file.  Some programs can lock a file so that nobody else can access it until the current user closes it.</a:t>
            </a:r>
          </a:p>
          <a:p>
            <a:r>
              <a:rPr lang="en-US" b="1" dirty="0" smtClean="0">
                <a:solidFill>
                  <a:srgbClr val="7E0000"/>
                </a:solidFill>
              </a:rPr>
              <a:t>When you write to a file, the operating system decides whether to immediately write the information onto the hard drive or floppy disk, or to hold on to it to gather more information; finally writing the entire file as a single batch once the file is closed.   This is called </a:t>
            </a:r>
            <a:r>
              <a:rPr lang="en-US" b="1" i="1" dirty="0" smtClean="0">
                <a:solidFill>
                  <a:srgbClr val="7E0000"/>
                </a:solidFill>
              </a:rPr>
              <a:t>FLUSHING </a:t>
            </a:r>
            <a:r>
              <a:rPr lang="en-US" b="1" dirty="0" smtClean="0">
                <a:solidFill>
                  <a:srgbClr val="7E0000"/>
                </a:solidFill>
              </a:rPr>
              <a:t>the file.</a:t>
            </a:r>
          </a:p>
          <a:p>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2 Ways to write a file;</a:t>
            </a:r>
            <a:endParaRPr lang="en-US" dirty="0"/>
          </a:p>
        </p:txBody>
      </p:sp>
      <p:sp>
        <p:nvSpPr>
          <p:cNvPr id="3" name="Content Placeholder 2"/>
          <p:cNvSpPr>
            <a:spLocks noGrp="1"/>
          </p:cNvSpPr>
          <p:nvPr>
            <p:ph idx="1"/>
          </p:nvPr>
        </p:nvSpPr>
        <p:spPr>
          <a:xfrm>
            <a:off x="228600" y="1600200"/>
            <a:ext cx="8686800" cy="4953000"/>
          </a:xfrm>
        </p:spPr>
        <p:txBody>
          <a:bodyPr>
            <a:normAutofit/>
          </a:bodyPr>
          <a:lstStyle/>
          <a:p>
            <a:pPr marL="514350" indent="-514350">
              <a:buAutoNum type="arabicPeriod"/>
            </a:pPr>
            <a:r>
              <a:rPr lang="en-US" dirty="0" smtClean="0"/>
              <a:t>Sequential Access:  In sequential access, you write to or read from a file from beginning to end in exact order.   Normally you cannot read and write at the same time.  You open a file to read it, or you open a file to write to it; but not at the same time.  </a:t>
            </a:r>
          </a:p>
          <a:p>
            <a:pPr marL="514350" indent="-514350">
              <a:buAutoNum type="arabicPeriod"/>
            </a:pPr>
            <a:r>
              <a:rPr lang="en-US" dirty="0" smtClean="0"/>
              <a:t>Random Access: With random access you can read and write to any byte in a file, regardless of which byte you previously wrote or read.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 Streams Library Includes;</a:t>
            </a:r>
            <a:endParaRPr lang="en-US" dirty="0"/>
          </a:p>
        </p:txBody>
      </p:sp>
      <p:sp>
        <p:nvSpPr>
          <p:cNvPr id="3" name="Content Placeholder 2"/>
          <p:cNvSpPr>
            <a:spLocks noGrp="1"/>
          </p:cNvSpPr>
          <p:nvPr>
            <p:ph idx="1"/>
          </p:nvPr>
        </p:nvSpPr>
        <p:spPr>
          <a:xfrm>
            <a:off x="457200" y="1600201"/>
            <a:ext cx="8229600" cy="1676399"/>
          </a:xfrm>
        </p:spPr>
        <p:txBody>
          <a:bodyPr>
            <a:normAutofit fontScale="85000" lnSpcReduction="20000"/>
          </a:bodyPr>
          <a:lstStyle/>
          <a:p>
            <a:r>
              <a:rPr lang="en-US" dirty="0" err="1" smtClean="0"/>
              <a:t>fstream</a:t>
            </a:r>
            <a:endParaRPr lang="en-US" dirty="0" smtClean="0"/>
          </a:p>
          <a:p>
            <a:r>
              <a:rPr lang="en-US" dirty="0" err="1" smtClean="0"/>
              <a:t>iostream</a:t>
            </a:r>
            <a:endParaRPr lang="en-US" dirty="0" smtClean="0"/>
          </a:p>
          <a:p>
            <a:r>
              <a:rPr lang="en-US" dirty="0" err="1" smtClean="0"/>
              <a:t>sstream</a:t>
            </a:r>
            <a:r>
              <a:rPr lang="en-US" dirty="0" smtClean="0"/>
              <a:t/>
            </a:r>
            <a:br>
              <a:rPr lang="en-US" dirty="0" smtClean="0"/>
            </a:br>
            <a:endParaRPr lang="en-US" dirty="0"/>
          </a:p>
        </p:txBody>
      </p:sp>
      <p:sp>
        <p:nvSpPr>
          <p:cNvPr id="4" name="TextBox 3"/>
          <p:cNvSpPr txBox="1"/>
          <p:nvPr/>
        </p:nvSpPr>
        <p:spPr>
          <a:xfrm>
            <a:off x="457200" y="2971800"/>
            <a:ext cx="8229600" cy="3600986"/>
          </a:xfrm>
          <a:prstGeom prst="rect">
            <a:avLst/>
          </a:prstGeom>
          <a:noFill/>
        </p:spPr>
        <p:txBody>
          <a:bodyPr wrap="square" rtlCol="0">
            <a:spAutoFit/>
          </a:bodyPr>
          <a:lstStyle/>
          <a:p>
            <a:r>
              <a:rPr lang="en-US" sz="2400" b="1" dirty="0" smtClean="0"/>
              <a:t>The streams library includes several classes that can make your life easier.</a:t>
            </a:r>
          </a:p>
          <a:p>
            <a:endParaRPr lang="en-US" sz="2000" b="1" dirty="0" smtClean="0"/>
          </a:p>
          <a:p>
            <a:r>
              <a:rPr lang="en-US" sz="2000" b="1" dirty="0" err="1" smtClean="0"/>
              <a:t>ifstream</a:t>
            </a:r>
            <a:r>
              <a:rPr lang="en-US" sz="2000" b="1" dirty="0" smtClean="0"/>
              <a:t> – this is a stream you instantiate if you want to read from a file.</a:t>
            </a:r>
          </a:p>
          <a:p>
            <a:r>
              <a:rPr lang="en-US" sz="2000" b="1" dirty="0" err="1" smtClean="0"/>
              <a:t>ofstream</a:t>
            </a:r>
            <a:r>
              <a:rPr lang="en-US" sz="2000" b="1" dirty="0" smtClean="0"/>
              <a:t> – this is a stream you instantiate if you want to write to a file.</a:t>
            </a:r>
          </a:p>
          <a:p>
            <a:endParaRPr lang="en-US" sz="2000" b="1" dirty="0" smtClean="0"/>
          </a:p>
          <a:p>
            <a:r>
              <a:rPr lang="en-US" sz="2000" b="1" dirty="0" smtClean="0"/>
              <a:t>Before you can use these classes you must include the proper header file;</a:t>
            </a:r>
          </a:p>
          <a:p>
            <a:endParaRPr lang="en-US" sz="2000" b="1" dirty="0" smtClean="0"/>
          </a:p>
          <a:p>
            <a:r>
              <a:rPr lang="en-US" sz="2000" b="1" dirty="0" smtClean="0"/>
              <a:t>                                                            &lt;</a:t>
            </a:r>
            <a:r>
              <a:rPr lang="en-US" sz="2000" b="1" dirty="0" err="1" smtClean="0"/>
              <a:t>fstream</a:t>
            </a:r>
            <a:r>
              <a:rPr lang="en-US" sz="2000" b="1" dirty="0" smtClean="0"/>
              <a:t>&gt;</a:t>
            </a:r>
          </a:p>
          <a:p>
            <a:r>
              <a:rPr lang="en-US" sz="2000" b="1" dirty="0" smtClean="0"/>
              <a:t>std::</a:t>
            </a:r>
            <a:r>
              <a:rPr lang="en-US" sz="2000" b="1" dirty="0" err="1" smtClean="0"/>
              <a:t>ofstream</a:t>
            </a:r>
            <a:r>
              <a:rPr lang="en-US" sz="2000" b="1" dirty="0" smtClean="0"/>
              <a:t> </a:t>
            </a:r>
            <a:r>
              <a:rPr lang="en-US" sz="2000" b="1" dirty="0" err="1" smtClean="0"/>
              <a:t>outfile</a:t>
            </a:r>
            <a:r>
              <a:rPr lang="en-US" sz="2000" b="1" dirty="0" smtClean="0"/>
              <a:t> (“MyFile.dat”);</a:t>
            </a:r>
          </a:p>
          <a:p>
            <a:r>
              <a:rPr lang="en-US" sz="2000" b="1" dirty="0" err="1" smtClean="0"/>
              <a:t>ofstream</a:t>
            </a:r>
            <a:r>
              <a:rPr lang="en-US" sz="2000" b="1" dirty="0" smtClean="0"/>
              <a:t> </a:t>
            </a:r>
            <a:r>
              <a:rPr lang="en-US" sz="2000" b="1" dirty="0" err="1" smtClean="0"/>
              <a:t>outfile</a:t>
            </a:r>
            <a:r>
              <a:rPr lang="en-US" sz="2000" b="1" dirty="0" smtClean="0"/>
              <a:t>(“MyFile.dat”);</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normAutofit fontScale="90000"/>
          </a:bodyPr>
          <a:lstStyle/>
          <a:p>
            <a:r>
              <a:rPr lang="en-US" dirty="0" smtClean="0"/>
              <a:t>Some simple C++ code that opens a file and writes to a file:</a:t>
            </a:r>
            <a:endParaRPr lang="en-US" dirty="0"/>
          </a:p>
        </p:txBody>
      </p:sp>
      <p:sp>
        <p:nvSpPr>
          <p:cNvPr id="3" name="Content Placeholder 2"/>
          <p:cNvSpPr>
            <a:spLocks noGrp="1"/>
          </p:cNvSpPr>
          <p:nvPr>
            <p:ph idx="1"/>
          </p:nvPr>
        </p:nvSpPr>
        <p:spPr>
          <a:solidFill>
            <a:schemeClr val="bg1"/>
          </a:solidFill>
        </p:spPr>
        <p:txBody>
          <a:bodyPr>
            <a:normAutofit fontScale="92500" lnSpcReduction="20000"/>
          </a:bodyPr>
          <a:lstStyle/>
          <a:p>
            <a:pPr>
              <a:buNone/>
            </a:pPr>
            <a:r>
              <a:rPr lang="en-US" dirty="0" smtClean="0"/>
              <a:t>#include&lt;</a:t>
            </a:r>
            <a:r>
              <a:rPr lang="en-US" dirty="0" err="1" smtClean="0"/>
              <a:t>iostream</a:t>
            </a:r>
            <a:r>
              <a:rPr lang="en-US" dirty="0" smtClean="0"/>
              <a:t>&gt;</a:t>
            </a:r>
          </a:p>
          <a:p>
            <a:pPr>
              <a:buNone/>
            </a:pPr>
            <a:r>
              <a:rPr lang="en-US" dirty="0" smtClean="0"/>
              <a:t>#include&lt;</a:t>
            </a:r>
            <a:r>
              <a:rPr lang="en-US" dirty="0" err="1" smtClean="0"/>
              <a:t>fstream</a:t>
            </a:r>
            <a:r>
              <a:rPr lang="en-US" dirty="0" smtClean="0"/>
              <a:t>&gt;</a:t>
            </a:r>
          </a:p>
          <a:p>
            <a:pPr>
              <a:buNone/>
            </a:pPr>
            <a:r>
              <a:rPr lang="en-US" dirty="0" smtClean="0"/>
              <a:t>using namespace std;</a:t>
            </a:r>
          </a:p>
          <a:p>
            <a:pPr>
              <a:buNone/>
            </a:pPr>
            <a:r>
              <a:rPr lang="en-US" dirty="0" err="1" smtClean="0"/>
              <a:t>int</a:t>
            </a:r>
            <a:r>
              <a:rPr lang="en-US" dirty="0" smtClean="0"/>
              <a:t> main()</a:t>
            </a:r>
          </a:p>
          <a:p>
            <a:pPr>
              <a:buNone/>
            </a:pPr>
            <a:r>
              <a:rPr lang="en-US" dirty="0" smtClean="0"/>
              <a:t>{</a:t>
            </a:r>
          </a:p>
          <a:p>
            <a:pPr lvl="1">
              <a:buNone/>
            </a:pPr>
            <a:r>
              <a:rPr lang="en-US" dirty="0" err="1" smtClean="0"/>
              <a:t>ofstream</a:t>
            </a:r>
            <a:r>
              <a:rPr lang="en-US" dirty="0" smtClean="0"/>
              <a:t> </a:t>
            </a:r>
            <a:r>
              <a:rPr lang="en-US" dirty="0" err="1" smtClean="0"/>
              <a:t>outfile</a:t>
            </a:r>
            <a:r>
              <a:rPr lang="en-US" dirty="0" smtClean="0"/>
              <a:t>(“MyFile.dat”);</a:t>
            </a:r>
          </a:p>
          <a:p>
            <a:pPr lvl="1">
              <a:buNone/>
            </a:pPr>
            <a:r>
              <a:rPr lang="en-US" dirty="0" err="1" smtClean="0"/>
              <a:t>outfile</a:t>
            </a:r>
            <a:r>
              <a:rPr lang="en-US" dirty="0" smtClean="0"/>
              <a:t> &lt;&lt;“Hi”&lt;&lt; </a:t>
            </a:r>
            <a:r>
              <a:rPr lang="en-US" dirty="0" err="1" smtClean="0"/>
              <a:t>endl</a:t>
            </a:r>
            <a:r>
              <a:rPr lang="en-US" dirty="0" smtClean="0"/>
              <a:t>;</a:t>
            </a:r>
          </a:p>
          <a:p>
            <a:pPr lvl="1">
              <a:buNone/>
            </a:pPr>
            <a:r>
              <a:rPr lang="en-US" dirty="0" err="1" smtClean="0"/>
              <a:t>outfile.close</a:t>
            </a:r>
            <a:r>
              <a:rPr lang="en-US" dirty="0" smtClean="0"/>
              <a:t>();</a:t>
            </a:r>
          </a:p>
          <a:p>
            <a:pPr lvl="1">
              <a:buNone/>
            </a:pPr>
            <a:r>
              <a:rPr lang="en-US" dirty="0" smtClean="0"/>
              <a:t>return;</a:t>
            </a:r>
            <a:endParaRPr lang="en-US" dirty="0" smtClean="0"/>
          </a:p>
          <a:p>
            <a:pPr lvl="1">
              <a:buNone/>
            </a:pPr>
            <a:r>
              <a:rPr lang="en-US" dirty="0" smtClean="0"/>
              <a:t>}}</a:t>
            </a:r>
          </a:p>
          <a:p>
            <a:pPr lvl="1">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can also open an existing file and append data to it;</a:t>
            </a:r>
            <a:endParaRPr lang="en-US" dirty="0"/>
          </a:p>
        </p:txBody>
      </p:sp>
      <p:sp>
        <p:nvSpPr>
          <p:cNvPr id="3" name="Content Placeholder 2"/>
          <p:cNvSpPr>
            <a:spLocks noGrp="1"/>
          </p:cNvSpPr>
          <p:nvPr>
            <p:ph idx="1"/>
          </p:nvPr>
        </p:nvSpPr>
        <p:spPr/>
        <p:txBody>
          <a:bodyPr/>
          <a:lstStyle/>
          <a:p>
            <a:r>
              <a:rPr lang="en-US" dirty="0" smtClean="0"/>
              <a:t>Change the arguments passed to the constructor as follows:</a:t>
            </a:r>
          </a:p>
          <a:p>
            <a:pPr>
              <a:buNone/>
            </a:pPr>
            <a:r>
              <a:rPr lang="en-US" dirty="0" smtClean="0"/>
              <a:t>    </a:t>
            </a:r>
            <a:r>
              <a:rPr lang="en-US" dirty="0" err="1" smtClean="0"/>
              <a:t>ofstream</a:t>
            </a:r>
            <a:r>
              <a:rPr lang="en-US" dirty="0" smtClean="0"/>
              <a:t> </a:t>
            </a:r>
            <a:r>
              <a:rPr lang="en-US" dirty="0" err="1" smtClean="0"/>
              <a:t>outfile</a:t>
            </a:r>
            <a:r>
              <a:rPr lang="en-US" dirty="0" smtClean="0"/>
              <a:t>(</a:t>
            </a:r>
            <a:r>
              <a:rPr lang="en-US" dirty="0" err="1" smtClean="0"/>
              <a:t>MyFile.dat”,ios_base</a:t>
            </a:r>
            <a:r>
              <a:rPr lang="en-US" dirty="0" smtClean="0"/>
              <a:t>::app);</a:t>
            </a:r>
          </a:p>
          <a:p>
            <a:pPr>
              <a:buNone/>
            </a:pPr>
            <a:endParaRPr lang="en-US" dirty="0" smtClean="0"/>
          </a:p>
          <a:p>
            <a:pPr>
              <a:buNone/>
            </a:pPr>
            <a:r>
              <a:rPr lang="en-US" dirty="0" err="1" smtClean="0"/>
              <a:t>ios_base</a:t>
            </a:r>
            <a:r>
              <a:rPr lang="en-US" dirty="0" smtClean="0"/>
              <a:t> ::app is an enumeration in the class called </a:t>
            </a:r>
            <a:r>
              <a:rPr lang="en-US" dirty="0" err="1" smtClean="0"/>
              <a:t>ios_base</a:t>
            </a:r>
            <a:r>
              <a:rPr lang="en-US" dirty="0" smtClean="0"/>
              <a:t>.  This is a base for </a:t>
            </a:r>
            <a:r>
              <a:rPr lang="en-US" dirty="0" err="1" smtClean="0"/>
              <a:t>ofstream</a:t>
            </a:r>
            <a:r>
              <a:rPr lang="en-US" dirty="0" smtClean="0"/>
              <a:t> and </a:t>
            </a:r>
            <a:r>
              <a:rPr lang="en-US" dirty="0" err="1" smtClean="0"/>
              <a:t>ifstream</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3255</Words>
  <Application>Microsoft Office PowerPoint</Application>
  <PresentationFormat>On-screen Show (4:3)</PresentationFormat>
  <Paragraphs>609</Paragraphs>
  <Slides>36</Slides>
  <Notes>23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Filing Information With The Streams Library</vt:lpstr>
      <vt:lpstr>What is a data “stream”?</vt:lpstr>
      <vt:lpstr>When you write a program that deals with files then you must use a specific order;</vt:lpstr>
      <vt:lpstr>Likewise When you write to a file you also are presented with several options;</vt:lpstr>
      <vt:lpstr>Here are a couple of reasons to close a file after you are done working with it;</vt:lpstr>
      <vt:lpstr>There are 2 Ways to write a file;</vt:lpstr>
      <vt:lpstr>The C++ Streams Library Includes;</vt:lpstr>
      <vt:lpstr>Some simple C++ code that opens a file and writes to a file:</vt:lpstr>
      <vt:lpstr>You can also open an existing file and append data to it;</vt:lpstr>
      <vt:lpstr>Diagram borrowed from: http://www.cplusplus.com/reference</vt:lpstr>
      <vt:lpstr>You can also read from an existing file;</vt:lpstr>
      <vt:lpstr>Introducing ios::nocreate flag</vt:lpstr>
      <vt:lpstr>An Alternative to ios::nocreate</vt:lpstr>
      <vt:lpstr>List Of Available Flags</vt:lpstr>
      <vt:lpstr>Another Example:</vt:lpstr>
      <vt:lpstr>Formatting Your Output</vt:lpstr>
      <vt:lpstr>Call the setf member function for the file object</vt:lpstr>
      <vt:lpstr>We can use setf to format a number for cout as well</vt:lpstr>
      <vt:lpstr>setf and unsetf</vt:lpstr>
      <vt:lpstr>A Complete list of setf flags</vt:lpstr>
      <vt:lpstr>Using the Precision Function to work with the showpoint format flag</vt:lpstr>
      <vt:lpstr>ABOUT ANSI</vt:lpstr>
      <vt:lpstr>Another Way – Using iomanip</vt:lpstr>
      <vt:lpstr>What’s a Manipulator?</vt:lpstr>
      <vt:lpstr>Reading from a File</vt:lpstr>
      <vt:lpstr>Extracting Data With Operators</vt:lpstr>
      <vt:lpstr>Simple code to read the file</vt:lpstr>
      <vt:lpstr>What is a PROTOCOL?</vt:lpstr>
      <vt:lpstr>Encountering the End of File</vt:lpstr>
      <vt:lpstr>Code to open a file and write to it</vt:lpstr>
      <vt:lpstr>Code to open a file and read it</vt:lpstr>
      <vt:lpstr>Another way without Writing a Count</vt:lpstr>
      <vt:lpstr>Reading from a file and looking for the EOF condition.</vt:lpstr>
      <vt:lpstr>A Shorter way to check for EOF</vt:lpstr>
      <vt:lpstr>Writing strings with a delimiter</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Filing Information With The Streams Library</dc:title>
  <dc:creator>Daniel LeBlanc</dc:creator>
  <cp:lastModifiedBy> Daniel LeBlanc</cp:lastModifiedBy>
  <cp:revision>135</cp:revision>
  <dcterms:created xsi:type="dcterms:W3CDTF">2009-11-09T20:26:48Z</dcterms:created>
  <dcterms:modified xsi:type="dcterms:W3CDTF">2009-12-14T14:12:53Z</dcterms:modified>
</cp:coreProperties>
</file>