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58" r:id="rId5"/>
    <p:sldId id="260" r:id="rId6"/>
    <p:sldId id="262" r:id="rId7"/>
    <p:sldId id="263" r:id="rId8"/>
    <p:sldId id="264" r:id="rId9"/>
    <p:sldId id="261" r:id="rId10"/>
    <p:sldId id="265" r:id="rId11"/>
    <p:sldId id="271" r:id="rId12"/>
    <p:sldId id="266" r:id="rId13"/>
    <p:sldId id="269" r:id="rId14"/>
    <p:sldId id="267" r:id="rId15"/>
    <p:sldId id="268"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84" d="100"/>
          <a:sy n="184" d="100"/>
        </p:scale>
        <p:origin x="13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8F511-679E-484E-B8E5-2C1D69774027}" type="datetimeFigureOut">
              <a:rPr kumimoji="1" lang="ja-JP" altLang="en-US" smtClean="0"/>
              <a:t>2023/1/25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A327A-BFD2-4A99-84C7-1798CD9A7195}" type="slidenum">
              <a:rPr kumimoji="1" lang="ja-JP" altLang="en-US" smtClean="0"/>
              <a:t>‹#›</a:t>
            </a:fld>
            <a:endParaRPr kumimoji="1" lang="ja-JP" altLang="en-US"/>
          </a:p>
        </p:txBody>
      </p:sp>
    </p:spTree>
    <p:extLst>
      <p:ext uri="{BB962C8B-B14F-4D97-AF65-F5344CB8AC3E}">
        <p14:creationId xmlns:p14="http://schemas.microsoft.com/office/powerpoint/2010/main" val="289899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A949F-F685-A70C-BEEE-2807D59D6D4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F0BF0A7-9BC0-AA91-95B1-FCB3F9938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7D6208-7EA1-3411-4EE1-47F0C2174643}"/>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12DD3B2F-61D7-6477-CEE0-201847927F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74D4F0-A662-9ACF-4F39-8AC36A06E695}"/>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77532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65010-7E48-1B0D-67EA-0951DD2C8C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02839E-CF7E-6E93-7941-FD69F11C8B5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FB539C-EADA-7070-8784-25CE279973D9}"/>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8FB83D46-38AF-0494-C21C-570A405700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F519A0-0215-F943-AE7B-4B6CE24FA267}"/>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26908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16947E1-D4D8-2EF4-B0DF-04C522D2335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C8D1CD-0082-D634-7899-2003EE5921A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4435DE-2EA4-9332-58D9-F9EBE22B16B1}"/>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B779B1A6-E0A6-BB40-5AB9-5F3C6C25F7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FA2FDA-D4BA-B350-F19B-1697A23D7640}"/>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393451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E85140-9FA5-A244-B26E-35F740B8FC9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7FADE0-F7C2-BC97-C5D6-367AC05D50D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51D99D-2965-1943-7914-07E3C7E5CFC0}"/>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3E8CECA9-894B-537F-5F2D-79B104DA6F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1102FF-41A8-E6BA-BD49-E734A99F995C}"/>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315369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5A20A-901F-F9E3-7223-302B0DD09D8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7AD227-1F8A-E7F8-B1D7-952DE6E6C9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2E06C57-83F7-7F44-AE39-A6A2B5EB3167}"/>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AD96672C-F71C-2EBC-80D6-56D2FB01C7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7D58D8-97A1-4853-648C-F8088E1F5A0C}"/>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2318808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350EFE-7171-898D-2C8C-8CA289B504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8F5615-DE91-84B4-0CAA-9F431220B9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CFDCF2-0E71-38E0-E482-094F8BAB587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A7F7B3C-3B5A-572A-B252-DF5FAAC9E480}"/>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DF773F27-F4F0-91E7-F2A3-38A212C848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4574CA-180C-A98D-9E41-E043D40A7035}"/>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140415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E14DF-4FC5-6967-24D8-8FEC8101C1F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0176A2-F47D-5166-0EF5-34715D84AB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485D5B-6550-9303-478C-69E8C90A22A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B178D9-FFE7-9C57-3716-3090D7886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BE3F0AA-4B2D-F5D2-EB7B-787DEED1D88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F4AF3F4-D822-249C-42D8-28C609ACAB83}"/>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8" name="フッター プレースホルダー 7">
            <a:extLst>
              <a:ext uri="{FF2B5EF4-FFF2-40B4-BE49-F238E27FC236}">
                <a16:creationId xmlns:a16="http://schemas.microsoft.com/office/drawing/2014/main" id="{F165FE07-54FE-82B0-5E30-9E24F2BA4B1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0AB201-BE0A-7209-6129-33EEB9A366E5}"/>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1125786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77956-55A9-00AE-1B55-0BACDA4365D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AC20555-A356-10B9-FABB-773C2C6EC622}"/>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4" name="フッター プレースホルダー 3">
            <a:extLst>
              <a:ext uri="{FF2B5EF4-FFF2-40B4-BE49-F238E27FC236}">
                <a16:creationId xmlns:a16="http://schemas.microsoft.com/office/drawing/2014/main" id="{00E0A165-A046-9A97-EC34-7B59F5E297F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6644316-D2CC-0E7D-863C-7FA53C375846}"/>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3099996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ABDC68-3456-7E6C-2048-48CDA2192FF0}"/>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3" name="フッター プレースホルダー 2">
            <a:extLst>
              <a:ext uri="{FF2B5EF4-FFF2-40B4-BE49-F238E27FC236}">
                <a16:creationId xmlns:a16="http://schemas.microsoft.com/office/drawing/2014/main" id="{2A87C5F7-B202-4B92-4FF9-AF59D31543D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B88577-147D-A7AB-D275-2250E0D9A6A4}"/>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348581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0C564D-8FA7-5792-F67D-CD6BA6A422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431076-302C-7DF1-03C6-A41DF6BBFC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9484CE4-A802-3CF6-567B-0AA8F3629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7A3707-B213-CBC7-3117-7F774F813997}"/>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41C86A6B-1CD4-0E02-6D49-DFB3918510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2F7EAE-E746-CF4B-D6FF-1CA3EB33B042}"/>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56727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5AF92-FBDE-4A64-9D40-7CD2F8A8A0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9DC0E74-A698-CA9A-B5B0-0553BBF93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357FF7-0BFF-05B3-AD2D-63B685A70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C557DC-0F23-9ABC-6DBE-9CB1C8C5B27A}"/>
              </a:ext>
            </a:extLst>
          </p:cNvPr>
          <p:cNvSpPr>
            <a:spLocks noGrp="1"/>
          </p:cNvSpPr>
          <p:nvPr>
            <p:ph type="dt" sz="half" idx="10"/>
          </p:nvPr>
        </p:nvSpPr>
        <p:spPr/>
        <p:txBody>
          <a:bodyPr/>
          <a:lstStyle/>
          <a:p>
            <a:fld id="{A4D43078-1B0D-47BB-9ECB-AD743DDD2CE9}" type="datetimeFigureOut">
              <a:rPr kumimoji="1" lang="ja-JP" altLang="en-US" smtClean="0"/>
              <a:t>2023/1/25</a:t>
            </a:fld>
            <a:endParaRPr kumimoji="1" lang="ja-JP" altLang="en-US"/>
          </a:p>
        </p:txBody>
      </p:sp>
      <p:sp>
        <p:nvSpPr>
          <p:cNvPr id="6" name="フッター プレースホルダー 5">
            <a:extLst>
              <a:ext uri="{FF2B5EF4-FFF2-40B4-BE49-F238E27FC236}">
                <a16:creationId xmlns:a16="http://schemas.microsoft.com/office/drawing/2014/main" id="{D34167EF-C1EB-F476-B86B-4CEC068FED9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909032-25B1-9BFB-3897-9B914B826BB4}"/>
              </a:ext>
            </a:extLst>
          </p:cNvPr>
          <p:cNvSpPr>
            <a:spLocks noGrp="1"/>
          </p:cNvSpPr>
          <p:nvPr>
            <p:ph type="sldNum" sz="quarter" idx="12"/>
          </p:nvPr>
        </p:nvSpPr>
        <p:spPr/>
        <p:txBody>
          <a:body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1543629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17C072-0AE2-6D49-BE6B-4E98C4ED6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F749FE4-0C54-8D16-1CA3-14206A806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AD104C-D9A8-60F9-1F80-A6A7D2401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3078-1B0D-47BB-9ECB-AD743DDD2CE9}" type="datetimeFigureOut">
              <a:rPr kumimoji="1" lang="ja-JP" altLang="en-US" smtClean="0"/>
              <a:t>2023/1/25</a:t>
            </a:fld>
            <a:endParaRPr kumimoji="1" lang="ja-JP" altLang="en-US"/>
          </a:p>
        </p:txBody>
      </p:sp>
      <p:sp>
        <p:nvSpPr>
          <p:cNvPr id="5" name="フッター プレースホルダー 4">
            <a:extLst>
              <a:ext uri="{FF2B5EF4-FFF2-40B4-BE49-F238E27FC236}">
                <a16:creationId xmlns:a16="http://schemas.microsoft.com/office/drawing/2014/main" id="{BD803330-2E88-B9C2-916E-B8BC5B7F7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8ABDED4-0DAE-C399-727E-ACC5396CA5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DB753-49C8-466F-82E1-306CFB62CD7B}" type="slidenum">
              <a:rPr kumimoji="1" lang="ja-JP" altLang="en-US" smtClean="0"/>
              <a:t>‹#›</a:t>
            </a:fld>
            <a:endParaRPr kumimoji="1" lang="ja-JP" altLang="en-US"/>
          </a:p>
        </p:txBody>
      </p:sp>
    </p:spTree>
    <p:extLst>
      <p:ext uri="{BB962C8B-B14F-4D97-AF65-F5344CB8AC3E}">
        <p14:creationId xmlns:p14="http://schemas.microsoft.com/office/powerpoint/2010/main" val="1335475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15.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3.xml.rels><?xml version="1.0" encoding="UTF-8" standalone="yes"?>
<Relationships xmlns="http://schemas.openxmlformats.org/package/2006/relationships"><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34" Type="http://schemas.openxmlformats.org/officeDocument/2006/relationships/image" Target="../media/image62.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33" Type="http://schemas.openxmlformats.org/officeDocument/2006/relationships/image" Target="../media/image61.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60.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png"/><Relationship Id="rId36" Type="http://schemas.openxmlformats.org/officeDocument/2006/relationships/image" Target="../media/image64.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9.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 Id="rId30" Type="http://schemas.openxmlformats.org/officeDocument/2006/relationships/image" Target="../media/image58.png"/><Relationship Id="rId35" Type="http://schemas.openxmlformats.org/officeDocument/2006/relationships/image" Target="../media/image63.png"/><Relationship Id="rId8"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360.png"/><Relationship Id="rId13" Type="http://schemas.openxmlformats.org/officeDocument/2006/relationships/image" Target="../media/image410.png"/><Relationship Id="rId18" Type="http://schemas.openxmlformats.org/officeDocument/2006/relationships/image" Target="../media/image460.png"/><Relationship Id="rId26" Type="http://schemas.openxmlformats.org/officeDocument/2006/relationships/image" Target="../media/image540.png"/><Relationship Id="rId3" Type="http://schemas.openxmlformats.org/officeDocument/2006/relationships/image" Target="../media/image310.png"/><Relationship Id="rId21" Type="http://schemas.openxmlformats.org/officeDocument/2006/relationships/image" Target="../media/image490.png"/><Relationship Id="rId7" Type="http://schemas.openxmlformats.org/officeDocument/2006/relationships/image" Target="../media/image350.png"/><Relationship Id="rId12" Type="http://schemas.openxmlformats.org/officeDocument/2006/relationships/image" Target="../media/image400.png"/><Relationship Id="rId17" Type="http://schemas.openxmlformats.org/officeDocument/2006/relationships/image" Target="../media/image450.png"/><Relationship Id="rId25" Type="http://schemas.openxmlformats.org/officeDocument/2006/relationships/image" Target="../media/image530.png"/><Relationship Id="rId2" Type="http://schemas.openxmlformats.org/officeDocument/2006/relationships/image" Target="../media/image300.png"/><Relationship Id="rId16" Type="http://schemas.openxmlformats.org/officeDocument/2006/relationships/image" Target="../media/image440.png"/><Relationship Id="rId20" Type="http://schemas.openxmlformats.org/officeDocument/2006/relationships/image" Target="../media/image480.png"/><Relationship Id="rId29" Type="http://schemas.openxmlformats.org/officeDocument/2006/relationships/image" Target="../media/image570.png"/><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image" Target="../media/image390.png"/><Relationship Id="rId24" Type="http://schemas.openxmlformats.org/officeDocument/2006/relationships/image" Target="../media/image520.png"/><Relationship Id="rId32" Type="http://schemas.openxmlformats.org/officeDocument/2006/relationships/image" Target="../media/image600.png"/><Relationship Id="rId5" Type="http://schemas.openxmlformats.org/officeDocument/2006/relationships/image" Target="../media/image330.png"/><Relationship Id="rId15" Type="http://schemas.openxmlformats.org/officeDocument/2006/relationships/image" Target="../media/image430.png"/><Relationship Id="rId23" Type="http://schemas.openxmlformats.org/officeDocument/2006/relationships/image" Target="../media/image510.png"/><Relationship Id="rId28" Type="http://schemas.openxmlformats.org/officeDocument/2006/relationships/image" Target="../media/image560.png"/><Relationship Id="rId10" Type="http://schemas.openxmlformats.org/officeDocument/2006/relationships/image" Target="../media/image380.png"/><Relationship Id="rId19" Type="http://schemas.openxmlformats.org/officeDocument/2006/relationships/image" Target="../media/image470.png"/><Relationship Id="rId31" Type="http://schemas.openxmlformats.org/officeDocument/2006/relationships/image" Target="../media/image590.png"/><Relationship Id="rId4" Type="http://schemas.openxmlformats.org/officeDocument/2006/relationships/image" Target="../media/image320.png"/><Relationship Id="rId9" Type="http://schemas.openxmlformats.org/officeDocument/2006/relationships/image" Target="../media/image370.png"/><Relationship Id="rId14" Type="http://schemas.openxmlformats.org/officeDocument/2006/relationships/image" Target="../media/image420.png"/><Relationship Id="rId22" Type="http://schemas.openxmlformats.org/officeDocument/2006/relationships/image" Target="../media/image500.png"/><Relationship Id="rId27" Type="http://schemas.openxmlformats.org/officeDocument/2006/relationships/image" Target="../media/image550.png"/><Relationship Id="rId30" Type="http://schemas.openxmlformats.org/officeDocument/2006/relationships/image" Target="../media/image580.png"/></Relationships>
</file>

<file path=ppt/slides/_rels/slide15.xml.rels><?xml version="1.0" encoding="UTF-8" standalone="yes"?>
<Relationships xmlns="http://schemas.openxmlformats.org/package/2006/relationships"><Relationship Id="rId13" Type="http://schemas.openxmlformats.org/officeDocument/2006/relationships/image" Target="../media/image76.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66.png"/><Relationship Id="rId21" Type="http://schemas.openxmlformats.org/officeDocument/2006/relationships/image" Target="../media/image84.png"/><Relationship Id="rId34" Type="http://schemas.openxmlformats.org/officeDocument/2006/relationships/image" Target="../media/image97.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96.png"/><Relationship Id="rId2" Type="http://schemas.openxmlformats.org/officeDocument/2006/relationships/image" Target="../media/image65.png"/><Relationship Id="rId16" Type="http://schemas.openxmlformats.org/officeDocument/2006/relationships/image" Target="../media/image79.png"/><Relationship Id="rId20" Type="http://schemas.openxmlformats.org/officeDocument/2006/relationships/image" Target="../media/image83.png"/><Relationship Id="rId29"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24" Type="http://schemas.openxmlformats.org/officeDocument/2006/relationships/image" Target="../media/image87.png"/><Relationship Id="rId32" Type="http://schemas.openxmlformats.org/officeDocument/2006/relationships/image" Target="../media/image95.png"/><Relationship Id="rId5" Type="http://schemas.openxmlformats.org/officeDocument/2006/relationships/image" Target="../media/image68.png"/><Relationship Id="rId15" Type="http://schemas.openxmlformats.org/officeDocument/2006/relationships/image" Target="../media/image78.png"/><Relationship Id="rId23" Type="http://schemas.openxmlformats.org/officeDocument/2006/relationships/image" Target="../media/image86.png"/><Relationship Id="rId28" Type="http://schemas.openxmlformats.org/officeDocument/2006/relationships/image" Target="../media/image91.png"/><Relationship Id="rId10" Type="http://schemas.openxmlformats.org/officeDocument/2006/relationships/image" Target="../media/image73.png"/><Relationship Id="rId19" Type="http://schemas.openxmlformats.org/officeDocument/2006/relationships/image" Target="../media/image82.png"/><Relationship Id="rId31" Type="http://schemas.openxmlformats.org/officeDocument/2006/relationships/image" Target="../media/image94.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3.png"/><Relationship Id="rId8" Type="http://schemas.openxmlformats.org/officeDocument/2006/relationships/image" Target="../media/image71.png"/></Relationships>
</file>

<file path=ppt/slides/_rels/slide16.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26" Type="http://schemas.openxmlformats.org/officeDocument/2006/relationships/image" Target="../media/image51.png"/><Relationship Id="rId3" Type="http://schemas.openxmlformats.org/officeDocument/2006/relationships/image" Target="../media/image31.png"/><Relationship Id="rId21" Type="http://schemas.openxmlformats.org/officeDocument/2006/relationships/image" Target="../media/image46.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5" Type="http://schemas.openxmlformats.org/officeDocument/2006/relationships/image" Target="../media/image50.png"/><Relationship Id="rId2" Type="http://schemas.openxmlformats.org/officeDocument/2006/relationships/image" Target="../media/image30.png"/><Relationship Id="rId16" Type="http://schemas.openxmlformats.org/officeDocument/2006/relationships/image" Target="../media/image110.png"/><Relationship Id="rId20" Type="http://schemas.openxmlformats.org/officeDocument/2006/relationships/image" Target="../media/image114.png"/><Relationship Id="rId29"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24" Type="http://schemas.openxmlformats.org/officeDocument/2006/relationships/image" Target="../media/image49.png"/><Relationship Id="rId5" Type="http://schemas.openxmlformats.org/officeDocument/2006/relationships/image" Target="../media/image99.png"/><Relationship Id="rId15" Type="http://schemas.openxmlformats.org/officeDocument/2006/relationships/image" Target="../media/image109.png"/><Relationship Id="rId23" Type="http://schemas.openxmlformats.org/officeDocument/2006/relationships/image" Target="../media/image48.png"/><Relationship Id="rId28" Type="http://schemas.openxmlformats.org/officeDocument/2006/relationships/image" Target="../media/image53.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 Id="rId22" Type="http://schemas.openxmlformats.org/officeDocument/2006/relationships/image" Target="../media/image47.png"/><Relationship Id="rId27" Type="http://schemas.openxmlformats.org/officeDocument/2006/relationships/image" Target="../media/image52.png"/><Relationship Id="rId30"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587E3CC-5829-D479-58C2-8AF462F81C57}"/>
              </a:ext>
            </a:extLst>
          </p:cNvPr>
          <p:cNvSpPr/>
          <p:nvPr/>
        </p:nvSpPr>
        <p:spPr>
          <a:xfrm>
            <a:off x="642215" y="3134825"/>
            <a:ext cx="2037229" cy="1667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F72FFEF-82A8-1A13-3B2B-3DED2DB4CA97}"/>
              </a:ext>
            </a:extLst>
          </p:cNvPr>
          <p:cNvSpPr txBox="1"/>
          <p:nvPr/>
        </p:nvSpPr>
        <p:spPr>
          <a:xfrm>
            <a:off x="146725" y="133487"/>
            <a:ext cx="3028207" cy="461665"/>
          </a:xfrm>
          <a:prstGeom prst="rect">
            <a:avLst/>
          </a:prstGeom>
          <a:noFill/>
        </p:spPr>
        <p:txBody>
          <a:bodyPr wrap="square" rtlCol="0">
            <a:spAutoFit/>
          </a:bodyPr>
          <a:lstStyle/>
          <a:p>
            <a:r>
              <a:rPr kumimoji="1" lang="ja-JP" altLang="en-US" sz="2400" dirty="0"/>
              <a:t>物体が保持する情報</a:t>
            </a:r>
          </a:p>
        </p:txBody>
      </p:sp>
      <p:cxnSp>
        <p:nvCxnSpPr>
          <p:cNvPr id="7" name="直線矢印コネクタ 6">
            <a:extLst>
              <a:ext uri="{FF2B5EF4-FFF2-40B4-BE49-F238E27FC236}">
                <a16:creationId xmlns:a16="http://schemas.microsoft.com/office/drawing/2014/main" id="{E737E663-0A62-1310-19BF-6AF9414B0E84}"/>
              </a:ext>
            </a:extLst>
          </p:cNvPr>
          <p:cNvCxnSpPr/>
          <p:nvPr/>
        </p:nvCxnSpPr>
        <p:spPr>
          <a:xfrm>
            <a:off x="1660829" y="3968542"/>
            <a:ext cx="0" cy="51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AC4C5A8-2F38-0DAB-44D7-FB50FAA11466}"/>
              </a:ext>
            </a:extLst>
          </p:cNvPr>
          <p:cNvSpPr txBox="1"/>
          <p:nvPr/>
        </p:nvSpPr>
        <p:spPr>
          <a:xfrm>
            <a:off x="1248463" y="3701246"/>
            <a:ext cx="1047522" cy="276999"/>
          </a:xfrm>
          <a:prstGeom prst="rect">
            <a:avLst/>
          </a:prstGeom>
          <a:noFill/>
        </p:spPr>
        <p:txBody>
          <a:bodyPr wrap="square" rtlCol="0">
            <a:spAutoFit/>
          </a:bodyPr>
          <a:lstStyle/>
          <a:p>
            <a:r>
              <a:rPr kumimoji="1" lang="ja-JP" altLang="en-US" sz="1200"/>
              <a:t>重力（力）</a:t>
            </a:r>
            <a:endParaRPr kumimoji="1" lang="ja-JP" altLang="en-US" sz="1200" dirty="0"/>
          </a:p>
        </p:txBody>
      </p:sp>
      <p:cxnSp>
        <p:nvCxnSpPr>
          <p:cNvPr id="10" name="直線矢印コネクタ 9">
            <a:extLst>
              <a:ext uri="{FF2B5EF4-FFF2-40B4-BE49-F238E27FC236}">
                <a16:creationId xmlns:a16="http://schemas.microsoft.com/office/drawing/2014/main" id="{D25295BC-F91A-7F01-209E-9873BB678FF8}"/>
              </a:ext>
            </a:extLst>
          </p:cNvPr>
          <p:cNvCxnSpPr>
            <a:cxnSpLocks/>
          </p:cNvCxnSpPr>
          <p:nvPr/>
        </p:nvCxnSpPr>
        <p:spPr>
          <a:xfrm>
            <a:off x="2376623" y="2227344"/>
            <a:ext cx="0" cy="907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92E169F-0F55-36D5-B839-5956BBAA835C}"/>
              </a:ext>
            </a:extLst>
          </p:cNvPr>
          <p:cNvSpPr txBox="1"/>
          <p:nvPr/>
        </p:nvSpPr>
        <p:spPr>
          <a:xfrm>
            <a:off x="2982265" y="2227344"/>
            <a:ext cx="2743200" cy="861774"/>
          </a:xfrm>
          <a:prstGeom prst="rect">
            <a:avLst/>
          </a:prstGeom>
          <a:noFill/>
        </p:spPr>
        <p:txBody>
          <a:bodyPr wrap="square" rtlCol="0">
            <a:spAutoFit/>
          </a:bodyPr>
          <a:lstStyle/>
          <a:p>
            <a:r>
              <a:rPr kumimoji="1" lang="ja-JP" altLang="en-US" sz="1400" dirty="0"/>
              <a:t>接触している物体の情報（法線）</a:t>
            </a:r>
            <a:endParaRPr kumimoji="1" lang="en-US" altLang="ja-JP" sz="1400" dirty="0"/>
          </a:p>
          <a:p>
            <a:r>
              <a:rPr kumimoji="1" lang="ja-JP" altLang="en-US" sz="1100" dirty="0"/>
              <a:t>・接触点に与える力</a:t>
            </a:r>
            <a:endParaRPr kumimoji="1" lang="en-US" altLang="ja-JP" sz="1100" dirty="0"/>
          </a:p>
          <a:p>
            <a:r>
              <a:rPr lang="ja-JP" altLang="en-US" sz="1100" dirty="0"/>
              <a:t>・接触点に与えるブレーキ</a:t>
            </a:r>
            <a:endParaRPr kumimoji="1" lang="en-US" altLang="ja-JP" sz="1100" dirty="0"/>
          </a:p>
        </p:txBody>
      </p:sp>
      <p:sp>
        <p:nvSpPr>
          <p:cNvPr id="12" name="テキスト ボックス 11">
            <a:extLst>
              <a:ext uri="{FF2B5EF4-FFF2-40B4-BE49-F238E27FC236}">
                <a16:creationId xmlns:a16="http://schemas.microsoft.com/office/drawing/2014/main" id="{1D9A2958-FCA8-086A-E3DD-5CCF3B45451C}"/>
              </a:ext>
            </a:extLst>
          </p:cNvPr>
          <p:cNvSpPr txBox="1"/>
          <p:nvPr/>
        </p:nvSpPr>
        <p:spPr>
          <a:xfrm>
            <a:off x="1908093" y="1514716"/>
            <a:ext cx="2196935" cy="369332"/>
          </a:xfrm>
          <a:prstGeom prst="rect">
            <a:avLst/>
          </a:prstGeom>
          <a:noFill/>
        </p:spPr>
        <p:txBody>
          <a:bodyPr wrap="square" rtlCol="0">
            <a:spAutoFit/>
          </a:bodyPr>
          <a:lstStyle/>
          <a:p>
            <a:r>
              <a:rPr kumimoji="1" lang="ja-JP" altLang="en-US" dirty="0"/>
              <a:t>固定なし</a:t>
            </a:r>
          </a:p>
        </p:txBody>
      </p:sp>
      <p:sp>
        <p:nvSpPr>
          <p:cNvPr id="13" name="正方形/長方形 12">
            <a:extLst>
              <a:ext uri="{FF2B5EF4-FFF2-40B4-BE49-F238E27FC236}">
                <a16:creationId xmlns:a16="http://schemas.microsoft.com/office/drawing/2014/main" id="{BB11DF5B-AE04-7548-6CF7-D43FC9D20130}"/>
              </a:ext>
            </a:extLst>
          </p:cNvPr>
          <p:cNvSpPr/>
          <p:nvPr/>
        </p:nvSpPr>
        <p:spPr>
          <a:xfrm>
            <a:off x="5839436" y="3134825"/>
            <a:ext cx="2037229" cy="1667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B13ACF10-7396-54EE-196D-C9469BD29FA6}"/>
              </a:ext>
            </a:extLst>
          </p:cNvPr>
          <p:cNvSpPr txBox="1"/>
          <p:nvPr/>
        </p:nvSpPr>
        <p:spPr>
          <a:xfrm>
            <a:off x="7152815" y="1560882"/>
            <a:ext cx="4502816" cy="369332"/>
          </a:xfrm>
          <a:prstGeom prst="rect">
            <a:avLst/>
          </a:prstGeom>
          <a:noFill/>
        </p:spPr>
        <p:txBody>
          <a:bodyPr wrap="square" rtlCol="0">
            <a:spAutoFit/>
          </a:bodyPr>
          <a:lstStyle/>
          <a:p>
            <a:r>
              <a:rPr kumimoji="1" lang="ja-JP" altLang="en-US" dirty="0"/>
              <a:t>固定あり（めんどいので全固定の場合）</a:t>
            </a:r>
          </a:p>
        </p:txBody>
      </p:sp>
      <p:cxnSp>
        <p:nvCxnSpPr>
          <p:cNvPr id="19" name="直線矢印コネクタ 18">
            <a:extLst>
              <a:ext uri="{FF2B5EF4-FFF2-40B4-BE49-F238E27FC236}">
                <a16:creationId xmlns:a16="http://schemas.microsoft.com/office/drawing/2014/main" id="{2C221A13-DEED-E930-B5CD-DAEF74A98CA7}"/>
              </a:ext>
            </a:extLst>
          </p:cNvPr>
          <p:cNvCxnSpPr>
            <a:cxnSpLocks/>
          </p:cNvCxnSpPr>
          <p:nvPr/>
        </p:nvCxnSpPr>
        <p:spPr>
          <a:xfrm flipV="1">
            <a:off x="7101444" y="3134825"/>
            <a:ext cx="472400" cy="469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19A3AA1-0C06-60C5-FCA6-1A103B0C0699}"/>
              </a:ext>
            </a:extLst>
          </p:cNvPr>
          <p:cNvSpPr txBox="1"/>
          <p:nvPr/>
        </p:nvSpPr>
        <p:spPr>
          <a:xfrm>
            <a:off x="7152815" y="3579408"/>
            <a:ext cx="2743200" cy="477054"/>
          </a:xfrm>
          <a:prstGeom prst="rect">
            <a:avLst/>
          </a:prstGeom>
          <a:noFill/>
        </p:spPr>
        <p:txBody>
          <a:bodyPr wrap="square" rtlCol="0">
            <a:spAutoFit/>
          </a:bodyPr>
          <a:lstStyle/>
          <a:p>
            <a:r>
              <a:rPr kumimoji="1" lang="ja-JP" altLang="en-US" sz="1400" dirty="0"/>
              <a:t>接触している物体への情報</a:t>
            </a:r>
            <a:endParaRPr kumimoji="1" lang="en-US" altLang="ja-JP" sz="1400" dirty="0"/>
          </a:p>
          <a:p>
            <a:r>
              <a:rPr lang="ja-JP" altLang="en-US" sz="1100" dirty="0"/>
              <a:t>・接触点に与えるブレーキ</a:t>
            </a:r>
            <a:endParaRPr kumimoji="1" lang="en-US" altLang="ja-JP" sz="1100" dirty="0"/>
          </a:p>
        </p:txBody>
      </p:sp>
      <p:cxnSp>
        <p:nvCxnSpPr>
          <p:cNvPr id="23" name="直線矢印コネクタ 22">
            <a:extLst>
              <a:ext uri="{FF2B5EF4-FFF2-40B4-BE49-F238E27FC236}">
                <a16:creationId xmlns:a16="http://schemas.microsoft.com/office/drawing/2014/main" id="{9C77E7DE-1213-7D6A-273A-BF451FB34323}"/>
              </a:ext>
            </a:extLst>
          </p:cNvPr>
          <p:cNvCxnSpPr>
            <a:cxnSpLocks/>
          </p:cNvCxnSpPr>
          <p:nvPr/>
        </p:nvCxnSpPr>
        <p:spPr>
          <a:xfrm flipV="1">
            <a:off x="2376623" y="3134825"/>
            <a:ext cx="0" cy="5664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5DEC350D-06BF-0102-F6E4-41AD8209A3F0}"/>
              </a:ext>
            </a:extLst>
          </p:cNvPr>
          <p:cNvSpPr txBox="1"/>
          <p:nvPr/>
        </p:nvSpPr>
        <p:spPr>
          <a:xfrm>
            <a:off x="2381326" y="3723176"/>
            <a:ext cx="2743200" cy="861774"/>
          </a:xfrm>
          <a:prstGeom prst="rect">
            <a:avLst/>
          </a:prstGeom>
          <a:noFill/>
        </p:spPr>
        <p:txBody>
          <a:bodyPr wrap="square" rtlCol="0">
            <a:spAutoFit/>
          </a:bodyPr>
          <a:lstStyle/>
          <a:p>
            <a:r>
              <a:rPr kumimoji="1" lang="ja-JP" altLang="en-US" sz="1400" dirty="0"/>
              <a:t>接触している物体への情報（法線）</a:t>
            </a:r>
            <a:endParaRPr kumimoji="1" lang="en-US" altLang="ja-JP" sz="1400" dirty="0"/>
          </a:p>
          <a:p>
            <a:r>
              <a:rPr kumimoji="1" lang="ja-JP" altLang="en-US" sz="1100" dirty="0"/>
              <a:t>・接触点に与える力</a:t>
            </a:r>
            <a:endParaRPr kumimoji="1" lang="en-US" altLang="ja-JP" sz="1100" dirty="0"/>
          </a:p>
          <a:p>
            <a:r>
              <a:rPr lang="ja-JP" altLang="en-US" sz="1100" dirty="0"/>
              <a:t>・接触点に与えるブレーキ</a:t>
            </a:r>
            <a:endParaRPr kumimoji="1" lang="en-US" altLang="ja-JP" sz="1100" dirty="0"/>
          </a:p>
        </p:txBody>
      </p:sp>
      <p:sp>
        <p:nvSpPr>
          <p:cNvPr id="27" name="正方形/長方形 26">
            <a:extLst>
              <a:ext uri="{FF2B5EF4-FFF2-40B4-BE49-F238E27FC236}">
                <a16:creationId xmlns:a16="http://schemas.microsoft.com/office/drawing/2014/main" id="{DDDA8B35-5961-3392-2E6A-107B16641FF4}"/>
              </a:ext>
            </a:extLst>
          </p:cNvPr>
          <p:cNvSpPr/>
          <p:nvPr/>
        </p:nvSpPr>
        <p:spPr>
          <a:xfrm>
            <a:off x="9547761" y="5102492"/>
            <a:ext cx="932213"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28711AC-2CDA-01C9-0166-FBF4E74B74D5}"/>
              </a:ext>
            </a:extLst>
          </p:cNvPr>
          <p:cNvSpPr/>
          <p:nvPr/>
        </p:nvSpPr>
        <p:spPr>
          <a:xfrm>
            <a:off x="7876666" y="5898139"/>
            <a:ext cx="3862092"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B8D2C2E-B8EA-F64A-5B6C-F6459C51A3AB}"/>
              </a:ext>
            </a:extLst>
          </p:cNvPr>
          <p:cNvSpPr/>
          <p:nvPr/>
        </p:nvSpPr>
        <p:spPr>
          <a:xfrm rot="2758962">
            <a:off x="8861391" y="5089094"/>
            <a:ext cx="512168" cy="701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6C37038A-E7B4-B887-9504-DE579AA09859}"/>
              </a:ext>
            </a:extLst>
          </p:cNvPr>
          <p:cNvCxnSpPr>
            <a:cxnSpLocks/>
          </p:cNvCxnSpPr>
          <p:nvPr/>
        </p:nvCxnSpPr>
        <p:spPr>
          <a:xfrm>
            <a:off x="9167751" y="5385460"/>
            <a:ext cx="38000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0E51CA3-0BB7-736A-7AD6-38D561212B50}"/>
              </a:ext>
            </a:extLst>
          </p:cNvPr>
          <p:cNvCxnSpPr/>
          <p:nvPr/>
        </p:nvCxnSpPr>
        <p:spPr>
          <a:xfrm>
            <a:off x="2025522" y="3134825"/>
            <a:ext cx="702202" cy="0"/>
          </a:xfrm>
          <a:prstGeom prst="straightConnector1">
            <a:avLst/>
          </a:prstGeom>
          <a:ln w="2222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C858A11-0ACD-147D-CD78-8E98F4F55D21}"/>
              </a:ext>
            </a:extLst>
          </p:cNvPr>
          <p:cNvSpPr txBox="1"/>
          <p:nvPr/>
        </p:nvSpPr>
        <p:spPr>
          <a:xfrm>
            <a:off x="243445" y="2726898"/>
            <a:ext cx="1881941" cy="861774"/>
          </a:xfrm>
          <a:prstGeom prst="rect">
            <a:avLst/>
          </a:prstGeom>
          <a:noFill/>
        </p:spPr>
        <p:txBody>
          <a:bodyPr wrap="square" rtlCol="0">
            <a:spAutoFit/>
          </a:bodyPr>
          <a:lstStyle/>
          <a:p>
            <a:r>
              <a:rPr lang="ja-JP" altLang="en-US" sz="1400" dirty="0"/>
              <a:t>接触位置の摩擦情報（法線に直角）</a:t>
            </a:r>
            <a:endParaRPr lang="en-US" altLang="ja-JP" sz="1400" dirty="0"/>
          </a:p>
          <a:p>
            <a:r>
              <a:rPr lang="ja-JP" altLang="en-US" sz="1100" dirty="0"/>
              <a:t>・接触点に与える力</a:t>
            </a:r>
            <a:endParaRPr lang="en-US" altLang="ja-JP" sz="1100" dirty="0"/>
          </a:p>
          <a:p>
            <a:r>
              <a:rPr lang="ja-JP" altLang="en-US" sz="1100" dirty="0"/>
              <a:t>・接触点に与えるブレーキ</a:t>
            </a:r>
            <a:endParaRPr lang="en-US" altLang="ja-JP" sz="1100" dirty="0"/>
          </a:p>
        </p:txBody>
      </p:sp>
    </p:spTree>
    <p:extLst>
      <p:ext uri="{BB962C8B-B14F-4D97-AF65-F5344CB8AC3E}">
        <p14:creationId xmlns:p14="http://schemas.microsoft.com/office/powerpoint/2010/main" val="96583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1822DCF-4DBC-B510-AC00-93841B22B7CE}"/>
              </a:ext>
            </a:extLst>
          </p:cNvPr>
          <p:cNvSpPr txBox="1"/>
          <p:nvPr/>
        </p:nvSpPr>
        <p:spPr>
          <a:xfrm>
            <a:off x="145648" y="171160"/>
            <a:ext cx="4675734" cy="461665"/>
          </a:xfrm>
          <a:prstGeom prst="rect">
            <a:avLst/>
          </a:prstGeom>
          <a:noFill/>
        </p:spPr>
        <p:txBody>
          <a:bodyPr wrap="square" rtlCol="0">
            <a:spAutoFit/>
          </a:bodyPr>
          <a:lstStyle/>
          <a:p>
            <a:r>
              <a:rPr lang="ja-JP" altLang="en-US" sz="2400" dirty="0"/>
              <a:t>接触時の毎フレーム変化</a:t>
            </a:r>
            <a:endParaRPr kumimoji="1" lang="ja-JP" altLang="en-US" sz="2400" dirty="0"/>
          </a:p>
        </p:txBody>
      </p:sp>
      <p:sp>
        <p:nvSpPr>
          <p:cNvPr id="6" name="正方形/長方形 5">
            <a:extLst>
              <a:ext uri="{FF2B5EF4-FFF2-40B4-BE49-F238E27FC236}">
                <a16:creationId xmlns:a16="http://schemas.microsoft.com/office/drawing/2014/main" id="{684CD735-8BEA-DF5D-6C4B-A83147A59978}"/>
              </a:ext>
            </a:extLst>
          </p:cNvPr>
          <p:cNvSpPr/>
          <p:nvPr/>
        </p:nvSpPr>
        <p:spPr>
          <a:xfrm>
            <a:off x="731286" y="2528961"/>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24F0CBA-4212-0745-F429-79BB77B0AE33}"/>
              </a:ext>
            </a:extLst>
          </p:cNvPr>
          <p:cNvCxnSpPr>
            <a:cxnSpLocks/>
          </p:cNvCxnSpPr>
          <p:nvPr/>
        </p:nvCxnSpPr>
        <p:spPr>
          <a:xfrm>
            <a:off x="2529584" y="902525"/>
            <a:ext cx="0" cy="5955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B2DBC33-0345-7FDE-08C6-0A92E79AF65D}"/>
              </a:ext>
            </a:extLst>
          </p:cNvPr>
          <p:cNvCxnSpPr>
            <a:cxnSpLocks/>
          </p:cNvCxnSpPr>
          <p:nvPr/>
        </p:nvCxnSpPr>
        <p:spPr>
          <a:xfrm flipH="1">
            <a:off x="10068754" y="857992"/>
            <a:ext cx="3596" cy="60445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DCEFBC33-E19E-4A8F-8644-76019249C89D}"/>
              </a:ext>
            </a:extLst>
          </p:cNvPr>
          <p:cNvSpPr/>
          <p:nvPr/>
        </p:nvSpPr>
        <p:spPr>
          <a:xfrm>
            <a:off x="103556" y="3494078"/>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6AC3723-64DE-2F02-DE77-C558C3D6E7E0}"/>
              </a:ext>
            </a:extLst>
          </p:cNvPr>
          <p:cNvSpPr txBox="1"/>
          <p:nvPr/>
        </p:nvSpPr>
        <p:spPr>
          <a:xfrm>
            <a:off x="209907" y="4081227"/>
            <a:ext cx="2081814" cy="2677656"/>
          </a:xfrm>
          <a:prstGeom prst="rect">
            <a:avLst/>
          </a:prstGeom>
          <a:noFill/>
        </p:spPr>
        <p:txBody>
          <a:bodyPr wrap="square" rtlCol="0">
            <a:spAutoFit/>
          </a:bodyPr>
          <a:lstStyle/>
          <a:p>
            <a:r>
              <a:rPr lang="ja-JP" altLang="en-US" sz="1400" dirty="0"/>
              <a:t>球体</a:t>
            </a:r>
            <a:r>
              <a:rPr lang="en-US" altLang="ja-JP" sz="1400" dirty="0"/>
              <a:t>C</a:t>
            </a:r>
            <a:r>
              <a:rPr lang="ja-JP" altLang="en-US" sz="1400" dirty="0"/>
              <a:t>は現実の体の位置であると想定し、ゲーム内で実体はなく、すり抜ける。</a:t>
            </a:r>
            <a:r>
              <a:rPr lang="en-US" altLang="ja-JP" sz="1400" dirty="0"/>
              <a:t>C</a:t>
            </a:r>
            <a:r>
              <a:rPr lang="ja-JP" altLang="en-US" sz="1400" dirty="0"/>
              <a:t>からは自身の座標しかわからない</a:t>
            </a:r>
            <a:endParaRPr lang="en-US" altLang="ja-JP" sz="1400" dirty="0"/>
          </a:p>
          <a:p>
            <a:endParaRPr lang="en-US" altLang="ja-JP" sz="1400" dirty="0"/>
          </a:p>
          <a:p>
            <a:r>
              <a:rPr lang="ja-JP" altLang="en-US" sz="1400" dirty="0"/>
              <a:t>接触地点の座標に対して働く最大の抗力を</a:t>
            </a:r>
            <a:r>
              <a:rPr lang="en-US" altLang="ja-JP" sz="1400" dirty="0"/>
              <a:t>A,B</a:t>
            </a:r>
            <a:r>
              <a:rPr lang="ja-JP" altLang="en-US" sz="1400" dirty="0"/>
              <a:t>の摩擦係数、質量などの情報から計算、</a:t>
            </a:r>
            <a:r>
              <a:rPr lang="en-US" altLang="ja-JP" sz="1400" dirty="0"/>
              <a:t>C</a:t>
            </a:r>
            <a:r>
              <a:rPr lang="ja-JP" altLang="en-US" sz="1400" dirty="0"/>
              <a:t>にブレーキとして加える</a:t>
            </a:r>
            <a:endParaRPr lang="en-US" altLang="ja-JP" sz="1400" dirty="0"/>
          </a:p>
          <a:p>
            <a:r>
              <a:rPr lang="ja-JP" altLang="en-US" sz="1400" dirty="0"/>
              <a:t>計算方法は別スライド</a:t>
            </a:r>
            <a:endParaRPr lang="en-US" altLang="ja-JP" sz="1400" dirty="0"/>
          </a:p>
        </p:txBody>
      </p:sp>
      <p:sp>
        <p:nvSpPr>
          <p:cNvPr id="2" name="楕円 1">
            <a:extLst>
              <a:ext uri="{FF2B5EF4-FFF2-40B4-BE49-F238E27FC236}">
                <a16:creationId xmlns:a16="http://schemas.microsoft.com/office/drawing/2014/main" id="{E9ED0EBC-84D5-1EBC-FF8E-F50944C41017}"/>
              </a:ext>
            </a:extLst>
          </p:cNvPr>
          <p:cNvSpPr/>
          <p:nvPr/>
        </p:nvSpPr>
        <p:spPr>
          <a:xfrm>
            <a:off x="1782842"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直線コネクタ 41">
            <a:extLst>
              <a:ext uri="{FF2B5EF4-FFF2-40B4-BE49-F238E27FC236}">
                <a16:creationId xmlns:a16="http://schemas.microsoft.com/office/drawing/2014/main" id="{06B7D28E-12C1-48CA-C3B6-FA44357320C7}"/>
              </a:ext>
            </a:extLst>
          </p:cNvPr>
          <p:cNvCxnSpPr>
            <a:cxnSpLocks/>
          </p:cNvCxnSpPr>
          <p:nvPr/>
        </p:nvCxnSpPr>
        <p:spPr>
          <a:xfrm>
            <a:off x="48377" y="3999015"/>
            <a:ext cx="1214362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1929C724-933D-EF99-6981-DB7D73E10D1F}"/>
              </a:ext>
            </a:extLst>
          </p:cNvPr>
          <p:cNvSpPr/>
          <p:nvPr/>
        </p:nvSpPr>
        <p:spPr>
          <a:xfrm>
            <a:off x="3237557" y="2528961"/>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EE80EB08-C32E-F583-5FF3-A6B1A9AC60AC}"/>
              </a:ext>
            </a:extLst>
          </p:cNvPr>
          <p:cNvSpPr/>
          <p:nvPr/>
        </p:nvSpPr>
        <p:spPr>
          <a:xfrm>
            <a:off x="2574199" y="3494078"/>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3FB49CB-0357-0DD0-DB25-346A6F44C55A}"/>
              </a:ext>
            </a:extLst>
          </p:cNvPr>
          <p:cNvSpPr/>
          <p:nvPr/>
        </p:nvSpPr>
        <p:spPr>
          <a:xfrm>
            <a:off x="4063471"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259E8A66-7656-EB79-5B4E-E02198B299A3}"/>
              </a:ext>
            </a:extLst>
          </p:cNvPr>
          <p:cNvSpPr/>
          <p:nvPr/>
        </p:nvSpPr>
        <p:spPr>
          <a:xfrm rot="20834633">
            <a:off x="5493223" y="2422485"/>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726F5F47-49AC-99D2-C4EB-099D4ADD0407}"/>
              </a:ext>
            </a:extLst>
          </p:cNvPr>
          <p:cNvSpPr/>
          <p:nvPr/>
        </p:nvSpPr>
        <p:spPr>
          <a:xfrm>
            <a:off x="5084826" y="3494078"/>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2967C463-6A7F-70A4-BAA6-9A733B5F78D6}"/>
              </a:ext>
            </a:extLst>
          </p:cNvPr>
          <p:cNvSpPr/>
          <p:nvPr/>
        </p:nvSpPr>
        <p:spPr>
          <a:xfrm>
            <a:off x="6574098"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BE615F8C-58B1-F618-95E1-E27C76B13E70}"/>
              </a:ext>
            </a:extLst>
          </p:cNvPr>
          <p:cNvSpPr/>
          <p:nvPr/>
        </p:nvSpPr>
        <p:spPr>
          <a:xfrm>
            <a:off x="10466732" y="2542423"/>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7E0E8670-9BA2-BA5D-922E-E5FAA0A37645}"/>
              </a:ext>
            </a:extLst>
          </p:cNvPr>
          <p:cNvSpPr/>
          <p:nvPr/>
        </p:nvSpPr>
        <p:spPr>
          <a:xfrm>
            <a:off x="10181254" y="3498453"/>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CA7B36F4-09DB-E836-58C5-57879C822024}"/>
              </a:ext>
            </a:extLst>
          </p:cNvPr>
          <p:cNvSpPr/>
          <p:nvPr/>
        </p:nvSpPr>
        <p:spPr>
          <a:xfrm>
            <a:off x="11608297"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テキスト ボックス 74">
            <a:extLst>
              <a:ext uri="{FF2B5EF4-FFF2-40B4-BE49-F238E27FC236}">
                <a16:creationId xmlns:a16="http://schemas.microsoft.com/office/drawing/2014/main" id="{DDCAF2BF-33AA-B072-1290-3D130228979A}"/>
              </a:ext>
            </a:extLst>
          </p:cNvPr>
          <p:cNvSpPr txBox="1"/>
          <p:nvPr/>
        </p:nvSpPr>
        <p:spPr>
          <a:xfrm>
            <a:off x="2732580" y="931117"/>
            <a:ext cx="1243623" cy="369332"/>
          </a:xfrm>
          <a:prstGeom prst="rect">
            <a:avLst/>
          </a:prstGeom>
          <a:noFill/>
          <a:ln>
            <a:solidFill>
              <a:schemeClr val="tx1"/>
            </a:solidFill>
          </a:ln>
        </p:spPr>
        <p:txBody>
          <a:bodyPr wrap="square" rtlCol="0">
            <a:spAutoFit/>
          </a:bodyPr>
          <a:lstStyle/>
          <a:p>
            <a:pPr algn="ctr"/>
            <a:r>
              <a:rPr kumimoji="1" lang="ja-JP" altLang="en-US" dirty="0"/>
              <a:t>接触保持</a:t>
            </a:r>
            <a:endParaRPr kumimoji="1" lang="en-US" altLang="ja-JP" dirty="0"/>
          </a:p>
        </p:txBody>
      </p:sp>
      <p:cxnSp>
        <p:nvCxnSpPr>
          <p:cNvPr id="78" name="直線矢印コネクタ 77">
            <a:extLst>
              <a:ext uri="{FF2B5EF4-FFF2-40B4-BE49-F238E27FC236}">
                <a16:creationId xmlns:a16="http://schemas.microsoft.com/office/drawing/2014/main" id="{79420082-67B8-1155-1D11-EB78F7F08F54}"/>
              </a:ext>
            </a:extLst>
          </p:cNvPr>
          <p:cNvCxnSpPr/>
          <p:nvPr/>
        </p:nvCxnSpPr>
        <p:spPr>
          <a:xfrm>
            <a:off x="566372" y="3480616"/>
            <a:ext cx="1385016"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D5C3B212-480C-191B-B6C5-35B0DC798D86}"/>
              </a:ext>
            </a:extLst>
          </p:cNvPr>
          <p:cNvSpPr txBox="1"/>
          <p:nvPr/>
        </p:nvSpPr>
        <p:spPr>
          <a:xfrm>
            <a:off x="1031135" y="3455189"/>
            <a:ext cx="487825" cy="230832"/>
          </a:xfrm>
          <a:prstGeom prst="rect">
            <a:avLst/>
          </a:prstGeom>
          <a:noFill/>
        </p:spPr>
        <p:txBody>
          <a:bodyPr wrap="square" rtlCol="0">
            <a:spAutoFit/>
          </a:bodyPr>
          <a:lstStyle/>
          <a:p>
            <a:r>
              <a:rPr kumimoji="1" lang="ja-JP" altLang="en-US" sz="900" dirty="0"/>
              <a:t>摩擦</a:t>
            </a:r>
          </a:p>
        </p:txBody>
      </p:sp>
      <p:cxnSp>
        <p:nvCxnSpPr>
          <p:cNvPr id="81" name="直線矢印コネクタ 80">
            <a:extLst>
              <a:ext uri="{FF2B5EF4-FFF2-40B4-BE49-F238E27FC236}">
                <a16:creationId xmlns:a16="http://schemas.microsoft.com/office/drawing/2014/main" id="{FEA3C2D8-6077-2CF1-E364-E35ED3CFE6E3}"/>
              </a:ext>
            </a:extLst>
          </p:cNvPr>
          <p:cNvCxnSpPr>
            <a:cxnSpLocks/>
            <a:endCxn id="2" idx="6"/>
          </p:cNvCxnSpPr>
          <p:nvPr/>
        </p:nvCxnSpPr>
        <p:spPr>
          <a:xfrm>
            <a:off x="1770342" y="2960683"/>
            <a:ext cx="349592"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E292668F-E117-8A03-FF6A-A3DA38463488}"/>
              </a:ext>
            </a:extLst>
          </p:cNvPr>
          <p:cNvCxnSpPr>
            <a:cxnSpLocks/>
            <a:stCxn id="6" idx="0"/>
          </p:cNvCxnSpPr>
          <p:nvPr/>
        </p:nvCxnSpPr>
        <p:spPr>
          <a:xfrm>
            <a:off x="1250814" y="2528961"/>
            <a:ext cx="0" cy="926888"/>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7AF79ED6-4D66-B015-D379-49A24DB8E766}"/>
              </a:ext>
            </a:extLst>
          </p:cNvPr>
          <p:cNvSpPr txBox="1"/>
          <p:nvPr/>
        </p:nvSpPr>
        <p:spPr>
          <a:xfrm>
            <a:off x="1212181" y="2595111"/>
            <a:ext cx="323165" cy="1240619"/>
          </a:xfrm>
          <a:prstGeom prst="rect">
            <a:avLst/>
          </a:prstGeom>
          <a:noFill/>
        </p:spPr>
        <p:txBody>
          <a:bodyPr vert="eaVert" wrap="square" rtlCol="0">
            <a:spAutoFit/>
          </a:bodyPr>
          <a:lstStyle/>
          <a:p>
            <a:r>
              <a:rPr lang="ja-JP" altLang="en-US" sz="900" dirty="0"/>
              <a:t>垂直抗力　重力</a:t>
            </a:r>
            <a:endParaRPr kumimoji="1" lang="ja-JP" altLang="en-US" sz="900" dirty="0"/>
          </a:p>
        </p:txBody>
      </p:sp>
      <p:sp>
        <p:nvSpPr>
          <p:cNvPr id="87" name="テキスト ボックス 86">
            <a:extLst>
              <a:ext uri="{FF2B5EF4-FFF2-40B4-BE49-F238E27FC236}">
                <a16:creationId xmlns:a16="http://schemas.microsoft.com/office/drawing/2014/main" id="{AFF805BA-37B3-EE33-DCC0-C9227379EF9D}"/>
              </a:ext>
            </a:extLst>
          </p:cNvPr>
          <p:cNvSpPr txBox="1"/>
          <p:nvPr/>
        </p:nvSpPr>
        <p:spPr>
          <a:xfrm>
            <a:off x="134702" y="3528486"/>
            <a:ext cx="948264" cy="369332"/>
          </a:xfrm>
          <a:prstGeom prst="rect">
            <a:avLst/>
          </a:prstGeom>
          <a:noFill/>
        </p:spPr>
        <p:txBody>
          <a:bodyPr wrap="square" rtlCol="0">
            <a:spAutoFit/>
          </a:bodyPr>
          <a:lstStyle/>
          <a:p>
            <a:r>
              <a:rPr lang="en-US" altLang="ja-JP" sz="900" b="1" dirty="0"/>
              <a:t>A</a:t>
            </a:r>
            <a:r>
              <a:rPr lang="ja-JP" altLang="en-US" sz="900" b="1" dirty="0"/>
              <a:t>：床</a:t>
            </a:r>
            <a:endParaRPr lang="en-US" altLang="ja-JP" sz="900" b="1" dirty="0"/>
          </a:p>
          <a:p>
            <a:r>
              <a:rPr kumimoji="1" lang="ja-JP" altLang="en-US" sz="900" b="1" dirty="0"/>
              <a:t>空間に固定</a:t>
            </a:r>
          </a:p>
        </p:txBody>
      </p:sp>
      <p:sp>
        <p:nvSpPr>
          <p:cNvPr id="88" name="テキスト ボックス 87">
            <a:extLst>
              <a:ext uri="{FF2B5EF4-FFF2-40B4-BE49-F238E27FC236}">
                <a16:creationId xmlns:a16="http://schemas.microsoft.com/office/drawing/2014/main" id="{947550A3-F6FE-B111-47D9-0F8493D1D023}"/>
              </a:ext>
            </a:extLst>
          </p:cNvPr>
          <p:cNvSpPr txBox="1"/>
          <p:nvPr/>
        </p:nvSpPr>
        <p:spPr>
          <a:xfrm>
            <a:off x="754125" y="2191104"/>
            <a:ext cx="764835" cy="369332"/>
          </a:xfrm>
          <a:prstGeom prst="rect">
            <a:avLst/>
          </a:prstGeom>
          <a:noFill/>
        </p:spPr>
        <p:txBody>
          <a:bodyPr wrap="square" rtlCol="0">
            <a:spAutoFit/>
          </a:bodyPr>
          <a:lstStyle/>
          <a:p>
            <a:r>
              <a:rPr kumimoji="1" lang="en-US" altLang="ja-JP" sz="900" b="1" dirty="0"/>
              <a:t>B</a:t>
            </a:r>
            <a:r>
              <a:rPr lang="ja-JP" altLang="en-US" sz="900" b="1" dirty="0"/>
              <a:t>：箱</a:t>
            </a:r>
            <a:endParaRPr lang="en-US" altLang="ja-JP" sz="900" b="1" dirty="0"/>
          </a:p>
          <a:p>
            <a:r>
              <a:rPr kumimoji="1" lang="ja-JP" altLang="en-US" sz="900" b="1" dirty="0"/>
              <a:t>固定なし</a:t>
            </a:r>
            <a:endParaRPr kumimoji="1" lang="en-US" altLang="ja-JP" sz="900" b="1" dirty="0"/>
          </a:p>
        </p:txBody>
      </p:sp>
      <p:sp>
        <p:nvSpPr>
          <p:cNvPr id="89" name="テキスト ボックス 88">
            <a:extLst>
              <a:ext uri="{FF2B5EF4-FFF2-40B4-BE49-F238E27FC236}">
                <a16:creationId xmlns:a16="http://schemas.microsoft.com/office/drawing/2014/main" id="{81BC36BE-0830-96BB-86C4-DEDC46082726}"/>
              </a:ext>
            </a:extLst>
          </p:cNvPr>
          <p:cNvSpPr txBox="1"/>
          <p:nvPr/>
        </p:nvSpPr>
        <p:spPr>
          <a:xfrm>
            <a:off x="1734935" y="2460711"/>
            <a:ext cx="663494" cy="369332"/>
          </a:xfrm>
          <a:prstGeom prst="rect">
            <a:avLst/>
          </a:prstGeom>
          <a:noFill/>
        </p:spPr>
        <p:txBody>
          <a:bodyPr wrap="square" rtlCol="0">
            <a:spAutoFit/>
          </a:bodyPr>
          <a:lstStyle/>
          <a:p>
            <a:r>
              <a:rPr kumimoji="1" lang="en-US" altLang="ja-JP" sz="900" b="1" dirty="0"/>
              <a:t>C</a:t>
            </a:r>
            <a:r>
              <a:rPr kumimoji="1" lang="ja-JP" altLang="en-US" sz="900" b="1" dirty="0"/>
              <a:t>：球体</a:t>
            </a:r>
            <a:endParaRPr kumimoji="1" lang="en-US" altLang="ja-JP" sz="900" b="1" dirty="0"/>
          </a:p>
          <a:p>
            <a:r>
              <a:rPr lang="ja-JP" altLang="en-US" sz="900" b="1" dirty="0"/>
              <a:t>実体無し</a:t>
            </a:r>
            <a:endParaRPr lang="en-US" altLang="ja-JP" sz="900" b="1" dirty="0"/>
          </a:p>
        </p:txBody>
      </p:sp>
      <p:cxnSp>
        <p:nvCxnSpPr>
          <p:cNvPr id="92" name="直線矢印コネクタ 91">
            <a:extLst>
              <a:ext uri="{FF2B5EF4-FFF2-40B4-BE49-F238E27FC236}">
                <a16:creationId xmlns:a16="http://schemas.microsoft.com/office/drawing/2014/main" id="{A8EC155C-8132-44A7-1878-3BB883F9C64F}"/>
              </a:ext>
            </a:extLst>
          </p:cNvPr>
          <p:cNvCxnSpPr>
            <a:cxnSpLocks/>
            <a:endCxn id="34" idx="2"/>
          </p:cNvCxnSpPr>
          <p:nvPr/>
        </p:nvCxnSpPr>
        <p:spPr>
          <a:xfrm flipH="1">
            <a:off x="4063471" y="2958071"/>
            <a:ext cx="213142" cy="26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F9A54C7D-C344-4DB3-57D5-46B018ADC4EA}"/>
              </a:ext>
            </a:extLst>
          </p:cNvPr>
          <p:cNvSpPr txBox="1"/>
          <p:nvPr/>
        </p:nvSpPr>
        <p:spPr>
          <a:xfrm>
            <a:off x="3895328" y="2969824"/>
            <a:ext cx="651963" cy="230832"/>
          </a:xfrm>
          <a:prstGeom prst="rect">
            <a:avLst/>
          </a:prstGeom>
          <a:noFill/>
        </p:spPr>
        <p:txBody>
          <a:bodyPr wrap="square" rtlCol="0">
            <a:spAutoFit/>
          </a:bodyPr>
          <a:lstStyle/>
          <a:p>
            <a:r>
              <a:rPr lang="ja-JP" altLang="en-US" sz="900" dirty="0"/>
              <a:t>移動量</a:t>
            </a:r>
            <a:endParaRPr kumimoji="1" lang="ja-JP" altLang="en-US" sz="900" dirty="0"/>
          </a:p>
        </p:txBody>
      </p:sp>
      <p:sp>
        <p:nvSpPr>
          <p:cNvPr id="100" name="テキスト ボックス 99">
            <a:extLst>
              <a:ext uri="{FF2B5EF4-FFF2-40B4-BE49-F238E27FC236}">
                <a16:creationId xmlns:a16="http://schemas.microsoft.com/office/drawing/2014/main" id="{8C50B850-3AA2-2155-0888-0173B1CE13FA}"/>
              </a:ext>
            </a:extLst>
          </p:cNvPr>
          <p:cNvSpPr txBox="1"/>
          <p:nvPr/>
        </p:nvSpPr>
        <p:spPr>
          <a:xfrm>
            <a:off x="2716178" y="4067217"/>
            <a:ext cx="2081814" cy="954107"/>
          </a:xfrm>
          <a:prstGeom prst="rect">
            <a:avLst/>
          </a:prstGeom>
          <a:noFill/>
        </p:spPr>
        <p:txBody>
          <a:bodyPr wrap="square" rtlCol="0">
            <a:spAutoFit/>
          </a:bodyPr>
          <a:lstStyle/>
          <a:p>
            <a:r>
              <a:rPr lang="ja-JP" altLang="en-US" sz="1400" dirty="0"/>
              <a:t>前フレームと比較した</a:t>
            </a:r>
            <a:r>
              <a:rPr lang="en-US" altLang="ja-JP" sz="1400" dirty="0"/>
              <a:t>C</a:t>
            </a:r>
            <a:r>
              <a:rPr lang="ja-JP" altLang="en-US" sz="1400" dirty="0"/>
              <a:t>の移動量と前フレームで与えた抗力から</a:t>
            </a:r>
            <a:r>
              <a:rPr lang="en-US" altLang="ja-JP" sz="1400" dirty="0"/>
              <a:t>C</a:t>
            </a:r>
            <a:r>
              <a:rPr lang="ja-JP" altLang="en-US" sz="1400" dirty="0"/>
              <a:t>の加えた力を計算</a:t>
            </a:r>
            <a:endParaRPr lang="en-US" altLang="ja-JP" sz="1400" dirty="0"/>
          </a:p>
        </p:txBody>
      </p:sp>
      <p:sp>
        <p:nvSpPr>
          <p:cNvPr id="101" name="テキスト ボックス 100">
            <a:extLst>
              <a:ext uri="{FF2B5EF4-FFF2-40B4-BE49-F238E27FC236}">
                <a16:creationId xmlns:a16="http://schemas.microsoft.com/office/drawing/2014/main" id="{FCD091BC-031B-D31E-7821-8FC793BF2325}"/>
              </a:ext>
            </a:extLst>
          </p:cNvPr>
          <p:cNvSpPr txBox="1"/>
          <p:nvPr/>
        </p:nvSpPr>
        <p:spPr>
          <a:xfrm>
            <a:off x="7642726" y="4086832"/>
            <a:ext cx="2081814" cy="523220"/>
          </a:xfrm>
          <a:prstGeom prst="rect">
            <a:avLst/>
          </a:prstGeom>
          <a:noFill/>
        </p:spPr>
        <p:txBody>
          <a:bodyPr wrap="square" rtlCol="0">
            <a:spAutoFit/>
          </a:bodyPr>
          <a:lstStyle/>
          <a:p>
            <a:r>
              <a:rPr lang="ja-JP" altLang="en-US" sz="1400" dirty="0"/>
              <a:t>前述した方法で再度抗力の計算、</a:t>
            </a:r>
            <a:r>
              <a:rPr lang="en-US" altLang="ja-JP" sz="1400" dirty="0"/>
              <a:t>C</a:t>
            </a:r>
            <a:r>
              <a:rPr lang="ja-JP" altLang="en-US" sz="1400" dirty="0"/>
              <a:t>に反映</a:t>
            </a:r>
            <a:endParaRPr lang="en-US" altLang="ja-JP" sz="1400" dirty="0"/>
          </a:p>
        </p:txBody>
      </p:sp>
      <p:sp>
        <p:nvSpPr>
          <p:cNvPr id="102" name="テキスト ボックス 101">
            <a:extLst>
              <a:ext uri="{FF2B5EF4-FFF2-40B4-BE49-F238E27FC236}">
                <a16:creationId xmlns:a16="http://schemas.microsoft.com/office/drawing/2014/main" id="{7266A6FE-F0EC-BE44-1A22-3DDC790313D1}"/>
              </a:ext>
            </a:extLst>
          </p:cNvPr>
          <p:cNvSpPr txBox="1"/>
          <p:nvPr/>
        </p:nvSpPr>
        <p:spPr>
          <a:xfrm>
            <a:off x="566372" y="1512498"/>
            <a:ext cx="1521020" cy="369332"/>
          </a:xfrm>
          <a:prstGeom prst="rect">
            <a:avLst/>
          </a:prstGeom>
          <a:noFill/>
        </p:spPr>
        <p:txBody>
          <a:bodyPr wrap="square" rtlCol="0">
            <a:spAutoFit/>
          </a:bodyPr>
          <a:lstStyle/>
          <a:p>
            <a:pPr algn="ctr"/>
            <a:r>
              <a:rPr kumimoji="1" lang="ja-JP" altLang="en-US" dirty="0"/>
              <a:t>抗力計算</a:t>
            </a:r>
            <a:endParaRPr kumimoji="1" lang="en-US" altLang="ja-JP" dirty="0"/>
          </a:p>
        </p:txBody>
      </p:sp>
      <p:sp>
        <p:nvSpPr>
          <p:cNvPr id="103" name="テキスト ボックス 102">
            <a:extLst>
              <a:ext uri="{FF2B5EF4-FFF2-40B4-BE49-F238E27FC236}">
                <a16:creationId xmlns:a16="http://schemas.microsoft.com/office/drawing/2014/main" id="{7BBE0F41-93E6-E5C4-6A3E-85039D506F6E}"/>
              </a:ext>
            </a:extLst>
          </p:cNvPr>
          <p:cNvSpPr txBox="1"/>
          <p:nvPr/>
        </p:nvSpPr>
        <p:spPr>
          <a:xfrm>
            <a:off x="3055331" y="1881830"/>
            <a:ext cx="1521020" cy="646331"/>
          </a:xfrm>
          <a:prstGeom prst="rect">
            <a:avLst/>
          </a:prstGeom>
          <a:noFill/>
        </p:spPr>
        <p:txBody>
          <a:bodyPr wrap="square" rtlCol="0">
            <a:spAutoFit/>
          </a:bodyPr>
          <a:lstStyle/>
          <a:p>
            <a:pPr algn="ctr"/>
            <a:r>
              <a:rPr lang="ja-JP" altLang="en-US" dirty="0"/>
              <a:t>加えた力の計算</a:t>
            </a:r>
            <a:endParaRPr kumimoji="1" lang="en-US" altLang="ja-JP" dirty="0"/>
          </a:p>
        </p:txBody>
      </p:sp>
      <p:sp>
        <p:nvSpPr>
          <p:cNvPr id="104" name="テキスト ボックス 103">
            <a:extLst>
              <a:ext uri="{FF2B5EF4-FFF2-40B4-BE49-F238E27FC236}">
                <a16:creationId xmlns:a16="http://schemas.microsoft.com/office/drawing/2014/main" id="{7DC37889-31BC-3DD0-2DEE-F6D154A0A8FC}"/>
              </a:ext>
            </a:extLst>
          </p:cNvPr>
          <p:cNvSpPr txBox="1"/>
          <p:nvPr/>
        </p:nvSpPr>
        <p:spPr>
          <a:xfrm>
            <a:off x="5459920" y="1622668"/>
            <a:ext cx="1171954" cy="646331"/>
          </a:xfrm>
          <a:prstGeom prst="rect">
            <a:avLst/>
          </a:prstGeom>
          <a:noFill/>
        </p:spPr>
        <p:txBody>
          <a:bodyPr wrap="square" rtlCol="0">
            <a:spAutoFit/>
          </a:bodyPr>
          <a:lstStyle/>
          <a:p>
            <a:pPr algn="ctr"/>
            <a:r>
              <a:rPr kumimoji="1" lang="ja-JP" altLang="en-US" dirty="0"/>
              <a:t>仮想空間</a:t>
            </a:r>
            <a:endParaRPr kumimoji="1" lang="en-US" altLang="ja-JP" dirty="0"/>
          </a:p>
          <a:p>
            <a:pPr algn="ctr"/>
            <a:r>
              <a:rPr kumimoji="1" lang="ja-JP" altLang="en-US" dirty="0"/>
              <a:t>反映</a:t>
            </a:r>
            <a:endParaRPr kumimoji="1" lang="en-US" altLang="ja-JP" dirty="0"/>
          </a:p>
        </p:txBody>
      </p:sp>
      <p:sp>
        <p:nvSpPr>
          <p:cNvPr id="105" name="正方形/長方形 104">
            <a:extLst>
              <a:ext uri="{FF2B5EF4-FFF2-40B4-BE49-F238E27FC236}">
                <a16:creationId xmlns:a16="http://schemas.microsoft.com/office/drawing/2014/main" id="{119738C7-F300-57A4-5573-7F1D15FF6ACC}"/>
              </a:ext>
            </a:extLst>
          </p:cNvPr>
          <p:cNvSpPr/>
          <p:nvPr/>
        </p:nvSpPr>
        <p:spPr>
          <a:xfrm>
            <a:off x="7972242" y="2528961"/>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5514E85F-0132-5486-E180-991460FF7515}"/>
              </a:ext>
            </a:extLst>
          </p:cNvPr>
          <p:cNvSpPr/>
          <p:nvPr/>
        </p:nvSpPr>
        <p:spPr>
          <a:xfrm>
            <a:off x="7534513" y="3494078"/>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753D6955-E4B3-37B5-9C21-7BF428607E71}"/>
              </a:ext>
            </a:extLst>
          </p:cNvPr>
          <p:cNvSpPr/>
          <p:nvPr/>
        </p:nvSpPr>
        <p:spPr>
          <a:xfrm>
            <a:off x="9023785"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テキスト ボックス 107">
            <a:extLst>
              <a:ext uri="{FF2B5EF4-FFF2-40B4-BE49-F238E27FC236}">
                <a16:creationId xmlns:a16="http://schemas.microsoft.com/office/drawing/2014/main" id="{1C5DA056-3E99-FD62-CA92-3CA280AC9E1C}"/>
              </a:ext>
            </a:extLst>
          </p:cNvPr>
          <p:cNvSpPr txBox="1"/>
          <p:nvPr/>
        </p:nvSpPr>
        <p:spPr>
          <a:xfrm>
            <a:off x="7773651" y="1512498"/>
            <a:ext cx="1521020" cy="369332"/>
          </a:xfrm>
          <a:prstGeom prst="rect">
            <a:avLst/>
          </a:prstGeom>
          <a:noFill/>
        </p:spPr>
        <p:txBody>
          <a:bodyPr wrap="square" rtlCol="0">
            <a:spAutoFit/>
          </a:bodyPr>
          <a:lstStyle/>
          <a:p>
            <a:pPr algn="ctr"/>
            <a:r>
              <a:rPr lang="ja-JP" altLang="en-US" dirty="0"/>
              <a:t>抗力計算</a:t>
            </a:r>
            <a:endParaRPr kumimoji="1" lang="en-US" altLang="ja-JP" dirty="0"/>
          </a:p>
        </p:txBody>
      </p:sp>
      <p:sp>
        <p:nvSpPr>
          <p:cNvPr id="109" name="テキスト ボックス 108">
            <a:extLst>
              <a:ext uri="{FF2B5EF4-FFF2-40B4-BE49-F238E27FC236}">
                <a16:creationId xmlns:a16="http://schemas.microsoft.com/office/drawing/2014/main" id="{3D0A9867-81BF-8F83-0A5F-40E7789BC6B3}"/>
              </a:ext>
            </a:extLst>
          </p:cNvPr>
          <p:cNvSpPr txBox="1"/>
          <p:nvPr/>
        </p:nvSpPr>
        <p:spPr>
          <a:xfrm>
            <a:off x="5206974" y="4086832"/>
            <a:ext cx="2081814" cy="523220"/>
          </a:xfrm>
          <a:prstGeom prst="rect">
            <a:avLst/>
          </a:prstGeom>
          <a:noFill/>
        </p:spPr>
        <p:txBody>
          <a:bodyPr wrap="square" rtlCol="0">
            <a:spAutoFit/>
          </a:bodyPr>
          <a:lstStyle/>
          <a:p>
            <a:r>
              <a:rPr lang="ja-JP" altLang="en-US" sz="1400" dirty="0"/>
              <a:t>計算で求めた力を仮想空間に反映</a:t>
            </a:r>
            <a:endParaRPr lang="en-US" altLang="ja-JP" sz="1400" dirty="0"/>
          </a:p>
        </p:txBody>
      </p:sp>
      <p:cxnSp>
        <p:nvCxnSpPr>
          <p:cNvPr id="110" name="直線矢印コネクタ 109">
            <a:extLst>
              <a:ext uri="{FF2B5EF4-FFF2-40B4-BE49-F238E27FC236}">
                <a16:creationId xmlns:a16="http://schemas.microsoft.com/office/drawing/2014/main" id="{B15B8E2D-5B0F-AC97-86DC-8820D78C2DA3}"/>
              </a:ext>
            </a:extLst>
          </p:cNvPr>
          <p:cNvCxnSpPr/>
          <p:nvPr/>
        </p:nvCxnSpPr>
        <p:spPr>
          <a:xfrm>
            <a:off x="7800169" y="3480616"/>
            <a:ext cx="1385016" cy="0"/>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7D63BA79-44D4-41FC-A1FC-2A7AD48A5E63}"/>
              </a:ext>
            </a:extLst>
          </p:cNvPr>
          <p:cNvSpPr txBox="1"/>
          <p:nvPr/>
        </p:nvSpPr>
        <p:spPr>
          <a:xfrm>
            <a:off x="8264932" y="3455189"/>
            <a:ext cx="487825" cy="230832"/>
          </a:xfrm>
          <a:prstGeom prst="rect">
            <a:avLst/>
          </a:prstGeom>
          <a:noFill/>
        </p:spPr>
        <p:txBody>
          <a:bodyPr wrap="square" rtlCol="0">
            <a:spAutoFit/>
          </a:bodyPr>
          <a:lstStyle/>
          <a:p>
            <a:r>
              <a:rPr kumimoji="1" lang="ja-JP" altLang="en-US" sz="900" dirty="0"/>
              <a:t>摩擦</a:t>
            </a:r>
          </a:p>
        </p:txBody>
      </p:sp>
      <p:cxnSp>
        <p:nvCxnSpPr>
          <p:cNvPr id="112" name="直線矢印コネクタ 111">
            <a:extLst>
              <a:ext uri="{FF2B5EF4-FFF2-40B4-BE49-F238E27FC236}">
                <a16:creationId xmlns:a16="http://schemas.microsoft.com/office/drawing/2014/main" id="{99992432-8ED7-7209-1541-C6A0AD135D44}"/>
              </a:ext>
            </a:extLst>
          </p:cNvPr>
          <p:cNvCxnSpPr>
            <a:cxnSpLocks/>
          </p:cNvCxnSpPr>
          <p:nvPr/>
        </p:nvCxnSpPr>
        <p:spPr>
          <a:xfrm>
            <a:off x="8484611" y="2528961"/>
            <a:ext cx="0" cy="926888"/>
          </a:xfrm>
          <a:prstGeom prst="straightConnector1">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8273A230-A808-09A4-499F-FD36749F8365}"/>
              </a:ext>
            </a:extLst>
          </p:cNvPr>
          <p:cNvSpPr txBox="1"/>
          <p:nvPr/>
        </p:nvSpPr>
        <p:spPr>
          <a:xfrm>
            <a:off x="8445978" y="2595111"/>
            <a:ext cx="323165" cy="1240619"/>
          </a:xfrm>
          <a:prstGeom prst="rect">
            <a:avLst/>
          </a:prstGeom>
          <a:noFill/>
        </p:spPr>
        <p:txBody>
          <a:bodyPr vert="eaVert" wrap="square" rtlCol="0">
            <a:spAutoFit/>
          </a:bodyPr>
          <a:lstStyle/>
          <a:p>
            <a:r>
              <a:rPr lang="ja-JP" altLang="en-US" sz="900" dirty="0"/>
              <a:t>垂直抗力　重力</a:t>
            </a:r>
            <a:endParaRPr kumimoji="1" lang="ja-JP" altLang="en-US" sz="900" dirty="0"/>
          </a:p>
        </p:txBody>
      </p:sp>
      <p:cxnSp>
        <p:nvCxnSpPr>
          <p:cNvPr id="114" name="直線矢印コネクタ 113">
            <a:extLst>
              <a:ext uri="{FF2B5EF4-FFF2-40B4-BE49-F238E27FC236}">
                <a16:creationId xmlns:a16="http://schemas.microsoft.com/office/drawing/2014/main" id="{1C786468-297D-3874-BA26-912AFC7CE48C}"/>
              </a:ext>
            </a:extLst>
          </p:cNvPr>
          <p:cNvCxnSpPr>
            <a:cxnSpLocks/>
          </p:cNvCxnSpPr>
          <p:nvPr/>
        </p:nvCxnSpPr>
        <p:spPr>
          <a:xfrm>
            <a:off x="9023785" y="2960683"/>
            <a:ext cx="349592"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 name="矢印: 下カーブ 115">
            <a:extLst>
              <a:ext uri="{FF2B5EF4-FFF2-40B4-BE49-F238E27FC236}">
                <a16:creationId xmlns:a16="http://schemas.microsoft.com/office/drawing/2014/main" id="{17DD98D4-6ADF-2177-D56E-25A1F0F527DA}"/>
              </a:ext>
            </a:extLst>
          </p:cNvPr>
          <p:cNvSpPr/>
          <p:nvPr/>
        </p:nvSpPr>
        <p:spPr>
          <a:xfrm rot="10800000">
            <a:off x="3712379" y="4939274"/>
            <a:ext cx="4744187" cy="598377"/>
          </a:xfrm>
          <a:prstGeom prst="curvedDownArrow">
            <a:avLst>
              <a:gd name="adj1" fmla="val 31588"/>
              <a:gd name="adj2" fmla="val 45503"/>
              <a:gd name="adj3" fmla="val 294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 name="テキスト ボックス 116">
            <a:extLst>
              <a:ext uri="{FF2B5EF4-FFF2-40B4-BE49-F238E27FC236}">
                <a16:creationId xmlns:a16="http://schemas.microsoft.com/office/drawing/2014/main" id="{02FAE898-CCCB-4AB3-5508-1A888D291DB3}"/>
              </a:ext>
            </a:extLst>
          </p:cNvPr>
          <p:cNvSpPr txBox="1"/>
          <p:nvPr/>
        </p:nvSpPr>
        <p:spPr>
          <a:xfrm>
            <a:off x="5090870" y="5651430"/>
            <a:ext cx="2081814" cy="738664"/>
          </a:xfrm>
          <a:prstGeom prst="rect">
            <a:avLst/>
          </a:prstGeom>
          <a:noFill/>
        </p:spPr>
        <p:txBody>
          <a:bodyPr wrap="square" rtlCol="0">
            <a:spAutoFit/>
          </a:bodyPr>
          <a:lstStyle/>
          <a:p>
            <a:r>
              <a:rPr lang="ja-JP" altLang="en-US" sz="1400" dirty="0"/>
              <a:t>次フレームで</a:t>
            </a:r>
            <a:r>
              <a:rPr lang="en-US" altLang="ja-JP" sz="1400" dirty="0"/>
              <a:t>C</a:t>
            </a:r>
            <a:r>
              <a:rPr lang="ja-JP" altLang="en-US" sz="1400" dirty="0"/>
              <a:t>と他物体の接触が解除されない場合、以下を繰り返す</a:t>
            </a:r>
            <a:endParaRPr lang="en-US" altLang="ja-JP" sz="1400" dirty="0"/>
          </a:p>
        </p:txBody>
      </p:sp>
      <p:sp>
        <p:nvSpPr>
          <p:cNvPr id="119" name="テキスト ボックス 118">
            <a:extLst>
              <a:ext uri="{FF2B5EF4-FFF2-40B4-BE49-F238E27FC236}">
                <a16:creationId xmlns:a16="http://schemas.microsoft.com/office/drawing/2014/main" id="{34C64966-86BF-F1D1-5615-390CE002D1BE}"/>
              </a:ext>
            </a:extLst>
          </p:cNvPr>
          <p:cNvSpPr txBox="1"/>
          <p:nvPr/>
        </p:nvSpPr>
        <p:spPr>
          <a:xfrm>
            <a:off x="10373462" y="1569375"/>
            <a:ext cx="1517425" cy="369332"/>
          </a:xfrm>
          <a:prstGeom prst="rect">
            <a:avLst/>
          </a:prstGeom>
          <a:noFill/>
        </p:spPr>
        <p:txBody>
          <a:bodyPr wrap="square" rtlCol="0">
            <a:spAutoFit/>
          </a:bodyPr>
          <a:lstStyle/>
          <a:p>
            <a:pPr algn="ctr"/>
            <a:r>
              <a:rPr lang="ja-JP" altLang="en-US" dirty="0"/>
              <a:t>接触判定</a:t>
            </a:r>
            <a:endParaRPr kumimoji="1" lang="en-US" altLang="ja-JP" dirty="0"/>
          </a:p>
        </p:txBody>
      </p:sp>
      <p:sp>
        <p:nvSpPr>
          <p:cNvPr id="120" name="テキスト ボックス 119">
            <a:extLst>
              <a:ext uri="{FF2B5EF4-FFF2-40B4-BE49-F238E27FC236}">
                <a16:creationId xmlns:a16="http://schemas.microsoft.com/office/drawing/2014/main" id="{3CE1DE72-A669-699B-3902-C867188F6A05}"/>
              </a:ext>
            </a:extLst>
          </p:cNvPr>
          <p:cNvSpPr txBox="1"/>
          <p:nvPr/>
        </p:nvSpPr>
        <p:spPr>
          <a:xfrm>
            <a:off x="151998" y="931117"/>
            <a:ext cx="1243623" cy="369332"/>
          </a:xfrm>
          <a:prstGeom prst="rect">
            <a:avLst/>
          </a:prstGeom>
          <a:noFill/>
          <a:ln>
            <a:solidFill>
              <a:schemeClr val="tx1"/>
            </a:solidFill>
          </a:ln>
        </p:spPr>
        <p:txBody>
          <a:bodyPr wrap="square" rtlCol="0">
            <a:spAutoFit/>
          </a:bodyPr>
          <a:lstStyle/>
          <a:p>
            <a:pPr algn="ctr"/>
            <a:r>
              <a:rPr kumimoji="1" lang="ja-JP" altLang="en-US" dirty="0"/>
              <a:t>接触開始</a:t>
            </a:r>
            <a:endParaRPr kumimoji="1" lang="en-US" altLang="ja-JP" dirty="0"/>
          </a:p>
        </p:txBody>
      </p:sp>
      <p:sp>
        <p:nvSpPr>
          <p:cNvPr id="121" name="テキスト ボックス 120">
            <a:extLst>
              <a:ext uri="{FF2B5EF4-FFF2-40B4-BE49-F238E27FC236}">
                <a16:creationId xmlns:a16="http://schemas.microsoft.com/office/drawing/2014/main" id="{D94F3D31-2F3B-7BD9-205D-B8530AB13D81}"/>
              </a:ext>
            </a:extLst>
          </p:cNvPr>
          <p:cNvSpPr txBox="1"/>
          <p:nvPr/>
        </p:nvSpPr>
        <p:spPr>
          <a:xfrm>
            <a:off x="10181254" y="931117"/>
            <a:ext cx="1243623" cy="369332"/>
          </a:xfrm>
          <a:prstGeom prst="rect">
            <a:avLst/>
          </a:prstGeom>
          <a:noFill/>
          <a:ln>
            <a:solidFill>
              <a:schemeClr val="tx1"/>
            </a:solidFill>
          </a:ln>
        </p:spPr>
        <p:txBody>
          <a:bodyPr wrap="square" rtlCol="0">
            <a:spAutoFit/>
          </a:bodyPr>
          <a:lstStyle/>
          <a:p>
            <a:pPr algn="ctr"/>
            <a:r>
              <a:rPr kumimoji="1" lang="ja-JP" altLang="en-US" dirty="0"/>
              <a:t>接触解除</a:t>
            </a:r>
            <a:endParaRPr kumimoji="1" lang="en-US" altLang="ja-JP" dirty="0"/>
          </a:p>
        </p:txBody>
      </p:sp>
      <p:sp>
        <p:nvSpPr>
          <p:cNvPr id="122" name="テキスト ボックス 121">
            <a:extLst>
              <a:ext uri="{FF2B5EF4-FFF2-40B4-BE49-F238E27FC236}">
                <a16:creationId xmlns:a16="http://schemas.microsoft.com/office/drawing/2014/main" id="{D6A9D150-3920-87ED-51C3-8425298C53AE}"/>
              </a:ext>
            </a:extLst>
          </p:cNvPr>
          <p:cNvSpPr txBox="1"/>
          <p:nvPr/>
        </p:nvSpPr>
        <p:spPr>
          <a:xfrm>
            <a:off x="10111954" y="4172888"/>
            <a:ext cx="2081814" cy="1169551"/>
          </a:xfrm>
          <a:prstGeom prst="rect">
            <a:avLst/>
          </a:prstGeom>
          <a:noFill/>
        </p:spPr>
        <p:txBody>
          <a:bodyPr wrap="square" rtlCol="0">
            <a:spAutoFit/>
          </a:bodyPr>
          <a:lstStyle/>
          <a:p>
            <a:r>
              <a:rPr lang="ja-JP" altLang="en-US" sz="1400" dirty="0"/>
              <a:t>球体</a:t>
            </a:r>
            <a:r>
              <a:rPr lang="en-US" altLang="ja-JP" sz="1400" dirty="0"/>
              <a:t>C</a:t>
            </a:r>
            <a:r>
              <a:rPr lang="ja-JP" altLang="en-US" sz="1400" dirty="0"/>
              <a:t>とその他物体の座標から接触を判断、接触を検知した場合、再度“接触開始”の手順を行う</a:t>
            </a:r>
            <a:endParaRPr lang="en-US" altLang="ja-JP" sz="1400" dirty="0"/>
          </a:p>
        </p:txBody>
      </p:sp>
    </p:spTree>
    <p:extLst>
      <p:ext uri="{BB962C8B-B14F-4D97-AF65-F5344CB8AC3E}">
        <p14:creationId xmlns:p14="http://schemas.microsoft.com/office/powerpoint/2010/main" val="48328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1822DCF-4DBC-B510-AC00-93841B22B7CE}"/>
              </a:ext>
            </a:extLst>
          </p:cNvPr>
          <p:cNvSpPr txBox="1"/>
          <p:nvPr/>
        </p:nvSpPr>
        <p:spPr>
          <a:xfrm>
            <a:off x="145648" y="171160"/>
            <a:ext cx="4675734" cy="461665"/>
          </a:xfrm>
          <a:prstGeom prst="rect">
            <a:avLst/>
          </a:prstGeom>
          <a:noFill/>
        </p:spPr>
        <p:txBody>
          <a:bodyPr wrap="square" rtlCol="0">
            <a:spAutoFit/>
          </a:bodyPr>
          <a:lstStyle/>
          <a:p>
            <a:r>
              <a:rPr lang="ja-JP" altLang="en-US" sz="2400" dirty="0"/>
              <a:t>接触時の毎フレーム変化</a:t>
            </a:r>
            <a:endParaRPr kumimoji="1" lang="ja-JP" altLang="en-US" sz="2400" dirty="0"/>
          </a:p>
        </p:txBody>
      </p:sp>
      <p:sp>
        <p:nvSpPr>
          <p:cNvPr id="6" name="正方形/長方形 5">
            <a:extLst>
              <a:ext uri="{FF2B5EF4-FFF2-40B4-BE49-F238E27FC236}">
                <a16:creationId xmlns:a16="http://schemas.microsoft.com/office/drawing/2014/main" id="{684CD735-8BEA-DF5D-6C4B-A83147A59978}"/>
              </a:ext>
            </a:extLst>
          </p:cNvPr>
          <p:cNvSpPr/>
          <p:nvPr/>
        </p:nvSpPr>
        <p:spPr>
          <a:xfrm>
            <a:off x="1178096" y="2539351"/>
            <a:ext cx="1039056" cy="951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24F0CBA-4212-0745-F429-79BB77B0AE33}"/>
              </a:ext>
            </a:extLst>
          </p:cNvPr>
          <p:cNvCxnSpPr>
            <a:cxnSpLocks/>
          </p:cNvCxnSpPr>
          <p:nvPr/>
        </p:nvCxnSpPr>
        <p:spPr>
          <a:xfrm>
            <a:off x="2555559" y="902525"/>
            <a:ext cx="0" cy="5955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B2DBC33-0345-7FDE-08C6-0A92E79AF65D}"/>
              </a:ext>
            </a:extLst>
          </p:cNvPr>
          <p:cNvCxnSpPr>
            <a:cxnSpLocks/>
          </p:cNvCxnSpPr>
          <p:nvPr/>
        </p:nvCxnSpPr>
        <p:spPr>
          <a:xfrm flipH="1">
            <a:off x="10068754" y="857992"/>
            <a:ext cx="3596" cy="604454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DCEFBC33-E19E-4A8F-8644-76019249C89D}"/>
              </a:ext>
            </a:extLst>
          </p:cNvPr>
          <p:cNvSpPr/>
          <p:nvPr/>
        </p:nvSpPr>
        <p:spPr>
          <a:xfrm>
            <a:off x="914842" y="3498453"/>
            <a:ext cx="1610150" cy="316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46AC3723-64DE-2F02-DE77-C558C3D6E7E0}"/>
              </a:ext>
            </a:extLst>
          </p:cNvPr>
          <p:cNvSpPr txBox="1"/>
          <p:nvPr/>
        </p:nvSpPr>
        <p:spPr>
          <a:xfrm>
            <a:off x="209907" y="4081227"/>
            <a:ext cx="2081814" cy="2677656"/>
          </a:xfrm>
          <a:prstGeom prst="rect">
            <a:avLst/>
          </a:prstGeom>
          <a:noFill/>
        </p:spPr>
        <p:txBody>
          <a:bodyPr wrap="square" rtlCol="0">
            <a:spAutoFit/>
          </a:bodyPr>
          <a:lstStyle/>
          <a:p>
            <a:r>
              <a:rPr lang="ja-JP" altLang="en-US" sz="1400" dirty="0"/>
              <a:t>球体</a:t>
            </a:r>
            <a:r>
              <a:rPr lang="en-US" altLang="ja-JP" sz="1400" dirty="0"/>
              <a:t>C</a:t>
            </a:r>
            <a:r>
              <a:rPr lang="ja-JP" altLang="en-US" sz="1400" dirty="0"/>
              <a:t>は現実の体の位置であると想定し、ゲーム内で実体はなく、すり抜ける。</a:t>
            </a:r>
            <a:r>
              <a:rPr lang="en-US" altLang="ja-JP" sz="1400" dirty="0"/>
              <a:t>C</a:t>
            </a:r>
            <a:r>
              <a:rPr lang="ja-JP" altLang="en-US" sz="1400" dirty="0"/>
              <a:t>からは自身の座標しかわからない</a:t>
            </a:r>
            <a:endParaRPr lang="en-US" altLang="ja-JP" sz="1400" dirty="0"/>
          </a:p>
          <a:p>
            <a:endParaRPr lang="en-US" altLang="ja-JP" sz="1400" dirty="0"/>
          </a:p>
          <a:p>
            <a:r>
              <a:rPr lang="ja-JP" altLang="en-US" sz="1400" dirty="0"/>
              <a:t>接触地点の座標に対して働く最大の抗力を</a:t>
            </a:r>
            <a:r>
              <a:rPr lang="en-US" altLang="ja-JP" sz="1400" dirty="0"/>
              <a:t>A,B</a:t>
            </a:r>
            <a:r>
              <a:rPr lang="ja-JP" altLang="en-US" sz="1400" dirty="0"/>
              <a:t>の摩擦係数、質量などの情報から計算、</a:t>
            </a:r>
            <a:r>
              <a:rPr lang="en-US" altLang="ja-JP" sz="1400" dirty="0"/>
              <a:t>C</a:t>
            </a:r>
            <a:r>
              <a:rPr lang="ja-JP" altLang="en-US" sz="1400" dirty="0"/>
              <a:t>にブレーキとして加える</a:t>
            </a:r>
            <a:endParaRPr lang="en-US" altLang="ja-JP" sz="1400" dirty="0"/>
          </a:p>
          <a:p>
            <a:r>
              <a:rPr lang="ja-JP" altLang="en-US" sz="1400" dirty="0"/>
              <a:t>計算方法は別スライド</a:t>
            </a:r>
            <a:endParaRPr lang="en-US" altLang="ja-JP" sz="1400" dirty="0"/>
          </a:p>
        </p:txBody>
      </p:sp>
      <p:sp>
        <p:nvSpPr>
          <p:cNvPr id="2" name="楕円 1">
            <a:extLst>
              <a:ext uri="{FF2B5EF4-FFF2-40B4-BE49-F238E27FC236}">
                <a16:creationId xmlns:a16="http://schemas.microsoft.com/office/drawing/2014/main" id="{E9ED0EBC-84D5-1EBC-FF8E-F50944C41017}"/>
              </a:ext>
            </a:extLst>
          </p:cNvPr>
          <p:cNvSpPr/>
          <p:nvPr/>
        </p:nvSpPr>
        <p:spPr>
          <a:xfrm>
            <a:off x="2229652"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1929C724-933D-EF99-6981-DB7D73E10D1F}"/>
              </a:ext>
            </a:extLst>
          </p:cNvPr>
          <p:cNvSpPr/>
          <p:nvPr/>
        </p:nvSpPr>
        <p:spPr>
          <a:xfrm>
            <a:off x="2835809" y="2546798"/>
            <a:ext cx="1039056" cy="951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3FB49CB-0357-0DD0-DB25-346A6F44C55A}"/>
              </a:ext>
            </a:extLst>
          </p:cNvPr>
          <p:cNvSpPr/>
          <p:nvPr/>
        </p:nvSpPr>
        <p:spPr>
          <a:xfrm>
            <a:off x="3659995"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259E8A66-7656-EB79-5B4E-E02198B299A3}"/>
              </a:ext>
            </a:extLst>
          </p:cNvPr>
          <p:cNvSpPr/>
          <p:nvPr/>
        </p:nvSpPr>
        <p:spPr>
          <a:xfrm rot="20834633">
            <a:off x="4445224" y="2422485"/>
            <a:ext cx="1039056" cy="951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2967C463-6A7F-70A4-BAA6-9A733B5F78D6}"/>
              </a:ext>
            </a:extLst>
          </p:cNvPr>
          <p:cNvSpPr/>
          <p:nvPr/>
        </p:nvSpPr>
        <p:spPr>
          <a:xfrm>
            <a:off x="5526099"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BE615F8C-58B1-F618-95E1-E27C76B13E70}"/>
              </a:ext>
            </a:extLst>
          </p:cNvPr>
          <p:cNvSpPr/>
          <p:nvPr/>
        </p:nvSpPr>
        <p:spPr>
          <a:xfrm>
            <a:off x="10466732" y="2542423"/>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7E0E8670-9BA2-BA5D-922E-E5FAA0A37645}"/>
              </a:ext>
            </a:extLst>
          </p:cNvPr>
          <p:cNvSpPr/>
          <p:nvPr/>
        </p:nvSpPr>
        <p:spPr>
          <a:xfrm>
            <a:off x="10181254" y="3498453"/>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CA7B36F4-09DB-E836-58C5-57879C822024}"/>
              </a:ext>
            </a:extLst>
          </p:cNvPr>
          <p:cNvSpPr/>
          <p:nvPr/>
        </p:nvSpPr>
        <p:spPr>
          <a:xfrm>
            <a:off x="11608297" y="2800320"/>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テキスト ボックス 74">
            <a:extLst>
              <a:ext uri="{FF2B5EF4-FFF2-40B4-BE49-F238E27FC236}">
                <a16:creationId xmlns:a16="http://schemas.microsoft.com/office/drawing/2014/main" id="{DDCAF2BF-33AA-B072-1290-3D130228979A}"/>
              </a:ext>
            </a:extLst>
          </p:cNvPr>
          <p:cNvSpPr txBox="1"/>
          <p:nvPr/>
        </p:nvSpPr>
        <p:spPr>
          <a:xfrm>
            <a:off x="4535305" y="1663423"/>
            <a:ext cx="1098939" cy="369332"/>
          </a:xfrm>
          <a:prstGeom prst="rect">
            <a:avLst/>
          </a:prstGeom>
          <a:noFill/>
          <a:ln>
            <a:solidFill>
              <a:schemeClr val="tx1"/>
            </a:solidFill>
          </a:ln>
        </p:spPr>
        <p:txBody>
          <a:bodyPr wrap="square" rtlCol="0">
            <a:spAutoFit/>
          </a:bodyPr>
          <a:lstStyle/>
          <a:p>
            <a:pPr algn="ctr"/>
            <a:r>
              <a:rPr kumimoji="1" lang="ja-JP" altLang="en-US" b="1" dirty="0"/>
              <a:t>接触保持</a:t>
            </a:r>
            <a:endParaRPr kumimoji="1" lang="en-US" altLang="ja-JP" b="1" dirty="0"/>
          </a:p>
        </p:txBody>
      </p:sp>
      <p:cxnSp>
        <p:nvCxnSpPr>
          <p:cNvPr id="81" name="直線矢印コネクタ 80">
            <a:extLst>
              <a:ext uri="{FF2B5EF4-FFF2-40B4-BE49-F238E27FC236}">
                <a16:creationId xmlns:a16="http://schemas.microsoft.com/office/drawing/2014/main" id="{FEA3C2D8-6077-2CF1-E364-E35ED3CFE6E3}"/>
              </a:ext>
            </a:extLst>
          </p:cNvPr>
          <p:cNvCxnSpPr>
            <a:cxnSpLocks/>
            <a:endCxn id="2" idx="6"/>
          </p:cNvCxnSpPr>
          <p:nvPr/>
        </p:nvCxnSpPr>
        <p:spPr>
          <a:xfrm>
            <a:off x="2217152" y="2960683"/>
            <a:ext cx="349592"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A8EC155C-8132-44A7-1878-3BB883F9C64F}"/>
              </a:ext>
            </a:extLst>
          </p:cNvPr>
          <p:cNvCxnSpPr>
            <a:cxnSpLocks/>
            <a:endCxn id="34" idx="2"/>
          </p:cNvCxnSpPr>
          <p:nvPr/>
        </p:nvCxnSpPr>
        <p:spPr>
          <a:xfrm flipH="1">
            <a:off x="3659995" y="2958071"/>
            <a:ext cx="213142" cy="26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266A6FE-F0EC-BE44-1A22-3DDC790313D1}"/>
              </a:ext>
            </a:extLst>
          </p:cNvPr>
          <p:cNvSpPr txBox="1"/>
          <p:nvPr/>
        </p:nvSpPr>
        <p:spPr>
          <a:xfrm>
            <a:off x="930881" y="2154217"/>
            <a:ext cx="1521020" cy="369332"/>
          </a:xfrm>
          <a:prstGeom prst="rect">
            <a:avLst/>
          </a:prstGeom>
          <a:noFill/>
        </p:spPr>
        <p:txBody>
          <a:bodyPr wrap="square" rtlCol="0">
            <a:spAutoFit/>
          </a:bodyPr>
          <a:lstStyle/>
          <a:p>
            <a:pPr algn="ctr"/>
            <a:r>
              <a:rPr kumimoji="1" lang="ja-JP" altLang="en-US" b="1" dirty="0"/>
              <a:t>抗力計算</a:t>
            </a:r>
            <a:endParaRPr kumimoji="1" lang="en-US" altLang="ja-JP" b="1" dirty="0"/>
          </a:p>
        </p:txBody>
      </p:sp>
      <p:sp>
        <p:nvSpPr>
          <p:cNvPr id="103" name="テキスト ボックス 102">
            <a:extLst>
              <a:ext uri="{FF2B5EF4-FFF2-40B4-BE49-F238E27FC236}">
                <a16:creationId xmlns:a16="http://schemas.microsoft.com/office/drawing/2014/main" id="{7BBE0F41-93E6-E5C4-6A3E-85039D506F6E}"/>
              </a:ext>
            </a:extLst>
          </p:cNvPr>
          <p:cNvSpPr txBox="1"/>
          <p:nvPr/>
        </p:nvSpPr>
        <p:spPr>
          <a:xfrm>
            <a:off x="2618923" y="1881830"/>
            <a:ext cx="1521020" cy="646331"/>
          </a:xfrm>
          <a:prstGeom prst="rect">
            <a:avLst/>
          </a:prstGeom>
          <a:noFill/>
        </p:spPr>
        <p:txBody>
          <a:bodyPr wrap="square" rtlCol="0">
            <a:spAutoFit/>
          </a:bodyPr>
          <a:lstStyle/>
          <a:p>
            <a:pPr algn="ctr"/>
            <a:r>
              <a:rPr lang="ja-JP" altLang="en-US" b="1" dirty="0"/>
              <a:t>加えた力の計算</a:t>
            </a:r>
            <a:endParaRPr kumimoji="1" lang="en-US" altLang="ja-JP" b="1" dirty="0"/>
          </a:p>
        </p:txBody>
      </p:sp>
      <p:sp>
        <p:nvSpPr>
          <p:cNvPr id="104" name="テキスト ボックス 103">
            <a:extLst>
              <a:ext uri="{FF2B5EF4-FFF2-40B4-BE49-F238E27FC236}">
                <a16:creationId xmlns:a16="http://schemas.microsoft.com/office/drawing/2014/main" id="{7DC37889-31BC-3DD0-2DEE-F6D154A0A8FC}"/>
              </a:ext>
            </a:extLst>
          </p:cNvPr>
          <p:cNvSpPr txBox="1"/>
          <p:nvPr/>
        </p:nvSpPr>
        <p:spPr>
          <a:xfrm>
            <a:off x="4299714" y="2006220"/>
            <a:ext cx="1570122" cy="369332"/>
          </a:xfrm>
          <a:prstGeom prst="rect">
            <a:avLst/>
          </a:prstGeom>
          <a:noFill/>
        </p:spPr>
        <p:txBody>
          <a:bodyPr wrap="square" rtlCol="0">
            <a:spAutoFit/>
          </a:bodyPr>
          <a:lstStyle/>
          <a:p>
            <a:pPr algn="ctr"/>
            <a:r>
              <a:rPr kumimoji="1" lang="ja-JP" altLang="en-US" b="1" dirty="0"/>
              <a:t>仮想空間反映</a:t>
            </a:r>
            <a:endParaRPr kumimoji="1" lang="en-US" altLang="ja-JP" b="1" dirty="0"/>
          </a:p>
        </p:txBody>
      </p:sp>
      <p:sp>
        <p:nvSpPr>
          <p:cNvPr id="108" name="テキスト ボックス 107">
            <a:extLst>
              <a:ext uri="{FF2B5EF4-FFF2-40B4-BE49-F238E27FC236}">
                <a16:creationId xmlns:a16="http://schemas.microsoft.com/office/drawing/2014/main" id="{1C5DA056-3E99-FD62-CA92-3CA280AC9E1C}"/>
              </a:ext>
            </a:extLst>
          </p:cNvPr>
          <p:cNvSpPr txBox="1"/>
          <p:nvPr/>
        </p:nvSpPr>
        <p:spPr>
          <a:xfrm>
            <a:off x="5925163" y="1960129"/>
            <a:ext cx="1521020" cy="369332"/>
          </a:xfrm>
          <a:prstGeom prst="rect">
            <a:avLst/>
          </a:prstGeom>
          <a:noFill/>
        </p:spPr>
        <p:txBody>
          <a:bodyPr wrap="square" rtlCol="0">
            <a:spAutoFit/>
          </a:bodyPr>
          <a:lstStyle/>
          <a:p>
            <a:pPr algn="ctr"/>
            <a:r>
              <a:rPr lang="ja-JP" altLang="en-US" b="1" dirty="0"/>
              <a:t>抗力計算</a:t>
            </a:r>
            <a:endParaRPr kumimoji="1" lang="en-US" altLang="ja-JP" b="1" dirty="0"/>
          </a:p>
        </p:txBody>
      </p:sp>
      <p:sp>
        <p:nvSpPr>
          <p:cNvPr id="111" name="テキスト ボックス 110">
            <a:extLst>
              <a:ext uri="{FF2B5EF4-FFF2-40B4-BE49-F238E27FC236}">
                <a16:creationId xmlns:a16="http://schemas.microsoft.com/office/drawing/2014/main" id="{7D63BA79-44D4-41FC-A1FC-2A7AD48A5E63}"/>
              </a:ext>
            </a:extLst>
          </p:cNvPr>
          <p:cNvSpPr txBox="1"/>
          <p:nvPr/>
        </p:nvSpPr>
        <p:spPr>
          <a:xfrm>
            <a:off x="8264932" y="3455189"/>
            <a:ext cx="487825" cy="230832"/>
          </a:xfrm>
          <a:prstGeom prst="rect">
            <a:avLst/>
          </a:prstGeom>
          <a:noFill/>
        </p:spPr>
        <p:txBody>
          <a:bodyPr wrap="square" rtlCol="0">
            <a:spAutoFit/>
          </a:bodyPr>
          <a:lstStyle/>
          <a:p>
            <a:r>
              <a:rPr kumimoji="1" lang="ja-JP" altLang="en-US" sz="900" dirty="0"/>
              <a:t>摩擦</a:t>
            </a:r>
          </a:p>
        </p:txBody>
      </p:sp>
      <p:cxnSp>
        <p:nvCxnSpPr>
          <p:cNvPr id="114" name="直線矢印コネクタ 113">
            <a:extLst>
              <a:ext uri="{FF2B5EF4-FFF2-40B4-BE49-F238E27FC236}">
                <a16:creationId xmlns:a16="http://schemas.microsoft.com/office/drawing/2014/main" id="{1C786468-297D-3874-BA26-912AFC7CE48C}"/>
              </a:ext>
            </a:extLst>
          </p:cNvPr>
          <p:cNvCxnSpPr>
            <a:cxnSpLocks/>
          </p:cNvCxnSpPr>
          <p:nvPr/>
        </p:nvCxnSpPr>
        <p:spPr>
          <a:xfrm>
            <a:off x="7180477" y="2960683"/>
            <a:ext cx="349592"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02FAE898-CCCB-4AB3-5508-1A888D291DB3}"/>
              </a:ext>
            </a:extLst>
          </p:cNvPr>
          <p:cNvSpPr txBox="1"/>
          <p:nvPr/>
        </p:nvSpPr>
        <p:spPr>
          <a:xfrm>
            <a:off x="5090870" y="5651430"/>
            <a:ext cx="2081814" cy="738664"/>
          </a:xfrm>
          <a:prstGeom prst="rect">
            <a:avLst/>
          </a:prstGeom>
          <a:noFill/>
        </p:spPr>
        <p:txBody>
          <a:bodyPr wrap="square" rtlCol="0">
            <a:spAutoFit/>
          </a:bodyPr>
          <a:lstStyle/>
          <a:p>
            <a:r>
              <a:rPr lang="ja-JP" altLang="en-US" sz="1400" dirty="0"/>
              <a:t>次フレームで</a:t>
            </a:r>
            <a:r>
              <a:rPr lang="en-US" altLang="ja-JP" sz="1400" dirty="0"/>
              <a:t>C</a:t>
            </a:r>
            <a:r>
              <a:rPr lang="ja-JP" altLang="en-US" sz="1400" dirty="0"/>
              <a:t>と他物体の接触が解除されない場合、以下を繰り返す</a:t>
            </a:r>
            <a:endParaRPr lang="en-US" altLang="ja-JP" sz="1400" dirty="0"/>
          </a:p>
        </p:txBody>
      </p:sp>
      <p:sp>
        <p:nvSpPr>
          <p:cNvPr id="119" name="テキスト ボックス 118">
            <a:extLst>
              <a:ext uri="{FF2B5EF4-FFF2-40B4-BE49-F238E27FC236}">
                <a16:creationId xmlns:a16="http://schemas.microsoft.com/office/drawing/2014/main" id="{34C64966-86BF-F1D1-5615-390CE002D1BE}"/>
              </a:ext>
            </a:extLst>
          </p:cNvPr>
          <p:cNvSpPr txBox="1"/>
          <p:nvPr/>
        </p:nvSpPr>
        <p:spPr>
          <a:xfrm>
            <a:off x="10373462" y="1569375"/>
            <a:ext cx="1517425" cy="369332"/>
          </a:xfrm>
          <a:prstGeom prst="rect">
            <a:avLst/>
          </a:prstGeom>
          <a:noFill/>
        </p:spPr>
        <p:txBody>
          <a:bodyPr wrap="square" rtlCol="0">
            <a:spAutoFit/>
          </a:bodyPr>
          <a:lstStyle/>
          <a:p>
            <a:pPr algn="ctr"/>
            <a:r>
              <a:rPr lang="ja-JP" altLang="en-US" dirty="0"/>
              <a:t>接触判定</a:t>
            </a:r>
            <a:endParaRPr kumimoji="1" lang="en-US" altLang="ja-JP" dirty="0"/>
          </a:p>
        </p:txBody>
      </p:sp>
      <p:sp>
        <p:nvSpPr>
          <p:cNvPr id="120" name="テキスト ボックス 119">
            <a:extLst>
              <a:ext uri="{FF2B5EF4-FFF2-40B4-BE49-F238E27FC236}">
                <a16:creationId xmlns:a16="http://schemas.microsoft.com/office/drawing/2014/main" id="{3CE1DE72-A669-699B-3902-C867188F6A05}"/>
              </a:ext>
            </a:extLst>
          </p:cNvPr>
          <p:cNvSpPr txBox="1"/>
          <p:nvPr/>
        </p:nvSpPr>
        <p:spPr>
          <a:xfrm>
            <a:off x="1097439" y="1646145"/>
            <a:ext cx="1243623" cy="369332"/>
          </a:xfrm>
          <a:prstGeom prst="rect">
            <a:avLst/>
          </a:prstGeom>
          <a:noFill/>
          <a:ln>
            <a:solidFill>
              <a:schemeClr val="tx1"/>
            </a:solidFill>
          </a:ln>
        </p:spPr>
        <p:txBody>
          <a:bodyPr wrap="square" rtlCol="0">
            <a:spAutoFit/>
          </a:bodyPr>
          <a:lstStyle/>
          <a:p>
            <a:pPr algn="ctr"/>
            <a:r>
              <a:rPr kumimoji="1" lang="ja-JP" altLang="en-US" b="1" dirty="0"/>
              <a:t>接触開始</a:t>
            </a:r>
            <a:endParaRPr kumimoji="1" lang="en-US" altLang="ja-JP" b="1" dirty="0"/>
          </a:p>
        </p:txBody>
      </p:sp>
      <p:sp>
        <p:nvSpPr>
          <p:cNvPr id="121" name="テキスト ボックス 120">
            <a:extLst>
              <a:ext uri="{FF2B5EF4-FFF2-40B4-BE49-F238E27FC236}">
                <a16:creationId xmlns:a16="http://schemas.microsoft.com/office/drawing/2014/main" id="{D94F3D31-2F3B-7BD9-205D-B8530AB13D81}"/>
              </a:ext>
            </a:extLst>
          </p:cNvPr>
          <p:cNvSpPr txBox="1"/>
          <p:nvPr/>
        </p:nvSpPr>
        <p:spPr>
          <a:xfrm>
            <a:off x="10181254" y="931117"/>
            <a:ext cx="1243623" cy="369332"/>
          </a:xfrm>
          <a:prstGeom prst="rect">
            <a:avLst/>
          </a:prstGeom>
          <a:noFill/>
          <a:ln>
            <a:solidFill>
              <a:schemeClr val="tx1"/>
            </a:solidFill>
          </a:ln>
        </p:spPr>
        <p:txBody>
          <a:bodyPr wrap="square" rtlCol="0">
            <a:spAutoFit/>
          </a:bodyPr>
          <a:lstStyle/>
          <a:p>
            <a:pPr algn="ctr"/>
            <a:r>
              <a:rPr kumimoji="1" lang="ja-JP" altLang="en-US" b="1" dirty="0"/>
              <a:t>接触</a:t>
            </a:r>
            <a:r>
              <a:rPr lang="ja-JP" altLang="en-US" b="1" dirty="0"/>
              <a:t>終了</a:t>
            </a:r>
            <a:endParaRPr kumimoji="1" lang="en-US" altLang="ja-JP" b="1" dirty="0"/>
          </a:p>
        </p:txBody>
      </p:sp>
      <p:sp>
        <p:nvSpPr>
          <p:cNvPr id="122" name="テキスト ボックス 121">
            <a:extLst>
              <a:ext uri="{FF2B5EF4-FFF2-40B4-BE49-F238E27FC236}">
                <a16:creationId xmlns:a16="http://schemas.microsoft.com/office/drawing/2014/main" id="{D6A9D150-3920-87ED-51C3-8425298C53AE}"/>
              </a:ext>
            </a:extLst>
          </p:cNvPr>
          <p:cNvSpPr txBox="1"/>
          <p:nvPr/>
        </p:nvSpPr>
        <p:spPr>
          <a:xfrm>
            <a:off x="10111954" y="4172888"/>
            <a:ext cx="2081814" cy="1169551"/>
          </a:xfrm>
          <a:prstGeom prst="rect">
            <a:avLst/>
          </a:prstGeom>
          <a:noFill/>
        </p:spPr>
        <p:txBody>
          <a:bodyPr wrap="square" rtlCol="0">
            <a:spAutoFit/>
          </a:bodyPr>
          <a:lstStyle/>
          <a:p>
            <a:r>
              <a:rPr lang="ja-JP" altLang="en-US" sz="1400" dirty="0"/>
              <a:t>球体</a:t>
            </a:r>
            <a:r>
              <a:rPr lang="en-US" altLang="ja-JP" sz="1400" dirty="0"/>
              <a:t>C</a:t>
            </a:r>
            <a:r>
              <a:rPr lang="ja-JP" altLang="en-US" sz="1400" dirty="0"/>
              <a:t>とその他物体の座標から接触を判断、接触を検知した場合、再度“接触開始”の手順を行う</a:t>
            </a:r>
            <a:endParaRPr lang="en-US" altLang="ja-JP" sz="1400" dirty="0"/>
          </a:p>
        </p:txBody>
      </p:sp>
      <p:cxnSp>
        <p:nvCxnSpPr>
          <p:cNvPr id="11" name="直線矢印コネクタ 10">
            <a:extLst>
              <a:ext uri="{FF2B5EF4-FFF2-40B4-BE49-F238E27FC236}">
                <a16:creationId xmlns:a16="http://schemas.microsoft.com/office/drawing/2014/main" id="{91E5F111-7650-FCCA-8846-C047F5B46700}"/>
              </a:ext>
            </a:extLst>
          </p:cNvPr>
          <p:cNvCxnSpPr/>
          <p:nvPr/>
        </p:nvCxnSpPr>
        <p:spPr>
          <a:xfrm>
            <a:off x="914842" y="3498453"/>
            <a:ext cx="52474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9CD89805-C608-2498-EC53-1608C9010EE4}"/>
              </a:ext>
            </a:extLst>
          </p:cNvPr>
          <p:cNvCxnSpPr/>
          <p:nvPr/>
        </p:nvCxnSpPr>
        <p:spPr>
          <a:xfrm>
            <a:off x="1954782" y="3491006"/>
            <a:ext cx="52474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B7BB8FE6-4465-8A7B-CB8A-1EB144938A37}"/>
              </a:ext>
            </a:extLst>
          </p:cNvPr>
          <p:cNvSpPr/>
          <p:nvPr/>
        </p:nvSpPr>
        <p:spPr>
          <a:xfrm>
            <a:off x="2163604" y="3444453"/>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7F1808AA-9E30-F2E6-DFF7-41CE36088AD9}"/>
              </a:ext>
            </a:extLst>
          </p:cNvPr>
          <p:cNvSpPr/>
          <p:nvPr/>
        </p:nvSpPr>
        <p:spPr>
          <a:xfrm>
            <a:off x="1123212" y="3438542"/>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D29C1DE-468F-6BC9-3B7A-A6787EAA5D3F}"/>
              </a:ext>
            </a:extLst>
          </p:cNvPr>
          <p:cNvSpPr/>
          <p:nvPr/>
        </p:nvSpPr>
        <p:spPr>
          <a:xfrm rot="20834633">
            <a:off x="6087691" y="2429726"/>
            <a:ext cx="1039056" cy="951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08E887C-73AE-0E99-22F7-EA30772967A7}"/>
              </a:ext>
            </a:extLst>
          </p:cNvPr>
          <p:cNvSpPr/>
          <p:nvPr/>
        </p:nvSpPr>
        <p:spPr>
          <a:xfrm>
            <a:off x="7168566" y="2807561"/>
            <a:ext cx="337092" cy="320727"/>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上向き折線 15">
            <a:extLst>
              <a:ext uri="{FF2B5EF4-FFF2-40B4-BE49-F238E27FC236}">
                <a16:creationId xmlns:a16="http://schemas.microsoft.com/office/drawing/2014/main" id="{EC5C1E93-B8C8-DA86-8A93-201052204B64}"/>
              </a:ext>
            </a:extLst>
          </p:cNvPr>
          <p:cNvSpPr/>
          <p:nvPr/>
        </p:nvSpPr>
        <p:spPr>
          <a:xfrm flipH="1" flipV="1">
            <a:off x="3260532" y="1623041"/>
            <a:ext cx="3565688" cy="320727"/>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4A38FE6-7AA2-6C35-6988-ECA29E11B649}"/>
              </a:ext>
            </a:extLst>
          </p:cNvPr>
          <p:cNvSpPr/>
          <p:nvPr/>
        </p:nvSpPr>
        <p:spPr>
          <a:xfrm>
            <a:off x="6719470" y="1623042"/>
            <a:ext cx="110347" cy="315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F80CCAEA-78EA-E9D7-239B-7A28A5807354}"/>
              </a:ext>
            </a:extLst>
          </p:cNvPr>
          <p:cNvSpPr/>
          <p:nvPr/>
        </p:nvSpPr>
        <p:spPr>
          <a:xfrm>
            <a:off x="2586127" y="3498453"/>
            <a:ext cx="1610150" cy="316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2E95A24-073F-FC15-1587-127223D13F80}"/>
              </a:ext>
            </a:extLst>
          </p:cNvPr>
          <p:cNvSpPr/>
          <p:nvPr/>
        </p:nvSpPr>
        <p:spPr>
          <a:xfrm>
            <a:off x="4239598" y="3498453"/>
            <a:ext cx="1610150" cy="316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B0C79464-B144-430F-7820-AF6AB357A5A5}"/>
              </a:ext>
            </a:extLst>
          </p:cNvPr>
          <p:cNvSpPr/>
          <p:nvPr/>
        </p:nvSpPr>
        <p:spPr>
          <a:xfrm>
            <a:off x="5881042" y="3498453"/>
            <a:ext cx="1610150" cy="3163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1" name="直線矢印コネクタ 20">
            <a:extLst>
              <a:ext uri="{FF2B5EF4-FFF2-40B4-BE49-F238E27FC236}">
                <a16:creationId xmlns:a16="http://schemas.microsoft.com/office/drawing/2014/main" id="{2FBCD306-0F8E-F304-A667-571C80CDDC2B}"/>
              </a:ext>
            </a:extLst>
          </p:cNvPr>
          <p:cNvCxnSpPr/>
          <p:nvPr/>
        </p:nvCxnSpPr>
        <p:spPr>
          <a:xfrm>
            <a:off x="5955846" y="3491006"/>
            <a:ext cx="52474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B6D97556-2356-0044-5419-9D7043E8DB9E}"/>
              </a:ext>
            </a:extLst>
          </p:cNvPr>
          <p:cNvSpPr/>
          <p:nvPr/>
        </p:nvSpPr>
        <p:spPr>
          <a:xfrm>
            <a:off x="6164668" y="3444453"/>
            <a:ext cx="108000" cy="10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14A80546-E753-D410-1A22-30DBB96F498C}"/>
                  </a:ext>
                </a:extLst>
              </p:cNvPr>
              <p:cNvSpPr txBox="1"/>
              <p:nvPr/>
            </p:nvSpPr>
            <p:spPr>
              <a:xfrm>
                <a:off x="3380413" y="2548321"/>
                <a:ext cx="346056" cy="46980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groupChr>
                        <m:groupChrPr>
                          <m:chr m:val="→"/>
                          <m:pos m:val="top"/>
                          <m:ctrlPr>
                            <a:rPr kumimoji="1" lang="en-US" altLang="ja-JP" sz="2400" b="1" i="1" dirty="0" smtClean="0">
                              <a:latin typeface="Cambria Math" panose="02040503050406030204" pitchFamily="18" charset="0"/>
                            </a:rPr>
                          </m:ctrlPr>
                        </m:groupChrPr>
                        <m:e>
                          <m:r>
                            <m:rPr>
                              <m:brk m:alnAt="1"/>
                            </m:rPr>
                            <a:rPr kumimoji="1" lang="en-US" altLang="ja-JP" sz="2400" b="1" i="1" dirty="0" smtClean="0">
                              <a:latin typeface="Cambria Math" panose="02040503050406030204" pitchFamily="18" charset="0"/>
                            </a:rPr>
                            <m:t>𝒓</m:t>
                          </m:r>
                        </m:e>
                      </m:groupChr>
                    </m:oMath>
                  </m:oMathPara>
                </a14:m>
                <a:endParaRPr kumimoji="1" lang="ja-JP" altLang="en-US" b="1" dirty="0"/>
              </a:p>
            </p:txBody>
          </p:sp>
        </mc:Choice>
        <mc:Fallback>
          <p:sp>
            <p:nvSpPr>
              <p:cNvPr id="24" name="テキスト ボックス 23">
                <a:extLst>
                  <a:ext uri="{FF2B5EF4-FFF2-40B4-BE49-F238E27FC236}">
                    <a16:creationId xmlns:a16="http://schemas.microsoft.com/office/drawing/2014/main" id="{14A80546-E753-D410-1A22-30DBB96F498C}"/>
                  </a:ext>
                </a:extLst>
              </p:cNvPr>
              <p:cNvSpPr txBox="1">
                <a:spLocks noRot="1" noChangeAspect="1" noMove="1" noResize="1" noEditPoints="1" noAdjustHandles="1" noChangeArrowheads="1" noChangeShapeType="1" noTextEdit="1"/>
              </p:cNvSpPr>
              <p:nvPr/>
            </p:nvSpPr>
            <p:spPr>
              <a:xfrm>
                <a:off x="3380413" y="2548321"/>
                <a:ext cx="346056" cy="469809"/>
              </a:xfrm>
              <a:prstGeom prst="rect">
                <a:avLst/>
              </a:prstGeom>
              <a:blipFill>
                <a:blip r:embed="rId2"/>
                <a:stretch>
                  <a:fillRect l="-57143" t="-29870" r="-82143" b="-441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46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フローチャート: 処理 197">
            <a:extLst>
              <a:ext uri="{FF2B5EF4-FFF2-40B4-BE49-F238E27FC236}">
                <a16:creationId xmlns:a16="http://schemas.microsoft.com/office/drawing/2014/main" id="{F5556377-5844-F631-9772-7B2C9C348A65}"/>
              </a:ext>
            </a:extLst>
          </p:cNvPr>
          <p:cNvSpPr/>
          <p:nvPr/>
        </p:nvSpPr>
        <p:spPr>
          <a:xfrm>
            <a:off x="8653763" y="3104266"/>
            <a:ext cx="3596293" cy="3799279"/>
          </a:xfrm>
          <a:prstGeom prst="flowChartProcess">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2" name="直線矢印コネクタ 191">
            <a:extLst>
              <a:ext uri="{FF2B5EF4-FFF2-40B4-BE49-F238E27FC236}">
                <a16:creationId xmlns:a16="http://schemas.microsoft.com/office/drawing/2014/main" id="{4C6D4F29-CDDC-F96A-85D6-15064C300D42}"/>
              </a:ext>
            </a:extLst>
          </p:cNvPr>
          <p:cNvCxnSpPr>
            <a:cxnSpLocks/>
          </p:cNvCxnSpPr>
          <p:nvPr/>
        </p:nvCxnSpPr>
        <p:spPr>
          <a:xfrm flipV="1">
            <a:off x="7076692" y="3528653"/>
            <a:ext cx="294584" cy="5307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21822DCF-4DBC-B510-AC00-93841B22B7CE}"/>
              </a:ext>
            </a:extLst>
          </p:cNvPr>
          <p:cNvSpPr txBox="1"/>
          <p:nvPr/>
        </p:nvSpPr>
        <p:spPr>
          <a:xfrm>
            <a:off x="84531" y="1628493"/>
            <a:ext cx="5561881" cy="461665"/>
          </a:xfrm>
          <a:prstGeom prst="rect">
            <a:avLst/>
          </a:prstGeom>
          <a:noFill/>
        </p:spPr>
        <p:txBody>
          <a:bodyPr wrap="square" rtlCol="0">
            <a:spAutoFit/>
          </a:bodyPr>
          <a:lstStyle/>
          <a:p>
            <a:r>
              <a:rPr kumimoji="1" lang="ja-JP" altLang="en-US" sz="2400" dirty="0"/>
              <a:t>接触の判定方法（多角形同士の場合）</a:t>
            </a:r>
          </a:p>
        </p:txBody>
      </p:sp>
      <p:cxnSp>
        <p:nvCxnSpPr>
          <p:cNvPr id="9" name="直線コネクタ 8">
            <a:extLst>
              <a:ext uri="{FF2B5EF4-FFF2-40B4-BE49-F238E27FC236}">
                <a16:creationId xmlns:a16="http://schemas.microsoft.com/office/drawing/2014/main" id="{9B2DBC33-0345-7FDE-08C6-0A92E79AF65D}"/>
              </a:ext>
            </a:extLst>
          </p:cNvPr>
          <p:cNvCxnSpPr>
            <a:cxnSpLocks/>
          </p:cNvCxnSpPr>
          <p:nvPr/>
        </p:nvCxnSpPr>
        <p:spPr>
          <a:xfrm>
            <a:off x="11668516" y="2632332"/>
            <a:ext cx="30652" cy="4479547"/>
          </a:xfrm>
          <a:prstGeom prst="line">
            <a:avLst/>
          </a:prstGeom>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6AC3723-64DE-2F02-DE77-C558C3D6E7E0}"/>
              </a:ext>
            </a:extLst>
          </p:cNvPr>
          <p:cNvSpPr txBox="1"/>
          <p:nvPr/>
        </p:nvSpPr>
        <p:spPr>
          <a:xfrm>
            <a:off x="209907" y="4081227"/>
            <a:ext cx="2081814" cy="1384995"/>
          </a:xfrm>
          <a:prstGeom prst="rect">
            <a:avLst/>
          </a:prstGeom>
          <a:noFill/>
        </p:spPr>
        <p:txBody>
          <a:bodyPr wrap="square" rtlCol="0">
            <a:spAutoFit/>
          </a:bodyPr>
          <a:lstStyle/>
          <a:p>
            <a:r>
              <a:rPr lang="ja-JP" altLang="en-US" sz="1200" dirty="0"/>
              <a:t>接触はお互いの頂点と面、もしくは辺と辺の接触で表現する</a:t>
            </a:r>
            <a:endParaRPr lang="en-US" altLang="ja-JP" sz="1200" dirty="0"/>
          </a:p>
          <a:p>
            <a:r>
              <a:rPr lang="ja-JP" altLang="en-US" sz="1200" dirty="0"/>
              <a:t>上図のように面同士の接触が起きた際も頂点と面の接触の組み合わせで表すことができる</a:t>
            </a:r>
            <a:endParaRPr lang="en-US" altLang="ja-JP" sz="1200" dirty="0"/>
          </a:p>
        </p:txBody>
      </p:sp>
      <p:sp>
        <p:nvSpPr>
          <p:cNvPr id="28" name="正方形/長方形 27">
            <a:extLst>
              <a:ext uri="{FF2B5EF4-FFF2-40B4-BE49-F238E27FC236}">
                <a16:creationId xmlns:a16="http://schemas.microsoft.com/office/drawing/2014/main" id="{1929C724-933D-EF99-6981-DB7D73E10D1F}"/>
              </a:ext>
            </a:extLst>
          </p:cNvPr>
          <p:cNvSpPr/>
          <p:nvPr/>
        </p:nvSpPr>
        <p:spPr>
          <a:xfrm>
            <a:off x="770216" y="2457536"/>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EE80EB08-C32E-F583-5FF3-A6B1A9AC60AC}"/>
              </a:ext>
            </a:extLst>
          </p:cNvPr>
          <p:cNvSpPr/>
          <p:nvPr/>
        </p:nvSpPr>
        <p:spPr>
          <a:xfrm>
            <a:off x="150828" y="3416195"/>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8C50B850-3AA2-2155-0888-0173B1CE13FA}"/>
              </a:ext>
            </a:extLst>
          </p:cNvPr>
          <p:cNvSpPr txBox="1"/>
          <p:nvPr/>
        </p:nvSpPr>
        <p:spPr>
          <a:xfrm>
            <a:off x="2678942" y="2492543"/>
            <a:ext cx="4963783" cy="338554"/>
          </a:xfrm>
          <a:prstGeom prst="rect">
            <a:avLst/>
          </a:prstGeom>
          <a:noFill/>
        </p:spPr>
        <p:txBody>
          <a:bodyPr wrap="square" rtlCol="0">
            <a:spAutoFit/>
          </a:bodyPr>
          <a:lstStyle/>
          <a:p>
            <a:r>
              <a:rPr lang="ja-JP" altLang="en-US" sz="1600" u="sng" dirty="0"/>
              <a:t>すべての面と頂点の組み合わせに対しての処理手順</a:t>
            </a:r>
            <a:endParaRPr lang="en-US" altLang="ja-JP" sz="1600" u="sng" dirty="0"/>
          </a:p>
        </p:txBody>
      </p:sp>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3D0A9867-81BF-8F83-0A5F-40E7789BC6B3}"/>
                  </a:ext>
                </a:extLst>
              </p:cNvPr>
              <p:cNvSpPr txBox="1"/>
              <p:nvPr/>
            </p:nvSpPr>
            <p:spPr>
              <a:xfrm>
                <a:off x="2719670" y="4924934"/>
                <a:ext cx="2018565" cy="1150571"/>
              </a:xfrm>
              <a:prstGeom prst="rect">
                <a:avLst/>
              </a:prstGeom>
              <a:noFill/>
            </p:spPr>
            <p:txBody>
              <a:bodyPr wrap="square" rtlCol="0">
                <a:spAutoFit/>
              </a:bodyPr>
              <a:lstStyle/>
              <a:p>
                <a:r>
                  <a:rPr lang="ja-JP" altLang="en-US" sz="1050" dirty="0"/>
                  <a:t>面</a:t>
                </a:r>
                <a14:m>
                  <m:oMath xmlns:m="http://schemas.openxmlformats.org/officeDocument/2006/math">
                    <m:r>
                      <a:rPr lang="en-US" altLang="ja-JP" sz="1050" b="0" i="1" smtClean="0">
                        <a:latin typeface="Cambria Math" panose="02040503050406030204" pitchFamily="18" charset="0"/>
                      </a:rPr>
                      <m:t>𝑎𝑏𝑐𝑑</m:t>
                    </m:r>
                  </m:oMath>
                </a14:m>
                <a:r>
                  <a:rPr lang="ja-JP" altLang="en-US" sz="1050" dirty="0"/>
                  <a:t>の任意の頂点</a:t>
                </a:r>
                <a14:m>
                  <m:oMath xmlns:m="http://schemas.openxmlformats.org/officeDocument/2006/math">
                    <m:r>
                      <a:rPr lang="en-US" altLang="ja-JP" sz="1050" b="0" i="1" smtClean="0">
                        <a:latin typeface="Cambria Math" panose="02040503050406030204" pitchFamily="18" charset="0"/>
                      </a:rPr>
                      <m:t>𝑎</m:t>
                    </m:r>
                    <m:r>
                      <a:rPr lang="en-US" altLang="ja-JP" sz="1050" b="0" i="1" smtClean="0">
                        <a:latin typeface="Cambria Math" panose="02040503050406030204" pitchFamily="18" charset="0"/>
                      </a:rPr>
                      <m:t>,</m:t>
                    </m:r>
                    <m: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m:t>
                    </m:r>
                    <m:r>
                      <a:rPr lang="en-US" altLang="ja-JP" sz="1050" b="0" i="1" smtClean="0">
                        <a:latin typeface="Cambria Math" panose="02040503050406030204" pitchFamily="18" charset="0"/>
                      </a:rPr>
                      <m:t>𝑐</m:t>
                    </m:r>
                  </m:oMath>
                </a14:m>
                <a:r>
                  <a:rPr lang="ja-JP" altLang="en-US" sz="1050" dirty="0"/>
                  <a:t>からベクトル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𝑎</m:t>
                        </m:r>
                      </m:e>
                    </m:groupChr>
                    <m:r>
                      <a:rPr lang="en-US" altLang="ja-JP" sz="1050" b="0" i="1" smtClean="0">
                        <a:latin typeface="Cambria Math" panose="02040503050406030204" pitchFamily="18" charset="0"/>
                      </a:rPr>
                      <m:t>,</m:t>
                    </m:r>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𝑐</m:t>
                        </m:r>
                      </m:e>
                    </m:groupChr>
                  </m:oMath>
                </a14:m>
                <a:r>
                  <a:rPr lang="ja-JP" altLang="en-US" sz="1050" dirty="0"/>
                  <a:t>を求める</a:t>
                </a:r>
                <a:r>
                  <a:rPr lang="en-US" altLang="ja-JP" sz="1050" dirty="0"/>
                  <a:t>(1)</a:t>
                </a:r>
                <a:endParaRPr lang="en-US" altLang="ja-JP" sz="1000" dirty="0"/>
              </a:p>
              <a:p>
                <a:endParaRPr lang="en-US" altLang="ja-JP" sz="1050" dirty="0"/>
              </a:p>
              <a:p>
                <a:r>
                  <a:rPr lang="ja-JP" altLang="en-US" sz="1050" dirty="0"/>
                  <a:t>二つのベクトルの外積から面の法線ベクトル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𝑛</m:t>
                        </m:r>
                      </m:e>
                    </m:groupChr>
                  </m:oMath>
                </a14:m>
                <a:r>
                  <a:rPr lang="ja-JP" altLang="en-US" sz="1050" dirty="0"/>
                  <a:t>を</a:t>
                </a:r>
                <a:endParaRPr lang="en-US" altLang="ja-JP" sz="1050" dirty="0"/>
              </a:p>
              <a:p>
                <a:r>
                  <a:rPr lang="ja-JP" altLang="en-US" sz="1050" dirty="0"/>
                  <a:t>求める</a:t>
                </a:r>
                <a:r>
                  <a:rPr lang="en-US" altLang="ja-JP" sz="1050" dirty="0"/>
                  <a:t>(2)</a:t>
                </a:r>
                <a:endParaRPr lang="en-US" altLang="ja-JP" sz="1100" dirty="0"/>
              </a:p>
            </p:txBody>
          </p:sp>
        </mc:Choice>
        <mc:Fallback xmlns="">
          <p:sp>
            <p:nvSpPr>
              <p:cNvPr id="109" name="テキスト ボックス 108">
                <a:extLst>
                  <a:ext uri="{FF2B5EF4-FFF2-40B4-BE49-F238E27FC236}">
                    <a16:creationId xmlns:a16="http://schemas.microsoft.com/office/drawing/2014/main" id="{3D0A9867-81BF-8F83-0A5F-40E7789BC6B3}"/>
                  </a:ext>
                </a:extLst>
              </p:cNvPr>
              <p:cNvSpPr txBox="1">
                <a:spLocks noRot="1" noChangeAspect="1" noMove="1" noResize="1" noEditPoints="1" noAdjustHandles="1" noChangeArrowheads="1" noChangeShapeType="1" noTextEdit="1"/>
              </p:cNvSpPr>
              <p:nvPr/>
            </p:nvSpPr>
            <p:spPr>
              <a:xfrm>
                <a:off x="2719670" y="4924934"/>
                <a:ext cx="2018565" cy="1150571"/>
              </a:xfrm>
              <a:prstGeom prst="rect">
                <a:avLst/>
              </a:prstGeom>
              <a:blipFill>
                <a:blip r:embed="rId2"/>
                <a:stretch>
                  <a:fillRect b="-2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02FAE898-CCCB-4AB3-5508-1A888D291DB3}"/>
                  </a:ext>
                </a:extLst>
              </p:cNvPr>
              <p:cNvSpPr txBox="1"/>
              <p:nvPr/>
            </p:nvSpPr>
            <p:spPr>
              <a:xfrm>
                <a:off x="4693434" y="4916574"/>
                <a:ext cx="2081814" cy="1106906"/>
              </a:xfrm>
              <a:prstGeom prst="rect">
                <a:avLst/>
              </a:prstGeom>
              <a:noFill/>
            </p:spPr>
            <p:txBody>
              <a:bodyPr wrap="square" rtlCol="0">
                <a:spAutoFit/>
              </a:bodyPr>
              <a:lstStyle/>
              <a:p>
                <a:r>
                  <a:rPr lang="ja-JP" altLang="en-US" sz="1050" dirty="0"/>
                  <a:t>任意の頂点</a:t>
                </a:r>
                <a:r>
                  <a:rPr lang="en-US" altLang="ja-JP" sz="1050" dirty="0"/>
                  <a:t>b</a:t>
                </a:r>
                <a:r>
                  <a:rPr lang="ja-JP" altLang="en-US" sz="1050" dirty="0"/>
                  <a:t>と頂点</a:t>
                </a:r>
                <a:r>
                  <a:rPr lang="en-US" altLang="ja-JP" sz="1050" dirty="0"/>
                  <a:t>e</a:t>
                </a:r>
                <a:r>
                  <a:rPr lang="ja-JP" altLang="en-US" sz="1050" dirty="0"/>
                  <a:t>を結んだベクトル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𝑒</m:t>
                        </m:r>
                        <m:r>
                          <a:rPr lang="en-US" altLang="ja-JP" sz="1050" b="0" i="1" smtClean="0">
                            <a:latin typeface="Cambria Math" panose="02040503050406030204" pitchFamily="18" charset="0"/>
                          </a:rPr>
                          <m:t>𝑏</m:t>
                        </m:r>
                      </m:e>
                    </m:groupChr>
                    <m:r>
                      <a:rPr lang="ja-JP" altLang="en-US" sz="1050" i="1">
                        <a:latin typeface="Cambria Math" panose="02040503050406030204" pitchFamily="18" charset="0"/>
                      </a:rPr>
                      <m:t>と</m:t>
                    </m:r>
                  </m:oMath>
                </a14:m>
                <a:r>
                  <a:rPr lang="ja-JP" altLang="en-US" sz="1050" dirty="0"/>
                  <a:t>法線ベクトル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𝑛</m:t>
                        </m:r>
                      </m:e>
                    </m:groupChr>
                    <m:r>
                      <a:rPr lang="ja-JP" altLang="en-US" sz="1050" i="1">
                        <a:latin typeface="Cambria Math" panose="02040503050406030204" pitchFamily="18" charset="0"/>
                      </a:rPr>
                      <m:t>の</m:t>
                    </m:r>
                    <m:r>
                      <a:rPr lang="ja-JP" altLang="en-US" sz="1050" i="1" smtClean="0">
                        <a:latin typeface="Cambria Math" panose="02040503050406030204" pitchFamily="18" charset="0"/>
                      </a:rPr>
                      <m:t>内積</m:t>
                    </m:r>
                  </m:oMath>
                </a14:m>
                <a:r>
                  <a:rPr lang="ja-JP" altLang="en-US" sz="1050" dirty="0"/>
                  <a:t>を求める</a:t>
                </a:r>
                <a:r>
                  <a:rPr lang="en-US" altLang="ja-JP" sz="1050" dirty="0"/>
                  <a:t>(3)</a:t>
                </a:r>
              </a:p>
              <a:p>
                <a:endParaRPr lang="en-US" altLang="ja-JP" sz="1050" dirty="0"/>
              </a:p>
              <a:p>
                <a:r>
                  <a:rPr lang="ja-JP" altLang="en-US" sz="1050" dirty="0"/>
                  <a:t>内積が</a:t>
                </a:r>
                <a:r>
                  <a:rPr lang="en-US" altLang="ja-JP" sz="1050" dirty="0"/>
                  <a:t>0</a:t>
                </a:r>
                <a:r>
                  <a:rPr lang="ja-JP" altLang="en-US" sz="1050" dirty="0"/>
                  <a:t>の場合、面</a:t>
                </a:r>
                <a14:m>
                  <m:oMath xmlns:m="http://schemas.openxmlformats.org/officeDocument/2006/math">
                    <m:r>
                      <a:rPr lang="en-US" altLang="ja-JP" sz="1050" b="0" i="1" smtClean="0">
                        <a:latin typeface="Cambria Math" panose="02040503050406030204" pitchFamily="18" charset="0"/>
                      </a:rPr>
                      <m:t>𝑎𝑏𝑐𝑑</m:t>
                    </m:r>
                  </m:oMath>
                </a14:m>
                <a:r>
                  <a:rPr lang="ja-JP" altLang="en-US" sz="1050" dirty="0"/>
                  <a:t>の平面上に頂点</a:t>
                </a:r>
                <a:r>
                  <a:rPr lang="en-US" altLang="ja-JP" sz="1050" dirty="0"/>
                  <a:t>e</a:t>
                </a:r>
                <a:r>
                  <a:rPr lang="ja-JP" altLang="en-US" sz="1050" dirty="0"/>
                  <a:t>が存在する</a:t>
                </a:r>
                <a:endParaRPr lang="en-US" altLang="ja-JP" sz="1050" dirty="0"/>
              </a:p>
            </p:txBody>
          </p:sp>
        </mc:Choice>
        <mc:Fallback xmlns="">
          <p:sp>
            <p:nvSpPr>
              <p:cNvPr id="117" name="テキスト ボックス 116">
                <a:extLst>
                  <a:ext uri="{FF2B5EF4-FFF2-40B4-BE49-F238E27FC236}">
                    <a16:creationId xmlns:a16="http://schemas.microsoft.com/office/drawing/2014/main" id="{02FAE898-CCCB-4AB3-5508-1A888D291DB3}"/>
                  </a:ext>
                </a:extLst>
              </p:cNvPr>
              <p:cNvSpPr txBox="1">
                <a:spLocks noRot="1" noChangeAspect="1" noMove="1" noResize="1" noEditPoints="1" noAdjustHandles="1" noChangeArrowheads="1" noChangeShapeType="1" noTextEdit="1"/>
              </p:cNvSpPr>
              <p:nvPr/>
            </p:nvSpPr>
            <p:spPr>
              <a:xfrm>
                <a:off x="4693434" y="4916574"/>
                <a:ext cx="2081814" cy="1106906"/>
              </a:xfrm>
              <a:prstGeom prst="rect">
                <a:avLst/>
              </a:prstGeom>
              <a:blipFill>
                <a:blip r:embed="rId3"/>
                <a:stretch>
                  <a:fillRect r="-880" b="-2762"/>
                </a:stretch>
              </a:blipFill>
            </p:spPr>
            <p:txBody>
              <a:bodyPr/>
              <a:lstStyle/>
              <a:p>
                <a:r>
                  <a:rPr lang="ja-JP" altLang="en-US">
                    <a:noFill/>
                  </a:rPr>
                  <a:t> </a:t>
                </a:r>
              </a:p>
            </p:txBody>
          </p:sp>
        </mc:Fallback>
      </mc:AlternateContent>
      <p:sp>
        <p:nvSpPr>
          <p:cNvPr id="11" name="直方体 10">
            <a:extLst>
              <a:ext uri="{FF2B5EF4-FFF2-40B4-BE49-F238E27FC236}">
                <a16:creationId xmlns:a16="http://schemas.microsoft.com/office/drawing/2014/main" id="{4B399815-6BD1-D419-D5B9-3BBE4688C79C}"/>
              </a:ext>
            </a:extLst>
          </p:cNvPr>
          <p:cNvSpPr/>
          <p:nvPr/>
        </p:nvSpPr>
        <p:spPr>
          <a:xfrm>
            <a:off x="3559170" y="3116564"/>
            <a:ext cx="734140" cy="719039"/>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方体 12">
            <a:extLst>
              <a:ext uri="{FF2B5EF4-FFF2-40B4-BE49-F238E27FC236}">
                <a16:creationId xmlns:a16="http://schemas.microsoft.com/office/drawing/2014/main" id="{15510DC5-6CC9-CFE2-8439-5B64EE1893FF}"/>
              </a:ext>
            </a:extLst>
          </p:cNvPr>
          <p:cNvSpPr/>
          <p:nvPr/>
        </p:nvSpPr>
        <p:spPr>
          <a:xfrm>
            <a:off x="2830684" y="3963939"/>
            <a:ext cx="734140" cy="719039"/>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D955D4E3-5658-1E49-83E4-E4C65168B160}"/>
              </a:ext>
            </a:extLst>
          </p:cNvPr>
          <p:cNvSpPr/>
          <p:nvPr/>
        </p:nvSpPr>
        <p:spPr>
          <a:xfrm>
            <a:off x="1749475" y="3342297"/>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D2A7F9D-11A4-C772-13A5-9195FE1F1781}"/>
              </a:ext>
            </a:extLst>
          </p:cNvPr>
          <p:cNvSpPr/>
          <p:nvPr/>
        </p:nvSpPr>
        <p:spPr>
          <a:xfrm>
            <a:off x="722013" y="3342297"/>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181A29F-C86B-0D52-7A9C-DB00ABE19783}"/>
              </a:ext>
            </a:extLst>
          </p:cNvPr>
          <p:cNvSpPr/>
          <p:nvPr/>
        </p:nvSpPr>
        <p:spPr>
          <a:xfrm>
            <a:off x="2702082" y="2960683"/>
            <a:ext cx="2115435" cy="177540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平行四辺形 19">
            <a:extLst>
              <a:ext uri="{FF2B5EF4-FFF2-40B4-BE49-F238E27FC236}">
                <a16:creationId xmlns:a16="http://schemas.microsoft.com/office/drawing/2014/main" id="{CC32C596-D5A6-E157-C6AC-BA17FE32B4E3}"/>
              </a:ext>
            </a:extLst>
          </p:cNvPr>
          <p:cNvSpPr/>
          <p:nvPr/>
        </p:nvSpPr>
        <p:spPr>
          <a:xfrm rot="4924117">
            <a:off x="3124023" y="4181103"/>
            <a:ext cx="684663" cy="282809"/>
          </a:xfrm>
          <a:custGeom>
            <a:avLst/>
            <a:gdLst>
              <a:gd name="connsiteX0" fmla="*/ 0 w 463755"/>
              <a:gd name="connsiteY0" fmla="*/ 581768 h 581768"/>
              <a:gd name="connsiteX1" fmla="*/ 168654 w 463755"/>
              <a:gd name="connsiteY1" fmla="*/ 0 h 581768"/>
              <a:gd name="connsiteX2" fmla="*/ 463755 w 463755"/>
              <a:gd name="connsiteY2" fmla="*/ 0 h 581768"/>
              <a:gd name="connsiteX3" fmla="*/ 295101 w 463755"/>
              <a:gd name="connsiteY3" fmla="*/ 581768 h 581768"/>
              <a:gd name="connsiteX4" fmla="*/ 0 w 463755"/>
              <a:gd name="connsiteY4" fmla="*/ 581768 h 581768"/>
              <a:gd name="connsiteX0" fmla="*/ 235125 w 698880"/>
              <a:gd name="connsiteY0" fmla="*/ 581768 h 581768"/>
              <a:gd name="connsiteX1" fmla="*/ 0 w 698880"/>
              <a:gd name="connsiteY1" fmla="*/ 334602 h 581768"/>
              <a:gd name="connsiteX2" fmla="*/ 698880 w 698880"/>
              <a:gd name="connsiteY2" fmla="*/ 0 h 581768"/>
              <a:gd name="connsiteX3" fmla="*/ 530226 w 698880"/>
              <a:gd name="connsiteY3" fmla="*/ 581768 h 581768"/>
              <a:gd name="connsiteX4" fmla="*/ 235125 w 698880"/>
              <a:gd name="connsiteY4" fmla="*/ 581768 h 581768"/>
              <a:gd name="connsiteX0" fmla="*/ 107518 w 698880"/>
              <a:gd name="connsiteY0" fmla="*/ 530295 h 581768"/>
              <a:gd name="connsiteX1" fmla="*/ 0 w 698880"/>
              <a:gd name="connsiteY1" fmla="*/ 334602 h 581768"/>
              <a:gd name="connsiteX2" fmla="*/ 698880 w 698880"/>
              <a:gd name="connsiteY2" fmla="*/ 0 h 581768"/>
              <a:gd name="connsiteX3" fmla="*/ 530226 w 698880"/>
              <a:gd name="connsiteY3" fmla="*/ 581768 h 581768"/>
              <a:gd name="connsiteX4" fmla="*/ 107518 w 698880"/>
              <a:gd name="connsiteY4" fmla="*/ 530295 h 581768"/>
              <a:gd name="connsiteX0" fmla="*/ 107518 w 698880"/>
              <a:gd name="connsiteY0" fmla="*/ 530295 h 600188"/>
              <a:gd name="connsiteX1" fmla="*/ 0 w 698880"/>
              <a:gd name="connsiteY1" fmla="*/ 334602 h 600188"/>
              <a:gd name="connsiteX2" fmla="*/ 698880 w 698880"/>
              <a:gd name="connsiteY2" fmla="*/ 0 h 600188"/>
              <a:gd name="connsiteX3" fmla="*/ 662438 w 698880"/>
              <a:gd name="connsiteY3" fmla="*/ 600188 h 600188"/>
              <a:gd name="connsiteX4" fmla="*/ 107518 w 698880"/>
              <a:gd name="connsiteY4" fmla="*/ 530295 h 600188"/>
              <a:gd name="connsiteX0" fmla="*/ 107518 w 662438"/>
              <a:gd name="connsiteY0" fmla="*/ 195693 h 265586"/>
              <a:gd name="connsiteX1" fmla="*/ 0 w 662438"/>
              <a:gd name="connsiteY1" fmla="*/ 0 h 265586"/>
              <a:gd name="connsiteX2" fmla="*/ 492498 w 662438"/>
              <a:gd name="connsiteY2" fmla="*/ 34241 h 265586"/>
              <a:gd name="connsiteX3" fmla="*/ 662438 w 662438"/>
              <a:gd name="connsiteY3" fmla="*/ 265586 h 265586"/>
              <a:gd name="connsiteX4" fmla="*/ 107518 w 662438"/>
              <a:gd name="connsiteY4" fmla="*/ 195693 h 265586"/>
              <a:gd name="connsiteX0" fmla="*/ 107518 w 662438"/>
              <a:gd name="connsiteY0" fmla="*/ 195693 h 265586"/>
              <a:gd name="connsiteX1" fmla="*/ 0 w 662438"/>
              <a:gd name="connsiteY1" fmla="*/ 0 h 265586"/>
              <a:gd name="connsiteX2" fmla="*/ 527697 w 662438"/>
              <a:gd name="connsiteY2" fmla="*/ 63669 h 265586"/>
              <a:gd name="connsiteX3" fmla="*/ 662438 w 662438"/>
              <a:gd name="connsiteY3" fmla="*/ 265586 h 265586"/>
              <a:gd name="connsiteX4" fmla="*/ 107518 w 662438"/>
              <a:gd name="connsiteY4" fmla="*/ 195693 h 265586"/>
              <a:gd name="connsiteX0" fmla="*/ 155491 w 662438"/>
              <a:gd name="connsiteY0" fmla="*/ 183371 h 265586"/>
              <a:gd name="connsiteX1" fmla="*/ 0 w 662438"/>
              <a:gd name="connsiteY1" fmla="*/ 0 h 265586"/>
              <a:gd name="connsiteX2" fmla="*/ 527697 w 662438"/>
              <a:gd name="connsiteY2" fmla="*/ 63669 h 265586"/>
              <a:gd name="connsiteX3" fmla="*/ 662438 w 662438"/>
              <a:gd name="connsiteY3" fmla="*/ 265586 h 265586"/>
              <a:gd name="connsiteX4" fmla="*/ 155491 w 662438"/>
              <a:gd name="connsiteY4" fmla="*/ 183371 h 265586"/>
              <a:gd name="connsiteX0" fmla="*/ 155491 w 669805"/>
              <a:gd name="connsiteY0" fmla="*/ 183371 h 260347"/>
              <a:gd name="connsiteX1" fmla="*/ 0 w 669805"/>
              <a:gd name="connsiteY1" fmla="*/ 0 h 260347"/>
              <a:gd name="connsiteX2" fmla="*/ 527697 w 669805"/>
              <a:gd name="connsiteY2" fmla="*/ 63669 h 260347"/>
              <a:gd name="connsiteX3" fmla="*/ 669805 w 669805"/>
              <a:gd name="connsiteY3" fmla="*/ 260347 h 260347"/>
              <a:gd name="connsiteX4" fmla="*/ 155491 w 669805"/>
              <a:gd name="connsiteY4" fmla="*/ 183371 h 26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805" h="260347">
                <a:moveTo>
                  <a:pt x="155491" y="183371"/>
                </a:moveTo>
                <a:lnTo>
                  <a:pt x="0" y="0"/>
                </a:lnTo>
                <a:lnTo>
                  <a:pt x="527697" y="63669"/>
                </a:lnTo>
                <a:lnTo>
                  <a:pt x="669805" y="260347"/>
                </a:lnTo>
                <a:lnTo>
                  <a:pt x="155491" y="18337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8E491BF-BB90-5032-F261-A256EA298879}"/>
              </a:ext>
            </a:extLst>
          </p:cNvPr>
          <p:cNvSpPr/>
          <p:nvPr/>
        </p:nvSpPr>
        <p:spPr>
          <a:xfrm>
            <a:off x="5339993" y="349427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349EF49-73E8-6DE4-C5F6-F82F9AC3B570}"/>
              </a:ext>
            </a:extLst>
          </p:cNvPr>
          <p:cNvCxnSpPr>
            <a:cxnSpLocks/>
          </p:cNvCxnSpPr>
          <p:nvPr/>
        </p:nvCxnSpPr>
        <p:spPr>
          <a:xfrm flipH="1">
            <a:off x="2620786" y="2428154"/>
            <a:ext cx="9954" cy="4429846"/>
          </a:xfrm>
          <a:prstGeom prst="line">
            <a:avLst/>
          </a:prstGeom>
        </p:spPr>
        <p:style>
          <a:lnRef idx="1">
            <a:schemeClr val="accent1"/>
          </a:lnRef>
          <a:fillRef idx="0">
            <a:schemeClr val="accent1"/>
          </a:fillRef>
          <a:effectRef idx="0">
            <a:schemeClr val="accent1"/>
          </a:effectRef>
          <a:fontRef idx="minor">
            <a:schemeClr val="tx1"/>
          </a:fontRef>
        </p:style>
      </p:cxnSp>
      <p:sp>
        <p:nvSpPr>
          <p:cNvPr id="32" name="楕円 31">
            <a:extLst>
              <a:ext uri="{FF2B5EF4-FFF2-40B4-BE49-F238E27FC236}">
                <a16:creationId xmlns:a16="http://schemas.microsoft.com/office/drawing/2014/main" id="{BBA02BAE-89D4-6A90-3250-50002FC1A2A6}"/>
              </a:ext>
            </a:extLst>
          </p:cNvPr>
          <p:cNvSpPr/>
          <p:nvPr/>
        </p:nvSpPr>
        <p:spPr>
          <a:xfrm>
            <a:off x="3332284" y="462808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8B1D090-1469-686E-6F24-B0CB7E9BA723}"/>
              </a:ext>
            </a:extLst>
          </p:cNvPr>
          <p:cNvSpPr/>
          <p:nvPr/>
        </p:nvSpPr>
        <p:spPr>
          <a:xfrm>
            <a:off x="3534178" y="447683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89996C0A-9FAB-1507-88D7-6E0931284C2B}"/>
              </a:ext>
            </a:extLst>
          </p:cNvPr>
          <p:cNvSpPr/>
          <p:nvPr/>
        </p:nvSpPr>
        <p:spPr>
          <a:xfrm>
            <a:off x="3354133" y="411251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4E04BC7F-8654-7B63-C106-4A42FBB3300C}"/>
              </a:ext>
            </a:extLst>
          </p:cNvPr>
          <p:cNvCxnSpPr>
            <a:cxnSpLocks/>
          </p:cNvCxnSpPr>
          <p:nvPr/>
        </p:nvCxnSpPr>
        <p:spPr>
          <a:xfrm flipV="1">
            <a:off x="3382130" y="4505563"/>
            <a:ext cx="201894" cy="1512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F80D422C-7416-65F8-621C-5D0FE49B96F9}"/>
                  </a:ext>
                </a:extLst>
              </p:cNvPr>
              <p:cNvSpPr txBox="1"/>
              <p:nvPr/>
            </p:nvSpPr>
            <p:spPr>
              <a:xfrm>
                <a:off x="3303557" y="4371741"/>
                <a:ext cx="278228" cy="251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𝒂𝒃</m:t>
                          </m:r>
                        </m:e>
                      </m:acc>
                    </m:oMath>
                  </m:oMathPara>
                </a14:m>
                <a:endParaRPr kumimoji="1" lang="en-US" altLang="ja-JP" sz="900" b="1" dirty="0"/>
              </a:p>
            </p:txBody>
          </p:sp>
        </mc:Choice>
        <mc:Fallback xmlns="">
          <p:sp>
            <p:nvSpPr>
              <p:cNvPr id="44" name="テキスト ボックス 43">
                <a:extLst>
                  <a:ext uri="{FF2B5EF4-FFF2-40B4-BE49-F238E27FC236}">
                    <a16:creationId xmlns:a16="http://schemas.microsoft.com/office/drawing/2014/main" id="{F80D422C-7416-65F8-621C-5D0FE49B96F9}"/>
                  </a:ext>
                </a:extLst>
              </p:cNvPr>
              <p:cNvSpPr txBox="1">
                <a:spLocks noRot="1" noChangeAspect="1" noMove="1" noResize="1" noEditPoints="1" noAdjustHandles="1" noChangeArrowheads="1" noChangeShapeType="1" noTextEdit="1"/>
              </p:cNvSpPr>
              <p:nvPr/>
            </p:nvSpPr>
            <p:spPr>
              <a:xfrm>
                <a:off x="3303557" y="4371741"/>
                <a:ext cx="278228" cy="25147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E2BB1529-BDA6-F5E7-9BCC-36D7F009232C}"/>
                  </a:ext>
                </a:extLst>
              </p:cNvPr>
              <p:cNvSpPr txBox="1"/>
              <p:nvPr/>
            </p:nvSpPr>
            <p:spPr>
              <a:xfrm>
                <a:off x="3117328" y="4303859"/>
                <a:ext cx="278228" cy="260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𝒃𝒄</m:t>
                          </m:r>
                        </m:e>
                      </m:acc>
                    </m:oMath>
                  </m:oMathPara>
                </a14:m>
                <a:endParaRPr kumimoji="1" lang="en-US" altLang="ja-JP" sz="900" b="1" dirty="0"/>
              </a:p>
            </p:txBody>
          </p:sp>
        </mc:Choice>
        <mc:Fallback xmlns="">
          <p:sp>
            <p:nvSpPr>
              <p:cNvPr id="45" name="テキスト ボックス 44">
                <a:extLst>
                  <a:ext uri="{FF2B5EF4-FFF2-40B4-BE49-F238E27FC236}">
                    <a16:creationId xmlns:a16="http://schemas.microsoft.com/office/drawing/2014/main" id="{E2BB1529-BDA6-F5E7-9BCC-36D7F009232C}"/>
                  </a:ext>
                </a:extLst>
              </p:cNvPr>
              <p:cNvSpPr txBox="1">
                <a:spLocks noRot="1" noChangeAspect="1" noMove="1" noResize="1" noEditPoints="1" noAdjustHandles="1" noChangeArrowheads="1" noChangeShapeType="1" noTextEdit="1"/>
              </p:cNvSpPr>
              <p:nvPr/>
            </p:nvSpPr>
            <p:spPr>
              <a:xfrm>
                <a:off x="3117328" y="4303859"/>
                <a:ext cx="278228" cy="260521"/>
              </a:xfrm>
              <a:prstGeom prst="rect">
                <a:avLst/>
              </a:prstGeom>
              <a:blipFill>
                <a:blip r:embed="rId5"/>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8E567D9B-3F85-1FFE-17EC-56569ACCE47F}"/>
              </a:ext>
            </a:extLst>
          </p:cNvPr>
          <p:cNvCxnSpPr>
            <a:cxnSpLocks/>
            <a:stCxn id="32" idx="0"/>
          </p:cNvCxnSpPr>
          <p:nvPr/>
        </p:nvCxnSpPr>
        <p:spPr>
          <a:xfrm flipV="1">
            <a:off x="3368284" y="4119591"/>
            <a:ext cx="3558" cy="5084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3DB6855-C75C-995F-C8C5-D98BF9DCC9FD}"/>
              </a:ext>
            </a:extLst>
          </p:cNvPr>
          <p:cNvCxnSpPr>
            <a:cxnSpLocks/>
          </p:cNvCxnSpPr>
          <p:nvPr/>
        </p:nvCxnSpPr>
        <p:spPr>
          <a:xfrm flipH="1">
            <a:off x="5163756" y="3642056"/>
            <a:ext cx="21151" cy="7536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478A3FF-33BA-2BEC-6768-B667F4F36FD4}"/>
              </a:ext>
            </a:extLst>
          </p:cNvPr>
          <p:cNvCxnSpPr>
            <a:cxnSpLocks/>
            <a:endCxn id="22" idx="3"/>
          </p:cNvCxnSpPr>
          <p:nvPr/>
        </p:nvCxnSpPr>
        <p:spPr>
          <a:xfrm flipV="1">
            <a:off x="5171934" y="3555734"/>
            <a:ext cx="178603" cy="6437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C718F9B-29BA-9A56-3938-65C53D6DDF51}"/>
                  </a:ext>
                </a:extLst>
              </p:cNvPr>
              <p:cNvSpPr txBox="1"/>
              <p:nvPr/>
            </p:nvSpPr>
            <p:spPr>
              <a:xfrm>
                <a:off x="4846166" y="4193140"/>
                <a:ext cx="255626" cy="251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𝒂𝒃</m:t>
                          </m:r>
                        </m:e>
                      </m:acc>
                    </m:oMath>
                  </m:oMathPara>
                </a14:m>
                <a:endParaRPr kumimoji="1" lang="en-US" altLang="ja-JP" sz="900" b="1" dirty="0"/>
              </a:p>
            </p:txBody>
          </p:sp>
        </mc:Choice>
        <mc:Fallback xmlns="">
          <p:sp>
            <p:nvSpPr>
              <p:cNvPr id="60" name="テキスト ボックス 59">
                <a:extLst>
                  <a:ext uri="{FF2B5EF4-FFF2-40B4-BE49-F238E27FC236}">
                    <a16:creationId xmlns:a16="http://schemas.microsoft.com/office/drawing/2014/main" id="{8C718F9B-29BA-9A56-3938-65C53D6DDF51}"/>
                  </a:ext>
                </a:extLst>
              </p:cNvPr>
              <p:cNvSpPr txBox="1">
                <a:spLocks noRot="1" noChangeAspect="1" noMove="1" noResize="1" noEditPoints="1" noAdjustHandles="1" noChangeArrowheads="1" noChangeShapeType="1" noTextEdit="1"/>
              </p:cNvSpPr>
              <p:nvPr/>
            </p:nvSpPr>
            <p:spPr>
              <a:xfrm>
                <a:off x="4846166" y="4193140"/>
                <a:ext cx="255626" cy="251479"/>
              </a:xfrm>
              <a:prstGeom prst="rect">
                <a:avLst/>
              </a:prstGeom>
              <a:blipFill>
                <a:blip r:embed="rId6"/>
                <a:stretch>
                  <a:fillRect r="-9524"/>
                </a:stretch>
              </a:blipFill>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98C1A022-4BC4-02F7-70E0-5B628101909E}"/>
              </a:ext>
            </a:extLst>
          </p:cNvPr>
          <p:cNvCxnSpPr>
            <a:cxnSpLocks/>
          </p:cNvCxnSpPr>
          <p:nvPr/>
        </p:nvCxnSpPr>
        <p:spPr>
          <a:xfrm flipH="1">
            <a:off x="5172314" y="4225667"/>
            <a:ext cx="9418" cy="170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F11D6BD0-3F88-FC45-AC54-B69D80ED132D}"/>
              </a:ext>
            </a:extLst>
          </p:cNvPr>
          <p:cNvSpPr/>
          <p:nvPr/>
        </p:nvSpPr>
        <p:spPr>
          <a:xfrm>
            <a:off x="5148907" y="415737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22D36892-AFD0-40AF-27FE-AAC5D0E41107}"/>
                  </a:ext>
                </a:extLst>
              </p:cNvPr>
              <p:cNvSpPr txBox="1"/>
              <p:nvPr/>
            </p:nvSpPr>
            <p:spPr>
              <a:xfrm>
                <a:off x="3605889" y="4461199"/>
                <a:ext cx="10579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𝒂</m:t>
                      </m:r>
                    </m:oMath>
                  </m:oMathPara>
                </a14:m>
                <a:endParaRPr kumimoji="1" lang="ja-JP" altLang="en-US" sz="1050" b="1" dirty="0"/>
              </a:p>
            </p:txBody>
          </p:sp>
        </mc:Choice>
        <mc:Fallback xmlns="">
          <p:sp>
            <p:nvSpPr>
              <p:cNvPr id="64" name="テキスト ボックス 63">
                <a:extLst>
                  <a:ext uri="{FF2B5EF4-FFF2-40B4-BE49-F238E27FC236}">
                    <a16:creationId xmlns:a16="http://schemas.microsoft.com/office/drawing/2014/main" id="{22D36892-AFD0-40AF-27FE-AAC5D0E41107}"/>
                  </a:ext>
                </a:extLst>
              </p:cNvPr>
              <p:cNvSpPr txBox="1">
                <a:spLocks noRot="1" noChangeAspect="1" noMove="1" noResize="1" noEditPoints="1" noAdjustHandles="1" noChangeArrowheads="1" noChangeShapeType="1" noTextEdit="1"/>
              </p:cNvSpPr>
              <p:nvPr/>
            </p:nvSpPr>
            <p:spPr>
              <a:xfrm>
                <a:off x="3605889" y="4461199"/>
                <a:ext cx="105798" cy="138499"/>
              </a:xfrm>
              <a:prstGeom prst="rect">
                <a:avLst/>
              </a:prstGeom>
              <a:blipFill>
                <a:blip r:embed="rId7"/>
                <a:stretch>
                  <a:fillRect l="-11765" r="-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A89FE21-F0B1-DAB0-7111-7CA6649871C5}"/>
                  </a:ext>
                </a:extLst>
              </p:cNvPr>
              <p:cNvSpPr txBox="1"/>
              <p:nvPr/>
            </p:nvSpPr>
            <p:spPr>
              <a:xfrm>
                <a:off x="3300088" y="4691621"/>
                <a:ext cx="10419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𝒃</m:t>
                      </m:r>
                    </m:oMath>
                  </m:oMathPara>
                </a14:m>
                <a:endParaRPr kumimoji="1" lang="ja-JP" altLang="en-US" sz="1050" b="1" dirty="0"/>
              </a:p>
            </p:txBody>
          </p:sp>
        </mc:Choice>
        <mc:Fallback xmlns="">
          <p:sp>
            <p:nvSpPr>
              <p:cNvPr id="65" name="テキスト ボックス 64">
                <a:extLst>
                  <a:ext uri="{FF2B5EF4-FFF2-40B4-BE49-F238E27FC236}">
                    <a16:creationId xmlns:a16="http://schemas.microsoft.com/office/drawing/2014/main" id="{9A89FE21-F0B1-DAB0-7111-7CA6649871C5}"/>
                  </a:ext>
                </a:extLst>
              </p:cNvPr>
              <p:cNvSpPr txBox="1">
                <a:spLocks noRot="1" noChangeAspect="1" noMove="1" noResize="1" noEditPoints="1" noAdjustHandles="1" noChangeArrowheads="1" noChangeShapeType="1" noTextEdit="1"/>
              </p:cNvSpPr>
              <p:nvPr/>
            </p:nvSpPr>
            <p:spPr>
              <a:xfrm>
                <a:off x="3300088" y="4691621"/>
                <a:ext cx="104196" cy="138499"/>
              </a:xfrm>
              <a:prstGeom prst="rect">
                <a:avLst/>
              </a:prstGeom>
              <a:blipFill>
                <a:blip r:embed="rId8"/>
                <a:stretch>
                  <a:fillRect l="-23529" t="-4545" r="-35294"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272C2CE6-6AD0-5543-3AB7-C0FE1BAAF9CD}"/>
                  </a:ext>
                </a:extLst>
              </p:cNvPr>
              <p:cNvSpPr txBox="1"/>
              <p:nvPr/>
            </p:nvSpPr>
            <p:spPr>
              <a:xfrm>
                <a:off x="3288604" y="3966149"/>
                <a:ext cx="1057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𝒄</m:t>
                      </m:r>
                    </m:oMath>
                  </m:oMathPara>
                </a14:m>
                <a:endParaRPr kumimoji="1" lang="ja-JP" altLang="en-US" sz="1050" b="1" dirty="0"/>
              </a:p>
            </p:txBody>
          </p:sp>
        </mc:Choice>
        <mc:Fallback xmlns="">
          <p:sp>
            <p:nvSpPr>
              <p:cNvPr id="66" name="テキスト ボックス 65">
                <a:extLst>
                  <a:ext uri="{FF2B5EF4-FFF2-40B4-BE49-F238E27FC236}">
                    <a16:creationId xmlns:a16="http://schemas.microsoft.com/office/drawing/2014/main" id="{272C2CE6-6AD0-5543-3AB7-C0FE1BAAF9CD}"/>
                  </a:ext>
                </a:extLst>
              </p:cNvPr>
              <p:cNvSpPr txBox="1">
                <a:spLocks noRot="1" noChangeAspect="1" noMove="1" noResize="1" noEditPoints="1" noAdjustHandles="1" noChangeArrowheads="1" noChangeShapeType="1" noTextEdit="1"/>
              </p:cNvSpPr>
              <p:nvPr/>
            </p:nvSpPr>
            <p:spPr>
              <a:xfrm>
                <a:off x="3288604" y="3966149"/>
                <a:ext cx="105798" cy="161583"/>
              </a:xfrm>
              <a:prstGeom prst="rect">
                <a:avLst/>
              </a:prstGeom>
              <a:blipFill>
                <a:blip r:embed="rId9"/>
                <a:stretch>
                  <a:fillRect l="-16667" r="-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9126084F-6A30-38FF-A802-DDAAB86F8985}"/>
                  </a:ext>
                </a:extLst>
              </p:cNvPr>
              <p:cNvSpPr txBox="1"/>
              <p:nvPr/>
            </p:nvSpPr>
            <p:spPr>
              <a:xfrm>
                <a:off x="3568617" y="3944892"/>
                <a:ext cx="10740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𝒅</m:t>
                      </m:r>
                    </m:oMath>
                  </m:oMathPara>
                </a14:m>
                <a:endParaRPr kumimoji="1" lang="ja-JP" altLang="en-US" sz="1050" b="1" dirty="0"/>
              </a:p>
            </p:txBody>
          </p:sp>
        </mc:Choice>
        <mc:Fallback xmlns="">
          <p:sp>
            <p:nvSpPr>
              <p:cNvPr id="71" name="テキスト ボックス 70">
                <a:extLst>
                  <a:ext uri="{FF2B5EF4-FFF2-40B4-BE49-F238E27FC236}">
                    <a16:creationId xmlns:a16="http://schemas.microsoft.com/office/drawing/2014/main" id="{9126084F-6A30-38FF-A802-DDAAB86F8985}"/>
                  </a:ext>
                </a:extLst>
              </p:cNvPr>
              <p:cNvSpPr txBox="1">
                <a:spLocks noRot="1" noChangeAspect="1" noMove="1" noResize="1" noEditPoints="1" noAdjustHandles="1" noChangeArrowheads="1" noChangeShapeType="1" noTextEdit="1"/>
              </p:cNvSpPr>
              <p:nvPr/>
            </p:nvSpPr>
            <p:spPr>
              <a:xfrm>
                <a:off x="3568617" y="3944892"/>
                <a:ext cx="107402" cy="138499"/>
              </a:xfrm>
              <a:prstGeom prst="rect">
                <a:avLst/>
              </a:prstGeom>
              <a:blipFill>
                <a:blip r:embed="rId10"/>
                <a:stretch>
                  <a:fillRect l="-22222" t="-4348" r="-27778" b="-8696"/>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8CA5F238-E958-F75B-D7A0-B2330A2AAABE}"/>
              </a:ext>
            </a:extLst>
          </p:cNvPr>
          <p:cNvSpPr txBox="1"/>
          <p:nvPr/>
        </p:nvSpPr>
        <p:spPr>
          <a:xfrm>
            <a:off x="5282382" y="2981856"/>
            <a:ext cx="846775" cy="230832"/>
          </a:xfrm>
          <a:prstGeom prst="rect">
            <a:avLst/>
          </a:prstGeom>
          <a:noFill/>
        </p:spPr>
        <p:txBody>
          <a:bodyPr wrap="square" rtlCol="0">
            <a:spAutoFit/>
          </a:bodyPr>
          <a:lstStyle/>
          <a:p>
            <a:r>
              <a:rPr lang="ja-JP" altLang="en-US" sz="900" b="1" dirty="0"/>
              <a:t>面</a:t>
            </a:r>
            <a:r>
              <a:rPr lang="en-US" altLang="ja-JP" sz="900" b="1" dirty="0" err="1"/>
              <a:t>abcd</a:t>
            </a:r>
            <a:r>
              <a:rPr lang="ja-JP" altLang="en-US" sz="900" b="1" dirty="0"/>
              <a:t>断面</a:t>
            </a:r>
            <a:endParaRPr kumimoji="1" lang="en-US" altLang="ja-JP" sz="900" b="1" dirty="0"/>
          </a:p>
        </p:txBody>
      </p:sp>
      <p:cxnSp>
        <p:nvCxnSpPr>
          <p:cNvPr id="82" name="直線矢印コネクタ 81">
            <a:extLst>
              <a:ext uri="{FF2B5EF4-FFF2-40B4-BE49-F238E27FC236}">
                <a16:creationId xmlns:a16="http://schemas.microsoft.com/office/drawing/2014/main" id="{5E78DC9A-04EB-8D35-6DBD-BE94CA09BDD8}"/>
              </a:ext>
            </a:extLst>
          </p:cNvPr>
          <p:cNvCxnSpPr>
            <a:cxnSpLocks/>
          </p:cNvCxnSpPr>
          <p:nvPr/>
        </p:nvCxnSpPr>
        <p:spPr>
          <a:xfrm>
            <a:off x="5220907" y="4202180"/>
            <a:ext cx="3122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D691C31-63BF-DEE8-297F-436ED51B7E88}"/>
                  </a:ext>
                </a:extLst>
              </p:cNvPr>
              <p:cNvSpPr txBox="1"/>
              <p:nvPr/>
            </p:nvSpPr>
            <p:spPr>
              <a:xfrm>
                <a:off x="5211918" y="4172786"/>
                <a:ext cx="278228" cy="232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ja-JP" altLang="en-US" sz="900" b="1" i="1">
                              <a:latin typeface="Cambria Math" panose="02040503050406030204" pitchFamily="18" charset="0"/>
                            </a:rPr>
                            <m:t>𝒏</m:t>
                          </m:r>
                        </m:e>
                      </m:acc>
                    </m:oMath>
                  </m:oMathPara>
                </a14:m>
                <a:endParaRPr kumimoji="1" lang="en-US" altLang="ja-JP" sz="900" b="1" dirty="0"/>
              </a:p>
            </p:txBody>
          </p:sp>
        </mc:Choice>
        <mc:Fallback xmlns="">
          <p:sp>
            <p:nvSpPr>
              <p:cNvPr id="91" name="テキスト ボックス 90">
                <a:extLst>
                  <a:ext uri="{FF2B5EF4-FFF2-40B4-BE49-F238E27FC236}">
                    <a16:creationId xmlns:a16="http://schemas.microsoft.com/office/drawing/2014/main" id="{6D691C31-63BF-DEE8-297F-436ED51B7E88}"/>
                  </a:ext>
                </a:extLst>
              </p:cNvPr>
              <p:cNvSpPr txBox="1">
                <a:spLocks noRot="1" noChangeAspect="1" noMove="1" noResize="1" noEditPoints="1" noAdjustHandles="1" noChangeArrowheads="1" noChangeShapeType="1" noTextEdit="1"/>
              </p:cNvSpPr>
              <p:nvPr/>
            </p:nvSpPr>
            <p:spPr>
              <a:xfrm>
                <a:off x="5211918" y="4172786"/>
                <a:ext cx="278228" cy="23243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B48C98A6-A4E7-8A52-7D23-B194A8FA116A}"/>
                  </a:ext>
                </a:extLst>
              </p:cNvPr>
              <p:cNvSpPr txBox="1"/>
              <p:nvPr/>
            </p:nvSpPr>
            <p:spPr>
              <a:xfrm>
                <a:off x="4867075" y="3813359"/>
                <a:ext cx="278228" cy="260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𝒃𝒄</m:t>
                          </m:r>
                        </m:e>
                      </m:acc>
                    </m:oMath>
                  </m:oMathPara>
                </a14:m>
                <a:endParaRPr kumimoji="1" lang="en-US" altLang="ja-JP" sz="900" b="1" dirty="0"/>
              </a:p>
            </p:txBody>
          </p:sp>
        </mc:Choice>
        <mc:Fallback xmlns="">
          <p:sp>
            <p:nvSpPr>
              <p:cNvPr id="93" name="テキスト ボックス 92">
                <a:extLst>
                  <a:ext uri="{FF2B5EF4-FFF2-40B4-BE49-F238E27FC236}">
                    <a16:creationId xmlns:a16="http://schemas.microsoft.com/office/drawing/2014/main" id="{B48C98A6-A4E7-8A52-7D23-B194A8FA116A}"/>
                  </a:ext>
                </a:extLst>
              </p:cNvPr>
              <p:cNvSpPr txBox="1">
                <a:spLocks noRot="1" noChangeAspect="1" noMove="1" noResize="1" noEditPoints="1" noAdjustHandles="1" noChangeArrowheads="1" noChangeShapeType="1" noTextEdit="1"/>
              </p:cNvSpPr>
              <p:nvPr/>
            </p:nvSpPr>
            <p:spPr>
              <a:xfrm>
                <a:off x="4867075" y="3813359"/>
                <a:ext cx="278228" cy="260521"/>
              </a:xfrm>
              <a:prstGeom prst="rect">
                <a:avLst/>
              </a:prstGeom>
              <a:blipFill>
                <a:blip r:embed="rId12"/>
                <a:stretch>
                  <a:fillRect/>
                </a:stretch>
              </a:blipFill>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10640882-DA8D-1F30-DCE9-66987EB458F8}"/>
              </a:ext>
            </a:extLst>
          </p:cNvPr>
          <p:cNvCxnSpPr>
            <a:cxnSpLocks/>
          </p:cNvCxnSpPr>
          <p:nvPr/>
        </p:nvCxnSpPr>
        <p:spPr>
          <a:xfrm>
            <a:off x="3386140" y="4656817"/>
            <a:ext cx="34281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8879B338-FA40-EFC7-C571-093C8F5F3D35}"/>
                  </a:ext>
                </a:extLst>
              </p:cNvPr>
              <p:cNvSpPr txBox="1"/>
              <p:nvPr/>
            </p:nvSpPr>
            <p:spPr>
              <a:xfrm>
                <a:off x="3413070" y="4625453"/>
                <a:ext cx="278228" cy="232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ja-JP" altLang="en-US" sz="900" b="1" i="1">
                              <a:latin typeface="Cambria Math" panose="02040503050406030204" pitchFamily="18" charset="0"/>
                            </a:rPr>
                            <m:t>𝒏</m:t>
                          </m:r>
                        </m:e>
                      </m:acc>
                    </m:oMath>
                  </m:oMathPara>
                </a14:m>
                <a:endParaRPr kumimoji="1" lang="en-US" altLang="ja-JP" sz="900" b="1" dirty="0"/>
              </a:p>
            </p:txBody>
          </p:sp>
        </mc:Choice>
        <mc:Fallback xmlns="">
          <p:sp>
            <p:nvSpPr>
              <p:cNvPr id="130" name="テキスト ボックス 129">
                <a:extLst>
                  <a:ext uri="{FF2B5EF4-FFF2-40B4-BE49-F238E27FC236}">
                    <a16:creationId xmlns:a16="http://schemas.microsoft.com/office/drawing/2014/main" id="{8879B338-FA40-EFC7-C571-093C8F5F3D35}"/>
                  </a:ext>
                </a:extLst>
              </p:cNvPr>
              <p:cNvSpPr txBox="1">
                <a:spLocks noRot="1" noChangeAspect="1" noMove="1" noResize="1" noEditPoints="1" noAdjustHandles="1" noChangeArrowheads="1" noChangeShapeType="1" noTextEdit="1"/>
              </p:cNvSpPr>
              <p:nvPr/>
            </p:nvSpPr>
            <p:spPr>
              <a:xfrm>
                <a:off x="3413070" y="4625453"/>
                <a:ext cx="278228" cy="23243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423BAAC3-3CD6-AE8D-AE0C-E5D05D20D16E}"/>
                  </a:ext>
                </a:extLst>
              </p:cNvPr>
              <p:cNvSpPr txBox="1"/>
              <p:nvPr/>
            </p:nvSpPr>
            <p:spPr>
              <a:xfrm>
                <a:off x="5298130" y="3326318"/>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xmlns="">
          <p:sp>
            <p:nvSpPr>
              <p:cNvPr id="133" name="テキスト ボックス 132">
                <a:extLst>
                  <a:ext uri="{FF2B5EF4-FFF2-40B4-BE49-F238E27FC236}">
                    <a16:creationId xmlns:a16="http://schemas.microsoft.com/office/drawing/2014/main" id="{423BAAC3-3CD6-AE8D-AE0C-E5D05D20D16E}"/>
                  </a:ext>
                </a:extLst>
              </p:cNvPr>
              <p:cNvSpPr txBox="1">
                <a:spLocks noRot="1" noChangeAspect="1" noMove="1" noResize="1" noEditPoints="1" noAdjustHandles="1" noChangeArrowheads="1" noChangeShapeType="1" noTextEdit="1"/>
              </p:cNvSpPr>
              <p:nvPr/>
            </p:nvSpPr>
            <p:spPr>
              <a:xfrm>
                <a:off x="5298130" y="3326318"/>
                <a:ext cx="112210" cy="161583"/>
              </a:xfrm>
              <a:prstGeom prst="rect">
                <a:avLst/>
              </a:prstGeom>
              <a:blipFill>
                <a:blip r:embed="rId14"/>
                <a:stretch>
                  <a:fillRect l="-15789" r="-10526"/>
                </a:stretch>
              </a:blipFill>
            </p:spPr>
            <p:txBody>
              <a:bodyPr/>
              <a:lstStyle/>
              <a:p>
                <a:r>
                  <a:rPr lang="ja-JP" altLang="en-US">
                    <a:noFill/>
                  </a:rPr>
                  <a:t> </a:t>
                </a:r>
              </a:p>
            </p:txBody>
          </p:sp>
        </mc:Fallback>
      </mc:AlternateContent>
      <p:sp>
        <p:nvSpPr>
          <p:cNvPr id="137" name="テキスト ボックス 136">
            <a:extLst>
              <a:ext uri="{FF2B5EF4-FFF2-40B4-BE49-F238E27FC236}">
                <a16:creationId xmlns:a16="http://schemas.microsoft.com/office/drawing/2014/main" id="{D0A20FE2-680C-9F79-2985-C7F47831A466}"/>
              </a:ext>
            </a:extLst>
          </p:cNvPr>
          <p:cNvSpPr txBox="1"/>
          <p:nvPr/>
        </p:nvSpPr>
        <p:spPr>
          <a:xfrm>
            <a:off x="5003881" y="4522500"/>
            <a:ext cx="712557" cy="230832"/>
          </a:xfrm>
          <a:prstGeom prst="rect">
            <a:avLst/>
          </a:prstGeom>
          <a:noFill/>
        </p:spPr>
        <p:txBody>
          <a:bodyPr wrap="square" rtlCol="0">
            <a:spAutoFit/>
          </a:bodyPr>
          <a:lstStyle/>
          <a:p>
            <a:r>
              <a:rPr kumimoji="1" lang="ja-JP" altLang="en-US" sz="900" b="1" dirty="0"/>
              <a:t>内積 </a:t>
            </a:r>
            <a:r>
              <a:rPr kumimoji="1" lang="en-US" altLang="ja-JP" sz="900" b="1" dirty="0"/>
              <a:t>!= 0</a:t>
            </a:r>
          </a:p>
        </p:txBody>
      </p:sp>
      <p:sp>
        <p:nvSpPr>
          <p:cNvPr id="138" name="楕円 137">
            <a:extLst>
              <a:ext uri="{FF2B5EF4-FFF2-40B4-BE49-F238E27FC236}">
                <a16:creationId xmlns:a16="http://schemas.microsoft.com/office/drawing/2014/main" id="{0CF20DB4-38F0-BA7E-C676-D39D91C31040}"/>
              </a:ext>
            </a:extLst>
          </p:cNvPr>
          <p:cNvSpPr/>
          <p:nvPr/>
        </p:nvSpPr>
        <p:spPr>
          <a:xfrm>
            <a:off x="6053270" y="347702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24FF401A-749D-BF03-0CA2-A62CEC971F34}"/>
              </a:ext>
            </a:extLst>
          </p:cNvPr>
          <p:cNvCxnSpPr>
            <a:cxnSpLocks/>
          </p:cNvCxnSpPr>
          <p:nvPr/>
        </p:nvCxnSpPr>
        <p:spPr>
          <a:xfrm flipH="1">
            <a:off x="6064466" y="3642056"/>
            <a:ext cx="21151" cy="7536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B8F1753E-4E38-0411-0899-3A27FA0778E0}"/>
              </a:ext>
            </a:extLst>
          </p:cNvPr>
          <p:cNvCxnSpPr>
            <a:cxnSpLocks/>
          </p:cNvCxnSpPr>
          <p:nvPr/>
        </p:nvCxnSpPr>
        <p:spPr>
          <a:xfrm flipV="1">
            <a:off x="6085617" y="3642056"/>
            <a:ext cx="0" cy="5353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1" name="テキスト ボックス 140">
                <a:extLst>
                  <a:ext uri="{FF2B5EF4-FFF2-40B4-BE49-F238E27FC236}">
                    <a16:creationId xmlns:a16="http://schemas.microsoft.com/office/drawing/2014/main" id="{6F5DF4A2-F8A4-2B1E-219A-FE682CE2B874}"/>
                  </a:ext>
                </a:extLst>
              </p:cNvPr>
              <p:cNvSpPr txBox="1"/>
              <p:nvPr/>
            </p:nvSpPr>
            <p:spPr>
              <a:xfrm>
                <a:off x="5746876" y="4193140"/>
                <a:ext cx="255626" cy="251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𝒂𝒃</m:t>
                          </m:r>
                        </m:e>
                      </m:acc>
                    </m:oMath>
                  </m:oMathPara>
                </a14:m>
                <a:endParaRPr kumimoji="1" lang="en-US" altLang="ja-JP" sz="900" b="1" dirty="0"/>
              </a:p>
            </p:txBody>
          </p:sp>
        </mc:Choice>
        <mc:Fallback xmlns="">
          <p:sp>
            <p:nvSpPr>
              <p:cNvPr id="141" name="テキスト ボックス 140">
                <a:extLst>
                  <a:ext uri="{FF2B5EF4-FFF2-40B4-BE49-F238E27FC236}">
                    <a16:creationId xmlns:a16="http://schemas.microsoft.com/office/drawing/2014/main" id="{6F5DF4A2-F8A4-2B1E-219A-FE682CE2B874}"/>
                  </a:ext>
                </a:extLst>
              </p:cNvPr>
              <p:cNvSpPr txBox="1">
                <a:spLocks noRot="1" noChangeAspect="1" noMove="1" noResize="1" noEditPoints="1" noAdjustHandles="1" noChangeArrowheads="1" noChangeShapeType="1" noTextEdit="1"/>
              </p:cNvSpPr>
              <p:nvPr/>
            </p:nvSpPr>
            <p:spPr>
              <a:xfrm>
                <a:off x="5746876" y="4193140"/>
                <a:ext cx="255626" cy="251479"/>
              </a:xfrm>
              <a:prstGeom prst="rect">
                <a:avLst/>
              </a:prstGeom>
              <a:blipFill>
                <a:blip r:embed="rId15"/>
                <a:stretch>
                  <a:fillRect r="-9524"/>
                </a:stretch>
              </a:blipFill>
            </p:spPr>
            <p:txBody>
              <a:bodyPr/>
              <a:lstStyle/>
              <a:p>
                <a:r>
                  <a:rPr lang="ja-JP" altLang="en-US">
                    <a:noFill/>
                  </a:rPr>
                  <a:t> </a:t>
                </a:r>
              </a:p>
            </p:txBody>
          </p:sp>
        </mc:Fallback>
      </mc:AlternateContent>
      <p:cxnSp>
        <p:nvCxnSpPr>
          <p:cNvPr id="142" name="直線矢印コネクタ 141">
            <a:extLst>
              <a:ext uri="{FF2B5EF4-FFF2-40B4-BE49-F238E27FC236}">
                <a16:creationId xmlns:a16="http://schemas.microsoft.com/office/drawing/2014/main" id="{19161F8E-5573-E5EC-5C6E-58647C3404DF}"/>
              </a:ext>
            </a:extLst>
          </p:cNvPr>
          <p:cNvCxnSpPr>
            <a:cxnSpLocks/>
          </p:cNvCxnSpPr>
          <p:nvPr/>
        </p:nvCxnSpPr>
        <p:spPr>
          <a:xfrm flipH="1">
            <a:off x="6073024" y="4225667"/>
            <a:ext cx="9418" cy="170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07957EFF-1E02-48F7-8E76-8F62ADEEFCA6}"/>
              </a:ext>
            </a:extLst>
          </p:cNvPr>
          <p:cNvSpPr/>
          <p:nvPr/>
        </p:nvSpPr>
        <p:spPr>
          <a:xfrm>
            <a:off x="6049617" y="415737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矢印コネクタ 143">
            <a:extLst>
              <a:ext uri="{FF2B5EF4-FFF2-40B4-BE49-F238E27FC236}">
                <a16:creationId xmlns:a16="http://schemas.microsoft.com/office/drawing/2014/main" id="{87EEB370-5B2C-BD29-3F9F-ABFF794F8A34}"/>
              </a:ext>
            </a:extLst>
          </p:cNvPr>
          <p:cNvCxnSpPr>
            <a:cxnSpLocks/>
          </p:cNvCxnSpPr>
          <p:nvPr/>
        </p:nvCxnSpPr>
        <p:spPr>
          <a:xfrm>
            <a:off x="6121617" y="4202180"/>
            <a:ext cx="3122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9892A1BF-D4A3-523F-EC39-3CE11749C34B}"/>
                  </a:ext>
                </a:extLst>
              </p:cNvPr>
              <p:cNvSpPr txBox="1"/>
              <p:nvPr/>
            </p:nvSpPr>
            <p:spPr>
              <a:xfrm>
                <a:off x="6112628" y="4172786"/>
                <a:ext cx="278228" cy="232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ja-JP" altLang="en-US" sz="900" b="1" i="1">
                              <a:latin typeface="Cambria Math" panose="02040503050406030204" pitchFamily="18" charset="0"/>
                            </a:rPr>
                            <m:t>𝒏</m:t>
                          </m:r>
                        </m:e>
                      </m:acc>
                    </m:oMath>
                  </m:oMathPara>
                </a14:m>
                <a:endParaRPr kumimoji="1" lang="en-US" altLang="ja-JP" sz="900" b="1" dirty="0"/>
              </a:p>
            </p:txBody>
          </p:sp>
        </mc:Choice>
        <mc:Fallback xmlns="">
          <p:sp>
            <p:nvSpPr>
              <p:cNvPr id="145" name="テキスト ボックス 144">
                <a:extLst>
                  <a:ext uri="{FF2B5EF4-FFF2-40B4-BE49-F238E27FC236}">
                    <a16:creationId xmlns:a16="http://schemas.microsoft.com/office/drawing/2014/main" id="{9892A1BF-D4A3-523F-EC39-3CE11749C34B}"/>
                  </a:ext>
                </a:extLst>
              </p:cNvPr>
              <p:cNvSpPr txBox="1">
                <a:spLocks noRot="1" noChangeAspect="1" noMove="1" noResize="1" noEditPoints="1" noAdjustHandles="1" noChangeArrowheads="1" noChangeShapeType="1" noTextEdit="1"/>
              </p:cNvSpPr>
              <p:nvPr/>
            </p:nvSpPr>
            <p:spPr>
              <a:xfrm>
                <a:off x="6112628" y="4172786"/>
                <a:ext cx="278228" cy="232436"/>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5CEEC2D1-99BA-7596-87A8-593DA9D24D3D}"/>
                  </a:ext>
                </a:extLst>
              </p:cNvPr>
              <p:cNvSpPr txBox="1"/>
              <p:nvPr/>
            </p:nvSpPr>
            <p:spPr>
              <a:xfrm>
                <a:off x="5767785" y="3813359"/>
                <a:ext cx="278228" cy="260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𝒃𝒄</m:t>
                          </m:r>
                        </m:e>
                      </m:acc>
                    </m:oMath>
                  </m:oMathPara>
                </a14:m>
                <a:endParaRPr kumimoji="1" lang="en-US" altLang="ja-JP" sz="900" b="1" dirty="0"/>
              </a:p>
            </p:txBody>
          </p:sp>
        </mc:Choice>
        <mc:Fallback xmlns="">
          <p:sp>
            <p:nvSpPr>
              <p:cNvPr id="146" name="テキスト ボックス 145">
                <a:extLst>
                  <a:ext uri="{FF2B5EF4-FFF2-40B4-BE49-F238E27FC236}">
                    <a16:creationId xmlns:a16="http://schemas.microsoft.com/office/drawing/2014/main" id="{5CEEC2D1-99BA-7596-87A8-593DA9D24D3D}"/>
                  </a:ext>
                </a:extLst>
              </p:cNvPr>
              <p:cNvSpPr txBox="1">
                <a:spLocks noRot="1" noChangeAspect="1" noMove="1" noResize="1" noEditPoints="1" noAdjustHandles="1" noChangeArrowheads="1" noChangeShapeType="1" noTextEdit="1"/>
              </p:cNvSpPr>
              <p:nvPr/>
            </p:nvSpPr>
            <p:spPr>
              <a:xfrm>
                <a:off x="5767785" y="3813359"/>
                <a:ext cx="278228" cy="260521"/>
              </a:xfrm>
              <a:prstGeom prst="rect">
                <a:avLst/>
              </a:prstGeom>
              <a:blipFill>
                <a:blip r:embed="rId17"/>
                <a:stretch>
                  <a:fillRect/>
                </a:stretch>
              </a:blipFill>
            </p:spPr>
            <p:txBody>
              <a:bodyPr/>
              <a:lstStyle/>
              <a:p>
                <a:r>
                  <a:rPr lang="ja-JP" altLang="en-US">
                    <a:noFill/>
                  </a:rPr>
                  <a:t> </a:t>
                </a:r>
              </a:p>
            </p:txBody>
          </p:sp>
        </mc:Fallback>
      </mc:AlternateContent>
      <p:cxnSp>
        <p:nvCxnSpPr>
          <p:cNvPr id="147" name="直線矢印コネクタ 146">
            <a:extLst>
              <a:ext uri="{FF2B5EF4-FFF2-40B4-BE49-F238E27FC236}">
                <a16:creationId xmlns:a16="http://schemas.microsoft.com/office/drawing/2014/main" id="{ADE88732-E810-3F4D-56AF-EAFE03D9DA6D}"/>
              </a:ext>
            </a:extLst>
          </p:cNvPr>
          <p:cNvCxnSpPr>
            <a:cxnSpLocks/>
            <a:stCxn id="143" idx="0"/>
          </p:cNvCxnSpPr>
          <p:nvPr/>
        </p:nvCxnSpPr>
        <p:spPr>
          <a:xfrm flipV="1">
            <a:off x="6085617" y="3530278"/>
            <a:ext cx="3653" cy="6270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テキスト ボックス 147">
            <a:extLst>
              <a:ext uri="{FF2B5EF4-FFF2-40B4-BE49-F238E27FC236}">
                <a16:creationId xmlns:a16="http://schemas.microsoft.com/office/drawing/2014/main" id="{BDA88978-A169-C3C8-82C0-C40634E09AC3}"/>
              </a:ext>
            </a:extLst>
          </p:cNvPr>
          <p:cNvSpPr txBox="1"/>
          <p:nvPr/>
        </p:nvSpPr>
        <p:spPr>
          <a:xfrm>
            <a:off x="5904591" y="4522500"/>
            <a:ext cx="712557" cy="230832"/>
          </a:xfrm>
          <a:prstGeom prst="rect">
            <a:avLst/>
          </a:prstGeom>
          <a:noFill/>
        </p:spPr>
        <p:txBody>
          <a:bodyPr wrap="square" rtlCol="0">
            <a:spAutoFit/>
          </a:bodyPr>
          <a:lstStyle/>
          <a:p>
            <a:r>
              <a:rPr kumimoji="1" lang="ja-JP" altLang="en-US" sz="900" b="1" dirty="0"/>
              <a:t>内積 </a:t>
            </a:r>
            <a:r>
              <a:rPr kumimoji="1" lang="en-US" altLang="ja-JP" sz="900" b="1" dirty="0"/>
              <a:t>= 0</a:t>
            </a:r>
          </a:p>
        </p:txBody>
      </p: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6CCF0C51-6E7A-4A19-E4AE-D31C1677E3E7}"/>
                  </a:ext>
                </a:extLst>
              </p:cNvPr>
              <p:cNvSpPr txBox="1"/>
              <p:nvPr/>
            </p:nvSpPr>
            <p:spPr>
              <a:xfrm>
                <a:off x="5882398" y="3326318"/>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xmlns="">
          <p:sp>
            <p:nvSpPr>
              <p:cNvPr id="149" name="テキスト ボックス 148">
                <a:extLst>
                  <a:ext uri="{FF2B5EF4-FFF2-40B4-BE49-F238E27FC236}">
                    <a16:creationId xmlns:a16="http://schemas.microsoft.com/office/drawing/2014/main" id="{6CCF0C51-6E7A-4A19-E4AE-D31C1677E3E7}"/>
                  </a:ext>
                </a:extLst>
              </p:cNvPr>
              <p:cNvSpPr txBox="1">
                <a:spLocks noRot="1" noChangeAspect="1" noMove="1" noResize="1" noEditPoints="1" noAdjustHandles="1" noChangeArrowheads="1" noChangeShapeType="1" noTextEdit="1"/>
              </p:cNvSpPr>
              <p:nvPr/>
            </p:nvSpPr>
            <p:spPr>
              <a:xfrm>
                <a:off x="5882398" y="3326318"/>
                <a:ext cx="112210" cy="161583"/>
              </a:xfrm>
              <a:prstGeom prst="rect">
                <a:avLst/>
              </a:prstGeom>
              <a:blipFill>
                <a:blip r:embed="rId14"/>
                <a:stretch>
                  <a:fillRect l="-16667" r="-16667"/>
                </a:stretch>
              </a:blipFill>
            </p:spPr>
            <p:txBody>
              <a:bodyPr/>
              <a:lstStyle/>
              <a:p>
                <a:r>
                  <a:rPr lang="ja-JP" altLang="en-US">
                    <a:noFill/>
                  </a:rPr>
                  <a:t> </a:t>
                </a:r>
              </a:p>
            </p:txBody>
          </p:sp>
        </mc:Fallback>
      </mc:AlternateContent>
      <p:sp>
        <p:nvSpPr>
          <p:cNvPr id="155" name="テキスト ボックス 154">
            <a:extLst>
              <a:ext uri="{FF2B5EF4-FFF2-40B4-BE49-F238E27FC236}">
                <a16:creationId xmlns:a16="http://schemas.microsoft.com/office/drawing/2014/main" id="{301FE885-9E1A-E8F7-B40D-CDE879DDA1D9}"/>
              </a:ext>
            </a:extLst>
          </p:cNvPr>
          <p:cNvSpPr txBox="1"/>
          <p:nvPr/>
        </p:nvSpPr>
        <p:spPr>
          <a:xfrm>
            <a:off x="7251003" y="2988850"/>
            <a:ext cx="846775" cy="230832"/>
          </a:xfrm>
          <a:prstGeom prst="rect">
            <a:avLst/>
          </a:prstGeom>
          <a:noFill/>
        </p:spPr>
        <p:txBody>
          <a:bodyPr wrap="square" rtlCol="0">
            <a:spAutoFit/>
          </a:bodyPr>
          <a:lstStyle/>
          <a:p>
            <a:r>
              <a:rPr lang="ja-JP" altLang="en-US" sz="900" b="1" dirty="0"/>
              <a:t>面</a:t>
            </a:r>
            <a:r>
              <a:rPr lang="en-US" altLang="ja-JP" sz="900" b="1" dirty="0" err="1"/>
              <a:t>abcd</a:t>
            </a:r>
            <a:r>
              <a:rPr lang="ja-JP" altLang="en-US" sz="900" b="1" dirty="0"/>
              <a:t>表面</a:t>
            </a:r>
            <a:endParaRPr kumimoji="1" lang="en-US" altLang="ja-JP" sz="900" b="1" dirty="0"/>
          </a:p>
        </p:txBody>
      </p:sp>
      <p:sp>
        <p:nvSpPr>
          <p:cNvPr id="156" name="正方形/長方形 155">
            <a:extLst>
              <a:ext uri="{FF2B5EF4-FFF2-40B4-BE49-F238E27FC236}">
                <a16:creationId xmlns:a16="http://schemas.microsoft.com/office/drawing/2014/main" id="{EC19C69A-8FD6-F92F-25F0-8572FA879B44}"/>
              </a:ext>
            </a:extLst>
          </p:cNvPr>
          <p:cNvSpPr/>
          <p:nvPr/>
        </p:nvSpPr>
        <p:spPr>
          <a:xfrm>
            <a:off x="6856255" y="3737468"/>
            <a:ext cx="621250" cy="6110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7" name="テキスト ボックス 156">
                <a:extLst>
                  <a:ext uri="{FF2B5EF4-FFF2-40B4-BE49-F238E27FC236}">
                    <a16:creationId xmlns:a16="http://schemas.microsoft.com/office/drawing/2014/main" id="{E25CB04C-7222-1F35-867E-3CC665149B7F}"/>
                  </a:ext>
                </a:extLst>
              </p:cNvPr>
              <p:cNvSpPr txBox="1"/>
              <p:nvPr/>
            </p:nvSpPr>
            <p:spPr>
              <a:xfrm>
                <a:off x="7516420" y="4335971"/>
                <a:ext cx="10579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𝒂</m:t>
                      </m:r>
                    </m:oMath>
                  </m:oMathPara>
                </a14:m>
                <a:endParaRPr kumimoji="1" lang="ja-JP" altLang="en-US" sz="1050" b="1" dirty="0"/>
              </a:p>
            </p:txBody>
          </p:sp>
        </mc:Choice>
        <mc:Fallback xmlns="">
          <p:sp>
            <p:nvSpPr>
              <p:cNvPr id="157" name="テキスト ボックス 156">
                <a:extLst>
                  <a:ext uri="{FF2B5EF4-FFF2-40B4-BE49-F238E27FC236}">
                    <a16:creationId xmlns:a16="http://schemas.microsoft.com/office/drawing/2014/main" id="{E25CB04C-7222-1F35-867E-3CC665149B7F}"/>
                  </a:ext>
                </a:extLst>
              </p:cNvPr>
              <p:cNvSpPr txBox="1">
                <a:spLocks noRot="1" noChangeAspect="1" noMove="1" noResize="1" noEditPoints="1" noAdjustHandles="1" noChangeArrowheads="1" noChangeShapeType="1" noTextEdit="1"/>
              </p:cNvSpPr>
              <p:nvPr/>
            </p:nvSpPr>
            <p:spPr>
              <a:xfrm>
                <a:off x="7516420" y="4335971"/>
                <a:ext cx="105798" cy="138499"/>
              </a:xfrm>
              <a:prstGeom prst="rect">
                <a:avLst/>
              </a:prstGeom>
              <a:blipFill>
                <a:blip r:embed="rId7"/>
                <a:stretch>
                  <a:fillRect l="-11765" r="-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テキスト ボックス 157">
                <a:extLst>
                  <a:ext uri="{FF2B5EF4-FFF2-40B4-BE49-F238E27FC236}">
                    <a16:creationId xmlns:a16="http://schemas.microsoft.com/office/drawing/2014/main" id="{C0532676-7559-1E1D-5194-F5B0B3DABAC8}"/>
                  </a:ext>
                </a:extLst>
              </p:cNvPr>
              <p:cNvSpPr txBox="1"/>
              <p:nvPr/>
            </p:nvSpPr>
            <p:spPr>
              <a:xfrm>
                <a:off x="6723347" y="4335972"/>
                <a:ext cx="10419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𝒃</m:t>
                      </m:r>
                    </m:oMath>
                  </m:oMathPara>
                </a14:m>
                <a:endParaRPr kumimoji="1" lang="ja-JP" altLang="en-US" sz="1050" b="1" dirty="0"/>
              </a:p>
            </p:txBody>
          </p:sp>
        </mc:Choice>
        <mc:Fallback xmlns="">
          <p:sp>
            <p:nvSpPr>
              <p:cNvPr id="158" name="テキスト ボックス 157">
                <a:extLst>
                  <a:ext uri="{FF2B5EF4-FFF2-40B4-BE49-F238E27FC236}">
                    <a16:creationId xmlns:a16="http://schemas.microsoft.com/office/drawing/2014/main" id="{C0532676-7559-1E1D-5194-F5B0B3DABAC8}"/>
                  </a:ext>
                </a:extLst>
              </p:cNvPr>
              <p:cNvSpPr txBox="1">
                <a:spLocks noRot="1" noChangeAspect="1" noMove="1" noResize="1" noEditPoints="1" noAdjustHandles="1" noChangeArrowheads="1" noChangeShapeType="1" noTextEdit="1"/>
              </p:cNvSpPr>
              <p:nvPr/>
            </p:nvSpPr>
            <p:spPr>
              <a:xfrm>
                <a:off x="6723347" y="4335972"/>
                <a:ext cx="104196" cy="138499"/>
              </a:xfrm>
              <a:prstGeom prst="rect">
                <a:avLst/>
              </a:prstGeom>
              <a:blipFill>
                <a:blip r:embed="rId18"/>
                <a:stretch>
                  <a:fillRect l="-29412" t="-4348" r="-29412"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テキスト ボックス 158">
                <a:extLst>
                  <a:ext uri="{FF2B5EF4-FFF2-40B4-BE49-F238E27FC236}">
                    <a16:creationId xmlns:a16="http://schemas.microsoft.com/office/drawing/2014/main" id="{572FC603-67DE-2B6C-0685-5EDC7C1FB714}"/>
                  </a:ext>
                </a:extLst>
              </p:cNvPr>
              <p:cNvSpPr txBox="1"/>
              <p:nvPr/>
            </p:nvSpPr>
            <p:spPr>
              <a:xfrm>
                <a:off x="6740059" y="3620359"/>
                <a:ext cx="1057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𝒄</m:t>
                      </m:r>
                    </m:oMath>
                  </m:oMathPara>
                </a14:m>
                <a:endParaRPr kumimoji="1" lang="ja-JP" altLang="en-US" sz="1050" b="1" dirty="0"/>
              </a:p>
            </p:txBody>
          </p:sp>
        </mc:Choice>
        <mc:Fallback xmlns="">
          <p:sp>
            <p:nvSpPr>
              <p:cNvPr id="159" name="テキスト ボックス 158">
                <a:extLst>
                  <a:ext uri="{FF2B5EF4-FFF2-40B4-BE49-F238E27FC236}">
                    <a16:creationId xmlns:a16="http://schemas.microsoft.com/office/drawing/2014/main" id="{572FC603-67DE-2B6C-0685-5EDC7C1FB714}"/>
                  </a:ext>
                </a:extLst>
              </p:cNvPr>
              <p:cNvSpPr txBox="1">
                <a:spLocks noRot="1" noChangeAspect="1" noMove="1" noResize="1" noEditPoints="1" noAdjustHandles="1" noChangeArrowheads="1" noChangeShapeType="1" noTextEdit="1"/>
              </p:cNvSpPr>
              <p:nvPr/>
            </p:nvSpPr>
            <p:spPr>
              <a:xfrm>
                <a:off x="6740059" y="3620359"/>
                <a:ext cx="105798" cy="161583"/>
              </a:xfrm>
              <a:prstGeom prst="rect">
                <a:avLst/>
              </a:prstGeom>
              <a:blipFill>
                <a:blip r:embed="rId19"/>
                <a:stretch>
                  <a:fillRect l="-17647" r="-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テキスト ボックス 159">
                <a:extLst>
                  <a:ext uri="{FF2B5EF4-FFF2-40B4-BE49-F238E27FC236}">
                    <a16:creationId xmlns:a16="http://schemas.microsoft.com/office/drawing/2014/main" id="{A5CD1C54-4DC0-F111-2E9D-E272728C21C7}"/>
                  </a:ext>
                </a:extLst>
              </p:cNvPr>
              <p:cNvSpPr txBox="1"/>
              <p:nvPr/>
            </p:nvSpPr>
            <p:spPr>
              <a:xfrm>
                <a:off x="7462719" y="3580172"/>
                <a:ext cx="10740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𝒅</m:t>
                      </m:r>
                    </m:oMath>
                  </m:oMathPara>
                </a14:m>
                <a:endParaRPr kumimoji="1" lang="ja-JP" altLang="en-US" sz="1050" b="1" dirty="0"/>
              </a:p>
            </p:txBody>
          </p:sp>
        </mc:Choice>
        <mc:Fallback xmlns="">
          <p:sp>
            <p:nvSpPr>
              <p:cNvPr id="160" name="テキスト ボックス 159">
                <a:extLst>
                  <a:ext uri="{FF2B5EF4-FFF2-40B4-BE49-F238E27FC236}">
                    <a16:creationId xmlns:a16="http://schemas.microsoft.com/office/drawing/2014/main" id="{A5CD1C54-4DC0-F111-2E9D-E272728C21C7}"/>
                  </a:ext>
                </a:extLst>
              </p:cNvPr>
              <p:cNvSpPr txBox="1">
                <a:spLocks noRot="1" noChangeAspect="1" noMove="1" noResize="1" noEditPoints="1" noAdjustHandles="1" noChangeArrowheads="1" noChangeShapeType="1" noTextEdit="1"/>
              </p:cNvSpPr>
              <p:nvPr/>
            </p:nvSpPr>
            <p:spPr>
              <a:xfrm>
                <a:off x="7462719" y="3580172"/>
                <a:ext cx="107402" cy="138499"/>
              </a:xfrm>
              <a:prstGeom prst="rect">
                <a:avLst/>
              </a:prstGeom>
              <a:blipFill>
                <a:blip r:embed="rId10"/>
                <a:stretch>
                  <a:fillRect l="-22222" t="-4348" r="-27778" b="-8696"/>
                </a:stretch>
              </a:blipFill>
            </p:spPr>
            <p:txBody>
              <a:bodyPr/>
              <a:lstStyle/>
              <a:p>
                <a:r>
                  <a:rPr lang="ja-JP" altLang="en-US">
                    <a:noFill/>
                  </a:rPr>
                  <a:t> </a:t>
                </a:r>
              </a:p>
            </p:txBody>
          </p:sp>
        </mc:Fallback>
      </mc:AlternateContent>
      <p:sp>
        <p:nvSpPr>
          <p:cNvPr id="162" name="楕円 161">
            <a:extLst>
              <a:ext uri="{FF2B5EF4-FFF2-40B4-BE49-F238E27FC236}">
                <a16:creationId xmlns:a16="http://schemas.microsoft.com/office/drawing/2014/main" id="{6A399547-B5EA-E407-393D-2CDD742501E5}"/>
              </a:ext>
            </a:extLst>
          </p:cNvPr>
          <p:cNvSpPr/>
          <p:nvPr/>
        </p:nvSpPr>
        <p:spPr>
          <a:xfrm>
            <a:off x="7217191" y="370524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楕円 164">
            <a:extLst>
              <a:ext uri="{FF2B5EF4-FFF2-40B4-BE49-F238E27FC236}">
                <a16:creationId xmlns:a16="http://schemas.microsoft.com/office/drawing/2014/main" id="{570A0F13-35D3-D532-33D3-6B5D8440E794}"/>
              </a:ext>
            </a:extLst>
          </p:cNvPr>
          <p:cNvSpPr/>
          <p:nvPr/>
        </p:nvSpPr>
        <p:spPr>
          <a:xfrm>
            <a:off x="7020717" y="403788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テキスト ボックス 166">
            <a:extLst>
              <a:ext uri="{FF2B5EF4-FFF2-40B4-BE49-F238E27FC236}">
                <a16:creationId xmlns:a16="http://schemas.microsoft.com/office/drawing/2014/main" id="{BA1D4674-D4AC-8EA9-A5A2-A980FB37117B}"/>
              </a:ext>
            </a:extLst>
          </p:cNvPr>
          <p:cNvSpPr txBox="1"/>
          <p:nvPr/>
        </p:nvSpPr>
        <p:spPr>
          <a:xfrm>
            <a:off x="6657292" y="4840848"/>
            <a:ext cx="1964023" cy="1708160"/>
          </a:xfrm>
          <a:prstGeom prst="rect">
            <a:avLst/>
          </a:prstGeom>
          <a:noFill/>
        </p:spPr>
        <p:txBody>
          <a:bodyPr wrap="square" rtlCol="0">
            <a:spAutoFit/>
          </a:bodyPr>
          <a:lstStyle/>
          <a:p>
            <a:r>
              <a:rPr lang="ja-JP" altLang="en-US" sz="1050" dirty="0"/>
              <a:t>平面上に存在していた場合</a:t>
            </a:r>
            <a:endParaRPr lang="en-US" altLang="ja-JP" sz="1050" dirty="0"/>
          </a:p>
          <a:p>
            <a:r>
              <a:rPr lang="en-US" altLang="ja-JP" sz="1050" dirty="0"/>
              <a:t>Crossing Number Algorithm</a:t>
            </a:r>
            <a:r>
              <a:rPr lang="ja-JP" altLang="en-US" sz="1050" dirty="0"/>
              <a:t>を用いて内外判定を行う</a:t>
            </a:r>
            <a:endParaRPr lang="en-US" altLang="ja-JP" sz="1050" dirty="0"/>
          </a:p>
          <a:p>
            <a:r>
              <a:rPr lang="ja-JP" altLang="en-US" sz="1050" dirty="0"/>
              <a:t>頂点</a:t>
            </a:r>
            <a:r>
              <a:rPr lang="en-US" altLang="ja-JP" sz="1050" dirty="0"/>
              <a:t>e</a:t>
            </a:r>
            <a:r>
              <a:rPr lang="ja-JP" altLang="en-US" sz="1050" dirty="0"/>
              <a:t>から引いた任意の垂線と各辺の交点の数で判定を行う</a:t>
            </a:r>
            <a:endParaRPr lang="en-US" altLang="ja-JP" sz="1050" dirty="0"/>
          </a:p>
          <a:p>
            <a:r>
              <a:rPr lang="ja-JP" altLang="en-US" sz="1050" dirty="0"/>
              <a:t>垂線と各辺の外積からさらに各辺との内積を求め、値が正であれば交点を求めることができる</a:t>
            </a:r>
            <a:r>
              <a:rPr lang="en-US" altLang="ja-JP" sz="1050" dirty="0"/>
              <a:t>(4)</a:t>
            </a:r>
          </a:p>
        </p:txBody>
      </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6B7304E3-0F2B-7C32-86A8-BFCFEE3DE22A}"/>
                  </a:ext>
                </a:extLst>
              </p:cNvPr>
              <p:cNvSpPr txBox="1"/>
              <p:nvPr/>
            </p:nvSpPr>
            <p:spPr>
              <a:xfrm>
                <a:off x="7090836" y="3986928"/>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xmlns="">
          <p:sp>
            <p:nvSpPr>
              <p:cNvPr id="168" name="テキスト ボックス 167">
                <a:extLst>
                  <a:ext uri="{FF2B5EF4-FFF2-40B4-BE49-F238E27FC236}">
                    <a16:creationId xmlns:a16="http://schemas.microsoft.com/office/drawing/2014/main" id="{6B7304E3-0F2B-7C32-86A8-BFCFEE3DE22A}"/>
                  </a:ext>
                </a:extLst>
              </p:cNvPr>
              <p:cNvSpPr txBox="1">
                <a:spLocks noRot="1" noChangeAspect="1" noMove="1" noResize="1" noEditPoints="1" noAdjustHandles="1" noChangeArrowheads="1" noChangeShapeType="1" noTextEdit="1"/>
              </p:cNvSpPr>
              <p:nvPr/>
            </p:nvSpPr>
            <p:spPr>
              <a:xfrm>
                <a:off x="7090836" y="3986928"/>
                <a:ext cx="112210" cy="161583"/>
              </a:xfrm>
              <a:prstGeom prst="rect">
                <a:avLst/>
              </a:prstGeom>
              <a:blipFill>
                <a:blip r:embed="rId20"/>
                <a:stretch>
                  <a:fillRect l="-15789" r="-10526"/>
                </a:stretch>
              </a:blipFill>
            </p:spPr>
            <p:txBody>
              <a:bodyPr/>
              <a:lstStyle/>
              <a:p>
                <a:r>
                  <a:rPr lang="ja-JP" altLang="en-US">
                    <a:noFill/>
                  </a:rPr>
                  <a:t> </a:t>
                </a:r>
              </a:p>
            </p:txBody>
          </p:sp>
        </mc:Fallback>
      </mc:AlternateContent>
      <p:sp>
        <p:nvSpPr>
          <p:cNvPr id="172" name="テキスト ボックス 171">
            <a:extLst>
              <a:ext uri="{FF2B5EF4-FFF2-40B4-BE49-F238E27FC236}">
                <a16:creationId xmlns:a16="http://schemas.microsoft.com/office/drawing/2014/main" id="{8CBCC470-CADC-5E47-05C7-100AD09FD8CF}"/>
              </a:ext>
            </a:extLst>
          </p:cNvPr>
          <p:cNvSpPr txBox="1"/>
          <p:nvPr/>
        </p:nvSpPr>
        <p:spPr>
          <a:xfrm>
            <a:off x="6784376" y="4533494"/>
            <a:ext cx="827738" cy="230832"/>
          </a:xfrm>
          <a:prstGeom prst="rect">
            <a:avLst/>
          </a:prstGeom>
          <a:noFill/>
        </p:spPr>
        <p:txBody>
          <a:bodyPr wrap="square" rtlCol="0">
            <a:spAutoFit/>
          </a:bodyPr>
          <a:lstStyle/>
          <a:p>
            <a:r>
              <a:rPr lang="ja-JP" altLang="en-US" sz="900" b="1" dirty="0"/>
              <a:t>交点</a:t>
            </a:r>
            <a:r>
              <a:rPr lang="en-US" altLang="ja-JP" sz="900" b="1" dirty="0"/>
              <a:t>%2 =</a:t>
            </a:r>
            <a:r>
              <a:rPr kumimoji="1" lang="en-US" altLang="ja-JP" sz="900" b="1" dirty="0"/>
              <a:t> 1</a:t>
            </a:r>
          </a:p>
        </p:txBody>
      </p:sp>
      <p:cxnSp>
        <p:nvCxnSpPr>
          <p:cNvPr id="173" name="直線矢印コネクタ 172">
            <a:extLst>
              <a:ext uri="{FF2B5EF4-FFF2-40B4-BE49-F238E27FC236}">
                <a16:creationId xmlns:a16="http://schemas.microsoft.com/office/drawing/2014/main" id="{229CC88A-056C-0E9F-2B23-3F81EE53F3C4}"/>
              </a:ext>
            </a:extLst>
          </p:cNvPr>
          <p:cNvCxnSpPr>
            <a:cxnSpLocks/>
          </p:cNvCxnSpPr>
          <p:nvPr/>
        </p:nvCxnSpPr>
        <p:spPr>
          <a:xfrm flipV="1">
            <a:off x="7938905" y="3520934"/>
            <a:ext cx="360001" cy="936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5" name="正方形/長方形 174">
            <a:extLst>
              <a:ext uri="{FF2B5EF4-FFF2-40B4-BE49-F238E27FC236}">
                <a16:creationId xmlns:a16="http://schemas.microsoft.com/office/drawing/2014/main" id="{59ECD5D6-B61B-ED40-EE66-3DA3F5C98A23}"/>
              </a:ext>
            </a:extLst>
          </p:cNvPr>
          <p:cNvSpPr/>
          <p:nvPr/>
        </p:nvSpPr>
        <p:spPr>
          <a:xfrm>
            <a:off x="7819087" y="3737468"/>
            <a:ext cx="621250" cy="6110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6" name="テキスト ボックス 175">
                <a:extLst>
                  <a:ext uri="{FF2B5EF4-FFF2-40B4-BE49-F238E27FC236}">
                    <a16:creationId xmlns:a16="http://schemas.microsoft.com/office/drawing/2014/main" id="{EE8DF67C-38EB-158D-6897-FAEE9B7546CE}"/>
                  </a:ext>
                </a:extLst>
              </p:cNvPr>
              <p:cNvSpPr txBox="1"/>
              <p:nvPr/>
            </p:nvSpPr>
            <p:spPr>
              <a:xfrm>
                <a:off x="8479252" y="4335971"/>
                <a:ext cx="10579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𝒂</m:t>
                      </m:r>
                    </m:oMath>
                  </m:oMathPara>
                </a14:m>
                <a:endParaRPr kumimoji="1" lang="ja-JP" altLang="en-US" sz="1050" b="1" dirty="0"/>
              </a:p>
            </p:txBody>
          </p:sp>
        </mc:Choice>
        <mc:Fallback xmlns="">
          <p:sp>
            <p:nvSpPr>
              <p:cNvPr id="176" name="テキスト ボックス 175">
                <a:extLst>
                  <a:ext uri="{FF2B5EF4-FFF2-40B4-BE49-F238E27FC236}">
                    <a16:creationId xmlns:a16="http://schemas.microsoft.com/office/drawing/2014/main" id="{EE8DF67C-38EB-158D-6897-FAEE9B7546CE}"/>
                  </a:ext>
                </a:extLst>
              </p:cNvPr>
              <p:cNvSpPr txBox="1">
                <a:spLocks noRot="1" noChangeAspect="1" noMove="1" noResize="1" noEditPoints="1" noAdjustHandles="1" noChangeArrowheads="1" noChangeShapeType="1" noTextEdit="1"/>
              </p:cNvSpPr>
              <p:nvPr/>
            </p:nvSpPr>
            <p:spPr>
              <a:xfrm>
                <a:off x="8479252" y="4335971"/>
                <a:ext cx="105798" cy="138499"/>
              </a:xfrm>
              <a:prstGeom prst="rect">
                <a:avLst/>
              </a:prstGeom>
              <a:blipFill>
                <a:blip r:embed="rId7"/>
                <a:stretch>
                  <a:fillRect l="-11765" r="-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7" name="テキスト ボックス 176">
                <a:extLst>
                  <a:ext uri="{FF2B5EF4-FFF2-40B4-BE49-F238E27FC236}">
                    <a16:creationId xmlns:a16="http://schemas.microsoft.com/office/drawing/2014/main" id="{7D13AFD6-0BAE-3A21-2BFF-BAA0542FA02E}"/>
                  </a:ext>
                </a:extLst>
              </p:cNvPr>
              <p:cNvSpPr txBox="1"/>
              <p:nvPr/>
            </p:nvSpPr>
            <p:spPr>
              <a:xfrm>
                <a:off x="7686179" y="4335972"/>
                <a:ext cx="10419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𝒃</m:t>
                      </m:r>
                    </m:oMath>
                  </m:oMathPara>
                </a14:m>
                <a:endParaRPr kumimoji="1" lang="ja-JP" altLang="en-US" sz="1050" b="1" dirty="0"/>
              </a:p>
            </p:txBody>
          </p:sp>
        </mc:Choice>
        <mc:Fallback xmlns="">
          <p:sp>
            <p:nvSpPr>
              <p:cNvPr id="177" name="テキスト ボックス 176">
                <a:extLst>
                  <a:ext uri="{FF2B5EF4-FFF2-40B4-BE49-F238E27FC236}">
                    <a16:creationId xmlns:a16="http://schemas.microsoft.com/office/drawing/2014/main" id="{7D13AFD6-0BAE-3A21-2BFF-BAA0542FA02E}"/>
                  </a:ext>
                </a:extLst>
              </p:cNvPr>
              <p:cNvSpPr txBox="1">
                <a:spLocks noRot="1" noChangeAspect="1" noMove="1" noResize="1" noEditPoints="1" noAdjustHandles="1" noChangeArrowheads="1" noChangeShapeType="1" noTextEdit="1"/>
              </p:cNvSpPr>
              <p:nvPr/>
            </p:nvSpPr>
            <p:spPr>
              <a:xfrm>
                <a:off x="7686179" y="4335972"/>
                <a:ext cx="104196" cy="138499"/>
              </a:xfrm>
              <a:prstGeom prst="rect">
                <a:avLst/>
              </a:prstGeom>
              <a:blipFill>
                <a:blip r:embed="rId18"/>
                <a:stretch>
                  <a:fillRect l="-29412" t="-4348" r="-29412"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テキスト ボックス 177">
                <a:extLst>
                  <a:ext uri="{FF2B5EF4-FFF2-40B4-BE49-F238E27FC236}">
                    <a16:creationId xmlns:a16="http://schemas.microsoft.com/office/drawing/2014/main" id="{12BDEC93-694A-5F0E-260C-B94AB9469953}"/>
                  </a:ext>
                </a:extLst>
              </p:cNvPr>
              <p:cNvSpPr txBox="1"/>
              <p:nvPr/>
            </p:nvSpPr>
            <p:spPr>
              <a:xfrm>
                <a:off x="7702891" y="3620359"/>
                <a:ext cx="1057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𝒄</m:t>
                      </m:r>
                    </m:oMath>
                  </m:oMathPara>
                </a14:m>
                <a:endParaRPr kumimoji="1" lang="ja-JP" altLang="en-US" sz="1050" b="1" dirty="0"/>
              </a:p>
            </p:txBody>
          </p:sp>
        </mc:Choice>
        <mc:Fallback xmlns="">
          <p:sp>
            <p:nvSpPr>
              <p:cNvPr id="178" name="テキスト ボックス 177">
                <a:extLst>
                  <a:ext uri="{FF2B5EF4-FFF2-40B4-BE49-F238E27FC236}">
                    <a16:creationId xmlns:a16="http://schemas.microsoft.com/office/drawing/2014/main" id="{12BDEC93-694A-5F0E-260C-B94AB9469953}"/>
                  </a:ext>
                </a:extLst>
              </p:cNvPr>
              <p:cNvSpPr txBox="1">
                <a:spLocks noRot="1" noChangeAspect="1" noMove="1" noResize="1" noEditPoints="1" noAdjustHandles="1" noChangeArrowheads="1" noChangeShapeType="1" noTextEdit="1"/>
              </p:cNvSpPr>
              <p:nvPr/>
            </p:nvSpPr>
            <p:spPr>
              <a:xfrm>
                <a:off x="7702891" y="3620359"/>
                <a:ext cx="105798" cy="161583"/>
              </a:xfrm>
              <a:prstGeom prst="rect">
                <a:avLst/>
              </a:prstGeom>
              <a:blipFill>
                <a:blip r:embed="rId19"/>
                <a:stretch>
                  <a:fillRect l="-17647" r="-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AA63BED2-9DED-47A0-EC30-21314AE34632}"/>
                  </a:ext>
                </a:extLst>
              </p:cNvPr>
              <p:cNvSpPr txBox="1"/>
              <p:nvPr/>
            </p:nvSpPr>
            <p:spPr>
              <a:xfrm>
                <a:off x="8425551" y="3580172"/>
                <a:ext cx="10740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𝒅</m:t>
                      </m:r>
                    </m:oMath>
                  </m:oMathPara>
                </a14:m>
                <a:endParaRPr kumimoji="1" lang="ja-JP" altLang="en-US" sz="1050" b="1" dirty="0"/>
              </a:p>
            </p:txBody>
          </p:sp>
        </mc:Choice>
        <mc:Fallback xmlns="">
          <p:sp>
            <p:nvSpPr>
              <p:cNvPr id="179" name="テキスト ボックス 178">
                <a:extLst>
                  <a:ext uri="{FF2B5EF4-FFF2-40B4-BE49-F238E27FC236}">
                    <a16:creationId xmlns:a16="http://schemas.microsoft.com/office/drawing/2014/main" id="{AA63BED2-9DED-47A0-EC30-21314AE34632}"/>
                  </a:ext>
                </a:extLst>
              </p:cNvPr>
              <p:cNvSpPr txBox="1">
                <a:spLocks noRot="1" noChangeAspect="1" noMove="1" noResize="1" noEditPoints="1" noAdjustHandles="1" noChangeArrowheads="1" noChangeShapeType="1" noTextEdit="1"/>
              </p:cNvSpPr>
              <p:nvPr/>
            </p:nvSpPr>
            <p:spPr>
              <a:xfrm>
                <a:off x="8425551" y="3580172"/>
                <a:ext cx="107402" cy="138499"/>
              </a:xfrm>
              <a:prstGeom prst="rect">
                <a:avLst/>
              </a:prstGeom>
              <a:blipFill>
                <a:blip r:embed="rId10"/>
                <a:stretch>
                  <a:fillRect l="-22222" t="-4348" r="-27778" b="-8696"/>
                </a:stretch>
              </a:blipFill>
            </p:spPr>
            <p:txBody>
              <a:bodyPr/>
              <a:lstStyle/>
              <a:p>
                <a:r>
                  <a:rPr lang="ja-JP" altLang="en-US">
                    <a:noFill/>
                  </a:rPr>
                  <a:t> </a:t>
                </a:r>
              </a:p>
            </p:txBody>
          </p:sp>
        </mc:Fallback>
      </mc:AlternateContent>
      <p:sp>
        <p:nvSpPr>
          <p:cNvPr id="180" name="楕円 179">
            <a:extLst>
              <a:ext uri="{FF2B5EF4-FFF2-40B4-BE49-F238E27FC236}">
                <a16:creationId xmlns:a16="http://schemas.microsoft.com/office/drawing/2014/main" id="{0C54EE77-C140-E22D-B873-154131BB4EFF}"/>
              </a:ext>
            </a:extLst>
          </p:cNvPr>
          <p:cNvSpPr/>
          <p:nvPr/>
        </p:nvSpPr>
        <p:spPr>
          <a:xfrm>
            <a:off x="7889065" y="443847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2" name="テキスト ボックス 181">
                <a:extLst>
                  <a:ext uri="{FF2B5EF4-FFF2-40B4-BE49-F238E27FC236}">
                    <a16:creationId xmlns:a16="http://schemas.microsoft.com/office/drawing/2014/main" id="{456EEB75-1B76-73CF-0153-D50F32FDE578}"/>
                  </a:ext>
                </a:extLst>
              </p:cNvPr>
              <p:cNvSpPr txBox="1"/>
              <p:nvPr/>
            </p:nvSpPr>
            <p:spPr>
              <a:xfrm>
                <a:off x="7954800" y="4357678"/>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xmlns="">
          <p:sp>
            <p:nvSpPr>
              <p:cNvPr id="182" name="テキスト ボックス 181">
                <a:extLst>
                  <a:ext uri="{FF2B5EF4-FFF2-40B4-BE49-F238E27FC236}">
                    <a16:creationId xmlns:a16="http://schemas.microsoft.com/office/drawing/2014/main" id="{456EEB75-1B76-73CF-0153-D50F32FDE578}"/>
                  </a:ext>
                </a:extLst>
              </p:cNvPr>
              <p:cNvSpPr txBox="1">
                <a:spLocks noRot="1" noChangeAspect="1" noMove="1" noResize="1" noEditPoints="1" noAdjustHandles="1" noChangeArrowheads="1" noChangeShapeType="1" noTextEdit="1"/>
              </p:cNvSpPr>
              <p:nvPr/>
            </p:nvSpPr>
            <p:spPr>
              <a:xfrm>
                <a:off x="7954800" y="4357678"/>
                <a:ext cx="112210" cy="161583"/>
              </a:xfrm>
              <a:prstGeom prst="rect">
                <a:avLst/>
              </a:prstGeom>
              <a:blipFill>
                <a:blip r:embed="rId14"/>
                <a:stretch>
                  <a:fillRect l="-16667" r="-16667"/>
                </a:stretch>
              </a:blipFill>
            </p:spPr>
            <p:txBody>
              <a:bodyPr/>
              <a:lstStyle/>
              <a:p>
                <a:r>
                  <a:rPr lang="ja-JP" altLang="en-US">
                    <a:noFill/>
                  </a:rPr>
                  <a:t> </a:t>
                </a:r>
              </a:p>
            </p:txBody>
          </p:sp>
        </mc:Fallback>
      </mc:AlternateContent>
      <p:sp>
        <p:nvSpPr>
          <p:cNvPr id="183" name="テキスト ボックス 182">
            <a:extLst>
              <a:ext uri="{FF2B5EF4-FFF2-40B4-BE49-F238E27FC236}">
                <a16:creationId xmlns:a16="http://schemas.microsoft.com/office/drawing/2014/main" id="{48BF07EC-8A13-7E80-212E-66FB386BD2C4}"/>
              </a:ext>
            </a:extLst>
          </p:cNvPr>
          <p:cNvSpPr txBox="1"/>
          <p:nvPr/>
        </p:nvSpPr>
        <p:spPr>
          <a:xfrm>
            <a:off x="7747208" y="4533494"/>
            <a:ext cx="827738" cy="230832"/>
          </a:xfrm>
          <a:prstGeom prst="rect">
            <a:avLst/>
          </a:prstGeom>
          <a:noFill/>
        </p:spPr>
        <p:txBody>
          <a:bodyPr wrap="square" rtlCol="0">
            <a:spAutoFit/>
          </a:bodyPr>
          <a:lstStyle/>
          <a:p>
            <a:r>
              <a:rPr lang="ja-JP" altLang="en-US" sz="900" b="1" dirty="0"/>
              <a:t>交点</a:t>
            </a:r>
            <a:r>
              <a:rPr lang="en-US" altLang="ja-JP" sz="900" b="1" dirty="0"/>
              <a:t>%2 =</a:t>
            </a:r>
            <a:r>
              <a:rPr kumimoji="1" lang="en-US" altLang="ja-JP" sz="900" b="1" dirty="0"/>
              <a:t> 0</a:t>
            </a:r>
          </a:p>
        </p:txBody>
      </p:sp>
      <p:sp>
        <p:nvSpPr>
          <p:cNvPr id="190" name="楕円 189">
            <a:extLst>
              <a:ext uri="{FF2B5EF4-FFF2-40B4-BE49-F238E27FC236}">
                <a16:creationId xmlns:a16="http://schemas.microsoft.com/office/drawing/2014/main" id="{2141F604-6245-6EB6-1D7E-83717A22E562}"/>
              </a:ext>
            </a:extLst>
          </p:cNvPr>
          <p:cNvSpPr/>
          <p:nvPr/>
        </p:nvSpPr>
        <p:spPr>
          <a:xfrm>
            <a:off x="3531491" y="38027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1" name="テキスト ボックス 190">
                <a:extLst>
                  <a:ext uri="{FF2B5EF4-FFF2-40B4-BE49-F238E27FC236}">
                    <a16:creationId xmlns:a16="http://schemas.microsoft.com/office/drawing/2014/main" id="{AB9887D8-2702-EFF8-A1B7-F2C71A53B7CF}"/>
                  </a:ext>
                </a:extLst>
              </p:cNvPr>
              <p:cNvSpPr txBox="1"/>
              <p:nvPr/>
            </p:nvSpPr>
            <p:spPr>
              <a:xfrm>
                <a:off x="3489628" y="3634832"/>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xmlns="">
          <p:sp>
            <p:nvSpPr>
              <p:cNvPr id="191" name="テキスト ボックス 190">
                <a:extLst>
                  <a:ext uri="{FF2B5EF4-FFF2-40B4-BE49-F238E27FC236}">
                    <a16:creationId xmlns:a16="http://schemas.microsoft.com/office/drawing/2014/main" id="{AB9887D8-2702-EFF8-A1B7-F2C71A53B7CF}"/>
                  </a:ext>
                </a:extLst>
              </p:cNvPr>
              <p:cNvSpPr txBox="1">
                <a:spLocks noRot="1" noChangeAspect="1" noMove="1" noResize="1" noEditPoints="1" noAdjustHandles="1" noChangeArrowheads="1" noChangeShapeType="1" noTextEdit="1"/>
              </p:cNvSpPr>
              <p:nvPr/>
            </p:nvSpPr>
            <p:spPr>
              <a:xfrm>
                <a:off x="3489628" y="3634832"/>
                <a:ext cx="112210" cy="161583"/>
              </a:xfrm>
              <a:prstGeom prst="rect">
                <a:avLst/>
              </a:prstGeom>
              <a:blipFill>
                <a:blip r:embed="rId20"/>
                <a:stretch>
                  <a:fillRect l="-15789" r="-10526"/>
                </a:stretch>
              </a:blipFill>
            </p:spPr>
            <p:txBody>
              <a:bodyPr/>
              <a:lstStyle/>
              <a:p>
                <a:r>
                  <a:rPr lang="ja-JP" altLang="en-US">
                    <a:noFill/>
                  </a:rPr>
                  <a:t> </a:t>
                </a:r>
              </a:p>
            </p:txBody>
          </p:sp>
        </mc:Fallback>
      </mc:AlternateContent>
      <p:sp>
        <p:nvSpPr>
          <p:cNvPr id="195" name="楕円 194">
            <a:extLst>
              <a:ext uri="{FF2B5EF4-FFF2-40B4-BE49-F238E27FC236}">
                <a16:creationId xmlns:a16="http://schemas.microsoft.com/office/drawing/2014/main" id="{D3F6F1E6-E273-D629-38BF-F03E9D1D7B57}"/>
              </a:ext>
            </a:extLst>
          </p:cNvPr>
          <p:cNvSpPr/>
          <p:nvPr/>
        </p:nvSpPr>
        <p:spPr>
          <a:xfrm>
            <a:off x="7939076" y="431249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楕円 195">
            <a:extLst>
              <a:ext uri="{FF2B5EF4-FFF2-40B4-BE49-F238E27FC236}">
                <a16:creationId xmlns:a16="http://schemas.microsoft.com/office/drawing/2014/main" id="{96AD9CA4-AB7C-790D-FF22-657C3BFCFCE4}"/>
              </a:ext>
            </a:extLst>
          </p:cNvPr>
          <p:cNvSpPr/>
          <p:nvPr/>
        </p:nvSpPr>
        <p:spPr>
          <a:xfrm>
            <a:off x="8175188" y="370326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0" name="テキスト ボックス 199">
                <a:extLst>
                  <a:ext uri="{FF2B5EF4-FFF2-40B4-BE49-F238E27FC236}">
                    <a16:creationId xmlns:a16="http://schemas.microsoft.com/office/drawing/2014/main" id="{0A88BAC5-D437-6B38-68A1-9F829A438A32}"/>
                  </a:ext>
                </a:extLst>
              </p:cNvPr>
              <p:cNvSpPr txBox="1"/>
              <p:nvPr/>
            </p:nvSpPr>
            <p:spPr>
              <a:xfrm>
                <a:off x="8787255" y="4790465"/>
                <a:ext cx="1786451" cy="258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𝐶𝑟𝑜𝑠𝑠</m:t>
                      </m: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sub>
                          </m:sSub>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−1</m:t>
                              </m:r>
                            </m:sub>
                          </m:sSub>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sub>
                          </m:sSub>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−2</m:t>
                              </m:r>
                            </m:sub>
                          </m:sSub>
                        </m:e>
                      </m:groupChr>
                      <m:r>
                        <a:rPr kumimoji="1" lang="en-US" altLang="ja-JP" sz="1200" b="0" i="1" smtClean="0">
                          <a:latin typeface="Cambria Math" panose="02040503050406030204" pitchFamily="18" charset="0"/>
                        </a:rPr>
                        <m:t>)</m:t>
                      </m:r>
                    </m:oMath>
                  </m:oMathPara>
                </a14:m>
                <a:endParaRPr kumimoji="1" lang="ja-JP" altLang="en-US" dirty="0"/>
              </a:p>
            </p:txBody>
          </p:sp>
        </mc:Choice>
        <mc:Fallback xmlns="">
          <p:sp>
            <p:nvSpPr>
              <p:cNvPr id="200" name="テキスト ボックス 199">
                <a:extLst>
                  <a:ext uri="{FF2B5EF4-FFF2-40B4-BE49-F238E27FC236}">
                    <a16:creationId xmlns:a16="http://schemas.microsoft.com/office/drawing/2014/main" id="{0A88BAC5-D437-6B38-68A1-9F829A438A32}"/>
                  </a:ext>
                </a:extLst>
              </p:cNvPr>
              <p:cNvSpPr txBox="1">
                <a:spLocks noRot="1" noChangeAspect="1" noMove="1" noResize="1" noEditPoints="1" noAdjustHandles="1" noChangeArrowheads="1" noChangeShapeType="1" noTextEdit="1"/>
              </p:cNvSpPr>
              <p:nvPr/>
            </p:nvSpPr>
            <p:spPr>
              <a:xfrm>
                <a:off x="8787255" y="4790465"/>
                <a:ext cx="1786451" cy="258725"/>
              </a:xfrm>
              <a:prstGeom prst="rect">
                <a:avLst/>
              </a:prstGeom>
              <a:blipFill>
                <a:blip r:embed="rId21"/>
                <a:stretch>
                  <a:fillRect l="-5102" t="-33333" r="-2381" b="-3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1" name="テキスト ボックス 200">
                <a:extLst>
                  <a:ext uri="{FF2B5EF4-FFF2-40B4-BE49-F238E27FC236}">
                    <a16:creationId xmlns:a16="http://schemas.microsoft.com/office/drawing/2014/main" id="{C1907952-D72A-7704-A23F-BA8CB413723E}"/>
                  </a:ext>
                </a:extLst>
              </p:cNvPr>
              <p:cNvSpPr txBox="1"/>
              <p:nvPr/>
            </p:nvSpPr>
            <p:spPr>
              <a:xfrm>
                <a:off x="5220907" y="6218718"/>
                <a:ext cx="1100751"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𝑏</m:t>
                              </m:r>
                            </m:e>
                          </m:groupChr>
                        </m:e>
                      </m:d>
                      <m:r>
                        <a:rPr kumimoji="1" lang="en-US" altLang="ja-JP" sz="1200" b="0" i="1" smtClean="0">
                          <a:latin typeface="Cambria Math" panose="02040503050406030204" pitchFamily="18" charset="0"/>
                        </a:rPr>
                        <m:t>=0</m:t>
                      </m:r>
                    </m:oMath>
                  </m:oMathPara>
                </a14:m>
                <a:endParaRPr kumimoji="1" lang="ja-JP" altLang="en-US" sz="1200" dirty="0"/>
              </a:p>
            </p:txBody>
          </p:sp>
        </mc:Choice>
        <mc:Fallback xmlns="">
          <p:sp>
            <p:nvSpPr>
              <p:cNvPr id="201" name="テキスト ボックス 200">
                <a:extLst>
                  <a:ext uri="{FF2B5EF4-FFF2-40B4-BE49-F238E27FC236}">
                    <a16:creationId xmlns:a16="http://schemas.microsoft.com/office/drawing/2014/main" id="{C1907952-D72A-7704-A23F-BA8CB413723E}"/>
                  </a:ext>
                </a:extLst>
              </p:cNvPr>
              <p:cNvSpPr txBox="1">
                <a:spLocks noRot="1" noChangeAspect="1" noMove="1" noResize="1" noEditPoints="1" noAdjustHandles="1" noChangeArrowheads="1" noChangeShapeType="1" noTextEdit="1"/>
              </p:cNvSpPr>
              <p:nvPr/>
            </p:nvSpPr>
            <p:spPr>
              <a:xfrm>
                <a:off x="5220907" y="6218718"/>
                <a:ext cx="1100751" cy="283154"/>
              </a:xfrm>
              <a:prstGeom prst="rect">
                <a:avLst/>
              </a:prstGeom>
              <a:blipFill>
                <a:blip r:embed="rId22"/>
                <a:stretch>
                  <a:fillRect l="-2762" t="-12766" r="-2210" b="-382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4" name="テキスト ボックス 203">
                <a:extLst>
                  <a:ext uri="{FF2B5EF4-FFF2-40B4-BE49-F238E27FC236}">
                    <a16:creationId xmlns:a16="http://schemas.microsoft.com/office/drawing/2014/main" id="{B13AF8A3-B21D-A28E-F923-4A61F9C29FC4}"/>
                  </a:ext>
                </a:extLst>
              </p:cNvPr>
              <p:cNvSpPr txBox="1"/>
              <p:nvPr/>
            </p:nvSpPr>
            <p:spPr>
              <a:xfrm>
                <a:off x="8744626" y="5983774"/>
                <a:ext cx="1886670" cy="258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𝐶𝑟𝑜𝑠𝑠</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𝑤</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−1</m:t>
                                  </m:r>
                                </m:sub>
                              </m:sSub>
                            </m:e>
                          </m:groupChr>
                        </m:e>
                      </m:d>
                      <m:r>
                        <a:rPr kumimoji="1" lang="en-US" altLang="ja-JP" sz="1200" b="0" i="0" smtClean="0">
                          <a:latin typeface="Cambria Math" panose="02040503050406030204" pitchFamily="18" charset="0"/>
                        </a:rPr>
                        <m:t>&gt;0</m:t>
                      </m:r>
                    </m:oMath>
                  </m:oMathPara>
                </a14:m>
                <a:endParaRPr kumimoji="1" lang="ja-JP" altLang="en-US" sz="1200" dirty="0"/>
              </a:p>
            </p:txBody>
          </p:sp>
        </mc:Choice>
        <mc:Fallback xmlns="">
          <p:sp>
            <p:nvSpPr>
              <p:cNvPr id="204" name="テキスト ボックス 203">
                <a:extLst>
                  <a:ext uri="{FF2B5EF4-FFF2-40B4-BE49-F238E27FC236}">
                    <a16:creationId xmlns:a16="http://schemas.microsoft.com/office/drawing/2014/main" id="{B13AF8A3-B21D-A28E-F923-4A61F9C29FC4}"/>
                  </a:ext>
                </a:extLst>
              </p:cNvPr>
              <p:cNvSpPr txBox="1">
                <a:spLocks noRot="1" noChangeAspect="1" noMove="1" noResize="1" noEditPoints="1" noAdjustHandles="1" noChangeArrowheads="1" noChangeShapeType="1" noTextEdit="1"/>
              </p:cNvSpPr>
              <p:nvPr/>
            </p:nvSpPr>
            <p:spPr>
              <a:xfrm>
                <a:off x="8744626" y="5983774"/>
                <a:ext cx="1886670" cy="258725"/>
              </a:xfrm>
              <a:prstGeom prst="rect">
                <a:avLst/>
              </a:prstGeom>
              <a:blipFill>
                <a:blip r:embed="rId23"/>
                <a:stretch>
                  <a:fillRect l="-1290" t="-33333" r="-1290" b="-35714"/>
                </a:stretch>
              </a:blipFill>
            </p:spPr>
            <p:txBody>
              <a:bodyPr/>
              <a:lstStyle/>
              <a:p>
                <a:r>
                  <a:rPr lang="ja-JP" altLang="en-US">
                    <a:noFill/>
                  </a:rPr>
                  <a:t> </a:t>
                </a:r>
              </a:p>
            </p:txBody>
          </p:sp>
        </mc:Fallback>
      </mc:AlternateContent>
      <p:sp>
        <p:nvSpPr>
          <p:cNvPr id="207" name="テキスト ボックス 206">
            <a:extLst>
              <a:ext uri="{FF2B5EF4-FFF2-40B4-BE49-F238E27FC236}">
                <a16:creationId xmlns:a16="http://schemas.microsoft.com/office/drawing/2014/main" id="{0F1C00FA-86D0-3E0C-3946-2893FE3C7889}"/>
              </a:ext>
            </a:extLst>
          </p:cNvPr>
          <p:cNvSpPr txBox="1"/>
          <p:nvPr/>
        </p:nvSpPr>
        <p:spPr>
          <a:xfrm>
            <a:off x="4870556" y="6240262"/>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(3)</a:t>
            </a:r>
            <a:endParaRPr kumimoji="1" lang="ja-JP" altLang="en-US" sz="1100" dirty="0">
              <a:latin typeface="Cambria Math" panose="02040503050406030204" pitchFamily="18" charset="0"/>
            </a:endParaRPr>
          </a:p>
        </p:txBody>
      </p:sp>
      <p:sp>
        <p:nvSpPr>
          <p:cNvPr id="209" name="テキスト ボックス 208">
            <a:extLst>
              <a:ext uri="{FF2B5EF4-FFF2-40B4-BE49-F238E27FC236}">
                <a16:creationId xmlns:a16="http://schemas.microsoft.com/office/drawing/2014/main" id="{6092523E-71C9-F0C1-3EB0-7416FC774502}"/>
              </a:ext>
            </a:extLst>
          </p:cNvPr>
          <p:cNvSpPr txBox="1"/>
          <p:nvPr/>
        </p:nvSpPr>
        <p:spPr>
          <a:xfrm>
            <a:off x="8607760" y="3155724"/>
            <a:ext cx="2149173" cy="338554"/>
          </a:xfrm>
          <a:prstGeom prst="rect">
            <a:avLst/>
          </a:prstGeom>
          <a:noFill/>
        </p:spPr>
        <p:txBody>
          <a:bodyPr wrap="square" rtlCol="0">
            <a:spAutoFit/>
          </a:bodyPr>
          <a:lstStyle/>
          <a:p>
            <a:r>
              <a:rPr kumimoji="1" lang="ja-JP" altLang="en-US" sz="1600" dirty="0"/>
              <a:t>条件まとめ</a:t>
            </a:r>
          </a:p>
        </p:txBody>
      </p:sp>
      <mc:AlternateContent xmlns:mc="http://schemas.openxmlformats.org/markup-compatibility/2006" xmlns:a14="http://schemas.microsoft.com/office/drawing/2010/main">
        <mc:Choice Requires="a14">
          <p:sp>
            <p:nvSpPr>
              <p:cNvPr id="210" name="テキスト ボックス 209">
                <a:extLst>
                  <a:ext uri="{FF2B5EF4-FFF2-40B4-BE49-F238E27FC236}">
                    <a16:creationId xmlns:a16="http://schemas.microsoft.com/office/drawing/2014/main" id="{EDD4A888-FBCE-B7CA-2E0C-86D666A71F61}"/>
                  </a:ext>
                </a:extLst>
              </p:cNvPr>
              <p:cNvSpPr txBox="1"/>
              <p:nvPr/>
            </p:nvSpPr>
            <p:spPr>
              <a:xfrm>
                <a:off x="3235401" y="6043880"/>
                <a:ext cx="744114" cy="4719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𝑎</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m:t>
                      </m:r>
                    </m:oMath>
                  </m:oMathPara>
                </a14:m>
                <a:endParaRPr kumimoji="1" lang="en-US" altLang="ja-JP" sz="1200" b="0" dirty="0"/>
              </a:p>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𝑐</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𝑐</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m:t>
                      </m:r>
                    </m:oMath>
                  </m:oMathPara>
                </a14:m>
                <a:endParaRPr kumimoji="1" lang="ja-JP" altLang="en-US" sz="1200" dirty="0"/>
              </a:p>
            </p:txBody>
          </p:sp>
        </mc:Choice>
        <mc:Fallback xmlns="">
          <p:sp>
            <p:nvSpPr>
              <p:cNvPr id="210" name="テキスト ボックス 209">
                <a:extLst>
                  <a:ext uri="{FF2B5EF4-FFF2-40B4-BE49-F238E27FC236}">
                    <a16:creationId xmlns:a16="http://schemas.microsoft.com/office/drawing/2014/main" id="{EDD4A888-FBCE-B7CA-2E0C-86D666A71F61}"/>
                  </a:ext>
                </a:extLst>
              </p:cNvPr>
              <p:cNvSpPr txBox="1">
                <a:spLocks noRot="1" noChangeAspect="1" noMove="1" noResize="1" noEditPoints="1" noAdjustHandles="1" noChangeArrowheads="1" noChangeShapeType="1" noTextEdit="1"/>
              </p:cNvSpPr>
              <p:nvPr/>
            </p:nvSpPr>
            <p:spPr>
              <a:xfrm>
                <a:off x="3235401" y="6043880"/>
                <a:ext cx="744114" cy="471924"/>
              </a:xfrm>
              <a:prstGeom prst="rect">
                <a:avLst/>
              </a:prstGeom>
              <a:blipFill>
                <a:blip r:embed="rId24"/>
                <a:stretch>
                  <a:fillRect l="-12295" r="-3279" b="-2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513EC18C-9E6F-788A-3EE4-579ECBDBBE9F}"/>
                  </a:ext>
                </a:extLst>
              </p:cNvPr>
              <p:cNvSpPr txBox="1"/>
              <p:nvPr/>
            </p:nvSpPr>
            <p:spPr>
              <a:xfrm>
                <a:off x="3235401" y="6482003"/>
                <a:ext cx="1245405" cy="2359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𝐶𝑟𝑜𝑠𝑠</m:t>
                      </m: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𝑎</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𝑐</m:t>
                          </m:r>
                        </m:e>
                      </m:groupChr>
                      <m:r>
                        <a:rPr kumimoji="1" lang="en-US" altLang="ja-JP" sz="1200" b="0" i="1" smtClean="0">
                          <a:latin typeface="Cambria Math" panose="02040503050406030204" pitchFamily="18" charset="0"/>
                        </a:rPr>
                        <m:t>)</m:t>
                      </m:r>
                    </m:oMath>
                  </m:oMathPara>
                </a14:m>
                <a:endParaRPr kumimoji="1" lang="ja-JP" altLang="en-US" dirty="0"/>
              </a:p>
            </p:txBody>
          </p:sp>
        </mc:Choice>
        <mc:Fallback xmlns="">
          <p:sp>
            <p:nvSpPr>
              <p:cNvPr id="211" name="テキスト ボックス 210">
                <a:extLst>
                  <a:ext uri="{FF2B5EF4-FFF2-40B4-BE49-F238E27FC236}">
                    <a16:creationId xmlns:a16="http://schemas.microsoft.com/office/drawing/2014/main" id="{513EC18C-9E6F-788A-3EE4-579ECBDBBE9F}"/>
                  </a:ext>
                </a:extLst>
              </p:cNvPr>
              <p:cNvSpPr txBox="1">
                <a:spLocks noRot="1" noChangeAspect="1" noMove="1" noResize="1" noEditPoints="1" noAdjustHandles="1" noChangeArrowheads="1" noChangeShapeType="1" noTextEdit="1"/>
              </p:cNvSpPr>
              <p:nvPr/>
            </p:nvSpPr>
            <p:spPr>
              <a:xfrm>
                <a:off x="3235401" y="6482003"/>
                <a:ext cx="1245405" cy="235962"/>
              </a:xfrm>
              <a:prstGeom prst="rect">
                <a:avLst/>
              </a:prstGeom>
              <a:blipFill>
                <a:blip r:embed="rId25"/>
                <a:stretch>
                  <a:fillRect l="-8333" t="-33333" r="-29412" b="-48718"/>
                </a:stretch>
              </a:blipFill>
            </p:spPr>
            <p:txBody>
              <a:bodyPr/>
              <a:lstStyle/>
              <a:p>
                <a:r>
                  <a:rPr lang="ja-JP" altLang="en-US">
                    <a:noFill/>
                  </a:rPr>
                  <a:t> </a:t>
                </a:r>
              </a:p>
            </p:txBody>
          </p:sp>
        </mc:Fallback>
      </mc:AlternateContent>
      <p:sp>
        <p:nvSpPr>
          <p:cNvPr id="212" name="テキスト ボックス 211">
            <a:extLst>
              <a:ext uri="{FF2B5EF4-FFF2-40B4-BE49-F238E27FC236}">
                <a16:creationId xmlns:a16="http://schemas.microsoft.com/office/drawing/2014/main" id="{925B032F-1C99-A234-CB5F-277FE4B5E1FF}"/>
              </a:ext>
            </a:extLst>
          </p:cNvPr>
          <p:cNvSpPr txBox="1"/>
          <p:nvPr/>
        </p:nvSpPr>
        <p:spPr>
          <a:xfrm>
            <a:off x="2891328" y="6171266"/>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(1)</a:t>
            </a:r>
            <a:endParaRPr kumimoji="1" lang="ja-JP" altLang="en-US" sz="1100" dirty="0">
              <a:latin typeface="Cambria Math" panose="02040503050406030204" pitchFamily="18" charset="0"/>
            </a:endParaRPr>
          </a:p>
        </p:txBody>
      </p:sp>
      <p:sp>
        <p:nvSpPr>
          <p:cNvPr id="213" name="テキスト ボックス 212">
            <a:extLst>
              <a:ext uri="{FF2B5EF4-FFF2-40B4-BE49-F238E27FC236}">
                <a16:creationId xmlns:a16="http://schemas.microsoft.com/office/drawing/2014/main" id="{6FD95CE3-635E-FB43-5E5E-68F030A6C50C}"/>
              </a:ext>
            </a:extLst>
          </p:cNvPr>
          <p:cNvSpPr txBox="1"/>
          <p:nvPr/>
        </p:nvSpPr>
        <p:spPr>
          <a:xfrm>
            <a:off x="2891328" y="6475800"/>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(2)</a:t>
            </a:r>
            <a:endParaRPr kumimoji="1" lang="ja-JP" altLang="en-US" sz="110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214" name="テキスト ボックス 213">
                <a:extLst>
                  <a:ext uri="{FF2B5EF4-FFF2-40B4-BE49-F238E27FC236}">
                    <a16:creationId xmlns:a16="http://schemas.microsoft.com/office/drawing/2014/main" id="{F836E372-E9ED-F148-A91E-037B5D27FF0C}"/>
                  </a:ext>
                </a:extLst>
              </p:cNvPr>
              <p:cNvSpPr txBox="1"/>
              <p:nvPr/>
            </p:nvSpPr>
            <p:spPr>
              <a:xfrm>
                <a:off x="8812559" y="5357871"/>
                <a:ext cx="1100751"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𝑏</m:t>
                              </m:r>
                            </m:e>
                          </m:groupChr>
                        </m:e>
                      </m:d>
                      <m:r>
                        <a:rPr kumimoji="1" lang="en-US" altLang="ja-JP" sz="1200" b="0" i="1" smtClean="0">
                          <a:latin typeface="Cambria Math" panose="02040503050406030204" pitchFamily="18" charset="0"/>
                        </a:rPr>
                        <m:t>=0</m:t>
                      </m:r>
                    </m:oMath>
                  </m:oMathPara>
                </a14:m>
                <a:endParaRPr kumimoji="1" lang="ja-JP" altLang="en-US" sz="1200" dirty="0"/>
              </a:p>
            </p:txBody>
          </p:sp>
        </mc:Choice>
        <mc:Fallback xmlns="">
          <p:sp>
            <p:nvSpPr>
              <p:cNvPr id="214" name="テキスト ボックス 213">
                <a:extLst>
                  <a:ext uri="{FF2B5EF4-FFF2-40B4-BE49-F238E27FC236}">
                    <a16:creationId xmlns:a16="http://schemas.microsoft.com/office/drawing/2014/main" id="{F836E372-E9ED-F148-A91E-037B5D27FF0C}"/>
                  </a:ext>
                </a:extLst>
              </p:cNvPr>
              <p:cNvSpPr txBox="1">
                <a:spLocks noRot="1" noChangeAspect="1" noMove="1" noResize="1" noEditPoints="1" noAdjustHandles="1" noChangeArrowheads="1" noChangeShapeType="1" noTextEdit="1"/>
              </p:cNvSpPr>
              <p:nvPr/>
            </p:nvSpPr>
            <p:spPr>
              <a:xfrm>
                <a:off x="8812559" y="5357871"/>
                <a:ext cx="1100751" cy="283154"/>
              </a:xfrm>
              <a:prstGeom prst="rect">
                <a:avLst/>
              </a:prstGeom>
              <a:blipFill>
                <a:blip r:embed="rId26"/>
                <a:stretch>
                  <a:fillRect l="-2778" t="-15217" r="-2778" b="-391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6" name="テキスト ボックス 215">
                <a:extLst>
                  <a:ext uri="{FF2B5EF4-FFF2-40B4-BE49-F238E27FC236}">
                    <a16:creationId xmlns:a16="http://schemas.microsoft.com/office/drawing/2014/main" id="{2CF219B1-03D0-1D02-D97E-16AAEAF53C71}"/>
                  </a:ext>
                </a:extLst>
              </p:cNvPr>
              <p:cNvSpPr txBox="1"/>
              <p:nvPr/>
            </p:nvSpPr>
            <p:spPr>
              <a:xfrm>
                <a:off x="6832011" y="6529012"/>
                <a:ext cx="1835374" cy="265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𝐶𝑟𝑜𝑠𝑠</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𝑤</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0" smtClean="0">
                          <a:latin typeface="Cambria Math" panose="02040503050406030204" pitchFamily="18" charset="0"/>
                        </a:rPr>
                        <m:t>&gt;0</m:t>
                      </m:r>
                    </m:oMath>
                  </m:oMathPara>
                </a14:m>
                <a:endParaRPr kumimoji="1" lang="ja-JP" altLang="en-US" sz="1200" dirty="0"/>
              </a:p>
            </p:txBody>
          </p:sp>
        </mc:Choice>
        <mc:Fallback xmlns="">
          <p:sp>
            <p:nvSpPr>
              <p:cNvPr id="216" name="テキスト ボックス 215">
                <a:extLst>
                  <a:ext uri="{FF2B5EF4-FFF2-40B4-BE49-F238E27FC236}">
                    <a16:creationId xmlns:a16="http://schemas.microsoft.com/office/drawing/2014/main" id="{2CF219B1-03D0-1D02-D97E-16AAEAF53C71}"/>
                  </a:ext>
                </a:extLst>
              </p:cNvPr>
              <p:cNvSpPr txBox="1">
                <a:spLocks noRot="1" noChangeAspect="1" noMove="1" noResize="1" noEditPoints="1" noAdjustHandles="1" noChangeArrowheads="1" noChangeShapeType="1" noTextEdit="1"/>
              </p:cNvSpPr>
              <p:nvPr/>
            </p:nvSpPr>
            <p:spPr>
              <a:xfrm>
                <a:off x="6832011" y="6529012"/>
                <a:ext cx="1835374" cy="265137"/>
              </a:xfrm>
              <a:prstGeom prst="rect">
                <a:avLst/>
              </a:prstGeom>
              <a:blipFill>
                <a:blip r:embed="rId27"/>
                <a:stretch>
                  <a:fillRect t="-29545" r="-2326" b="-31818"/>
                </a:stretch>
              </a:blipFill>
            </p:spPr>
            <p:txBody>
              <a:bodyPr/>
              <a:lstStyle/>
              <a:p>
                <a:r>
                  <a:rPr lang="ja-JP" altLang="en-US">
                    <a:noFill/>
                  </a:rPr>
                  <a:t> </a:t>
                </a:r>
              </a:p>
            </p:txBody>
          </p:sp>
        </mc:Fallback>
      </mc:AlternateContent>
      <p:sp>
        <p:nvSpPr>
          <p:cNvPr id="217" name="テキスト ボックス 216">
            <a:extLst>
              <a:ext uri="{FF2B5EF4-FFF2-40B4-BE49-F238E27FC236}">
                <a16:creationId xmlns:a16="http://schemas.microsoft.com/office/drawing/2014/main" id="{8A52AC1B-04D5-4DDB-9494-56D81173FF7D}"/>
              </a:ext>
            </a:extLst>
          </p:cNvPr>
          <p:cNvSpPr txBox="1"/>
          <p:nvPr/>
        </p:nvSpPr>
        <p:spPr>
          <a:xfrm>
            <a:off x="6546929" y="6491718"/>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(4)</a:t>
            </a:r>
            <a:endParaRPr kumimoji="1" lang="ja-JP" altLang="en-US" sz="1100" dirty="0">
              <a:latin typeface="Cambria Math" panose="02040503050406030204" pitchFamily="18" charset="0"/>
            </a:endParaRPr>
          </a:p>
        </p:txBody>
      </p:sp>
      <p:sp>
        <p:nvSpPr>
          <p:cNvPr id="218" name="テキスト ボックス 217">
            <a:extLst>
              <a:ext uri="{FF2B5EF4-FFF2-40B4-BE49-F238E27FC236}">
                <a16:creationId xmlns:a16="http://schemas.microsoft.com/office/drawing/2014/main" id="{A4C840E1-803B-11BC-E4A1-3C6F39792D28}"/>
              </a:ext>
            </a:extLst>
          </p:cNvPr>
          <p:cNvSpPr txBox="1"/>
          <p:nvPr/>
        </p:nvSpPr>
        <p:spPr>
          <a:xfrm>
            <a:off x="2678942" y="2777917"/>
            <a:ext cx="3175030" cy="276999"/>
          </a:xfrm>
          <a:prstGeom prst="rect">
            <a:avLst/>
          </a:prstGeom>
          <a:noFill/>
        </p:spPr>
        <p:txBody>
          <a:bodyPr wrap="square" rtlCol="0">
            <a:spAutoFit/>
          </a:bodyPr>
          <a:lstStyle/>
          <a:p>
            <a:r>
              <a:rPr lang="ja-JP" altLang="en-US" sz="1200" dirty="0"/>
              <a:t>例：四角形の面と頂点の場合</a:t>
            </a:r>
            <a:endParaRPr kumimoji="1" lang="ja-JP" altLang="en-US" sz="1200" dirty="0"/>
          </a:p>
        </p:txBody>
      </p:sp>
      <p:sp>
        <p:nvSpPr>
          <p:cNvPr id="219" name="テキスト ボックス 218">
            <a:extLst>
              <a:ext uri="{FF2B5EF4-FFF2-40B4-BE49-F238E27FC236}">
                <a16:creationId xmlns:a16="http://schemas.microsoft.com/office/drawing/2014/main" id="{DF640537-9213-2039-D1BF-0D327D886F80}"/>
              </a:ext>
            </a:extLst>
          </p:cNvPr>
          <p:cNvSpPr txBox="1"/>
          <p:nvPr/>
        </p:nvSpPr>
        <p:spPr>
          <a:xfrm>
            <a:off x="8637206" y="3533051"/>
            <a:ext cx="2528656" cy="430887"/>
          </a:xfrm>
          <a:prstGeom prst="rect">
            <a:avLst/>
          </a:prstGeom>
          <a:noFill/>
        </p:spPr>
        <p:txBody>
          <a:bodyPr wrap="square" rtlCol="0">
            <a:spAutoFit/>
          </a:bodyPr>
          <a:lstStyle/>
          <a:p>
            <a:r>
              <a:rPr kumimoji="1" lang="ja-JP" altLang="en-US" sz="1050" dirty="0"/>
              <a:t>左図の計算、処理は多面体の場合であればすべて可能</a:t>
            </a:r>
          </a:p>
        </p:txBody>
      </p:sp>
      <mc:AlternateContent xmlns:mc="http://schemas.openxmlformats.org/markup-compatibility/2006" xmlns:a14="http://schemas.microsoft.com/office/drawing/2010/main">
        <mc:Choice Requires="a14">
          <p:sp>
            <p:nvSpPr>
              <p:cNvPr id="220" name="テキスト ボックス 219">
                <a:extLst>
                  <a:ext uri="{FF2B5EF4-FFF2-40B4-BE49-F238E27FC236}">
                    <a16:creationId xmlns:a16="http://schemas.microsoft.com/office/drawing/2014/main" id="{4BE52FA6-9FD2-998F-0957-B65F4D58928C}"/>
                  </a:ext>
                </a:extLst>
              </p:cNvPr>
              <p:cNvSpPr txBox="1"/>
              <p:nvPr/>
            </p:nvSpPr>
            <p:spPr>
              <a:xfrm>
                <a:off x="8662937" y="3910049"/>
                <a:ext cx="2592860" cy="848246"/>
              </a:xfrm>
              <a:prstGeom prst="rect">
                <a:avLst/>
              </a:prstGeom>
              <a:noFill/>
            </p:spPr>
            <p:txBody>
              <a:bodyPr wrap="square" rtlCol="0">
                <a:spAutoFit/>
              </a:bodyPr>
              <a:lstStyle/>
              <a:p>
                <a:r>
                  <a:rPr lang="ja-JP" altLang="en-US" sz="1050" dirty="0"/>
                  <a:t>多角形</a:t>
                </a:r>
                <a:r>
                  <a:rPr kumimoji="1" lang="ja-JP" altLang="en-US" sz="1050" dirty="0"/>
                  <a:t>の各頂点を</a:t>
                </a:r>
                <a14:m>
                  <m:oMath xmlns:m="http://schemas.openxmlformats.org/officeDocument/2006/math">
                    <m:r>
                      <m:rPr>
                        <m:sty m:val="p"/>
                      </m:rPr>
                      <a:rPr kumimoji="1" lang="en-US" altLang="ja-JP" sz="1050" b="0" i="0" smtClean="0">
                        <a:latin typeface="Cambria Math" panose="02040503050406030204" pitchFamily="18" charset="0"/>
                      </a:rPr>
                      <m:t>a</m:t>
                    </m:r>
                    <m:r>
                      <a:rPr kumimoji="1" lang="en-US" altLang="ja-JP" sz="1050" b="0" i="0" smtClean="0">
                        <a:latin typeface="Cambria Math" panose="02040503050406030204" pitchFamily="18" charset="0"/>
                      </a:rPr>
                      <m:t>=</m:t>
                    </m:r>
                    <m:d>
                      <m:dPr>
                        <m:ctrlPr>
                          <a:rPr kumimoji="1" lang="en-US" altLang="ja-JP" sz="1050" b="0" i="1" smtClean="0">
                            <a:latin typeface="Cambria Math" panose="02040503050406030204" pitchFamily="18" charset="0"/>
                          </a:rPr>
                        </m:ctrlPr>
                      </m:dPr>
                      <m:e>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1</m:t>
                            </m:r>
                          </m:sub>
                        </m:sSub>
                        <m:r>
                          <a:rPr kumimoji="1" lang="en-US" altLang="ja-JP" sz="1050" b="0" i="1" smtClean="0">
                            <a:latin typeface="Cambria Math" panose="02040503050406030204" pitchFamily="18" charset="0"/>
                          </a:rPr>
                          <m:t>,</m:t>
                        </m:r>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2</m:t>
                            </m:r>
                          </m:sub>
                        </m:sSub>
                        <m:r>
                          <a:rPr kumimoji="1" lang="en-US" altLang="ja-JP" sz="1050" b="0" i="1" smtClean="0">
                            <a:latin typeface="Cambria Math" panose="02040503050406030204" pitchFamily="18" charset="0"/>
                          </a:rPr>
                          <m:t>…</m:t>
                        </m:r>
                        <m:sSub>
                          <m:sSubPr>
                            <m:ctrlPr>
                              <a:rPr kumimoji="1" lang="en-US" altLang="ja-JP" sz="105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𝑛</m:t>
                            </m:r>
                          </m:sub>
                        </m:sSub>
                      </m:e>
                    </m:d>
                  </m:oMath>
                </a14:m>
                <a:endParaRPr kumimoji="1" lang="en-US" altLang="ja-JP" sz="1050" b="0" dirty="0"/>
              </a:p>
              <a:p>
                <a:r>
                  <a:rPr lang="ja-JP" altLang="en-US" sz="1050" dirty="0"/>
                  <a:t>辺のベクトルを</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1</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2</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e>
                    </m:groupChr>
                    <m:r>
                      <a:rPr lang="en-US" altLang="ja-JP" sz="1050" b="0" i="1" smtClean="0">
                        <a:latin typeface="Cambria Math" panose="02040503050406030204" pitchFamily="18" charset="0"/>
                      </a:rPr>
                      <m:t>)</m:t>
                    </m:r>
                  </m:oMath>
                </a14:m>
                <a:endParaRPr kumimoji="1" lang="en-US" altLang="ja-JP" sz="1050" b="0" dirty="0"/>
              </a:p>
              <a:p>
                <a:r>
                  <a:rPr kumimoji="1" lang="ja-JP" altLang="en-US" sz="1050" b="0" dirty="0"/>
                  <a:t>法線ベクトルを</a:t>
                </a:r>
                <a14:m>
                  <m:oMath xmlns:m="http://schemas.openxmlformats.org/officeDocument/2006/math">
                    <m:groupChr>
                      <m:groupChrPr>
                        <m:chr m:val="→"/>
                        <m:pos m:val="top"/>
                        <m:ctrlPr>
                          <a:rPr kumimoji="1" lang="ja-JP" altLang="en-US" sz="1050" i="1" smtClean="0">
                            <a:latin typeface="Cambria Math" panose="02040503050406030204" pitchFamily="18" charset="0"/>
                          </a:rPr>
                        </m:ctrlPr>
                      </m:groupChrPr>
                      <m:e>
                        <m:r>
                          <m:rPr>
                            <m:brk m:alnAt="1"/>
                          </m:rPr>
                          <a:rPr kumimoji="1" lang="en-US" altLang="ja-JP" sz="1050" b="0" i="1" smtClean="0">
                            <a:latin typeface="Cambria Math" panose="02040503050406030204" pitchFamily="18" charset="0"/>
                          </a:rPr>
                          <m:t>𝑛</m:t>
                        </m:r>
                      </m:e>
                    </m:groupChr>
                  </m:oMath>
                </a14:m>
                <a:endParaRPr kumimoji="1" lang="en-US" altLang="ja-JP" sz="1050" b="0" dirty="0"/>
              </a:p>
              <a:p>
                <a:r>
                  <a:rPr kumimoji="1" lang="ja-JP" altLang="en-US" sz="1050" dirty="0"/>
                  <a:t>他多面体の頂点を</a:t>
                </a:r>
                <a:r>
                  <a:rPr kumimoji="1" lang="en-US" altLang="ja-JP" sz="1050" dirty="0"/>
                  <a:t>b</a:t>
                </a:r>
                <a:r>
                  <a:rPr lang="ja-JP" altLang="en-US" sz="1050" dirty="0"/>
                  <a:t>としたとき、</a:t>
                </a:r>
                <a:endParaRPr kumimoji="1" lang="ja-JP" altLang="en-US" sz="1050" dirty="0"/>
              </a:p>
            </p:txBody>
          </p:sp>
        </mc:Choice>
        <mc:Fallback xmlns="">
          <p:sp>
            <p:nvSpPr>
              <p:cNvPr id="220" name="テキスト ボックス 219">
                <a:extLst>
                  <a:ext uri="{FF2B5EF4-FFF2-40B4-BE49-F238E27FC236}">
                    <a16:creationId xmlns:a16="http://schemas.microsoft.com/office/drawing/2014/main" id="{4BE52FA6-9FD2-998F-0957-B65F4D58928C}"/>
                  </a:ext>
                </a:extLst>
              </p:cNvPr>
              <p:cNvSpPr txBox="1">
                <a:spLocks noRot="1" noChangeAspect="1" noMove="1" noResize="1" noEditPoints="1" noAdjustHandles="1" noChangeArrowheads="1" noChangeShapeType="1" noTextEdit="1"/>
              </p:cNvSpPr>
              <p:nvPr/>
            </p:nvSpPr>
            <p:spPr>
              <a:xfrm>
                <a:off x="8662937" y="3910049"/>
                <a:ext cx="2592860" cy="848246"/>
              </a:xfrm>
              <a:prstGeom prst="rect">
                <a:avLst/>
              </a:prstGeom>
              <a:blipFill>
                <a:blip r:embed="rId28"/>
                <a:stretch>
                  <a:fillRect b="-2857"/>
                </a:stretch>
              </a:blipFill>
            </p:spPr>
            <p:txBody>
              <a:bodyPr/>
              <a:lstStyle/>
              <a:p>
                <a:r>
                  <a:rPr lang="ja-JP" altLang="en-US">
                    <a:noFill/>
                  </a:rPr>
                  <a:t> </a:t>
                </a:r>
              </a:p>
            </p:txBody>
          </p:sp>
        </mc:Fallback>
      </mc:AlternateContent>
      <p:sp>
        <p:nvSpPr>
          <p:cNvPr id="222" name="テキスト ボックス 221">
            <a:extLst>
              <a:ext uri="{FF2B5EF4-FFF2-40B4-BE49-F238E27FC236}">
                <a16:creationId xmlns:a16="http://schemas.microsoft.com/office/drawing/2014/main" id="{1C124EE1-C3A3-8711-95C1-30C3380861D3}"/>
              </a:ext>
            </a:extLst>
          </p:cNvPr>
          <p:cNvSpPr txBox="1"/>
          <p:nvPr/>
        </p:nvSpPr>
        <p:spPr>
          <a:xfrm>
            <a:off x="8680393" y="5104802"/>
            <a:ext cx="2127237" cy="261610"/>
          </a:xfrm>
          <a:prstGeom prst="rect">
            <a:avLst/>
          </a:prstGeom>
          <a:noFill/>
        </p:spPr>
        <p:txBody>
          <a:bodyPr wrap="square" rtlCol="0">
            <a:spAutoFit/>
          </a:bodyPr>
          <a:lstStyle/>
          <a:p>
            <a:r>
              <a:rPr kumimoji="1" lang="ja-JP" altLang="en-US" sz="1050" dirty="0"/>
              <a:t>接触している条件は</a:t>
            </a:r>
          </a:p>
        </p:txBody>
      </p:sp>
      <mc:AlternateContent xmlns:mc="http://schemas.openxmlformats.org/markup-compatibility/2006" xmlns:a14="http://schemas.microsoft.com/office/drawing/2010/main">
        <mc:Choice Requires="a14">
          <p:sp>
            <p:nvSpPr>
              <p:cNvPr id="223" name="テキスト ボックス 222">
                <a:extLst>
                  <a:ext uri="{FF2B5EF4-FFF2-40B4-BE49-F238E27FC236}">
                    <a16:creationId xmlns:a16="http://schemas.microsoft.com/office/drawing/2014/main" id="{A9362AF0-E709-3826-5CEB-8054EB1BBE15}"/>
                  </a:ext>
                </a:extLst>
              </p:cNvPr>
              <p:cNvSpPr txBox="1"/>
              <p:nvPr/>
            </p:nvSpPr>
            <p:spPr>
              <a:xfrm>
                <a:off x="8696291" y="5705366"/>
                <a:ext cx="1841469" cy="253916"/>
              </a:xfrm>
              <a:prstGeom prst="rect">
                <a:avLst/>
              </a:prstGeom>
              <a:noFill/>
            </p:spPr>
            <p:txBody>
              <a:bodyPr wrap="square" rtlCol="0">
                <a:spAutoFit/>
              </a:bodyPr>
              <a:lstStyle/>
              <a:p>
                <a:r>
                  <a:rPr lang="ja-JP" altLang="en-US" sz="1050" dirty="0"/>
                  <a:t>が成り立ち、</a:t>
                </a:r>
                <a14:m>
                  <m:oMath xmlns:m="http://schemas.openxmlformats.org/officeDocument/2006/math">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0</m:t>
                        </m:r>
                      </m:sub>
                    </m:sSub>
                    <m:r>
                      <a:rPr lang="en-US" altLang="ja-JP" sz="1050" b="0" i="1" smtClean="0">
                        <a:latin typeface="Cambria Math" panose="02040503050406030204" pitchFamily="18" charset="0"/>
                      </a:rPr>
                      <m:t>~</m:t>
                    </m:r>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oMath>
                </a14:m>
                <a:r>
                  <a:rPr kumimoji="1" lang="ja-JP" altLang="en-US" sz="1050" dirty="0"/>
                  <a:t>に対し</a:t>
                </a:r>
                <a:endParaRPr kumimoji="1" lang="en-US" altLang="ja-JP" sz="1050" dirty="0"/>
              </a:p>
            </p:txBody>
          </p:sp>
        </mc:Choice>
        <mc:Fallback xmlns="">
          <p:sp>
            <p:nvSpPr>
              <p:cNvPr id="223" name="テキスト ボックス 222">
                <a:extLst>
                  <a:ext uri="{FF2B5EF4-FFF2-40B4-BE49-F238E27FC236}">
                    <a16:creationId xmlns:a16="http://schemas.microsoft.com/office/drawing/2014/main" id="{A9362AF0-E709-3826-5CEB-8054EB1BBE15}"/>
                  </a:ext>
                </a:extLst>
              </p:cNvPr>
              <p:cNvSpPr txBox="1">
                <a:spLocks noRot="1" noChangeAspect="1" noMove="1" noResize="1" noEditPoints="1" noAdjustHandles="1" noChangeArrowheads="1" noChangeShapeType="1" noTextEdit="1"/>
              </p:cNvSpPr>
              <p:nvPr/>
            </p:nvSpPr>
            <p:spPr>
              <a:xfrm>
                <a:off x="8696291" y="5705366"/>
                <a:ext cx="1841469" cy="253916"/>
              </a:xfrm>
              <a:prstGeom prst="rect">
                <a:avLst/>
              </a:prstGeom>
              <a:blipFill>
                <a:blip r:embed="rId29"/>
                <a:stretch>
                  <a:fillRect b="-119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4" name="テキスト ボックス 223">
                <a:extLst>
                  <a:ext uri="{FF2B5EF4-FFF2-40B4-BE49-F238E27FC236}">
                    <a16:creationId xmlns:a16="http://schemas.microsoft.com/office/drawing/2014/main" id="{B51E1A6A-94FB-FFB7-3F62-E9DAFDBE1669}"/>
                  </a:ext>
                </a:extLst>
              </p:cNvPr>
              <p:cNvSpPr txBox="1"/>
              <p:nvPr/>
            </p:nvSpPr>
            <p:spPr>
              <a:xfrm>
                <a:off x="8710418" y="6300592"/>
                <a:ext cx="1841469" cy="415498"/>
              </a:xfrm>
              <a:prstGeom prst="rect">
                <a:avLst/>
              </a:prstGeom>
              <a:noFill/>
            </p:spPr>
            <p:txBody>
              <a:bodyPr wrap="square" rtlCol="0">
                <a:spAutoFit/>
              </a:bodyPr>
              <a:lstStyle/>
              <a:p>
                <a:r>
                  <a:rPr lang="ja-JP" altLang="en-US" sz="1050" dirty="0"/>
                  <a:t>が成り立つ</a:t>
                </a:r>
                <a14:m>
                  <m:oMath xmlns:m="http://schemas.openxmlformats.org/officeDocument/2006/math">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oMath>
                </a14:m>
                <a:r>
                  <a:rPr kumimoji="1" lang="ja-JP" altLang="en-US" sz="1050" dirty="0"/>
                  <a:t>が奇数個存在する場合である</a:t>
                </a:r>
                <a:endParaRPr kumimoji="1" lang="en-US" altLang="ja-JP" sz="1050" dirty="0"/>
              </a:p>
            </p:txBody>
          </p:sp>
        </mc:Choice>
        <mc:Fallback xmlns="">
          <p:sp>
            <p:nvSpPr>
              <p:cNvPr id="224" name="テキスト ボックス 223">
                <a:extLst>
                  <a:ext uri="{FF2B5EF4-FFF2-40B4-BE49-F238E27FC236}">
                    <a16:creationId xmlns:a16="http://schemas.microsoft.com/office/drawing/2014/main" id="{B51E1A6A-94FB-FFB7-3F62-E9DAFDBE1669}"/>
                  </a:ext>
                </a:extLst>
              </p:cNvPr>
              <p:cNvSpPr txBox="1">
                <a:spLocks noRot="1" noChangeAspect="1" noMove="1" noResize="1" noEditPoints="1" noAdjustHandles="1" noChangeArrowheads="1" noChangeShapeType="1" noTextEdit="1"/>
              </p:cNvSpPr>
              <p:nvPr/>
            </p:nvSpPr>
            <p:spPr>
              <a:xfrm>
                <a:off x="8710418" y="6300592"/>
                <a:ext cx="1841469" cy="415498"/>
              </a:xfrm>
              <a:prstGeom prst="rect">
                <a:avLst/>
              </a:prstGeom>
              <a:blipFill>
                <a:blip r:embed="rId30"/>
                <a:stretch>
                  <a:fillRect b="-73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140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方体 12">
            <a:extLst>
              <a:ext uri="{FF2B5EF4-FFF2-40B4-BE49-F238E27FC236}">
                <a16:creationId xmlns:a16="http://schemas.microsoft.com/office/drawing/2014/main" id="{15510DC5-6CC9-CFE2-8439-5B64EE1893FF}"/>
              </a:ext>
            </a:extLst>
          </p:cNvPr>
          <p:cNvSpPr/>
          <p:nvPr/>
        </p:nvSpPr>
        <p:spPr>
          <a:xfrm>
            <a:off x="3855049" y="3860252"/>
            <a:ext cx="734140" cy="719039"/>
          </a:xfrm>
          <a:prstGeom prst="cub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1" name="直方体 10">
            <a:extLst>
              <a:ext uri="{FF2B5EF4-FFF2-40B4-BE49-F238E27FC236}">
                <a16:creationId xmlns:a16="http://schemas.microsoft.com/office/drawing/2014/main" id="{4B399815-6BD1-D419-D5B9-3BBE4688C79C}"/>
              </a:ext>
            </a:extLst>
          </p:cNvPr>
          <p:cNvSpPr/>
          <p:nvPr/>
        </p:nvSpPr>
        <p:spPr>
          <a:xfrm>
            <a:off x="4518724" y="3346682"/>
            <a:ext cx="409332" cy="385305"/>
          </a:xfrm>
          <a:prstGeom prst="cub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1" name="正方形/長方形 20">
            <a:extLst>
              <a:ext uri="{FF2B5EF4-FFF2-40B4-BE49-F238E27FC236}">
                <a16:creationId xmlns:a16="http://schemas.microsoft.com/office/drawing/2014/main" id="{A181A29F-C86B-0D52-7A9C-DB00ABE19783}"/>
              </a:ext>
            </a:extLst>
          </p:cNvPr>
          <p:cNvSpPr/>
          <p:nvPr/>
        </p:nvSpPr>
        <p:spPr>
          <a:xfrm>
            <a:off x="3426367" y="3138793"/>
            <a:ext cx="1593115" cy="1753218"/>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p>
        </p:txBody>
      </p:sp>
      <p:sp>
        <p:nvSpPr>
          <p:cNvPr id="198" name="フローチャート: 処理 197">
            <a:extLst>
              <a:ext uri="{FF2B5EF4-FFF2-40B4-BE49-F238E27FC236}">
                <a16:creationId xmlns:a16="http://schemas.microsoft.com/office/drawing/2014/main" id="{F5556377-5844-F631-9772-7B2C9C348A65}"/>
              </a:ext>
            </a:extLst>
          </p:cNvPr>
          <p:cNvSpPr/>
          <p:nvPr/>
        </p:nvSpPr>
        <p:spPr>
          <a:xfrm>
            <a:off x="8653763" y="3104266"/>
            <a:ext cx="3596293" cy="3799279"/>
          </a:xfrm>
          <a:prstGeom prst="flowChartProcess">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2" name="直線矢印コネクタ 191">
            <a:extLst>
              <a:ext uri="{FF2B5EF4-FFF2-40B4-BE49-F238E27FC236}">
                <a16:creationId xmlns:a16="http://schemas.microsoft.com/office/drawing/2014/main" id="{4C6D4F29-CDDC-F96A-85D6-15064C300D42}"/>
              </a:ext>
            </a:extLst>
          </p:cNvPr>
          <p:cNvCxnSpPr>
            <a:cxnSpLocks/>
          </p:cNvCxnSpPr>
          <p:nvPr/>
        </p:nvCxnSpPr>
        <p:spPr>
          <a:xfrm flipV="1">
            <a:off x="7076692" y="3528653"/>
            <a:ext cx="294584" cy="5307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21822DCF-4DBC-B510-AC00-93841B22B7CE}"/>
              </a:ext>
            </a:extLst>
          </p:cNvPr>
          <p:cNvSpPr txBox="1"/>
          <p:nvPr/>
        </p:nvSpPr>
        <p:spPr>
          <a:xfrm>
            <a:off x="84531" y="1628493"/>
            <a:ext cx="5561881" cy="461665"/>
          </a:xfrm>
          <a:prstGeom prst="rect">
            <a:avLst/>
          </a:prstGeom>
          <a:noFill/>
        </p:spPr>
        <p:txBody>
          <a:bodyPr wrap="square" rtlCol="0">
            <a:spAutoFit/>
          </a:bodyPr>
          <a:lstStyle/>
          <a:p>
            <a:r>
              <a:rPr kumimoji="1" lang="ja-JP" altLang="en-US" sz="2400" dirty="0"/>
              <a:t>接触の判定方法（多角形同士の場合）</a:t>
            </a:r>
          </a:p>
        </p:txBody>
      </p:sp>
      <p:cxnSp>
        <p:nvCxnSpPr>
          <p:cNvPr id="9" name="直線コネクタ 8">
            <a:extLst>
              <a:ext uri="{FF2B5EF4-FFF2-40B4-BE49-F238E27FC236}">
                <a16:creationId xmlns:a16="http://schemas.microsoft.com/office/drawing/2014/main" id="{9B2DBC33-0345-7FDE-08C6-0A92E79AF65D}"/>
              </a:ext>
            </a:extLst>
          </p:cNvPr>
          <p:cNvCxnSpPr>
            <a:cxnSpLocks/>
          </p:cNvCxnSpPr>
          <p:nvPr/>
        </p:nvCxnSpPr>
        <p:spPr>
          <a:xfrm>
            <a:off x="11668516" y="2632332"/>
            <a:ext cx="30652" cy="4479547"/>
          </a:xfrm>
          <a:prstGeom prst="line">
            <a:avLst/>
          </a:prstGeom>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6AC3723-64DE-2F02-DE77-C558C3D6E7E0}"/>
              </a:ext>
            </a:extLst>
          </p:cNvPr>
          <p:cNvSpPr txBox="1"/>
          <p:nvPr/>
        </p:nvSpPr>
        <p:spPr>
          <a:xfrm>
            <a:off x="209907" y="4081227"/>
            <a:ext cx="2081814" cy="1384995"/>
          </a:xfrm>
          <a:prstGeom prst="rect">
            <a:avLst/>
          </a:prstGeom>
          <a:noFill/>
        </p:spPr>
        <p:txBody>
          <a:bodyPr wrap="square" rtlCol="0">
            <a:spAutoFit/>
          </a:bodyPr>
          <a:lstStyle/>
          <a:p>
            <a:r>
              <a:rPr lang="ja-JP" altLang="en-US" sz="1200" dirty="0"/>
              <a:t>接触はお互いの頂点と面、もしくは辺と辺の接触で表現する</a:t>
            </a:r>
            <a:endParaRPr lang="en-US" altLang="ja-JP" sz="1200" dirty="0"/>
          </a:p>
          <a:p>
            <a:r>
              <a:rPr lang="ja-JP" altLang="en-US" sz="1200" dirty="0"/>
              <a:t>上図のように面同士の接触が起きた際も頂点と面の接触の組み合わせで表すことができる</a:t>
            </a:r>
            <a:endParaRPr lang="en-US" altLang="ja-JP" sz="1200" dirty="0"/>
          </a:p>
        </p:txBody>
      </p:sp>
      <p:sp>
        <p:nvSpPr>
          <p:cNvPr id="28" name="正方形/長方形 27">
            <a:extLst>
              <a:ext uri="{FF2B5EF4-FFF2-40B4-BE49-F238E27FC236}">
                <a16:creationId xmlns:a16="http://schemas.microsoft.com/office/drawing/2014/main" id="{1929C724-933D-EF99-6981-DB7D73E10D1F}"/>
              </a:ext>
            </a:extLst>
          </p:cNvPr>
          <p:cNvSpPr/>
          <p:nvPr/>
        </p:nvSpPr>
        <p:spPr>
          <a:xfrm>
            <a:off x="770216" y="2457536"/>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EE80EB08-C32E-F583-5FF3-A6B1A9AC60AC}"/>
              </a:ext>
            </a:extLst>
          </p:cNvPr>
          <p:cNvSpPr/>
          <p:nvPr/>
        </p:nvSpPr>
        <p:spPr>
          <a:xfrm>
            <a:off x="150828" y="3416195"/>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8C50B850-3AA2-2155-0888-0173B1CE13FA}"/>
              </a:ext>
            </a:extLst>
          </p:cNvPr>
          <p:cNvSpPr txBox="1"/>
          <p:nvPr/>
        </p:nvSpPr>
        <p:spPr>
          <a:xfrm>
            <a:off x="2690042" y="2402357"/>
            <a:ext cx="4963783" cy="338554"/>
          </a:xfrm>
          <a:prstGeom prst="rect">
            <a:avLst/>
          </a:prstGeom>
          <a:noFill/>
        </p:spPr>
        <p:txBody>
          <a:bodyPr wrap="square" rtlCol="0">
            <a:spAutoFit/>
          </a:bodyPr>
          <a:lstStyle/>
          <a:p>
            <a:r>
              <a:rPr lang="ja-JP" altLang="en-US" sz="1600" u="sng" dirty="0"/>
              <a:t>すべての面と頂点の組み合わせに対しての処理手順</a:t>
            </a:r>
            <a:endParaRPr lang="en-US" altLang="ja-JP" sz="1600" u="sng" dirty="0"/>
          </a:p>
        </p:txBody>
      </p:sp>
      <mc:AlternateContent xmlns:mc="http://schemas.openxmlformats.org/markup-compatibility/2006">
        <mc:Choice xmlns:a14="http://schemas.microsoft.com/office/drawing/2010/main" Requires="a14">
          <p:sp>
            <p:nvSpPr>
              <p:cNvPr id="109" name="テキスト ボックス 108">
                <a:extLst>
                  <a:ext uri="{FF2B5EF4-FFF2-40B4-BE49-F238E27FC236}">
                    <a16:creationId xmlns:a16="http://schemas.microsoft.com/office/drawing/2014/main" id="{3D0A9867-81BF-8F83-0A5F-40E7789BC6B3}"/>
                  </a:ext>
                </a:extLst>
              </p:cNvPr>
              <p:cNvSpPr txBox="1"/>
              <p:nvPr/>
            </p:nvSpPr>
            <p:spPr>
              <a:xfrm>
                <a:off x="2719670" y="4924934"/>
                <a:ext cx="2018565" cy="1150571"/>
              </a:xfrm>
              <a:prstGeom prst="rect">
                <a:avLst/>
              </a:prstGeom>
              <a:noFill/>
            </p:spPr>
            <p:txBody>
              <a:bodyPr wrap="square" rtlCol="0">
                <a:spAutoFit/>
              </a:bodyPr>
              <a:lstStyle/>
              <a:p>
                <a:r>
                  <a:rPr lang="ja-JP" altLang="en-US" sz="1050" dirty="0"/>
                  <a:t>面</a:t>
                </a:r>
                <a14:m>
                  <m:oMath xmlns:m="http://schemas.openxmlformats.org/officeDocument/2006/math">
                    <m:r>
                      <a:rPr lang="en-US" altLang="ja-JP" sz="1050" b="0" i="1" smtClean="0">
                        <a:latin typeface="Cambria Math" panose="02040503050406030204" pitchFamily="18" charset="0"/>
                      </a:rPr>
                      <m:t>𝑎𝑏𝑐𝑑</m:t>
                    </m:r>
                  </m:oMath>
                </a14:m>
                <a:r>
                  <a:rPr lang="ja-JP" altLang="en-US" sz="1050" dirty="0"/>
                  <a:t>の任意の頂点</a:t>
                </a:r>
                <a14:m>
                  <m:oMath xmlns:m="http://schemas.openxmlformats.org/officeDocument/2006/math">
                    <m:r>
                      <a:rPr lang="en-US" altLang="ja-JP" sz="1050" b="0" i="1" smtClean="0">
                        <a:latin typeface="Cambria Math" panose="02040503050406030204" pitchFamily="18" charset="0"/>
                      </a:rPr>
                      <m:t>𝑎</m:t>
                    </m:r>
                    <m:r>
                      <a:rPr lang="en-US" altLang="ja-JP" sz="1050" b="0" i="1" smtClean="0">
                        <a:latin typeface="Cambria Math" panose="02040503050406030204" pitchFamily="18" charset="0"/>
                      </a:rPr>
                      <m:t>,</m:t>
                    </m:r>
                    <m: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m:t>
                    </m:r>
                    <m:r>
                      <a:rPr lang="en-US" altLang="ja-JP" sz="1050" b="0" i="1" smtClean="0">
                        <a:latin typeface="Cambria Math" panose="02040503050406030204" pitchFamily="18" charset="0"/>
                      </a:rPr>
                      <m:t>𝑐</m:t>
                    </m:r>
                  </m:oMath>
                </a14:m>
                <a:r>
                  <a:rPr lang="ja-JP" altLang="en-US" sz="1050" dirty="0"/>
                  <a:t>からベクトル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𝑎</m:t>
                        </m:r>
                      </m:e>
                    </m:groupChr>
                    <m:r>
                      <a:rPr lang="en-US" altLang="ja-JP" sz="1050" b="0" i="1" smtClean="0">
                        <a:latin typeface="Cambria Math" panose="02040503050406030204" pitchFamily="18" charset="0"/>
                      </a:rPr>
                      <m:t>,</m:t>
                    </m:r>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𝑐</m:t>
                        </m:r>
                      </m:e>
                    </m:groupChr>
                  </m:oMath>
                </a14:m>
                <a:r>
                  <a:rPr lang="ja-JP" altLang="en-US" sz="1050" dirty="0"/>
                  <a:t>を求める</a:t>
                </a:r>
                <a:r>
                  <a:rPr lang="en-US" altLang="ja-JP" sz="1050" dirty="0"/>
                  <a:t>(1)</a:t>
                </a:r>
                <a:endParaRPr lang="en-US" altLang="ja-JP" sz="1000" dirty="0"/>
              </a:p>
              <a:p>
                <a:endParaRPr lang="en-US" altLang="ja-JP" sz="1050" dirty="0"/>
              </a:p>
              <a:p>
                <a:r>
                  <a:rPr lang="ja-JP" altLang="en-US" sz="1050" dirty="0"/>
                  <a:t>二つのベクトルの外積から面の法線ベクトル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𝑛</m:t>
                        </m:r>
                      </m:e>
                    </m:groupChr>
                  </m:oMath>
                </a14:m>
                <a:r>
                  <a:rPr lang="ja-JP" altLang="en-US" sz="1050" dirty="0"/>
                  <a:t>を</a:t>
                </a:r>
                <a:endParaRPr lang="en-US" altLang="ja-JP" sz="1050" dirty="0"/>
              </a:p>
              <a:p>
                <a:r>
                  <a:rPr lang="ja-JP" altLang="en-US" sz="1050" dirty="0"/>
                  <a:t>求める</a:t>
                </a:r>
                <a:r>
                  <a:rPr lang="en-US" altLang="ja-JP" sz="1050" dirty="0"/>
                  <a:t>(2)</a:t>
                </a:r>
                <a:endParaRPr lang="en-US" altLang="ja-JP" sz="1100" dirty="0"/>
              </a:p>
            </p:txBody>
          </p:sp>
        </mc:Choice>
        <mc:Fallback>
          <p:sp>
            <p:nvSpPr>
              <p:cNvPr id="109" name="テキスト ボックス 108">
                <a:extLst>
                  <a:ext uri="{FF2B5EF4-FFF2-40B4-BE49-F238E27FC236}">
                    <a16:creationId xmlns:a16="http://schemas.microsoft.com/office/drawing/2014/main" id="{3D0A9867-81BF-8F83-0A5F-40E7789BC6B3}"/>
                  </a:ext>
                </a:extLst>
              </p:cNvPr>
              <p:cNvSpPr txBox="1">
                <a:spLocks noRot="1" noChangeAspect="1" noMove="1" noResize="1" noEditPoints="1" noAdjustHandles="1" noChangeArrowheads="1" noChangeShapeType="1" noTextEdit="1"/>
              </p:cNvSpPr>
              <p:nvPr/>
            </p:nvSpPr>
            <p:spPr>
              <a:xfrm>
                <a:off x="2719670" y="4924934"/>
                <a:ext cx="2018565" cy="1150571"/>
              </a:xfrm>
              <a:prstGeom prst="rect">
                <a:avLst/>
              </a:prstGeom>
              <a:blipFill>
                <a:blip r:embed="rId2"/>
                <a:stretch>
                  <a:fillRect b="-21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テキスト ボックス 116">
                <a:extLst>
                  <a:ext uri="{FF2B5EF4-FFF2-40B4-BE49-F238E27FC236}">
                    <a16:creationId xmlns:a16="http://schemas.microsoft.com/office/drawing/2014/main" id="{02FAE898-CCCB-4AB3-5508-1A888D291DB3}"/>
                  </a:ext>
                </a:extLst>
              </p:cNvPr>
              <p:cNvSpPr txBox="1"/>
              <p:nvPr/>
            </p:nvSpPr>
            <p:spPr>
              <a:xfrm>
                <a:off x="4693434" y="4916574"/>
                <a:ext cx="2081814" cy="1106906"/>
              </a:xfrm>
              <a:prstGeom prst="rect">
                <a:avLst/>
              </a:prstGeom>
              <a:noFill/>
            </p:spPr>
            <p:txBody>
              <a:bodyPr wrap="square" rtlCol="0">
                <a:spAutoFit/>
              </a:bodyPr>
              <a:lstStyle/>
              <a:p>
                <a:r>
                  <a:rPr lang="ja-JP" altLang="en-US" sz="1050" dirty="0"/>
                  <a:t>任意の頂点</a:t>
                </a:r>
                <a:r>
                  <a:rPr lang="en-US" altLang="ja-JP" sz="1050" dirty="0"/>
                  <a:t>b</a:t>
                </a:r>
                <a:r>
                  <a:rPr lang="ja-JP" altLang="en-US" sz="1050" dirty="0"/>
                  <a:t>と頂点</a:t>
                </a:r>
                <a:r>
                  <a:rPr lang="en-US" altLang="ja-JP" sz="1050" dirty="0"/>
                  <a:t>e</a:t>
                </a:r>
                <a:r>
                  <a:rPr lang="ja-JP" altLang="en-US" sz="1050" dirty="0"/>
                  <a:t>を結んだベクトル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𝑒</m:t>
                        </m:r>
                        <m:r>
                          <a:rPr lang="en-US" altLang="ja-JP" sz="1050" b="0" i="1" smtClean="0">
                            <a:latin typeface="Cambria Math" panose="02040503050406030204" pitchFamily="18" charset="0"/>
                          </a:rPr>
                          <m:t>𝑏</m:t>
                        </m:r>
                      </m:e>
                    </m:groupChr>
                    <m:r>
                      <a:rPr lang="ja-JP" altLang="en-US" sz="1050" i="1">
                        <a:latin typeface="Cambria Math" panose="02040503050406030204" pitchFamily="18" charset="0"/>
                      </a:rPr>
                      <m:t>と</m:t>
                    </m:r>
                  </m:oMath>
                </a14:m>
                <a:r>
                  <a:rPr lang="ja-JP" altLang="en-US" sz="1050" dirty="0"/>
                  <a:t>法線ベクトル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𝑛</m:t>
                        </m:r>
                      </m:e>
                    </m:groupChr>
                    <m:r>
                      <a:rPr lang="ja-JP" altLang="en-US" sz="1050" i="1">
                        <a:latin typeface="Cambria Math" panose="02040503050406030204" pitchFamily="18" charset="0"/>
                      </a:rPr>
                      <m:t>の</m:t>
                    </m:r>
                    <m:r>
                      <a:rPr lang="ja-JP" altLang="en-US" sz="1050" i="1" smtClean="0">
                        <a:latin typeface="Cambria Math" panose="02040503050406030204" pitchFamily="18" charset="0"/>
                      </a:rPr>
                      <m:t>内積</m:t>
                    </m:r>
                  </m:oMath>
                </a14:m>
                <a:r>
                  <a:rPr lang="ja-JP" altLang="en-US" sz="1050" dirty="0"/>
                  <a:t>を求める</a:t>
                </a:r>
                <a:r>
                  <a:rPr lang="en-US" altLang="ja-JP" sz="1050" dirty="0"/>
                  <a:t>(3)</a:t>
                </a:r>
              </a:p>
              <a:p>
                <a:endParaRPr lang="en-US" altLang="ja-JP" sz="1050" dirty="0"/>
              </a:p>
              <a:p>
                <a:r>
                  <a:rPr lang="ja-JP" altLang="en-US" sz="1050" dirty="0"/>
                  <a:t>内積が</a:t>
                </a:r>
                <a:r>
                  <a:rPr lang="en-US" altLang="ja-JP" sz="1050" dirty="0"/>
                  <a:t>0</a:t>
                </a:r>
                <a:r>
                  <a:rPr lang="ja-JP" altLang="en-US" sz="1050" dirty="0"/>
                  <a:t>の場合、面</a:t>
                </a:r>
                <a14:m>
                  <m:oMath xmlns:m="http://schemas.openxmlformats.org/officeDocument/2006/math">
                    <m:r>
                      <a:rPr lang="en-US" altLang="ja-JP" sz="1050" b="0" i="1" smtClean="0">
                        <a:latin typeface="Cambria Math" panose="02040503050406030204" pitchFamily="18" charset="0"/>
                      </a:rPr>
                      <m:t>𝑎𝑏𝑐𝑑</m:t>
                    </m:r>
                  </m:oMath>
                </a14:m>
                <a:r>
                  <a:rPr lang="ja-JP" altLang="en-US" sz="1050" dirty="0"/>
                  <a:t>の平面上に頂点</a:t>
                </a:r>
                <a:r>
                  <a:rPr lang="en-US" altLang="ja-JP" sz="1050" dirty="0"/>
                  <a:t>e</a:t>
                </a:r>
                <a:r>
                  <a:rPr lang="ja-JP" altLang="en-US" sz="1050" dirty="0"/>
                  <a:t>が存在する</a:t>
                </a:r>
                <a:endParaRPr lang="en-US" altLang="ja-JP" sz="1050" dirty="0"/>
              </a:p>
            </p:txBody>
          </p:sp>
        </mc:Choice>
        <mc:Fallback>
          <p:sp>
            <p:nvSpPr>
              <p:cNvPr id="117" name="テキスト ボックス 116">
                <a:extLst>
                  <a:ext uri="{FF2B5EF4-FFF2-40B4-BE49-F238E27FC236}">
                    <a16:creationId xmlns:a16="http://schemas.microsoft.com/office/drawing/2014/main" id="{02FAE898-CCCB-4AB3-5508-1A888D291DB3}"/>
                  </a:ext>
                </a:extLst>
              </p:cNvPr>
              <p:cNvSpPr txBox="1">
                <a:spLocks noRot="1" noChangeAspect="1" noMove="1" noResize="1" noEditPoints="1" noAdjustHandles="1" noChangeArrowheads="1" noChangeShapeType="1" noTextEdit="1"/>
              </p:cNvSpPr>
              <p:nvPr/>
            </p:nvSpPr>
            <p:spPr>
              <a:xfrm>
                <a:off x="4693434" y="4916574"/>
                <a:ext cx="2081814" cy="1106906"/>
              </a:xfrm>
              <a:prstGeom prst="rect">
                <a:avLst/>
              </a:prstGeom>
              <a:blipFill>
                <a:blip r:embed="rId3"/>
                <a:stretch>
                  <a:fillRect r="-880" b="-2762"/>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D955D4E3-5658-1E49-83E4-E4C65168B160}"/>
              </a:ext>
            </a:extLst>
          </p:cNvPr>
          <p:cNvSpPr/>
          <p:nvPr/>
        </p:nvSpPr>
        <p:spPr>
          <a:xfrm>
            <a:off x="1749475" y="3342297"/>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D2A7F9D-11A4-C772-13A5-9195FE1F1781}"/>
              </a:ext>
            </a:extLst>
          </p:cNvPr>
          <p:cNvSpPr/>
          <p:nvPr/>
        </p:nvSpPr>
        <p:spPr>
          <a:xfrm>
            <a:off x="722013" y="3342297"/>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平行四辺形 19">
            <a:extLst>
              <a:ext uri="{FF2B5EF4-FFF2-40B4-BE49-F238E27FC236}">
                <a16:creationId xmlns:a16="http://schemas.microsoft.com/office/drawing/2014/main" id="{CC32C596-D5A6-E157-C6AC-BA17FE32B4E3}"/>
              </a:ext>
            </a:extLst>
          </p:cNvPr>
          <p:cNvSpPr/>
          <p:nvPr/>
        </p:nvSpPr>
        <p:spPr>
          <a:xfrm rot="4924117">
            <a:off x="4148388" y="4077416"/>
            <a:ext cx="684663" cy="282809"/>
          </a:xfrm>
          <a:custGeom>
            <a:avLst/>
            <a:gdLst>
              <a:gd name="connsiteX0" fmla="*/ 0 w 463755"/>
              <a:gd name="connsiteY0" fmla="*/ 581768 h 581768"/>
              <a:gd name="connsiteX1" fmla="*/ 168654 w 463755"/>
              <a:gd name="connsiteY1" fmla="*/ 0 h 581768"/>
              <a:gd name="connsiteX2" fmla="*/ 463755 w 463755"/>
              <a:gd name="connsiteY2" fmla="*/ 0 h 581768"/>
              <a:gd name="connsiteX3" fmla="*/ 295101 w 463755"/>
              <a:gd name="connsiteY3" fmla="*/ 581768 h 581768"/>
              <a:gd name="connsiteX4" fmla="*/ 0 w 463755"/>
              <a:gd name="connsiteY4" fmla="*/ 581768 h 581768"/>
              <a:gd name="connsiteX0" fmla="*/ 235125 w 698880"/>
              <a:gd name="connsiteY0" fmla="*/ 581768 h 581768"/>
              <a:gd name="connsiteX1" fmla="*/ 0 w 698880"/>
              <a:gd name="connsiteY1" fmla="*/ 334602 h 581768"/>
              <a:gd name="connsiteX2" fmla="*/ 698880 w 698880"/>
              <a:gd name="connsiteY2" fmla="*/ 0 h 581768"/>
              <a:gd name="connsiteX3" fmla="*/ 530226 w 698880"/>
              <a:gd name="connsiteY3" fmla="*/ 581768 h 581768"/>
              <a:gd name="connsiteX4" fmla="*/ 235125 w 698880"/>
              <a:gd name="connsiteY4" fmla="*/ 581768 h 581768"/>
              <a:gd name="connsiteX0" fmla="*/ 107518 w 698880"/>
              <a:gd name="connsiteY0" fmla="*/ 530295 h 581768"/>
              <a:gd name="connsiteX1" fmla="*/ 0 w 698880"/>
              <a:gd name="connsiteY1" fmla="*/ 334602 h 581768"/>
              <a:gd name="connsiteX2" fmla="*/ 698880 w 698880"/>
              <a:gd name="connsiteY2" fmla="*/ 0 h 581768"/>
              <a:gd name="connsiteX3" fmla="*/ 530226 w 698880"/>
              <a:gd name="connsiteY3" fmla="*/ 581768 h 581768"/>
              <a:gd name="connsiteX4" fmla="*/ 107518 w 698880"/>
              <a:gd name="connsiteY4" fmla="*/ 530295 h 581768"/>
              <a:gd name="connsiteX0" fmla="*/ 107518 w 698880"/>
              <a:gd name="connsiteY0" fmla="*/ 530295 h 600188"/>
              <a:gd name="connsiteX1" fmla="*/ 0 w 698880"/>
              <a:gd name="connsiteY1" fmla="*/ 334602 h 600188"/>
              <a:gd name="connsiteX2" fmla="*/ 698880 w 698880"/>
              <a:gd name="connsiteY2" fmla="*/ 0 h 600188"/>
              <a:gd name="connsiteX3" fmla="*/ 662438 w 698880"/>
              <a:gd name="connsiteY3" fmla="*/ 600188 h 600188"/>
              <a:gd name="connsiteX4" fmla="*/ 107518 w 698880"/>
              <a:gd name="connsiteY4" fmla="*/ 530295 h 600188"/>
              <a:gd name="connsiteX0" fmla="*/ 107518 w 662438"/>
              <a:gd name="connsiteY0" fmla="*/ 195693 h 265586"/>
              <a:gd name="connsiteX1" fmla="*/ 0 w 662438"/>
              <a:gd name="connsiteY1" fmla="*/ 0 h 265586"/>
              <a:gd name="connsiteX2" fmla="*/ 492498 w 662438"/>
              <a:gd name="connsiteY2" fmla="*/ 34241 h 265586"/>
              <a:gd name="connsiteX3" fmla="*/ 662438 w 662438"/>
              <a:gd name="connsiteY3" fmla="*/ 265586 h 265586"/>
              <a:gd name="connsiteX4" fmla="*/ 107518 w 662438"/>
              <a:gd name="connsiteY4" fmla="*/ 195693 h 265586"/>
              <a:gd name="connsiteX0" fmla="*/ 107518 w 662438"/>
              <a:gd name="connsiteY0" fmla="*/ 195693 h 265586"/>
              <a:gd name="connsiteX1" fmla="*/ 0 w 662438"/>
              <a:gd name="connsiteY1" fmla="*/ 0 h 265586"/>
              <a:gd name="connsiteX2" fmla="*/ 527697 w 662438"/>
              <a:gd name="connsiteY2" fmla="*/ 63669 h 265586"/>
              <a:gd name="connsiteX3" fmla="*/ 662438 w 662438"/>
              <a:gd name="connsiteY3" fmla="*/ 265586 h 265586"/>
              <a:gd name="connsiteX4" fmla="*/ 107518 w 662438"/>
              <a:gd name="connsiteY4" fmla="*/ 195693 h 265586"/>
              <a:gd name="connsiteX0" fmla="*/ 155491 w 662438"/>
              <a:gd name="connsiteY0" fmla="*/ 183371 h 265586"/>
              <a:gd name="connsiteX1" fmla="*/ 0 w 662438"/>
              <a:gd name="connsiteY1" fmla="*/ 0 h 265586"/>
              <a:gd name="connsiteX2" fmla="*/ 527697 w 662438"/>
              <a:gd name="connsiteY2" fmla="*/ 63669 h 265586"/>
              <a:gd name="connsiteX3" fmla="*/ 662438 w 662438"/>
              <a:gd name="connsiteY3" fmla="*/ 265586 h 265586"/>
              <a:gd name="connsiteX4" fmla="*/ 155491 w 662438"/>
              <a:gd name="connsiteY4" fmla="*/ 183371 h 265586"/>
              <a:gd name="connsiteX0" fmla="*/ 155491 w 669805"/>
              <a:gd name="connsiteY0" fmla="*/ 183371 h 260347"/>
              <a:gd name="connsiteX1" fmla="*/ 0 w 669805"/>
              <a:gd name="connsiteY1" fmla="*/ 0 h 260347"/>
              <a:gd name="connsiteX2" fmla="*/ 527697 w 669805"/>
              <a:gd name="connsiteY2" fmla="*/ 63669 h 260347"/>
              <a:gd name="connsiteX3" fmla="*/ 669805 w 669805"/>
              <a:gd name="connsiteY3" fmla="*/ 260347 h 260347"/>
              <a:gd name="connsiteX4" fmla="*/ 155491 w 669805"/>
              <a:gd name="connsiteY4" fmla="*/ 183371 h 26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805" h="260347">
                <a:moveTo>
                  <a:pt x="155491" y="183371"/>
                </a:moveTo>
                <a:lnTo>
                  <a:pt x="0" y="0"/>
                </a:lnTo>
                <a:lnTo>
                  <a:pt x="527697" y="63669"/>
                </a:lnTo>
                <a:lnTo>
                  <a:pt x="669805" y="260347"/>
                </a:lnTo>
                <a:lnTo>
                  <a:pt x="155491" y="183371"/>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22" name="楕円 21">
            <a:extLst>
              <a:ext uri="{FF2B5EF4-FFF2-40B4-BE49-F238E27FC236}">
                <a16:creationId xmlns:a16="http://schemas.microsoft.com/office/drawing/2014/main" id="{18E491BF-BB90-5032-F261-A256EA298879}"/>
              </a:ext>
            </a:extLst>
          </p:cNvPr>
          <p:cNvSpPr/>
          <p:nvPr/>
        </p:nvSpPr>
        <p:spPr>
          <a:xfrm>
            <a:off x="5547375" y="364195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26" name="直線コネクタ 25">
            <a:extLst>
              <a:ext uri="{FF2B5EF4-FFF2-40B4-BE49-F238E27FC236}">
                <a16:creationId xmlns:a16="http://schemas.microsoft.com/office/drawing/2014/main" id="{B349EF49-73E8-6DE4-C5F6-F82F9AC3B570}"/>
              </a:ext>
            </a:extLst>
          </p:cNvPr>
          <p:cNvCxnSpPr>
            <a:cxnSpLocks/>
          </p:cNvCxnSpPr>
          <p:nvPr/>
        </p:nvCxnSpPr>
        <p:spPr>
          <a:xfrm flipH="1">
            <a:off x="2620786" y="2428154"/>
            <a:ext cx="9954" cy="4429846"/>
          </a:xfrm>
          <a:prstGeom prst="line">
            <a:avLst/>
          </a:prstGeom>
        </p:spPr>
        <p:style>
          <a:lnRef idx="1">
            <a:schemeClr val="accent1"/>
          </a:lnRef>
          <a:fillRef idx="0">
            <a:schemeClr val="accent1"/>
          </a:fillRef>
          <a:effectRef idx="0">
            <a:schemeClr val="accent1"/>
          </a:effectRef>
          <a:fontRef idx="minor">
            <a:schemeClr val="tx1"/>
          </a:fontRef>
        </p:style>
      </p:cxnSp>
      <p:sp>
        <p:nvSpPr>
          <p:cNvPr id="32" name="楕円 31">
            <a:extLst>
              <a:ext uri="{FF2B5EF4-FFF2-40B4-BE49-F238E27FC236}">
                <a16:creationId xmlns:a16="http://schemas.microsoft.com/office/drawing/2014/main" id="{BBA02BAE-89D4-6A90-3250-50002FC1A2A6}"/>
              </a:ext>
            </a:extLst>
          </p:cNvPr>
          <p:cNvSpPr/>
          <p:nvPr/>
        </p:nvSpPr>
        <p:spPr>
          <a:xfrm>
            <a:off x="4356649" y="452439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3" name="楕円 32">
            <a:extLst>
              <a:ext uri="{FF2B5EF4-FFF2-40B4-BE49-F238E27FC236}">
                <a16:creationId xmlns:a16="http://schemas.microsoft.com/office/drawing/2014/main" id="{28B1D090-1469-686E-6F24-B0CB7E9BA723}"/>
              </a:ext>
            </a:extLst>
          </p:cNvPr>
          <p:cNvSpPr/>
          <p:nvPr/>
        </p:nvSpPr>
        <p:spPr>
          <a:xfrm>
            <a:off x="4558543" y="437314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35" name="楕円 34">
            <a:extLst>
              <a:ext uri="{FF2B5EF4-FFF2-40B4-BE49-F238E27FC236}">
                <a16:creationId xmlns:a16="http://schemas.microsoft.com/office/drawing/2014/main" id="{89996C0A-9FAB-1507-88D7-6E0931284C2B}"/>
              </a:ext>
            </a:extLst>
          </p:cNvPr>
          <p:cNvSpPr/>
          <p:nvPr/>
        </p:nvSpPr>
        <p:spPr>
          <a:xfrm>
            <a:off x="4378498" y="400882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38" name="直線矢印コネクタ 37">
            <a:extLst>
              <a:ext uri="{FF2B5EF4-FFF2-40B4-BE49-F238E27FC236}">
                <a16:creationId xmlns:a16="http://schemas.microsoft.com/office/drawing/2014/main" id="{4E04BC7F-8654-7B63-C106-4A42FBB3300C}"/>
              </a:ext>
            </a:extLst>
          </p:cNvPr>
          <p:cNvCxnSpPr>
            <a:cxnSpLocks/>
          </p:cNvCxnSpPr>
          <p:nvPr/>
        </p:nvCxnSpPr>
        <p:spPr>
          <a:xfrm flipV="1">
            <a:off x="4406495" y="4401876"/>
            <a:ext cx="201894" cy="1512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F80D422C-7416-65F8-621C-5D0FE49B96F9}"/>
                  </a:ext>
                </a:extLst>
              </p:cNvPr>
              <p:cNvSpPr txBox="1"/>
              <p:nvPr/>
            </p:nvSpPr>
            <p:spPr>
              <a:xfrm>
                <a:off x="4332910" y="4133415"/>
                <a:ext cx="49782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200" b="1" i="1" smtClean="0">
                              <a:latin typeface="Cambria Math" panose="02040503050406030204" pitchFamily="18" charset="0"/>
                            </a:rPr>
                          </m:ctrlPr>
                        </m:accPr>
                        <m:e>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smtClean="0">
                                  <a:latin typeface="Cambria Math" panose="02040503050406030204" pitchFamily="18" charset="0"/>
                                </a:rPr>
                                <m:t>𝟏</m:t>
                              </m:r>
                            </m:sub>
                          </m:sSub>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𝟐</m:t>
                              </m:r>
                            </m:sub>
                          </m:sSub>
                        </m:e>
                      </m:acc>
                    </m:oMath>
                  </m:oMathPara>
                </a14:m>
                <a:endParaRPr kumimoji="1" lang="en-US" altLang="ja-JP" sz="1200" b="1" dirty="0"/>
              </a:p>
            </p:txBody>
          </p:sp>
        </mc:Choice>
        <mc:Fallback>
          <p:sp>
            <p:nvSpPr>
              <p:cNvPr id="44" name="テキスト ボックス 43">
                <a:extLst>
                  <a:ext uri="{FF2B5EF4-FFF2-40B4-BE49-F238E27FC236}">
                    <a16:creationId xmlns:a16="http://schemas.microsoft.com/office/drawing/2014/main" id="{F80D422C-7416-65F8-621C-5D0FE49B96F9}"/>
                  </a:ext>
                </a:extLst>
              </p:cNvPr>
              <p:cNvSpPr txBox="1">
                <a:spLocks noRot="1" noChangeAspect="1" noMove="1" noResize="1" noEditPoints="1" noAdjustHandles="1" noChangeArrowheads="1" noChangeShapeType="1" noTextEdit="1"/>
              </p:cNvSpPr>
              <p:nvPr/>
            </p:nvSpPr>
            <p:spPr>
              <a:xfrm>
                <a:off x="4332910" y="4133415"/>
                <a:ext cx="497822" cy="2769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E2BB1529-BDA6-F5E7-9BCC-36D7F009232C}"/>
                  </a:ext>
                </a:extLst>
              </p:cNvPr>
              <p:cNvSpPr txBox="1"/>
              <p:nvPr/>
            </p:nvSpPr>
            <p:spPr>
              <a:xfrm>
                <a:off x="3926558" y="4130892"/>
                <a:ext cx="46753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200" b="1" i="1" smtClean="0">
                              <a:latin typeface="Cambria Math" panose="02040503050406030204" pitchFamily="18" charset="0"/>
                            </a:rPr>
                          </m:ctrlPr>
                        </m:accPr>
                        <m:e>
                          <m:sSub>
                            <m:sSubPr>
                              <m:ctrlPr>
                                <a:rPr lang="en-US" altLang="ja-JP" sz="1200" b="1" i="1" smtClean="0">
                                  <a:latin typeface="Cambria Math" panose="02040503050406030204" pitchFamily="18" charset="0"/>
                                </a:rPr>
                              </m:ctrlPr>
                            </m:sSubPr>
                            <m:e>
                              <m:r>
                                <a:rPr lang="en-US" altLang="ja-JP" sz="1200" b="1" i="1" smtClean="0">
                                  <a:latin typeface="Cambria Math" panose="02040503050406030204" pitchFamily="18" charset="0"/>
                                </a:rPr>
                                <m:t>𝒂</m:t>
                              </m:r>
                            </m:e>
                            <m:sub>
                              <m:r>
                                <a:rPr lang="en-US" altLang="ja-JP" sz="1200" b="1" i="1" smtClean="0">
                                  <a:latin typeface="Cambria Math" panose="02040503050406030204" pitchFamily="18" charset="0"/>
                                </a:rPr>
                                <m:t>𝟑</m:t>
                              </m:r>
                            </m:sub>
                          </m:sSub>
                          <m:sSub>
                            <m:sSubPr>
                              <m:ctrlPr>
                                <a:rPr lang="en-US" altLang="ja-JP" sz="1200" b="1" i="1" smtClean="0">
                                  <a:latin typeface="Cambria Math" panose="02040503050406030204" pitchFamily="18" charset="0"/>
                                </a:rPr>
                              </m:ctrlPr>
                            </m:sSubPr>
                            <m:e>
                              <m:r>
                                <a:rPr lang="en-US" altLang="ja-JP" sz="1200" b="1" i="1" smtClean="0">
                                  <a:latin typeface="Cambria Math" panose="02040503050406030204" pitchFamily="18" charset="0"/>
                                </a:rPr>
                                <m:t>𝒂</m:t>
                              </m:r>
                            </m:e>
                            <m:sub>
                              <m:r>
                                <a:rPr lang="en-US" altLang="ja-JP" sz="1200" b="1" i="1" smtClean="0">
                                  <a:latin typeface="Cambria Math" panose="02040503050406030204" pitchFamily="18" charset="0"/>
                                </a:rPr>
                                <m:t>𝟐</m:t>
                              </m:r>
                            </m:sub>
                          </m:sSub>
                        </m:e>
                      </m:acc>
                    </m:oMath>
                  </m:oMathPara>
                </a14:m>
                <a:endParaRPr kumimoji="1" lang="en-US" altLang="ja-JP" sz="1200" b="1" dirty="0"/>
              </a:p>
            </p:txBody>
          </p:sp>
        </mc:Choice>
        <mc:Fallback>
          <p:sp>
            <p:nvSpPr>
              <p:cNvPr id="45" name="テキスト ボックス 44">
                <a:extLst>
                  <a:ext uri="{FF2B5EF4-FFF2-40B4-BE49-F238E27FC236}">
                    <a16:creationId xmlns:a16="http://schemas.microsoft.com/office/drawing/2014/main" id="{E2BB1529-BDA6-F5E7-9BCC-36D7F009232C}"/>
                  </a:ext>
                </a:extLst>
              </p:cNvPr>
              <p:cNvSpPr txBox="1">
                <a:spLocks noRot="1" noChangeAspect="1" noMove="1" noResize="1" noEditPoints="1" noAdjustHandles="1" noChangeArrowheads="1" noChangeShapeType="1" noTextEdit="1"/>
              </p:cNvSpPr>
              <p:nvPr/>
            </p:nvSpPr>
            <p:spPr>
              <a:xfrm>
                <a:off x="3926558" y="4130892"/>
                <a:ext cx="467535" cy="276999"/>
              </a:xfrm>
              <a:prstGeom prst="rect">
                <a:avLst/>
              </a:prstGeom>
              <a:blipFill>
                <a:blip r:embed="rId5"/>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8E567D9B-3F85-1FFE-17EC-56569ACCE47F}"/>
              </a:ext>
            </a:extLst>
          </p:cNvPr>
          <p:cNvCxnSpPr>
            <a:cxnSpLocks/>
          </p:cNvCxnSpPr>
          <p:nvPr/>
        </p:nvCxnSpPr>
        <p:spPr>
          <a:xfrm flipV="1">
            <a:off x="4398933" y="4015904"/>
            <a:ext cx="3558" cy="5084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3DB6855-C75C-995F-C8C5-D98BF9DCC9FD}"/>
              </a:ext>
            </a:extLst>
          </p:cNvPr>
          <p:cNvCxnSpPr>
            <a:cxnSpLocks/>
          </p:cNvCxnSpPr>
          <p:nvPr/>
        </p:nvCxnSpPr>
        <p:spPr>
          <a:xfrm flipH="1">
            <a:off x="5371138" y="3789737"/>
            <a:ext cx="21151" cy="7536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478A3FF-33BA-2BEC-6768-B667F4F36FD4}"/>
              </a:ext>
            </a:extLst>
          </p:cNvPr>
          <p:cNvCxnSpPr>
            <a:cxnSpLocks/>
            <a:endCxn id="22" idx="3"/>
          </p:cNvCxnSpPr>
          <p:nvPr/>
        </p:nvCxnSpPr>
        <p:spPr>
          <a:xfrm flipV="1">
            <a:off x="5379316" y="3703415"/>
            <a:ext cx="178603" cy="6437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8C718F9B-29BA-9A56-3938-65C53D6DDF51}"/>
                  </a:ext>
                </a:extLst>
              </p:cNvPr>
              <p:cNvSpPr txBox="1"/>
              <p:nvPr/>
            </p:nvSpPr>
            <p:spPr>
              <a:xfrm>
                <a:off x="4931203" y="4340821"/>
                <a:ext cx="44981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200" b="1" i="1" smtClean="0">
                              <a:latin typeface="Cambria Math" panose="02040503050406030204" pitchFamily="18" charset="0"/>
                            </a:rPr>
                          </m:ctrlPr>
                        </m:accPr>
                        <m:e>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𝟏</m:t>
                              </m:r>
                            </m:sub>
                          </m:sSub>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𝟐</m:t>
                              </m:r>
                            </m:sub>
                          </m:sSub>
                        </m:e>
                      </m:acc>
                    </m:oMath>
                  </m:oMathPara>
                </a14:m>
                <a:endParaRPr kumimoji="1" lang="en-US" altLang="ja-JP" sz="1200" b="1" dirty="0"/>
              </a:p>
            </p:txBody>
          </p:sp>
        </mc:Choice>
        <mc:Fallback>
          <p:sp>
            <p:nvSpPr>
              <p:cNvPr id="60" name="テキスト ボックス 59">
                <a:extLst>
                  <a:ext uri="{FF2B5EF4-FFF2-40B4-BE49-F238E27FC236}">
                    <a16:creationId xmlns:a16="http://schemas.microsoft.com/office/drawing/2014/main" id="{8C718F9B-29BA-9A56-3938-65C53D6DDF51}"/>
                  </a:ext>
                </a:extLst>
              </p:cNvPr>
              <p:cNvSpPr txBox="1">
                <a:spLocks noRot="1" noChangeAspect="1" noMove="1" noResize="1" noEditPoints="1" noAdjustHandles="1" noChangeArrowheads="1" noChangeShapeType="1" noTextEdit="1"/>
              </p:cNvSpPr>
              <p:nvPr/>
            </p:nvSpPr>
            <p:spPr>
              <a:xfrm>
                <a:off x="4931203" y="4340821"/>
                <a:ext cx="449817" cy="276999"/>
              </a:xfrm>
              <a:prstGeom prst="rect">
                <a:avLst/>
              </a:prstGeom>
              <a:blipFill>
                <a:blip r:embed="rId6"/>
                <a:stretch>
                  <a:fillRect r="-2703"/>
                </a:stretch>
              </a:blipFill>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98C1A022-4BC4-02F7-70E0-5B628101909E}"/>
              </a:ext>
            </a:extLst>
          </p:cNvPr>
          <p:cNvCxnSpPr>
            <a:cxnSpLocks/>
          </p:cNvCxnSpPr>
          <p:nvPr/>
        </p:nvCxnSpPr>
        <p:spPr>
          <a:xfrm flipH="1">
            <a:off x="5379696" y="4373348"/>
            <a:ext cx="9418" cy="170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F11D6BD0-3F88-FC45-AC54-B69D80ED132D}"/>
              </a:ext>
            </a:extLst>
          </p:cNvPr>
          <p:cNvSpPr/>
          <p:nvPr/>
        </p:nvSpPr>
        <p:spPr>
          <a:xfrm>
            <a:off x="5356289" y="430505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22D36892-AFD0-40AF-27FE-AAC5D0E41107}"/>
                  </a:ext>
                </a:extLst>
              </p:cNvPr>
              <p:cNvSpPr txBox="1"/>
              <p:nvPr/>
            </p:nvSpPr>
            <p:spPr>
              <a:xfrm>
                <a:off x="4630254" y="4326092"/>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𝟏</m:t>
                          </m:r>
                        </m:sub>
                      </m:sSub>
                    </m:oMath>
                  </m:oMathPara>
                </a14:m>
                <a:endParaRPr kumimoji="1" lang="ja-JP" altLang="en-US" b="1" dirty="0"/>
              </a:p>
            </p:txBody>
          </p:sp>
        </mc:Choice>
        <mc:Fallback>
          <p:sp>
            <p:nvSpPr>
              <p:cNvPr id="64" name="テキスト ボックス 63">
                <a:extLst>
                  <a:ext uri="{FF2B5EF4-FFF2-40B4-BE49-F238E27FC236}">
                    <a16:creationId xmlns:a16="http://schemas.microsoft.com/office/drawing/2014/main" id="{22D36892-AFD0-40AF-27FE-AAC5D0E41107}"/>
                  </a:ext>
                </a:extLst>
              </p:cNvPr>
              <p:cNvSpPr txBox="1">
                <a:spLocks noRot="1" noChangeAspect="1" noMove="1" noResize="1" noEditPoints="1" noAdjustHandles="1" noChangeArrowheads="1" noChangeShapeType="1" noTextEdit="1"/>
              </p:cNvSpPr>
              <p:nvPr/>
            </p:nvSpPr>
            <p:spPr>
              <a:xfrm>
                <a:off x="4630254" y="4326092"/>
                <a:ext cx="249492" cy="215444"/>
              </a:xfrm>
              <a:prstGeom prst="rect">
                <a:avLst/>
              </a:prstGeom>
              <a:blipFill>
                <a:blip r:embed="rId7"/>
                <a:stretch>
                  <a:fillRect l="-10000" r="-5000"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9A89FE21-F0B1-DAB0-7111-7CA6649871C5}"/>
                  </a:ext>
                </a:extLst>
              </p:cNvPr>
              <p:cNvSpPr txBox="1"/>
              <p:nvPr/>
            </p:nvSpPr>
            <p:spPr>
              <a:xfrm>
                <a:off x="4293976" y="4574467"/>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𝟐</m:t>
                          </m:r>
                        </m:sub>
                      </m:sSub>
                    </m:oMath>
                  </m:oMathPara>
                </a14:m>
                <a:endParaRPr kumimoji="1" lang="ja-JP" altLang="en-US" b="1" dirty="0"/>
              </a:p>
            </p:txBody>
          </p:sp>
        </mc:Choice>
        <mc:Fallback>
          <p:sp>
            <p:nvSpPr>
              <p:cNvPr id="65" name="テキスト ボックス 64">
                <a:extLst>
                  <a:ext uri="{FF2B5EF4-FFF2-40B4-BE49-F238E27FC236}">
                    <a16:creationId xmlns:a16="http://schemas.microsoft.com/office/drawing/2014/main" id="{9A89FE21-F0B1-DAB0-7111-7CA6649871C5}"/>
                  </a:ext>
                </a:extLst>
              </p:cNvPr>
              <p:cNvSpPr txBox="1">
                <a:spLocks noRot="1" noChangeAspect="1" noMove="1" noResize="1" noEditPoints="1" noAdjustHandles="1" noChangeArrowheads="1" noChangeShapeType="1" noTextEdit="1"/>
              </p:cNvSpPr>
              <p:nvPr/>
            </p:nvSpPr>
            <p:spPr>
              <a:xfrm>
                <a:off x="4293976" y="4574467"/>
                <a:ext cx="249492" cy="215444"/>
              </a:xfrm>
              <a:prstGeom prst="rect">
                <a:avLst/>
              </a:prstGeom>
              <a:blipFill>
                <a:blip r:embed="rId8"/>
                <a:stretch>
                  <a:fillRect l="-7317" r="-4878" b="-13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a:extLst>
                  <a:ext uri="{FF2B5EF4-FFF2-40B4-BE49-F238E27FC236}">
                    <a16:creationId xmlns:a16="http://schemas.microsoft.com/office/drawing/2014/main" id="{272C2CE6-6AD0-5543-3AB7-C0FE1BAAF9CD}"/>
                  </a:ext>
                </a:extLst>
              </p:cNvPr>
              <p:cNvSpPr txBox="1"/>
              <p:nvPr/>
            </p:nvSpPr>
            <p:spPr>
              <a:xfrm>
                <a:off x="4203328" y="3827539"/>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𝟑</m:t>
                          </m:r>
                        </m:sub>
                      </m:sSub>
                    </m:oMath>
                  </m:oMathPara>
                </a14:m>
                <a:endParaRPr kumimoji="1" lang="ja-JP" altLang="en-US" sz="1400" b="1" dirty="0"/>
              </a:p>
            </p:txBody>
          </p:sp>
        </mc:Choice>
        <mc:Fallback>
          <p:sp>
            <p:nvSpPr>
              <p:cNvPr id="66" name="テキスト ボックス 65">
                <a:extLst>
                  <a:ext uri="{FF2B5EF4-FFF2-40B4-BE49-F238E27FC236}">
                    <a16:creationId xmlns:a16="http://schemas.microsoft.com/office/drawing/2014/main" id="{272C2CE6-6AD0-5543-3AB7-C0FE1BAAF9CD}"/>
                  </a:ext>
                </a:extLst>
              </p:cNvPr>
              <p:cNvSpPr txBox="1">
                <a:spLocks noRot="1" noChangeAspect="1" noMove="1" noResize="1" noEditPoints="1" noAdjustHandles="1" noChangeArrowheads="1" noChangeShapeType="1" noTextEdit="1"/>
              </p:cNvSpPr>
              <p:nvPr/>
            </p:nvSpPr>
            <p:spPr>
              <a:xfrm>
                <a:off x="4203328" y="3827539"/>
                <a:ext cx="249492" cy="215444"/>
              </a:xfrm>
              <a:prstGeom prst="rect">
                <a:avLst/>
              </a:prstGeom>
              <a:blipFill>
                <a:blip r:embed="rId9"/>
                <a:stretch>
                  <a:fillRect l="-10000" r="-5000"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テキスト ボックス 70">
                <a:extLst>
                  <a:ext uri="{FF2B5EF4-FFF2-40B4-BE49-F238E27FC236}">
                    <a16:creationId xmlns:a16="http://schemas.microsoft.com/office/drawing/2014/main" id="{9126084F-6A30-38FF-A802-DDAAB86F8985}"/>
                  </a:ext>
                </a:extLst>
              </p:cNvPr>
              <p:cNvSpPr txBox="1"/>
              <p:nvPr/>
            </p:nvSpPr>
            <p:spPr>
              <a:xfrm>
                <a:off x="4599421" y="3797217"/>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𝟒</m:t>
                          </m:r>
                        </m:sub>
                      </m:sSub>
                    </m:oMath>
                  </m:oMathPara>
                </a14:m>
                <a:endParaRPr kumimoji="1" lang="ja-JP" altLang="en-US" b="1" dirty="0"/>
              </a:p>
            </p:txBody>
          </p:sp>
        </mc:Choice>
        <mc:Fallback>
          <p:sp>
            <p:nvSpPr>
              <p:cNvPr id="71" name="テキスト ボックス 70">
                <a:extLst>
                  <a:ext uri="{FF2B5EF4-FFF2-40B4-BE49-F238E27FC236}">
                    <a16:creationId xmlns:a16="http://schemas.microsoft.com/office/drawing/2014/main" id="{9126084F-6A30-38FF-A802-DDAAB86F8985}"/>
                  </a:ext>
                </a:extLst>
              </p:cNvPr>
              <p:cNvSpPr txBox="1">
                <a:spLocks noRot="1" noChangeAspect="1" noMove="1" noResize="1" noEditPoints="1" noAdjustHandles="1" noChangeArrowheads="1" noChangeShapeType="1" noTextEdit="1"/>
              </p:cNvSpPr>
              <p:nvPr/>
            </p:nvSpPr>
            <p:spPr>
              <a:xfrm>
                <a:off x="4599421" y="3797217"/>
                <a:ext cx="249492" cy="215444"/>
              </a:xfrm>
              <a:prstGeom prst="rect">
                <a:avLst/>
              </a:prstGeom>
              <a:blipFill>
                <a:blip r:embed="rId10"/>
                <a:stretch>
                  <a:fillRect l="-7317" r="-4878"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8CA5F238-E958-F75B-D7A0-B2330A2AAABE}"/>
                  </a:ext>
                </a:extLst>
              </p:cNvPr>
              <p:cNvSpPr txBox="1"/>
              <p:nvPr/>
            </p:nvSpPr>
            <p:spPr>
              <a:xfrm>
                <a:off x="5226995" y="3301893"/>
                <a:ext cx="1206936" cy="250197"/>
              </a:xfrm>
              <a:prstGeom prst="rect">
                <a:avLst/>
              </a:prstGeom>
              <a:noFill/>
            </p:spPr>
            <p:txBody>
              <a:bodyPr wrap="square" rtlCol="0">
                <a:spAutoFit/>
              </a:bodyPr>
              <a:lstStyle/>
              <a:p>
                <a:r>
                  <a:rPr lang="ja-JP" altLang="en-US" sz="900" b="1" dirty="0"/>
                  <a:t>面</a:t>
                </a:r>
                <a14:m>
                  <m:oMath xmlns:m="http://schemas.openxmlformats.org/officeDocument/2006/math">
                    <m:sSub>
                      <m:sSubPr>
                        <m:ctrlPr>
                          <a:rPr lang="en-US" altLang="ja-JP" sz="1050" b="1" i="1" smtClean="0">
                            <a:latin typeface="Cambria Math" panose="02040503050406030204" pitchFamily="18" charset="0"/>
                          </a:rPr>
                        </m:ctrlPr>
                      </m:sSubPr>
                      <m:e>
                        <m:r>
                          <a:rPr lang="en-US" altLang="ja-JP" sz="1050" b="1" i="1" smtClean="0">
                            <a:latin typeface="Cambria Math" panose="02040503050406030204" pitchFamily="18" charset="0"/>
                          </a:rPr>
                          <m:t>𝒂</m:t>
                        </m:r>
                      </m:e>
                      <m:sub>
                        <m:r>
                          <a:rPr lang="en-US" altLang="ja-JP" sz="1050" b="1" i="1" smtClean="0">
                            <a:latin typeface="Cambria Math" panose="02040503050406030204" pitchFamily="18" charset="0"/>
                          </a:rPr>
                          <m:t>𝟏</m:t>
                        </m:r>
                      </m:sub>
                    </m:sSub>
                    <m:sSub>
                      <m:sSubPr>
                        <m:ctrlPr>
                          <a:rPr lang="en-US" altLang="ja-JP" sz="1050" b="1" i="1" smtClean="0">
                            <a:latin typeface="Cambria Math" panose="02040503050406030204" pitchFamily="18" charset="0"/>
                          </a:rPr>
                        </m:ctrlPr>
                      </m:sSubPr>
                      <m:e>
                        <m:r>
                          <a:rPr lang="en-US" altLang="ja-JP" sz="1050" b="1" i="1" smtClean="0">
                            <a:latin typeface="Cambria Math" panose="02040503050406030204" pitchFamily="18" charset="0"/>
                          </a:rPr>
                          <m:t>𝒂</m:t>
                        </m:r>
                      </m:e>
                      <m:sub>
                        <m:r>
                          <a:rPr lang="en-US" altLang="ja-JP" sz="1050" b="1" i="1" smtClean="0">
                            <a:latin typeface="Cambria Math" panose="02040503050406030204" pitchFamily="18" charset="0"/>
                          </a:rPr>
                          <m:t>𝟐</m:t>
                        </m:r>
                      </m:sub>
                    </m:sSub>
                    <m:sSub>
                      <m:sSubPr>
                        <m:ctrlPr>
                          <a:rPr lang="en-US" altLang="ja-JP" sz="1050" b="1" i="1" smtClean="0">
                            <a:latin typeface="Cambria Math" panose="02040503050406030204" pitchFamily="18" charset="0"/>
                          </a:rPr>
                        </m:ctrlPr>
                      </m:sSubPr>
                      <m:e>
                        <m:r>
                          <a:rPr lang="en-US" altLang="ja-JP" sz="1050" b="1" i="1" smtClean="0">
                            <a:latin typeface="Cambria Math" panose="02040503050406030204" pitchFamily="18" charset="0"/>
                          </a:rPr>
                          <m:t>𝒂</m:t>
                        </m:r>
                      </m:e>
                      <m:sub>
                        <m:r>
                          <a:rPr lang="en-US" altLang="ja-JP" sz="1050" b="1" i="1" smtClean="0">
                            <a:latin typeface="Cambria Math" panose="02040503050406030204" pitchFamily="18" charset="0"/>
                          </a:rPr>
                          <m:t>𝟑</m:t>
                        </m:r>
                      </m:sub>
                    </m:sSub>
                    <m:sSub>
                      <m:sSubPr>
                        <m:ctrlPr>
                          <a:rPr lang="en-US" altLang="ja-JP" sz="1050" b="1" i="1" smtClean="0">
                            <a:latin typeface="Cambria Math" panose="02040503050406030204" pitchFamily="18" charset="0"/>
                          </a:rPr>
                        </m:ctrlPr>
                      </m:sSubPr>
                      <m:e>
                        <m:r>
                          <a:rPr lang="en-US" altLang="ja-JP" sz="1050" b="1" i="1" smtClean="0">
                            <a:latin typeface="Cambria Math" panose="02040503050406030204" pitchFamily="18" charset="0"/>
                          </a:rPr>
                          <m:t>𝒂</m:t>
                        </m:r>
                      </m:e>
                      <m:sub>
                        <m:r>
                          <a:rPr lang="en-US" altLang="ja-JP" sz="1050" b="1" i="1" smtClean="0">
                            <a:latin typeface="Cambria Math" panose="02040503050406030204" pitchFamily="18" charset="0"/>
                          </a:rPr>
                          <m:t>𝟒</m:t>
                        </m:r>
                      </m:sub>
                    </m:sSub>
                  </m:oMath>
                </a14:m>
                <a:r>
                  <a:rPr lang="ja-JP" altLang="en-US" sz="900" b="1" dirty="0"/>
                  <a:t>断面</a:t>
                </a:r>
                <a:endParaRPr kumimoji="1" lang="en-US" altLang="ja-JP" sz="900" b="1" dirty="0"/>
              </a:p>
            </p:txBody>
          </p:sp>
        </mc:Choice>
        <mc:Fallback>
          <p:sp>
            <p:nvSpPr>
              <p:cNvPr id="76" name="テキスト ボックス 75">
                <a:extLst>
                  <a:ext uri="{FF2B5EF4-FFF2-40B4-BE49-F238E27FC236}">
                    <a16:creationId xmlns:a16="http://schemas.microsoft.com/office/drawing/2014/main" id="{8CA5F238-E958-F75B-D7A0-B2330A2AAABE}"/>
                  </a:ext>
                </a:extLst>
              </p:cNvPr>
              <p:cNvSpPr txBox="1">
                <a:spLocks noRot="1" noChangeAspect="1" noMove="1" noResize="1" noEditPoints="1" noAdjustHandles="1" noChangeArrowheads="1" noChangeShapeType="1" noTextEdit="1"/>
              </p:cNvSpPr>
              <p:nvPr/>
            </p:nvSpPr>
            <p:spPr>
              <a:xfrm>
                <a:off x="5226995" y="3301893"/>
                <a:ext cx="1206936" cy="250197"/>
              </a:xfrm>
              <a:prstGeom prst="rect">
                <a:avLst/>
              </a:prstGeom>
              <a:blipFill>
                <a:blip r:embed="rId11"/>
                <a:stretch>
                  <a:fillRect b="-9756"/>
                </a:stretch>
              </a:blipFill>
            </p:spPr>
            <p:txBody>
              <a:bodyPr/>
              <a:lstStyle/>
              <a:p>
                <a:r>
                  <a:rPr lang="ja-JP" altLang="en-US">
                    <a:noFill/>
                  </a:rPr>
                  <a:t> </a:t>
                </a:r>
              </a:p>
            </p:txBody>
          </p:sp>
        </mc:Fallback>
      </mc:AlternateContent>
      <p:cxnSp>
        <p:nvCxnSpPr>
          <p:cNvPr id="82" name="直線矢印コネクタ 81">
            <a:extLst>
              <a:ext uri="{FF2B5EF4-FFF2-40B4-BE49-F238E27FC236}">
                <a16:creationId xmlns:a16="http://schemas.microsoft.com/office/drawing/2014/main" id="{5E78DC9A-04EB-8D35-6DBD-BE94CA09BDD8}"/>
              </a:ext>
            </a:extLst>
          </p:cNvPr>
          <p:cNvCxnSpPr>
            <a:cxnSpLocks/>
          </p:cNvCxnSpPr>
          <p:nvPr/>
        </p:nvCxnSpPr>
        <p:spPr>
          <a:xfrm>
            <a:off x="5428289" y="4349861"/>
            <a:ext cx="3122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テキスト ボックス 90">
                <a:extLst>
                  <a:ext uri="{FF2B5EF4-FFF2-40B4-BE49-F238E27FC236}">
                    <a16:creationId xmlns:a16="http://schemas.microsoft.com/office/drawing/2014/main" id="{6D691C31-63BF-DEE8-297F-436ED51B7E88}"/>
                  </a:ext>
                </a:extLst>
              </p:cNvPr>
              <p:cNvSpPr txBox="1"/>
              <p:nvPr/>
            </p:nvSpPr>
            <p:spPr>
              <a:xfrm>
                <a:off x="5419300" y="4320467"/>
                <a:ext cx="27822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200" b="1" i="1" smtClean="0">
                              <a:latin typeface="Cambria Math" panose="02040503050406030204" pitchFamily="18" charset="0"/>
                            </a:rPr>
                          </m:ctrlPr>
                        </m:accPr>
                        <m:e>
                          <m:r>
                            <a:rPr lang="ja-JP" altLang="en-US" sz="1200" b="1" i="1">
                              <a:latin typeface="Cambria Math" panose="02040503050406030204" pitchFamily="18" charset="0"/>
                            </a:rPr>
                            <m:t>𝒏</m:t>
                          </m:r>
                        </m:e>
                      </m:acc>
                    </m:oMath>
                  </m:oMathPara>
                </a14:m>
                <a:endParaRPr kumimoji="1" lang="en-US" altLang="ja-JP" sz="1200" b="1" dirty="0"/>
              </a:p>
            </p:txBody>
          </p:sp>
        </mc:Choice>
        <mc:Fallback>
          <p:sp>
            <p:nvSpPr>
              <p:cNvPr id="91" name="テキスト ボックス 90">
                <a:extLst>
                  <a:ext uri="{FF2B5EF4-FFF2-40B4-BE49-F238E27FC236}">
                    <a16:creationId xmlns:a16="http://schemas.microsoft.com/office/drawing/2014/main" id="{6D691C31-63BF-DEE8-297F-436ED51B7E88}"/>
                  </a:ext>
                </a:extLst>
              </p:cNvPr>
              <p:cNvSpPr txBox="1">
                <a:spLocks noRot="1" noChangeAspect="1" noMove="1" noResize="1" noEditPoints="1" noAdjustHandles="1" noChangeArrowheads="1" noChangeShapeType="1" noTextEdit="1"/>
              </p:cNvSpPr>
              <p:nvPr/>
            </p:nvSpPr>
            <p:spPr>
              <a:xfrm>
                <a:off x="5419300" y="4320467"/>
                <a:ext cx="278228"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3" name="テキスト ボックス 92">
                <a:extLst>
                  <a:ext uri="{FF2B5EF4-FFF2-40B4-BE49-F238E27FC236}">
                    <a16:creationId xmlns:a16="http://schemas.microsoft.com/office/drawing/2014/main" id="{B48C98A6-A4E7-8A52-7D23-B194A8FA116A}"/>
                  </a:ext>
                </a:extLst>
              </p:cNvPr>
              <p:cNvSpPr txBox="1"/>
              <p:nvPr/>
            </p:nvSpPr>
            <p:spPr>
              <a:xfrm>
                <a:off x="4945677" y="3961040"/>
                <a:ext cx="27822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200" b="1" i="1" smtClean="0">
                              <a:latin typeface="Cambria Math" panose="02040503050406030204" pitchFamily="18" charset="0"/>
                            </a:rPr>
                          </m:ctrlPr>
                        </m:accPr>
                        <m:e>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𝟑</m:t>
                              </m:r>
                            </m:sub>
                          </m:sSub>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𝟐</m:t>
                              </m:r>
                            </m:sub>
                          </m:sSub>
                        </m:e>
                      </m:acc>
                    </m:oMath>
                  </m:oMathPara>
                </a14:m>
                <a:endParaRPr kumimoji="1" lang="en-US" altLang="ja-JP" sz="1200" b="1" dirty="0"/>
              </a:p>
            </p:txBody>
          </p:sp>
        </mc:Choice>
        <mc:Fallback>
          <p:sp>
            <p:nvSpPr>
              <p:cNvPr id="93" name="テキスト ボックス 92">
                <a:extLst>
                  <a:ext uri="{FF2B5EF4-FFF2-40B4-BE49-F238E27FC236}">
                    <a16:creationId xmlns:a16="http://schemas.microsoft.com/office/drawing/2014/main" id="{B48C98A6-A4E7-8A52-7D23-B194A8FA116A}"/>
                  </a:ext>
                </a:extLst>
              </p:cNvPr>
              <p:cNvSpPr txBox="1">
                <a:spLocks noRot="1" noChangeAspect="1" noMove="1" noResize="1" noEditPoints="1" noAdjustHandles="1" noChangeArrowheads="1" noChangeShapeType="1" noTextEdit="1"/>
              </p:cNvSpPr>
              <p:nvPr/>
            </p:nvSpPr>
            <p:spPr>
              <a:xfrm>
                <a:off x="4945677" y="3961040"/>
                <a:ext cx="278228" cy="276999"/>
              </a:xfrm>
              <a:prstGeom prst="rect">
                <a:avLst/>
              </a:prstGeom>
              <a:blipFill>
                <a:blip r:embed="rId13"/>
                <a:stretch>
                  <a:fillRect r="-67391"/>
                </a:stretch>
              </a:blipFill>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10640882-DA8D-1F30-DCE9-66987EB458F8}"/>
              </a:ext>
            </a:extLst>
          </p:cNvPr>
          <p:cNvCxnSpPr>
            <a:cxnSpLocks/>
          </p:cNvCxnSpPr>
          <p:nvPr/>
        </p:nvCxnSpPr>
        <p:spPr>
          <a:xfrm>
            <a:off x="4410505" y="4553130"/>
            <a:ext cx="34281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0" name="テキスト ボックス 129">
                <a:extLst>
                  <a:ext uri="{FF2B5EF4-FFF2-40B4-BE49-F238E27FC236}">
                    <a16:creationId xmlns:a16="http://schemas.microsoft.com/office/drawing/2014/main" id="{8879B338-FA40-EFC7-C571-093C8F5F3D35}"/>
                  </a:ext>
                </a:extLst>
              </p:cNvPr>
              <p:cNvSpPr txBox="1"/>
              <p:nvPr/>
            </p:nvSpPr>
            <p:spPr>
              <a:xfrm>
                <a:off x="4431151" y="4512340"/>
                <a:ext cx="2782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400" b="1" i="1" smtClean="0">
                              <a:latin typeface="Cambria Math" panose="02040503050406030204" pitchFamily="18" charset="0"/>
                            </a:rPr>
                          </m:ctrlPr>
                        </m:accPr>
                        <m:e>
                          <m:r>
                            <a:rPr lang="ja-JP" altLang="en-US" sz="1400" b="1" i="1">
                              <a:latin typeface="Cambria Math" panose="02040503050406030204" pitchFamily="18" charset="0"/>
                            </a:rPr>
                            <m:t>𝒏</m:t>
                          </m:r>
                        </m:e>
                      </m:acc>
                    </m:oMath>
                  </m:oMathPara>
                </a14:m>
                <a:endParaRPr kumimoji="1" lang="en-US" altLang="ja-JP" sz="1200" b="1" dirty="0"/>
              </a:p>
            </p:txBody>
          </p:sp>
        </mc:Choice>
        <mc:Fallback>
          <p:sp>
            <p:nvSpPr>
              <p:cNvPr id="130" name="テキスト ボックス 129">
                <a:extLst>
                  <a:ext uri="{FF2B5EF4-FFF2-40B4-BE49-F238E27FC236}">
                    <a16:creationId xmlns:a16="http://schemas.microsoft.com/office/drawing/2014/main" id="{8879B338-FA40-EFC7-C571-093C8F5F3D35}"/>
                  </a:ext>
                </a:extLst>
              </p:cNvPr>
              <p:cNvSpPr txBox="1">
                <a:spLocks noRot="1" noChangeAspect="1" noMove="1" noResize="1" noEditPoints="1" noAdjustHandles="1" noChangeArrowheads="1" noChangeShapeType="1" noTextEdit="1"/>
              </p:cNvSpPr>
              <p:nvPr/>
            </p:nvSpPr>
            <p:spPr>
              <a:xfrm>
                <a:off x="4431151" y="4512340"/>
                <a:ext cx="27822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3" name="テキスト ボックス 132">
                <a:extLst>
                  <a:ext uri="{FF2B5EF4-FFF2-40B4-BE49-F238E27FC236}">
                    <a16:creationId xmlns:a16="http://schemas.microsoft.com/office/drawing/2014/main" id="{423BAAC3-3CD6-AE8D-AE0C-E5D05D20D16E}"/>
                  </a:ext>
                </a:extLst>
              </p:cNvPr>
              <p:cNvSpPr txBox="1"/>
              <p:nvPr/>
            </p:nvSpPr>
            <p:spPr>
              <a:xfrm>
                <a:off x="5445814" y="3496002"/>
                <a:ext cx="1603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𝒃</m:t>
                      </m:r>
                    </m:oMath>
                  </m:oMathPara>
                </a14:m>
                <a:endParaRPr kumimoji="1" lang="ja-JP" altLang="en-US" sz="1400" b="1" dirty="0"/>
              </a:p>
            </p:txBody>
          </p:sp>
        </mc:Choice>
        <mc:Fallback>
          <p:sp>
            <p:nvSpPr>
              <p:cNvPr id="133" name="テキスト ボックス 132">
                <a:extLst>
                  <a:ext uri="{FF2B5EF4-FFF2-40B4-BE49-F238E27FC236}">
                    <a16:creationId xmlns:a16="http://schemas.microsoft.com/office/drawing/2014/main" id="{423BAAC3-3CD6-AE8D-AE0C-E5D05D20D16E}"/>
                  </a:ext>
                </a:extLst>
              </p:cNvPr>
              <p:cNvSpPr txBox="1">
                <a:spLocks noRot="1" noChangeAspect="1" noMove="1" noResize="1" noEditPoints="1" noAdjustHandles="1" noChangeArrowheads="1" noChangeShapeType="1" noTextEdit="1"/>
              </p:cNvSpPr>
              <p:nvPr/>
            </p:nvSpPr>
            <p:spPr>
              <a:xfrm>
                <a:off x="5445814" y="3496002"/>
                <a:ext cx="160300" cy="215444"/>
              </a:xfrm>
              <a:prstGeom prst="rect">
                <a:avLst/>
              </a:prstGeom>
              <a:blipFill>
                <a:blip r:embed="rId15"/>
                <a:stretch>
                  <a:fillRect l="-25926" r="-22222" b="-5556"/>
                </a:stretch>
              </a:blipFill>
            </p:spPr>
            <p:txBody>
              <a:bodyPr/>
              <a:lstStyle/>
              <a:p>
                <a:r>
                  <a:rPr lang="ja-JP" altLang="en-US">
                    <a:noFill/>
                  </a:rPr>
                  <a:t> </a:t>
                </a:r>
              </a:p>
            </p:txBody>
          </p:sp>
        </mc:Fallback>
      </mc:AlternateContent>
      <p:sp>
        <p:nvSpPr>
          <p:cNvPr id="137" name="テキスト ボックス 136">
            <a:extLst>
              <a:ext uri="{FF2B5EF4-FFF2-40B4-BE49-F238E27FC236}">
                <a16:creationId xmlns:a16="http://schemas.microsoft.com/office/drawing/2014/main" id="{D0A20FE2-680C-9F79-2985-C7F47831A466}"/>
              </a:ext>
            </a:extLst>
          </p:cNvPr>
          <p:cNvSpPr txBox="1"/>
          <p:nvPr/>
        </p:nvSpPr>
        <p:spPr>
          <a:xfrm>
            <a:off x="4985698" y="4572443"/>
            <a:ext cx="878491" cy="261610"/>
          </a:xfrm>
          <a:prstGeom prst="rect">
            <a:avLst/>
          </a:prstGeom>
          <a:noFill/>
        </p:spPr>
        <p:txBody>
          <a:bodyPr wrap="square" rtlCol="0">
            <a:spAutoFit/>
          </a:bodyPr>
          <a:lstStyle/>
          <a:p>
            <a:r>
              <a:rPr lang="en-US" altLang="ja-JP" sz="1100" b="1" dirty="0"/>
              <a:t>Det()</a:t>
            </a:r>
            <a:r>
              <a:rPr kumimoji="1" lang="en-US" altLang="ja-JP" sz="1100" b="1" dirty="0"/>
              <a:t>= 0</a:t>
            </a:r>
          </a:p>
        </p:txBody>
      </p:sp>
      <p:sp>
        <p:nvSpPr>
          <p:cNvPr id="138" name="楕円 137">
            <a:extLst>
              <a:ext uri="{FF2B5EF4-FFF2-40B4-BE49-F238E27FC236}">
                <a16:creationId xmlns:a16="http://schemas.microsoft.com/office/drawing/2014/main" id="{0CF20DB4-38F0-BA7E-C676-D39D91C31040}"/>
              </a:ext>
            </a:extLst>
          </p:cNvPr>
          <p:cNvSpPr/>
          <p:nvPr/>
        </p:nvSpPr>
        <p:spPr>
          <a:xfrm>
            <a:off x="6104007" y="362470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139" name="直線コネクタ 138">
            <a:extLst>
              <a:ext uri="{FF2B5EF4-FFF2-40B4-BE49-F238E27FC236}">
                <a16:creationId xmlns:a16="http://schemas.microsoft.com/office/drawing/2014/main" id="{24FF401A-749D-BF03-0CA2-A62CEC971F34}"/>
              </a:ext>
            </a:extLst>
          </p:cNvPr>
          <p:cNvCxnSpPr>
            <a:cxnSpLocks/>
          </p:cNvCxnSpPr>
          <p:nvPr/>
        </p:nvCxnSpPr>
        <p:spPr>
          <a:xfrm flipH="1">
            <a:off x="6123761" y="3789737"/>
            <a:ext cx="12593" cy="7536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B8F1753E-4E38-0411-0899-3A27FA0778E0}"/>
              </a:ext>
            </a:extLst>
          </p:cNvPr>
          <p:cNvCxnSpPr>
            <a:cxnSpLocks/>
          </p:cNvCxnSpPr>
          <p:nvPr/>
        </p:nvCxnSpPr>
        <p:spPr>
          <a:xfrm flipV="1">
            <a:off x="6136354" y="3789737"/>
            <a:ext cx="0" cy="5353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19161F8E-5573-E5EC-5C6E-58647C3404DF}"/>
              </a:ext>
            </a:extLst>
          </p:cNvPr>
          <p:cNvCxnSpPr>
            <a:cxnSpLocks/>
          </p:cNvCxnSpPr>
          <p:nvPr/>
        </p:nvCxnSpPr>
        <p:spPr>
          <a:xfrm flipH="1">
            <a:off x="6123761" y="4373348"/>
            <a:ext cx="9418" cy="170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07957EFF-1E02-48F7-8E76-8F62ADEEFCA6}"/>
              </a:ext>
            </a:extLst>
          </p:cNvPr>
          <p:cNvSpPr/>
          <p:nvPr/>
        </p:nvSpPr>
        <p:spPr>
          <a:xfrm>
            <a:off x="6100354" y="430505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cxnSp>
        <p:nvCxnSpPr>
          <p:cNvPr id="144" name="直線矢印コネクタ 143">
            <a:extLst>
              <a:ext uri="{FF2B5EF4-FFF2-40B4-BE49-F238E27FC236}">
                <a16:creationId xmlns:a16="http://schemas.microsoft.com/office/drawing/2014/main" id="{87EEB370-5B2C-BD29-3F9F-ABFF794F8A34}"/>
              </a:ext>
            </a:extLst>
          </p:cNvPr>
          <p:cNvCxnSpPr>
            <a:cxnSpLocks/>
          </p:cNvCxnSpPr>
          <p:nvPr/>
        </p:nvCxnSpPr>
        <p:spPr>
          <a:xfrm>
            <a:off x="6172354" y="4349861"/>
            <a:ext cx="3122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9892A1BF-D4A3-523F-EC39-3CE11749C34B}"/>
                  </a:ext>
                </a:extLst>
              </p:cNvPr>
              <p:cNvSpPr txBox="1"/>
              <p:nvPr/>
            </p:nvSpPr>
            <p:spPr>
              <a:xfrm>
                <a:off x="6163365" y="4320467"/>
                <a:ext cx="27822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200" b="1" i="1" smtClean="0">
                              <a:latin typeface="Cambria Math" panose="02040503050406030204" pitchFamily="18" charset="0"/>
                            </a:rPr>
                          </m:ctrlPr>
                        </m:accPr>
                        <m:e>
                          <m:r>
                            <a:rPr lang="ja-JP" altLang="en-US" sz="1200" b="1" i="1">
                              <a:latin typeface="Cambria Math" panose="02040503050406030204" pitchFamily="18" charset="0"/>
                            </a:rPr>
                            <m:t>𝒏</m:t>
                          </m:r>
                        </m:e>
                      </m:acc>
                    </m:oMath>
                  </m:oMathPara>
                </a14:m>
                <a:endParaRPr kumimoji="1" lang="en-US" altLang="ja-JP" sz="1200" b="1" dirty="0"/>
              </a:p>
            </p:txBody>
          </p:sp>
        </mc:Choice>
        <mc:Fallback>
          <p:sp>
            <p:nvSpPr>
              <p:cNvPr id="145" name="テキスト ボックス 144">
                <a:extLst>
                  <a:ext uri="{FF2B5EF4-FFF2-40B4-BE49-F238E27FC236}">
                    <a16:creationId xmlns:a16="http://schemas.microsoft.com/office/drawing/2014/main" id="{9892A1BF-D4A3-523F-EC39-3CE11749C34B}"/>
                  </a:ext>
                </a:extLst>
              </p:cNvPr>
              <p:cNvSpPr txBox="1">
                <a:spLocks noRot="1" noChangeAspect="1" noMove="1" noResize="1" noEditPoints="1" noAdjustHandles="1" noChangeArrowheads="1" noChangeShapeType="1" noTextEdit="1"/>
              </p:cNvSpPr>
              <p:nvPr/>
            </p:nvSpPr>
            <p:spPr>
              <a:xfrm>
                <a:off x="6163365" y="4320467"/>
                <a:ext cx="278228" cy="276999"/>
              </a:xfrm>
              <a:prstGeom prst="rect">
                <a:avLst/>
              </a:prstGeom>
              <a:blipFill>
                <a:blip r:embed="rId16"/>
                <a:stretch>
                  <a:fillRect/>
                </a:stretch>
              </a:blipFill>
            </p:spPr>
            <p:txBody>
              <a:bodyPr/>
              <a:lstStyle/>
              <a:p>
                <a:r>
                  <a:rPr lang="ja-JP" altLang="en-US">
                    <a:noFill/>
                  </a:rPr>
                  <a:t> </a:t>
                </a:r>
              </a:p>
            </p:txBody>
          </p:sp>
        </mc:Fallback>
      </mc:AlternateContent>
      <p:cxnSp>
        <p:nvCxnSpPr>
          <p:cNvPr id="147" name="直線矢印コネクタ 146">
            <a:extLst>
              <a:ext uri="{FF2B5EF4-FFF2-40B4-BE49-F238E27FC236}">
                <a16:creationId xmlns:a16="http://schemas.microsoft.com/office/drawing/2014/main" id="{ADE88732-E810-3F4D-56AF-EAFE03D9DA6D}"/>
              </a:ext>
            </a:extLst>
          </p:cNvPr>
          <p:cNvCxnSpPr>
            <a:cxnSpLocks/>
            <a:stCxn id="143" idx="0"/>
          </p:cNvCxnSpPr>
          <p:nvPr/>
        </p:nvCxnSpPr>
        <p:spPr>
          <a:xfrm flipV="1">
            <a:off x="6136354" y="3677959"/>
            <a:ext cx="3653" cy="6270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テキスト ボックス 147">
            <a:extLst>
              <a:ext uri="{FF2B5EF4-FFF2-40B4-BE49-F238E27FC236}">
                <a16:creationId xmlns:a16="http://schemas.microsoft.com/office/drawing/2014/main" id="{BDA88978-A169-C3C8-82C0-C40634E09AC3}"/>
              </a:ext>
            </a:extLst>
          </p:cNvPr>
          <p:cNvSpPr txBox="1"/>
          <p:nvPr/>
        </p:nvSpPr>
        <p:spPr>
          <a:xfrm>
            <a:off x="5739682" y="4579348"/>
            <a:ext cx="833649" cy="261610"/>
          </a:xfrm>
          <a:prstGeom prst="rect">
            <a:avLst/>
          </a:prstGeom>
          <a:noFill/>
        </p:spPr>
        <p:txBody>
          <a:bodyPr wrap="square" rtlCol="0">
            <a:spAutoFit/>
          </a:bodyPr>
          <a:lstStyle/>
          <a:p>
            <a:r>
              <a:rPr lang="en-US" altLang="ja-JP" sz="1100" b="1" dirty="0"/>
              <a:t>Det()</a:t>
            </a:r>
            <a:r>
              <a:rPr kumimoji="1" lang="ja-JP" altLang="en-US" sz="1100" b="1" dirty="0"/>
              <a:t> </a:t>
            </a:r>
            <a:r>
              <a:rPr kumimoji="1" lang="en-US" altLang="ja-JP" sz="1100" b="1" dirty="0"/>
              <a:t>= 0</a:t>
            </a:r>
          </a:p>
        </p:txBody>
      </p:sp>
      <mc:AlternateContent xmlns:mc="http://schemas.openxmlformats.org/markup-compatibility/2006">
        <mc:Choice xmlns:a14="http://schemas.microsoft.com/office/drawing/2010/main" Requires="a14">
          <p:sp>
            <p:nvSpPr>
              <p:cNvPr id="149" name="テキスト ボックス 148">
                <a:extLst>
                  <a:ext uri="{FF2B5EF4-FFF2-40B4-BE49-F238E27FC236}">
                    <a16:creationId xmlns:a16="http://schemas.microsoft.com/office/drawing/2014/main" id="{6CCF0C51-6E7A-4A19-E4AE-D31C1677E3E7}"/>
                  </a:ext>
                </a:extLst>
              </p:cNvPr>
              <p:cNvSpPr txBox="1"/>
              <p:nvPr/>
            </p:nvSpPr>
            <p:spPr>
              <a:xfrm>
                <a:off x="6880392" y="3891265"/>
                <a:ext cx="1603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𝒃</m:t>
                      </m:r>
                    </m:oMath>
                  </m:oMathPara>
                </a14:m>
                <a:endParaRPr kumimoji="1" lang="ja-JP" altLang="en-US" sz="1400" b="1" dirty="0"/>
              </a:p>
            </p:txBody>
          </p:sp>
        </mc:Choice>
        <mc:Fallback>
          <p:sp>
            <p:nvSpPr>
              <p:cNvPr id="149" name="テキスト ボックス 148">
                <a:extLst>
                  <a:ext uri="{FF2B5EF4-FFF2-40B4-BE49-F238E27FC236}">
                    <a16:creationId xmlns:a16="http://schemas.microsoft.com/office/drawing/2014/main" id="{6CCF0C51-6E7A-4A19-E4AE-D31C1677E3E7}"/>
                  </a:ext>
                </a:extLst>
              </p:cNvPr>
              <p:cNvSpPr txBox="1">
                <a:spLocks noRot="1" noChangeAspect="1" noMove="1" noResize="1" noEditPoints="1" noAdjustHandles="1" noChangeArrowheads="1" noChangeShapeType="1" noTextEdit="1"/>
              </p:cNvSpPr>
              <p:nvPr/>
            </p:nvSpPr>
            <p:spPr>
              <a:xfrm>
                <a:off x="6880392" y="3891265"/>
                <a:ext cx="160300" cy="215444"/>
              </a:xfrm>
              <a:prstGeom prst="rect">
                <a:avLst/>
              </a:prstGeom>
              <a:blipFill>
                <a:blip r:embed="rId17"/>
                <a:stretch>
                  <a:fillRect l="-26923" r="-26923" b="-5556"/>
                </a:stretch>
              </a:blipFill>
            </p:spPr>
            <p:txBody>
              <a:bodyPr/>
              <a:lstStyle/>
              <a:p>
                <a:r>
                  <a:rPr lang="ja-JP" altLang="en-US">
                    <a:noFill/>
                  </a:rPr>
                  <a:t> </a:t>
                </a:r>
              </a:p>
            </p:txBody>
          </p:sp>
        </mc:Fallback>
      </mc:AlternateContent>
      <p:sp>
        <p:nvSpPr>
          <p:cNvPr id="155" name="テキスト ボックス 154">
            <a:extLst>
              <a:ext uri="{FF2B5EF4-FFF2-40B4-BE49-F238E27FC236}">
                <a16:creationId xmlns:a16="http://schemas.microsoft.com/office/drawing/2014/main" id="{301FE885-9E1A-E8F7-B40D-CDE879DDA1D9}"/>
              </a:ext>
            </a:extLst>
          </p:cNvPr>
          <p:cNvSpPr txBox="1"/>
          <p:nvPr/>
        </p:nvSpPr>
        <p:spPr>
          <a:xfrm>
            <a:off x="6865803" y="2142013"/>
            <a:ext cx="846775" cy="230832"/>
          </a:xfrm>
          <a:prstGeom prst="rect">
            <a:avLst/>
          </a:prstGeom>
          <a:noFill/>
        </p:spPr>
        <p:txBody>
          <a:bodyPr wrap="square" rtlCol="0">
            <a:spAutoFit/>
          </a:bodyPr>
          <a:lstStyle/>
          <a:p>
            <a:r>
              <a:rPr lang="ja-JP" altLang="en-US" sz="900" b="1" dirty="0"/>
              <a:t>面</a:t>
            </a:r>
            <a:r>
              <a:rPr lang="en-US" altLang="ja-JP" sz="900" b="1" dirty="0" err="1"/>
              <a:t>abcd</a:t>
            </a:r>
            <a:r>
              <a:rPr lang="ja-JP" altLang="en-US" sz="900" b="1" dirty="0"/>
              <a:t>表面</a:t>
            </a:r>
            <a:endParaRPr kumimoji="1" lang="en-US" altLang="ja-JP" sz="900" b="1" dirty="0"/>
          </a:p>
        </p:txBody>
      </p:sp>
      <p:sp>
        <p:nvSpPr>
          <p:cNvPr id="156" name="正方形/長方形 155">
            <a:extLst>
              <a:ext uri="{FF2B5EF4-FFF2-40B4-BE49-F238E27FC236}">
                <a16:creationId xmlns:a16="http://schemas.microsoft.com/office/drawing/2014/main" id="{EC19C69A-8FD6-F92F-25F0-8572FA879B44}"/>
              </a:ext>
            </a:extLst>
          </p:cNvPr>
          <p:cNvSpPr/>
          <p:nvPr/>
        </p:nvSpPr>
        <p:spPr>
          <a:xfrm>
            <a:off x="6856255" y="3743752"/>
            <a:ext cx="621250" cy="6110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2" name="楕円 161">
            <a:extLst>
              <a:ext uri="{FF2B5EF4-FFF2-40B4-BE49-F238E27FC236}">
                <a16:creationId xmlns:a16="http://schemas.microsoft.com/office/drawing/2014/main" id="{6A399547-B5EA-E407-393D-2CDD742501E5}"/>
              </a:ext>
            </a:extLst>
          </p:cNvPr>
          <p:cNvSpPr/>
          <p:nvPr/>
        </p:nvSpPr>
        <p:spPr>
          <a:xfrm>
            <a:off x="7217191" y="370524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5" name="楕円 164">
            <a:extLst>
              <a:ext uri="{FF2B5EF4-FFF2-40B4-BE49-F238E27FC236}">
                <a16:creationId xmlns:a16="http://schemas.microsoft.com/office/drawing/2014/main" id="{570A0F13-35D3-D532-33D3-6B5D8440E794}"/>
              </a:ext>
            </a:extLst>
          </p:cNvPr>
          <p:cNvSpPr/>
          <p:nvPr/>
        </p:nvSpPr>
        <p:spPr>
          <a:xfrm>
            <a:off x="7020717" y="403788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67" name="テキスト ボックス 166">
            <a:extLst>
              <a:ext uri="{FF2B5EF4-FFF2-40B4-BE49-F238E27FC236}">
                <a16:creationId xmlns:a16="http://schemas.microsoft.com/office/drawing/2014/main" id="{BA1D4674-D4AC-8EA9-A5A2-A980FB37117B}"/>
              </a:ext>
            </a:extLst>
          </p:cNvPr>
          <p:cNvSpPr txBox="1"/>
          <p:nvPr/>
        </p:nvSpPr>
        <p:spPr>
          <a:xfrm>
            <a:off x="6657292" y="4894262"/>
            <a:ext cx="1964023" cy="1708160"/>
          </a:xfrm>
          <a:prstGeom prst="rect">
            <a:avLst/>
          </a:prstGeom>
          <a:noFill/>
        </p:spPr>
        <p:txBody>
          <a:bodyPr wrap="square" rtlCol="0">
            <a:spAutoFit/>
          </a:bodyPr>
          <a:lstStyle/>
          <a:p>
            <a:r>
              <a:rPr lang="ja-JP" altLang="en-US" sz="1050" dirty="0"/>
              <a:t>平面上に存在していた場合</a:t>
            </a:r>
            <a:endParaRPr lang="en-US" altLang="ja-JP" sz="1050" dirty="0"/>
          </a:p>
          <a:p>
            <a:r>
              <a:rPr lang="en-US" altLang="ja-JP" sz="1050" dirty="0"/>
              <a:t>Crossing Number Algorithm</a:t>
            </a:r>
            <a:r>
              <a:rPr lang="ja-JP" altLang="en-US" sz="1050" dirty="0"/>
              <a:t>を用いて内外判定を行う</a:t>
            </a:r>
            <a:endParaRPr lang="en-US" altLang="ja-JP" sz="1050" dirty="0"/>
          </a:p>
          <a:p>
            <a:r>
              <a:rPr lang="ja-JP" altLang="en-US" sz="1050" dirty="0"/>
              <a:t>頂点</a:t>
            </a:r>
            <a:r>
              <a:rPr lang="en-US" altLang="ja-JP" sz="1050" dirty="0"/>
              <a:t>e</a:t>
            </a:r>
            <a:r>
              <a:rPr lang="ja-JP" altLang="en-US" sz="1050" dirty="0"/>
              <a:t>から引いた任意の垂線と各辺の交点の数で判定を行う</a:t>
            </a:r>
            <a:endParaRPr lang="en-US" altLang="ja-JP" sz="1050" dirty="0"/>
          </a:p>
          <a:p>
            <a:r>
              <a:rPr lang="ja-JP" altLang="en-US" sz="1050" dirty="0"/>
              <a:t>垂線と各辺の外積からさらに各辺との内積を求め、値が正であれば交点を求めることができる</a:t>
            </a:r>
            <a:r>
              <a:rPr lang="en-US" altLang="ja-JP" sz="1050" dirty="0"/>
              <a:t>(4)</a:t>
            </a:r>
          </a:p>
        </p:txBody>
      </p:sp>
      <p:sp>
        <p:nvSpPr>
          <p:cNvPr id="172" name="テキスト ボックス 171">
            <a:extLst>
              <a:ext uri="{FF2B5EF4-FFF2-40B4-BE49-F238E27FC236}">
                <a16:creationId xmlns:a16="http://schemas.microsoft.com/office/drawing/2014/main" id="{8CBCC470-CADC-5E47-05C7-100AD09FD8CF}"/>
              </a:ext>
            </a:extLst>
          </p:cNvPr>
          <p:cNvSpPr txBox="1"/>
          <p:nvPr/>
        </p:nvSpPr>
        <p:spPr>
          <a:xfrm>
            <a:off x="6739221" y="4514424"/>
            <a:ext cx="935314" cy="261610"/>
          </a:xfrm>
          <a:prstGeom prst="rect">
            <a:avLst/>
          </a:prstGeom>
          <a:noFill/>
        </p:spPr>
        <p:txBody>
          <a:bodyPr wrap="square" rtlCol="0">
            <a:spAutoFit/>
          </a:bodyPr>
          <a:lstStyle/>
          <a:p>
            <a:r>
              <a:rPr lang="ja-JP" altLang="en-US" sz="1100" b="1" dirty="0"/>
              <a:t>交点</a:t>
            </a:r>
            <a:r>
              <a:rPr lang="en-US" altLang="ja-JP" sz="1100" b="1" dirty="0"/>
              <a:t>%2 =</a:t>
            </a:r>
            <a:r>
              <a:rPr kumimoji="1" lang="en-US" altLang="ja-JP" sz="1100" b="1" dirty="0"/>
              <a:t> 1</a:t>
            </a:r>
          </a:p>
        </p:txBody>
      </p:sp>
      <p:cxnSp>
        <p:nvCxnSpPr>
          <p:cNvPr id="173" name="直線矢印コネクタ 172">
            <a:extLst>
              <a:ext uri="{FF2B5EF4-FFF2-40B4-BE49-F238E27FC236}">
                <a16:creationId xmlns:a16="http://schemas.microsoft.com/office/drawing/2014/main" id="{229CC88A-056C-0E9F-2B23-3F81EE53F3C4}"/>
              </a:ext>
            </a:extLst>
          </p:cNvPr>
          <p:cNvCxnSpPr>
            <a:cxnSpLocks/>
          </p:cNvCxnSpPr>
          <p:nvPr/>
        </p:nvCxnSpPr>
        <p:spPr>
          <a:xfrm flipV="1">
            <a:off x="7938905" y="3520934"/>
            <a:ext cx="360001" cy="936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5" name="正方形/長方形 174">
            <a:extLst>
              <a:ext uri="{FF2B5EF4-FFF2-40B4-BE49-F238E27FC236}">
                <a16:creationId xmlns:a16="http://schemas.microsoft.com/office/drawing/2014/main" id="{59ECD5D6-B61B-ED40-EE66-3DA3F5C98A23}"/>
              </a:ext>
            </a:extLst>
          </p:cNvPr>
          <p:cNvSpPr/>
          <p:nvPr/>
        </p:nvSpPr>
        <p:spPr>
          <a:xfrm>
            <a:off x="7819087" y="3737468"/>
            <a:ext cx="621250" cy="6110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0" name="楕円 179">
            <a:extLst>
              <a:ext uri="{FF2B5EF4-FFF2-40B4-BE49-F238E27FC236}">
                <a16:creationId xmlns:a16="http://schemas.microsoft.com/office/drawing/2014/main" id="{0C54EE77-C140-E22D-B873-154131BB4EFF}"/>
              </a:ext>
            </a:extLst>
          </p:cNvPr>
          <p:cNvSpPr/>
          <p:nvPr/>
        </p:nvSpPr>
        <p:spPr>
          <a:xfrm>
            <a:off x="7889065" y="443847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83" name="テキスト ボックス 182">
            <a:extLst>
              <a:ext uri="{FF2B5EF4-FFF2-40B4-BE49-F238E27FC236}">
                <a16:creationId xmlns:a16="http://schemas.microsoft.com/office/drawing/2014/main" id="{48BF07EC-8A13-7E80-212E-66FB386BD2C4}"/>
              </a:ext>
            </a:extLst>
          </p:cNvPr>
          <p:cNvSpPr txBox="1"/>
          <p:nvPr/>
        </p:nvSpPr>
        <p:spPr>
          <a:xfrm>
            <a:off x="7687442" y="4517825"/>
            <a:ext cx="980122" cy="261610"/>
          </a:xfrm>
          <a:prstGeom prst="rect">
            <a:avLst/>
          </a:prstGeom>
          <a:noFill/>
        </p:spPr>
        <p:txBody>
          <a:bodyPr wrap="square" rtlCol="0">
            <a:spAutoFit/>
          </a:bodyPr>
          <a:lstStyle/>
          <a:p>
            <a:r>
              <a:rPr lang="ja-JP" altLang="en-US" sz="1100" b="1" dirty="0"/>
              <a:t>交点</a:t>
            </a:r>
            <a:r>
              <a:rPr lang="en-US" altLang="ja-JP" sz="1100" b="1" dirty="0"/>
              <a:t>%2 =</a:t>
            </a:r>
            <a:r>
              <a:rPr kumimoji="1" lang="en-US" altLang="ja-JP" sz="1100" b="1" dirty="0"/>
              <a:t> 0</a:t>
            </a:r>
          </a:p>
        </p:txBody>
      </p:sp>
      <p:sp>
        <p:nvSpPr>
          <p:cNvPr id="190" name="楕円 189">
            <a:extLst>
              <a:ext uri="{FF2B5EF4-FFF2-40B4-BE49-F238E27FC236}">
                <a16:creationId xmlns:a16="http://schemas.microsoft.com/office/drawing/2014/main" id="{2141F604-6245-6EB6-1D7E-83717A22E562}"/>
              </a:ext>
            </a:extLst>
          </p:cNvPr>
          <p:cNvSpPr/>
          <p:nvPr/>
        </p:nvSpPr>
        <p:spPr>
          <a:xfrm>
            <a:off x="4486512" y="369734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p>
        </p:txBody>
      </p:sp>
      <mc:AlternateContent xmlns:mc="http://schemas.openxmlformats.org/markup-compatibility/2006">
        <mc:Choice xmlns:a14="http://schemas.microsoft.com/office/drawing/2010/main" Requires="a14">
          <p:sp>
            <p:nvSpPr>
              <p:cNvPr id="191" name="テキスト ボックス 190">
                <a:extLst>
                  <a:ext uri="{FF2B5EF4-FFF2-40B4-BE49-F238E27FC236}">
                    <a16:creationId xmlns:a16="http://schemas.microsoft.com/office/drawing/2014/main" id="{AB9887D8-2702-EFF8-A1B7-F2C71A53B7CF}"/>
                  </a:ext>
                </a:extLst>
              </p:cNvPr>
              <p:cNvSpPr txBox="1"/>
              <p:nvPr/>
            </p:nvSpPr>
            <p:spPr>
              <a:xfrm>
                <a:off x="4523586" y="3555168"/>
                <a:ext cx="1603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𝒃</m:t>
                      </m:r>
                    </m:oMath>
                  </m:oMathPara>
                </a14:m>
                <a:endParaRPr kumimoji="1" lang="ja-JP" altLang="en-US" sz="1400" b="1" dirty="0"/>
              </a:p>
            </p:txBody>
          </p:sp>
        </mc:Choice>
        <mc:Fallback>
          <p:sp>
            <p:nvSpPr>
              <p:cNvPr id="191" name="テキスト ボックス 190">
                <a:extLst>
                  <a:ext uri="{FF2B5EF4-FFF2-40B4-BE49-F238E27FC236}">
                    <a16:creationId xmlns:a16="http://schemas.microsoft.com/office/drawing/2014/main" id="{AB9887D8-2702-EFF8-A1B7-F2C71A53B7CF}"/>
                  </a:ext>
                </a:extLst>
              </p:cNvPr>
              <p:cNvSpPr txBox="1">
                <a:spLocks noRot="1" noChangeAspect="1" noMove="1" noResize="1" noEditPoints="1" noAdjustHandles="1" noChangeArrowheads="1" noChangeShapeType="1" noTextEdit="1"/>
              </p:cNvSpPr>
              <p:nvPr/>
            </p:nvSpPr>
            <p:spPr>
              <a:xfrm>
                <a:off x="4523586" y="3555168"/>
                <a:ext cx="160300" cy="215444"/>
              </a:xfrm>
              <a:prstGeom prst="rect">
                <a:avLst/>
              </a:prstGeom>
              <a:blipFill>
                <a:blip r:embed="rId17"/>
                <a:stretch>
                  <a:fillRect l="-26923" r="-26923" b="-5556"/>
                </a:stretch>
              </a:blipFill>
            </p:spPr>
            <p:txBody>
              <a:bodyPr/>
              <a:lstStyle/>
              <a:p>
                <a:r>
                  <a:rPr lang="ja-JP" altLang="en-US">
                    <a:noFill/>
                  </a:rPr>
                  <a:t> </a:t>
                </a:r>
              </a:p>
            </p:txBody>
          </p:sp>
        </mc:Fallback>
      </mc:AlternateContent>
      <p:sp>
        <p:nvSpPr>
          <p:cNvPr id="195" name="楕円 194">
            <a:extLst>
              <a:ext uri="{FF2B5EF4-FFF2-40B4-BE49-F238E27FC236}">
                <a16:creationId xmlns:a16="http://schemas.microsoft.com/office/drawing/2014/main" id="{D3F6F1E6-E273-D629-38BF-F03E9D1D7B57}"/>
              </a:ext>
            </a:extLst>
          </p:cNvPr>
          <p:cNvSpPr/>
          <p:nvPr/>
        </p:nvSpPr>
        <p:spPr>
          <a:xfrm>
            <a:off x="7939076" y="431249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p:sp>
        <p:nvSpPr>
          <p:cNvPr id="196" name="楕円 195">
            <a:extLst>
              <a:ext uri="{FF2B5EF4-FFF2-40B4-BE49-F238E27FC236}">
                <a16:creationId xmlns:a16="http://schemas.microsoft.com/office/drawing/2014/main" id="{96AD9CA4-AB7C-790D-FF22-657C3BFCFCE4}"/>
              </a:ext>
            </a:extLst>
          </p:cNvPr>
          <p:cNvSpPr/>
          <p:nvPr/>
        </p:nvSpPr>
        <p:spPr>
          <a:xfrm>
            <a:off x="8175188" y="370326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a:p>
        </p:txBody>
      </p:sp>
      <mc:AlternateContent xmlns:mc="http://schemas.openxmlformats.org/markup-compatibility/2006">
        <mc:Choice xmlns:a14="http://schemas.microsoft.com/office/drawing/2010/main" Requires="a14">
          <p:sp>
            <p:nvSpPr>
              <p:cNvPr id="200" name="テキスト ボックス 199">
                <a:extLst>
                  <a:ext uri="{FF2B5EF4-FFF2-40B4-BE49-F238E27FC236}">
                    <a16:creationId xmlns:a16="http://schemas.microsoft.com/office/drawing/2014/main" id="{0A88BAC5-D437-6B38-68A1-9F829A438A32}"/>
                  </a:ext>
                </a:extLst>
              </p:cNvPr>
              <p:cNvSpPr txBox="1"/>
              <p:nvPr/>
            </p:nvSpPr>
            <p:spPr>
              <a:xfrm>
                <a:off x="8787255" y="4790465"/>
                <a:ext cx="1786451" cy="258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𝐶𝑟𝑜𝑠𝑠</m:t>
                      </m: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sub>
                          </m:sSub>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−1</m:t>
                              </m:r>
                            </m:sub>
                          </m:sSub>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sub>
                          </m:sSub>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−2</m:t>
                              </m:r>
                            </m:sub>
                          </m:sSub>
                        </m:e>
                      </m:groupChr>
                      <m:r>
                        <a:rPr kumimoji="1" lang="en-US" altLang="ja-JP" sz="1200" b="0" i="1" smtClean="0">
                          <a:latin typeface="Cambria Math" panose="02040503050406030204" pitchFamily="18" charset="0"/>
                        </a:rPr>
                        <m:t>)</m:t>
                      </m:r>
                    </m:oMath>
                  </m:oMathPara>
                </a14:m>
                <a:endParaRPr kumimoji="1" lang="ja-JP" altLang="en-US" dirty="0"/>
              </a:p>
            </p:txBody>
          </p:sp>
        </mc:Choice>
        <mc:Fallback>
          <p:sp>
            <p:nvSpPr>
              <p:cNvPr id="200" name="テキスト ボックス 199">
                <a:extLst>
                  <a:ext uri="{FF2B5EF4-FFF2-40B4-BE49-F238E27FC236}">
                    <a16:creationId xmlns:a16="http://schemas.microsoft.com/office/drawing/2014/main" id="{0A88BAC5-D437-6B38-68A1-9F829A438A32}"/>
                  </a:ext>
                </a:extLst>
              </p:cNvPr>
              <p:cNvSpPr txBox="1">
                <a:spLocks noRot="1" noChangeAspect="1" noMove="1" noResize="1" noEditPoints="1" noAdjustHandles="1" noChangeArrowheads="1" noChangeShapeType="1" noTextEdit="1"/>
              </p:cNvSpPr>
              <p:nvPr/>
            </p:nvSpPr>
            <p:spPr>
              <a:xfrm>
                <a:off x="8787255" y="4790465"/>
                <a:ext cx="1786451" cy="258725"/>
              </a:xfrm>
              <a:prstGeom prst="rect">
                <a:avLst/>
              </a:prstGeom>
              <a:blipFill>
                <a:blip r:embed="rId18"/>
                <a:stretch>
                  <a:fillRect l="-5102" t="-33333" r="-2381" b="-35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1" name="テキスト ボックス 200">
                <a:extLst>
                  <a:ext uri="{FF2B5EF4-FFF2-40B4-BE49-F238E27FC236}">
                    <a16:creationId xmlns:a16="http://schemas.microsoft.com/office/drawing/2014/main" id="{C1907952-D72A-7704-A23F-BA8CB413723E}"/>
                  </a:ext>
                </a:extLst>
              </p:cNvPr>
              <p:cNvSpPr txBox="1"/>
              <p:nvPr/>
            </p:nvSpPr>
            <p:spPr>
              <a:xfrm>
                <a:off x="5220907" y="6218718"/>
                <a:ext cx="1100751"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𝑏</m:t>
                              </m:r>
                            </m:e>
                          </m:groupChr>
                        </m:e>
                      </m:d>
                      <m:r>
                        <a:rPr kumimoji="1" lang="en-US" altLang="ja-JP" sz="1200" b="0" i="1" smtClean="0">
                          <a:latin typeface="Cambria Math" panose="02040503050406030204" pitchFamily="18" charset="0"/>
                        </a:rPr>
                        <m:t>=0</m:t>
                      </m:r>
                    </m:oMath>
                  </m:oMathPara>
                </a14:m>
                <a:endParaRPr kumimoji="1" lang="ja-JP" altLang="en-US" sz="1200" dirty="0"/>
              </a:p>
            </p:txBody>
          </p:sp>
        </mc:Choice>
        <mc:Fallback>
          <p:sp>
            <p:nvSpPr>
              <p:cNvPr id="201" name="テキスト ボックス 200">
                <a:extLst>
                  <a:ext uri="{FF2B5EF4-FFF2-40B4-BE49-F238E27FC236}">
                    <a16:creationId xmlns:a16="http://schemas.microsoft.com/office/drawing/2014/main" id="{C1907952-D72A-7704-A23F-BA8CB413723E}"/>
                  </a:ext>
                </a:extLst>
              </p:cNvPr>
              <p:cNvSpPr txBox="1">
                <a:spLocks noRot="1" noChangeAspect="1" noMove="1" noResize="1" noEditPoints="1" noAdjustHandles="1" noChangeArrowheads="1" noChangeShapeType="1" noTextEdit="1"/>
              </p:cNvSpPr>
              <p:nvPr/>
            </p:nvSpPr>
            <p:spPr>
              <a:xfrm>
                <a:off x="5220907" y="6218718"/>
                <a:ext cx="1100751" cy="283154"/>
              </a:xfrm>
              <a:prstGeom prst="rect">
                <a:avLst/>
              </a:prstGeom>
              <a:blipFill>
                <a:blip r:embed="rId19"/>
                <a:stretch>
                  <a:fillRect l="-2762" t="-12766" r="-2210" b="-3829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4" name="テキスト ボックス 203">
                <a:extLst>
                  <a:ext uri="{FF2B5EF4-FFF2-40B4-BE49-F238E27FC236}">
                    <a16:creationId xmlns:a16="http://schemas.microsoft.com/office/drawing/2014/main" id="{B13AF8A3-B21D-A28E-F923-4A61F9C29FC4}"/>
                  </a:ext>
                </a:extLst>
              </p:cNvPr>
              <p:cNvSpPr txBox="1"/>
              <p:nvPr/>
            </p:nvSpPr>
            <p:spPr>
              <a:xfrm>
                <a:off x="8744626" y="5983774"/>
                <a:ext cx="1886670" cy="258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𝐶𝑟𝑜𝑠𝑠</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𝑤</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−1</m:t>
                                  </m:r>
                                </m:sub>
                              </m:sSub>
                            </m:e>
                          </m:groupChr>
                        </m:e>
                      </m:d>
                      <m:r>
                        <a:rPr kumimoji="1" lang="en-US" altLang="ja-JP" sz="1200" b="0" i="0" smtClean="0">
                          <a:latin typeface="Cambria Math" panose="02040503050406030204" pitchFamily="18" charset="0"/>
                        </a:rPr>
                        <m:t>&gt;0</m:t>
                      </m:r>
                    </m:oMath>
                  </m:oMathPara>
                </a14:m>
                <a:endParaRPr kumimoji="1" lang="ja-JP" altLang="en-US" sz="1200" dirty="0"/>
              </a:p>
            </p:txBody>
          </p:sp>
        </mc:Choice>
        <mc:Fallback>
          <p:sp>
            <p:nvSpPr>
              <p:cNvPr id="204" name="テキスト ボックス 203">
                <a:extLst>
                  <a:ext uri="{FF2B5EF4-FFF2-40B4-BE49-F238E27FC236}">
                    <a16:creationId xmlns:a16="http://schemas.microsoft.com/office/drawing/2014/main" id="{B13AF8A3-B21D-A28E-F923-4A61F9C29FC4}"/>
                  </a:ext>
                </a:extLst>
              </p:cNvPr>
              <p:cNvSpPr txBox="1">
                <a:spLocks noRot="1" noChangeAspect="1" noMove="1" noResize="1" noEditPoints="1" noAdjustHandles="1" noChangeArrowheads="1" noChangeShapeType="1" noTextEdit="1"/>
              </p:cNvSpPr>
              <p:nvPr/>
            </p:nvSpPr>
            <p:spPr>
              <a:xfrm>
                <a:off x="8744626" y="5983774"/>
                <a:ext cx="1886670" cy="258725"/>
              </a:xfrm>
              <a:prstGeom prst="rect">
                <a:avLst/>
              </a:prstGeom>
              <a:blipFill>
                <a:blip r:embed="rId20"/>
                <a:stretch>
                  <a:fillRect l="-1290" t="-33333" r="-1290" b="-35714"/>
                </a:stretch>
              </a:blipFill>
            </p:spPr>
            <p:txBody>
              <a:bodyPr/>
              <a:lstStyle/>
              <a:p>
                <a:r>
                  <a:rPr lang="ja-JP" altLang="en-US">
                    <a:noFill/>
                  </a:rPr>
                  <a:t> </a:t>
                </a:r>
              </a:p>
            </p:txBody>
          </p:sp>
        </mc:Fallback>
      </mc:AlternateContent>
      <p:sp>
        <p:nvSpPr>
          <p:cNvPr id="207" name="テキスト ボックス 206">
            <a:extLst>
              <a:ext uri="{FF2B5EF4-FFF2-40B4-BE49-F238E27FC236}">
                <a16:creationId xmlns:a16="http://schemas.microsoft.com/office/drawing/2014/main" id="{0F1C00FA-86D0-3E0C-3946-2893FE3C7889}"/>
              </a:ext>
            </a:extLst>
          </p:cNvPr>
          <p:cNvSpPr txBox="1"/>
          <p:nvPr/>
        </p:nvSpPr>
        <p:spPr>
          <a:xfrm>
            <a:off x="4870556" y="6240262"/>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(3)</a:t>
            </a:r>
            <a:endParaRPr kumimoji="1" lang="ja-JP" altLang="en-US" sz="1100" dirty="0">
              <a:latin typeface="Cambria Math" panose="02040503050406030204" pitchFamily="18" charset="0"/>
            </a:endParaRPr>
          </a:p>
        </p:txBody>
      </p:sp>
      <p:sp>
        <p:nvSpPr>
          <p:cNvPr id="209" name="テキスト ボックス 208">
            <a:extLst>
              <a:ext uri="{FF2B5EF4-FFF2-40B4-BE49-F238E27FC236}">
                <a16:creationId xmlns:a16="http://schemas.microsoft.com/office/drawing/2014/main" id="{6092523E-71C9-F0C1-3EB0-7416FC774502}"/>
              </a:ext>
            </a:extLst>
          </p:cNvPr>
          <p:cNvSpPr txBox="1"/>
          <p:nvPr/>
        </p:nvSpPr>
        <p:spPr>
          <a:xfrm>
            <a:off x="8607760" y="3155724"/>
            <a:ext cx="2149173" cy="338554"/>
          </a:xfrm>
          <a:prstGeom prst="rect">
            <a:avLst/>
          </a:prstGeom>
          <a:noFill/>
        </p:spPr>
        <p:txBody>
          <a:bodyPr wrap="square" rtlCol="0">
            <a:spAutoFit/>
          </a:bodyPr>
          <a:lstStyle/>
          <a:p>
            <a:r>
              <a:rPr kumimoji="1" lang="ja-JP" altLang="en-US" sz="1600" dirty="0"/>
              <a:t>条件まとめ</a:t>
            </a:r>
          </a:p>
        </p:txBody>
      </p:sp>
      <mc:AlternateContent xmlns:mc="http://schemas.openxmlformats.org/markup-compatibility/2006">
        <mc:Choice xmlns:a14="http://schemas.microsoft.com/office/drawing/2010/main" Requires="a14">
          <p:sp>
            <p:nvSpPr>
              <p:cNvPr id="210" name="テキスト ボックス 209">
                <a:extLst>
                  <a:ext uri="{FF2B5EF4-FFF2-40B4-BE49-F238E27FC236}">
                    <a16:creationId xmlns:a16="http://schemas.microsoft.com/office/drawing/2014/main" id="{EDD4A888-FBCE-B7CA-2E0C-86D666A71F61}"/>
                  </a:ext>
                </a:extLst>
              </p:cNvPr>
              <p:cNvSpPr txBox="1"/>
              <p:nvPr/>
            </p:nvSpPr>
            <p:spPr>
              <a:xfrm>
                <a:off x="3235401" y="6043880"/>
                <a:ext cx="744114" cy="4719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𝑎</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m:t>
                      </m:r>
                    </m:oMath>
                  </m:oMathPara>
                </a14:m>
                <a:endParaRPr kumimoji="1" lang="en-US" altLang="ja-JP" sz="1200" b="0" dirty="0"/>
              </a:p>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𝑐</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𝑐</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m:t>
                      </m:r>
                    </m:oMath>
                  </m:oMathPara>
                </a14:m>
                <a:endParaRPr kumimoji="1" lang="ja-JP" altLang="en-US" sz="1200" dirty="0"/>
              </a:p>
            </p:txBody>
          </p:sp>
        </mc:Choice>
        <mc:Fallback>
          <p:sp>
            <p:nvSpPr>
              <p:cNvPr id="210" name="テキスト ボックス 209">
                <a:extLst>
                  <a:ext uri="{FF2B5EF4-FFF2-40B4-BE49-F238E27FC236}">
                    <a16:creationId xmlns:a16="http://schemas.microsoft.com/office/drawing/2014/main" id="{EDD4A888-FBCE-B7CA-2E0C-86D666A71F61}"/>
                  </a:ext>
                </a:extLst>
              </p:cNvPr>
              <p:cNvSpPr txBox="1">
                <a:spLocks noRot="1" noChangeAspect="1" noMove="1" noResize="1" noEditPoints="1" noAdjustHandles="1" noChangeArrowheads="1" noChangeShapeType="1" noTextEdit="1"/>
              </p:cNvSpPr>
              <p:nvPr/>
            </p:nvSpPr>
            <p:spPr>
              <a:xfrm>
                <a:off x="3235401" y="6043880"/>
                <a:ext cx="744114" cy="471924"/>
              </a:xfrm>
              <a:prstGeom prst="rect">
                <a:avLst/>
              </a:prstGeom>
              <a:blipFill>
                <a:blip r:embed="rId21"/>
                <a:stretch>
                  <a:fillRect l="-12295" r="-3279" b="-230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1" name="テキスト ボックス 210">
                <a:extLst>
                  <a:ext uri="{FF2B5EF4-FFF2-40B4-BE49-F238E27FC236}">
                    <a16:creationId xmlns:a16="http://schemas.microsoft.com/office/drawing/2014/main" id="{513EC18C-9E6F-788A-3EE4-579ECBDBBE9F}"/>
                  </a:ext>
                </a:extLst>
              </p:cNvPr>
              <p:cNvSpPr txBox="1"/>
              <p:nvPr/>
            </p:nvSpPr>
            <p:spPr>
              <a:xfrm>
                <a:off x="3235401" y="6482003"/>
                <a:ext cx="1245405" cy="2359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𝐶𝑟𝑜𝑠𝑠</m:t>
                      </m: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𝑎</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𝑐</m:t>
                          </m:r>
                        </m:e>
                      </m:groupChr>
                      <m:r>
                        <a:rPr kumimoji="1" lang="en-US" altLang="ja-JP" sz="1200" b="0" i="1" smtClean="0">
                          <a:latin typeface="Cambria Math" panose="02040503050406030204" pitchFamily="18" charset="0"/>
                        </a:rPr>
                        <m:t>)</m:t>
                      </m:r>
                    </m:oMath>
                  </m:oMathPara>
                </a14:m>
                <a:endParaRPr kumimoji="1" lang="ja-JP" altLang="en-US" dirty="0"/>
              </a:p>
            </p:txBody>
          </p:sp>
        </mc:Choice>
        <mc:Fallback>
          <p:sp>
            <p:nvSpPr>
              <p:cNvPr id="211" name="テキスト ボックス 210">
                <a:extLst>
                  <a:ext uri="{FF2B5EF4-FFF2-40B4-BE49-F238E27FC236}">
                    <a16:creationId xmlns:a16="http://schemas.microsoft.com/office/drawing/2014/main" id="{513EC18C-9E6F-788A-3EE4-579ECBDBBE9F}"/>
                  </a:ext>
                </a:extLst>
              </p:cNvPr>
              <p:cNvSpPr txBox="1">
                <a:spLocks noRot="1" noChangeAspect="1" noMove="1" noResize="1" noEditPoints="1" noAdjustHandles="1" noChangeArrowheads="1" noChangeShapeType="1" noTextEdit="1"/>
              </p:cNvSpPr>
              <p:nvPr/>
            </p:nvSpPr>
            <p:spPr>
              <a:xfrm>
                <a:off x="3235401" y="6482003"/>
                <a:ext cx="1245405" cy="235962"/>
              </a:xfrm>
              <a:prstGeom prst="rect">
                <a:avLst/>
              </a:prstGeom>
              <a:blipFill>
                <a:blip r:embed="rId22"/>
                <a:stretch>
                  <a:fillRect l="-8333" t="-33333" r="-29412" b="-48718"/>
                </a:stretch>
              </a:blipFill>
            </p:spPr>
            <p:txBody>
              <a:bodyPr/>
              <a:lstStyle/>
              <a:p>
                <a:r>
                  <a:rPr lang="ja-JP" altLang="en-US">
                    <a:noFill/>
                  </a:rPr>
                  <a:t> </a:t>
                </a:r>
              </a:p>
            </p:txBody>
          </p:sp>
        </mc:Fallback>
      </mc:AlternateContent>
      <p:sp>
        <p:nvSpPr>
          <p:cNvPr id="212" name="テキスト ボックス 211">
            <a:extLst>
              <a:ext uri="{FF2B5EF4-FFF2-40B4-BE49-F238E27FC236}">
                <a16:creationId xmlns:a16="http://schemas.microsoft.com/office/drawing/2014/main" id="{925B032F-1C99-A234-CB5F-277FE4B5E1FF}"/>
              </a:ext>
            </a:extLst>
          </p:cNvPr>
          <p:cNvSpPr txBox="1"/>
          <p:nvPr/>
        </p:nvSpPr>
        <p:spPr>
          <a:xfrm>
            <a:off x="2891328" y="6171266"/>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(1)</a:t>
            </a:r>
            <a:endParaRPr kumimoji="1" lang="ja-JP" altLang="en-US" sz="1100" dirty="0">
              <a:latin typeface="Cambria Math" panose="02040503050406030204" pitchFamily="18" charset="0"/>
            </a:endParaRPr>
          </a:p>
        </p:txBody>
      </p:sp>
      <p:sp>
        <p:nvSpPr>
          <p:cNvPr id="213" name="テキスト ボックス 212">
            <a:extLst>
              <a:ext uri="{FF2B5EF4-FFF2-40B4-BE49-F238E27FC236}">
                <a16:creationId xmlns:a16="http://schemas.microsoft.com/office/drawing/2014/main" id="{6FD95CE3-635E-FB43-5E5E-68F030A6C50C}"/>
              </a:ext>
            </a:extLst>
          </p:cNvPr>
          <p:cNvSpPr txBox="1"/>
          <p:nvPr/>
        </p:nvSpPr>
        <p:spPr>
          <a:xfrm>
            <a:off x="2891328" y="6475800"/>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(2)</a:t>
            </a:r>
            <a:endParaRPr kumimoji="1" lang="ja-JP" altLang="en-US" sz="1100"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214" name="テキスト ボックス 213">
                <a:extLst>
                  <a:ext uri="{FF2B5EF4-FFF2-40B4-BE49-F238E27FC236}">
                    <a16:creationId xmlns:a16="http://schemas.microsoft.com/office/drawing/2014/main" id="{F836E372-E9ED-F148-A91E-037B5D27FF0C}"/>
                  </a:ext>
                </a:extLst>
              </p:cNvPr>
              <p:cNvSpPr txBox="1"/>
              <p:nvPr/>
            </p:nvSpPr>
            <p:spPr>
              <a:xfrm>
                <a:off x="8812559" y="5357871"/>
                <a:ext cx="1100751"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𝑏</m:t>
                              </m:r>
                            </m:e>
                          </m:groupChr>
                        </m:e>
                      </m:d>
                      <m:r>
                        <a:rPr kumimoji="1" lang="en-US" altLang="ja-JP" sz="1200" b="0" i="1" smtClean="0">
                          <a:latin typeface="Cambria Math" panose="02040503050406030204" pitchFamily="18" charset="0"/>
                        </a:rPr>
                        <m:t>=0</m:t>
                      </m:r>
                    </m:oMath>
                  </m:oMathPara>
                </a14:m>
                <a:endParaRPr kumimoji="1" lang="ja-JP" altLang="en-US" sz="1200" dirty="0"/>
              </a:p>
            </p:txBody>
          </p:sp>
        </mc:Choice>
        <mc:Fallback>
          <p:sp>
            <p:nvSpPr>
              <p:cNvPr id="214" name="テキスト ボックス 213">
                <a:extLst>
                  <a:ext uri="{FF2B5EF4-FFF2-40B4-BE49-F238E27FC236}">
                    <a16:creationId xmlns:a16="http://schemas.microsoft.com/office/drawing/2014/main" id="{F836E372-E9ED-F148-A91E-037B5D27FF0C}"/>
                  </a:ext>
                </a:extLst>
              </p:cNvPr>
              <p:cNvSpPr txBox="1">
                <a:spLocks noRot="1" noChangeAspect="1" noMove="1" noResize="1" noEditPoints="1" noAdjustHandles="1" noChangeArrowheads="1" noChangeShapeType="1" noTextEdit="1"/>
              </p:cNvSpPr>
              <p:nvPr/>
            </p:nvSpPr>
            <p:spPr>
              <a:xfrm>
                <a:off x="8812559" y="5357871"/>
                <a:ext cx="1100751" cy="283154"/>
              </a:xfrm>
              <a:prstGeom prst="rect">
                <a:avLst/>
              </a:prstGeom>
              <a:blipFill>
                <a:blip r:embed="rId23"/>
                <a:stretch>
                  <a:fillRect l="-2778" t="-15217" r="-2778" b="-391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6" name="テキスト ボックス 215">
                <a:extLst>
                  <a:ext uri="{FF2B5EF4-FFF2-40B4-BE49-F238E27FC236}">
                    <a16:creationId xmlns:a16="http://schemas.microsoft.com/office/drawing/2014/main" id="{2CF219B1-03D0-1D02-D97E-16AAEAF53C71}"/>
                  </a:ext>
                </a:extLst>
              </p:cNvPr>
              <p:cNvSpPr txBox="1"/>
              <p:nvPr/>
            </p:nvSpPr>
            <p:spPr>
              <a:xfrm>
                <a:off x="6832011" y="6529012"/>
                <a:ext cx="1835374" cy="265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𝐶𝑟𝑜𝑠𝑠</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𝑤</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0" smtClean="0">
                          <a:latin typeface="Cambria Math" panose="02040503050406030204" pitchFamily="18" charset="0"/>
                        </a:rPr>
                        <m:t>&gt;0</m:t>
                      </m:r>
                    </m:oMath>
                  </m:oMathPara>
                </a14:m>
                <a:endParaRPr kumimoji="1" lang="ja-JP" altLang="en-US" sz="1200" dirty="0"/>
              </a:p>
            </p:txBody>
          </p:sp>
        </mc:Choice>
        <mc:Fallback>
          <p:sp>
            <p:nvSpPr>
              <p:cNvPr id="216" name="テキスト ボックス 215">
                <a:extLst>
                  <a:ext uri="{FF2B5EF4-FFF2-40B4-BE49-F238E27FC236}">
                    <a16:creationId xmlns:a16="http://schemas.microsoft.com/office/drawing/2014/main" id="{2CF219B1-03D0-1D02-D97E-16AAEAF53C71}"/>
                  </a:ext>
                </a:extLst>
              </p:cNvPr>
              <p:cNvSpPr txBox="1">
                <a:spLocks noRot="1" noChangeAspect="1" noMove="1" noResize="1" noEditPoints="1" noAdjustHandles="1" noChangeArrowheads="1" noChangeShapeType="1" noTextEdit="1"/>
              </p:cNvSpPr>
              <p:nvPr/>
            </p:nvSpPr>
            <p:spPr>
              <a:xfrm>
                <a:off x="6832011" y="6529012"/>
                <a:ext cx="1835374" cy="265137"/>
              </a:xfrm>
              <a:prstGeom prst="rect">
                <a:avLst/>
              </a:prstGeom>
              <a:blipFill>
                <a:blip r:embed="rId24"/>
                <a:stretch>
                  <a:fillRect t="-29545" r="-2326" b="-31818"/>
                </a:stretch>
              </a:blipFill>
            </p:spPr>
            <p:txBody>
              <a:bodyPr/>
              <a:lstStyle/>
              <a:p>
                <a:r>
                  <a:rPr lang="ja-JP" altLang="en-US">
                    <a:noFill/>
                  </a:rPr>
                  <a:t> </a:t>
                </a:r>
              </a:p>
            </p:txBody>
          </p:sp>
        </mc:Fallback>
      </mc:AlternateContent>
      <p:sp>
        <p:nvSpPr>
          <p:cNvPr id="217" name="テキスト ボックス 216">
            <a:extLst>
              <a:ext uri="{FF2B5EF4-FFF2-40B4-BE49-F238E27FC236}">
                <a16:creationId xmlns:a16="http://schemas.microsoft.com/office/drawing/2014/main" id="{8A52AC1B-04D5-4DDB-9494-56D81173FF7D}"/>
              </a:ext>
            </a:extLst>
          </p:cNvPr>
          <p:cNvSpPr txBox="1"/>
          <p:nvPr/>
        </p:nvSpPr>
        <p:spPr>
          <a:xfrm>
            <a:off x="6546929" y="6491718"/>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(4)</a:t>
            </a:r>
            <a:endParaRPr kumimoji="1" lang="ja-JP" altLang="en-US" sz="1100" dirty="0">
              <a:latin typeface="Cambria Math" panose="02040503050406030204" pitchFamily="18" charset="0"/>
            </a:endParaRPr>
          </a:p>
        </p:txBody>
      </p:sp>
      <p:sp>
        <p:nvSpPr>
          <p:cNvPr id="218" name="テキスト ボックス 217">
            <a:extLst>
              <a:ext uri="{FF2B5EF4-FFF2-40B4-BE49-F238E27FC236}">
                <a16:creationId xmlns:a16="http://schemas.microsoft.com/office/drawing/2014/main" id="{A4C840E1-803B-11BC-E4A1-3C6F39792D28}"/>
              </a:ext>
            </a:extLst>
          </p:cNvPr>
          <p:cNvSpPr txBox="1"/>
          <p:nvPr/>
        </p:nvSpPr>
        <p:spPr>
          <a:xfrm>
            <a:off x="2670158" y="2684941"/>
            <a:ext cx="3175030" cy="276999"/>
          </a:xfrm>
          <a:prstGeom prst="rect">
            <a:avLst/>
          </a:prstGeom>
          <a:noFill/>
        </p:spPr>
        <p:txBody>
          <a:bodyPr wrap="square" rtlCol="0">
            <a:spAutoFit/>
          </a:bodyPr>
          <a:lstStyle/>
          <a:p>
            <a:r>
              <a:rPr lang="ja-JP" altLang="en-US" sz="1200" dirty="0"/>
              <a:t>例：四角形の面と頂点の場合</a:t>
            </a:r>
            <a:endParaRPr kumimoji="1" lang="ja-JP" altLang="en-US" sz="1200" dirty="0"/>
          </a:p>
        </p:txBody>
      </p:sp>
      <p:sp>
        <p:nvSpPr>
          <p:cNvPr id="219" name="テキスト ボックス 218">
            <a:extLst>
              <a:ext uri="{FF2B5EF4-FFF2-40B4-BE49-F238E27FC236}">
                <a16:creationId xmlns:a16="http://schemas.microsoft.com/office/drawing/2014/main" id="{DF640537-9213-2039-D1BF-0D327D886F80}"/>
              </a:ext>
            </a:extLst>
          </p:cNvPr>
          <p:cNvSpPr txBox="1"/>
          <p:nvPr/>
        </p:nvSpPr>
        <p:spPr>
          <a:xfrm>
            <a:off x="8637206" y="3533051"/>
            <a:ext cx="2528656" cy="430887"/>
          </a:xfrm>
          <a:prstGeom prst="rect">
            <a:avLst/>
          </a:prstGeom>
          <a:noFill/>
        </p:spPr>
        <p:txBody>
          <a:bodyPr wrap="square" rtlCol="0">
            <a:spAutoFit/>
          </a:bodyPr>
          <a:lstStyle/>
          <a:p>
            <a:r>
              <a:rPr kumimoji="1" lang="ja-JP" altLang="en-US" sz="1050" dirty="0"/>
              <a:t>左図の計算、処理は多面体の場合であればすべて可能</a:t>
            </a:r>
          </a:p>
        </p:txBody>
      </p:sp>
      <mc:AlternateContent xmlns:mc="http://schemas.openxmlformats.org/markup-compatibility/2006">
        <mc:Choice xmlns:a14="http://schemas.microsoft.com/office/drawing/2010/main" Requires="a14">
          <p:sp>
            <p:nvSpPr>
              <p:cNvPr id="220" name="テキスト ボックス 219">
                <a:extLst>
                  <a:ext uri="{FF2B5EF4-FFF2-40B4-BE49-F238E27FC236}">
                    <a16:creationId xmlns:a16="http://schemas.microsoft.com/office/drawing/2014/main" id="{4BE52FA6-9FD2-998F-0957-B65F4D58928C}"/>
                  </a:ext>
                </a:extLst>
              </p:cNvPr>
              <p:cNvSpPr txBox="1"/>
              <p:nvPr/>
            </p:nvSpPr>
            <p:spPr>
              <a:xfrm>
                <a:off x="8662937" y="3910049"/>
                <a:ext cx="2592860" cy="848246"/>
              </a:xfrm>
              <a:prstGeom prst="rect">
                <a:avLst/>
              </a:prstGeom>
              <a:noFill/>
            </p:spPr>
            <p:txBody>
              <a:bodyPr wrap="square" rtlCol="0">
                <a:spAutoFit/>
              </a:bodyPr>
              <a:lstStyle/>
              <a:p>
                <a:r>
                  <a:rPr lang="ja-JP" altLang="en-US" sz="1050" dirty="0"/>
                  <a:t>多角形</a:t>
                </a:r>
                <a:r>
                  <a:rPr kumimoji="1" lang="ja-JP" altLang="en-US" sz="1050" dirty="0"/>
                  <a:t>の各頂点を</a:t>
                </a:r>
                <a14:m>
                  <m:oMath xmlns:m="http://schemas.openxmlformats.org/officeDocument/2006/math">
                    <m:r>
                      <m:rPr>
                        <m:sty m:val="p"/>
                      </m:rPr>
                      <a:rPr kumimoji="1" lang="en-US" altLang="ja-JP" sz="1050" b="0" i="0" smtClean="0">
                        <a:latin typeface="Cambria Math" panose="02040503050406030204" pitchFamily="18" charset="0"/>
                      </a:rPr>
                      <m:t>a</m:t>
                    </m:r>
                    <m:r>
                      <a:rPr kumimoji="1" lang="en-US" altLang="ja-JP" sz="1050" b="0" i="0" smtClean="0">
                        <a:latin typeface="Cambria Math" panose="02040503050406030204" pitchFamily="18" charset="0"/>
                      </a:rPr>
                      <m:t>=</m:t>
                    </m:r>
                    <m:d>
                      <m:dPr>
                        <m:ctrlPr>
                          <a:rPr kumimoji="1" lang="en-US" altLang="ja-JP" sz="1050" b="0" i="1" smtClean="0">
                            <a:latin typeface="Cambria Math" panose="02040503050406030204" pitchFamily="18" charset="0"/>
                          </a:rPr>
                        </m:ctrlPr>
                      </m:dPr>
                      <m:e>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1</m:t>
                            </m:r>
                          </m:sub>
                        </m:sSub>
                        <m:r>
                          <a:rPr kumimoji="1" lang="en-US" altLang="ja-JP" sz="1050" b="0" i="1" smtClean="0">
                            <a:latin typeface="Cambria Math" panose="02040503050406030204" pitchFamily="18" charset="0"/>
                          </a:rPr>
                          <m:t>,</m:t>
                        </m:r>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2</m:t>
                            </m:r>
                          </m:sub>
                        </m:sSub>
                        <m:r>
                          <a:rPr kumimoji="1" lang="en-US" altLang="ja-JP" sz="1050" b="0" i="1" smtClean="0">
                            <a:latin typeface="Cambria Math" panose="02040503050406030204" pitchFamily="18" charset="0"/>
                          </a:rPr>
                          <m:t>…</m:t>
                        </m:r>
                        <m:sSub>
                          <m:sSubPr>
                            <m:ctrlPr>
                              <a:rPr kumimoji="1" lang="en-US" altLang="ja-JP" sz="105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𝑛</m:t>
                            </m:r>
                          </m:sub>
                        </m:sSub>
                      </m:e>
                    </m:d>
                  </m:oMath>
                </a14:m>
                <a:endParaRPr kumimoji="1" lang="en-US" altLang="ja-JP" sz="1050" b="0" dirty="0"/>
              </a:p>
              <a:p>
                <a:r>
                  <a:rPr lang="ja-JP" altLang="en-US" sz="1050" dirty="0"/>
                  <a:t>辺のベクトルを</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1</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2</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e>
                    </m:groupChr>
                    <m:r>
                      <a:rPr lang="en-US" altLang="ja-JP" sz="1050" b="0" i="1" smtClean="0">
                        <a:latin typeface="Cambria Math" panose="02040503050406030204" pitchFamily="18" charset="0"/>
                      </a:rPr>
                      <m:t>)</m:t>
                    </m:r>
                  </m:oMath>
                </a14:m>
                <a:endParaRPr kumimoji="1" lang="en-US" altLang="ja-JP" sz="1050" b="0" dirty="0"/>
              </a:p>
              <a:p>
                <a:r>
                  <a:rPr kumimoji="1" lang="ja-JP" altLang="en-US" sz="1050" b="0" dirty="0"/>
                  <a:t>法線ベクトルを</a:t>
                </a:r>
                <a14:m>
                  <m:oMath xmlns:m="http://schemas.openxmlformats.org/officeDocument/2006/math">
                    <m:groupChr>
                      <m:groupChrPr>
                        <m:chr m:val="→"/>
                        <m:pos m:val="top"/>
                        <m:ctrlPr>
                          <a:rPr kumimoji="1" lang="ja-JP" altLang="en-US" sz="1050" i="1" smtClean="0">
                            <a:latin typeface="Cambria Math" panose="02040503050406030204" pitchFamily="18" charset="0"/>
                          </a:rPr>
                        </m:ctrlPr>
                      </m:groupChrPr>
                      <m:e>
                        <m:r>
                          <m:rPr>
                            <m:brk m:alnAt="1"/>
                          </m:rPr>
                          <a:rPr kumimoji="1" lang="en-US" altLang="ja-JP" sz="1050" b="0" i="1" smtClean="0">
                            <a:latin typeface="Cambria Math" panose="02040503050406030204" pitchFamily="18" charset="0"/>
                          </a:rPr>
                          <m:t>𝑛</m:t>
                        </m:r>
                      </m:e>
                    </m:groupChr>
                  </m:oMath>
                </a14:m>
                <a:endParaRPr kumimoji="1" lang="en-US" altLang="ja-JP" sz="1050" b="0" dirty="0"/>
              </a:p>
              <a:p>
                <a:r>
                  <a:rPr kumimoji="1" lang="ja-JP" altLang="en-US" sz="1050" dirty="0"/>
                  <a:t>他多面体の頂点を</a:t>
                </a:r>
                <a:r>
                  <a:rPr kumimoji="1" lang="en-US" altLang="ja-JP" sz="1050" dirty="0"/>
                  <a:t>b</a:t>
                </a:r>
                <a:r>
                  <a:rPr lang="ja-JP" altLang="en-US" sz="1050" dirty="0"/>
                  <a:t>としたとき、</a:t>
                </a:r>
                <a:endParaRPr kumimoji="1" lang="ja-JP" altLang="en-US" sz="1050" dirty="0"/>
              </a:p>
            </p:txBody>
          </p:sp>
        </mc:Choice>
        <mc:Fallback>
          <p:sp>
            <p:nvSpPr>
              <p:cNvPr id="220" name="テキスト ボックス 219">
                <a:extLst>
                  <a:ext uri="{FF2B5EF4-FFF2-40B4-BE49-F238E27FC236}">
                    <a16:creationId xmlns:a16="http://schemas.microsoft.com/office/drawing/2014/main" id="{4BE52FA6-9FD2-998F-0957-B65F4D58928C}"/>
                  </a:ext>
                </a:extLst>
              </p:cNvPr>
              <p:cNvSpPr txBox="1">
                <a:spLocks noRot="1" noChangeAspect="1" noMove="1" noResize="1" noEditPoints="1" noAdjustHandles="1" noChangeArrowheads="1" noChangeShapeType="1" noTextEdit="1"/>
              </p:cNvSpPr>
              <p:nvPr/>
            </p:nvSpPr>
            <p:spPr>
              <a:xfrm>
                <a:off x="8662937" y="3910049"/>
                <a:ext cx="2592860" cy="848246"/>
              </a:xfrm>
              <a:prstGeom prst="rect">
                <a:avLst/>
              </a:prstGeom>
              <a:blipFill>
                <a:blip r:embed="rId25"/>
                <a:stretch>
                  <a:fillRect b="-2857"/>
                </a:stretch>
              </a:blipFill>
            </p:spPr>
            <p:txBody>
              <a:bodyPr/>
              <a:lstStyle/>
              <a:p>
                <a:r>
                  <a:rPr lang="ja-JP" altLang="en-US">
                    <a:noFill/>
                  </a:rPr>
                  <a:t> </a:t>
                </a:r>
              </a:p>
            </p:txBody>
          </p:sp>
        </mc:Fallback>
      </mc:AlternateContent>
      <p:sp>
        <p:nvSpPr>
          <p:cNvPr id="222" name="テキスト ボックス 221">
            <a:extLst>
              <a:ext uri="{FF2B5EF4-FFF2-40B4-BE49-F238E27FC236}">
                <a16:creationId xmlns:a16="http://schemas.microsoft.com/office/drawing/2014/main" id="{1C124EE1-C3A3-8711-95C1-30C3380861D3}"/>
              </a:ext>
            </a:extLst>
          </p:cNvPr>
          <p:cNvSpPr txBox="1"/>
          <p:nvPr/>
        </p:nvSpPr>
        <p:spPr>
          <a:xfrm>
            <a:off x="8680393" y="5104802"/>
            <a:ext cx="2127237" cy="261610"/>
          </a:xfrm>
          <a:prstGeom prst="rect">
            <a:avLst/>
          </a:prstGeom>
          <a:noFill/>
        </p:spPr>
        <p:txBody>
          <a:bodyPr wrap="square" rtlCol="0">
            <a:spAutoFit/>
          </a:bodyPr>
          <a:lstStyle/>
          <a:p>
            <a:r>
              <a:rPr kumimoji="1" lang="ja-JP" altLang="en-US" sz="1050" dirty="0"/>
              <a:t>接触している条件は</a:t>
            </a:r>
          </a:p>
        </p:txBody>
      </p:sp>
      <mc:AlternateContent xmlns:mc="http://schemas.openxmlformats.org/markup-compatibility/2006">
        <mc:Choice xmlns:a14="http://schemas.microsoft.com/office/drawing/2010/main" Requires="a14">
          <p:sp>
            <p:nvSpPr>
              <p:cNvPr id="223" name="テキスト ボックス 222">
                <a:extLst>
                  <a:ext uri="{FF2B5EF4-FFF2-40B4-BE49-F238E27FC236}">
                    <a16:creationId xmlns:a16="http://schemas.microsoft.com/office/drawing/2014/main" id="{A9362AF0-E709-3826-5CEB-8054EB1BBE15}"/>
                  </a:ext>
                </a:extLst>
              </p:cNvPr>
              <p:cNvSpPr txBox="1"/>
              <p:nvPr/>
            </p:nvSpPr>
            <p:spPr>
              <a:xfrm>
                <a:off x="8696291" y="5705366"/>
                <a:ext cx="1841469" cy="253916"/>
              </a:xfrm>
              <a:prstGeom prst="rect">
                <a:avLst/>
              </a:prstGeom>
              <a:noFill/>
            </p:spPr>
            <p:txBody>
              <a:bodyPr wrap="square" rtlCol="0">
                <a:spAutoFit/>
              </a:bodyPr>
              <a:lstStyle/>
              <a:p>
                <a:r>
                  <a:rPr lang="ja-JP" altLang="en-US" sz="1050" dirty="0"/>
                  <a:t>が成り立ち、</a:t>
                </a:r>
                <a14:m>
                  <m:oMath xmlns:m="http://schemas.openxmlformats.org/officeDocument/2006/math">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0</m:t>
                        </m:r>
                      </m:sub>
                    </m:sSub>
                    <m:r>
                      <a:rPr lang="en-US" altLang="ja-JP" sz="1050" b="0" i="1" smtClean="0">
                        <a:latin typeface="Cambria Math" panose="02040503050406030204" pitchFamily="18" charset="0"/>
                      </a:rPr>
                      <m:t>~</m:t>
                    </m:r>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oMath>
                </a14:m>
                <a:r>
                  <a:rPr kumimoji="1" lang="ja-JP" altLang="en-US" sz="1050" dirty="0"/>
                  <a:t>に対し</a:t>
                </a:r>
                <a:endParaRPr kumimoji="1" lang="en-US" altLang="ja-JP" sz="1050" dirty="0"/>
              </a:p>
            </p:txBody>
          </p:sp>
        </mc:Choice>
        <mc:Fallback>
          <p:sp>
            <p:nvSpPr>
              <p:cNvPr id="223" name="テキスト ボックス 222">
                <a:extLst>
                  <a:ext uri="{FF2B5EF4-FFF2-40B4-BE49-F238E27FC236}">
                    <a16:creationId xmlns:a16="http://schemas.microsoft.com/office/drawing/2014/main" id="{A9362AF0-E709-3826-5CEB-8054EB1BBE15}"/>
                  </a:ext>
                </a:extLst>
              </p:cNvPr>
              <p:cNvSpPr txBox="1">
                <a:spLocks noRot="1" noChangeAspect="1" noMove="1" noResize="1" noEditPoints="1" noAdjustHandles="1" noChangeArrowheads="1" noChangeShapeType="1" noTextEdit="1"/>
              </p:cNvSpPr>
              <p:nvPr/>
            </p:nvSpPr>
            <p:spPr>
              <a:xfrm>
                <a:off x="8696291" y="5705366"/>
                <a:ext cx="1841469" cy="253916"/>
              </a:xfrm>
              <a:prstGeom prst="rect">
                <a:avLst/>
              </a:prstGeom>
              <a:blipFill>
                <a:blip r:embed="rId26"/>
                <a:stretch>
                  <a:fillRect b="-1190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4" name="テキスト ボックス 223">
                <a:extLst>
                  <a:ext uri="{FF2B5EF4-FFF2-40B4-BE49-F238E27FC236}">
                    <a16:creationId xmlns:a16="http://schemas.microsoft.com/office/drawing/2014/main" id="{B51E1A6A-94FB-FFB7-3F62-E9DAFDBE1669}"/>
                  </a:ext>
                </a:extLst>
              </p:cNvPr>
              <p:cNvSpPr txBox="1"/>
              <p:nvPr/>
            </p:nvSpPr>
            <p:spPr>
              <a:xfrm>
                <a:off x="8710418" y="6300592"/>
                <a:ext cx="1841469" cy="415498"/>
              </a:xfrm>
              <a:prstGeom prst="rect">
                <a:avLst/>
              </a:prstGeom>
              <a:noFill/>
            </p:spPr>
            <p:txBody>
              <a:bodyPr wrap="square" rtlCol="0">
                <a:spAutoFit/>
              </a:bodyPr>
              <a:lstStyle/>
              <a:p>
                <a:r>
                  <a:rPr lang="ja-JP" altLang="en-US" sz="1050" dirty="0"/>
                  <a:t>が成り立つ</a:t>
                </a:r>
                <a14:m>
                  <m:oMath xmlns:m="http://schemas.openxmlformats.org/officeDocument/2006/math">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oMath>
                </a14:m>
                <a:r>
                  <a:rPr kumimoji="1" lang="ja-JP" altLang="en-US" sz="1050" dirty="0"/>
                  <a:t>が奇数個存在する場合である</a:t>
                </a:r>
                <a:endParaRPr kumimoji="1" lang="en-US" altLang="ja-JP" sz="1050" dirty="0"/>
              </a:p>
            </p:txBody>
          </p:sp>
        </mc:Choice>
        <mc:Fallback>
          <p:sp>
            <p:nvSpPr>
              <p:cNvPr id="224" name="テキスト ボックス 223">
                <a:extLst>
                  <a:ext uri="{FF2B5EF4-FFF2-40B4-BE49-F238E27FC236}">
                    <a16:creationId xmlns:a16="http://schemas.microsoft.com/office/drawing/2014/main" id="{B51E1A6A-94FB-FFB7-3F62-E9DAFDBE1669}"/>
                  </a:ext>
                </a:extLst>
              </p:cNvPr>
              <p:cNvSpPr txBox="1">
                <a:spLocks noRot="1" noChangeAspect="1" noMove="1" noResize="1" noEditPoints="1" noAdjustHandles="1" noChangeArrowheads="1" noChangeShapeType="1" noTextEdit="1"/>
              </p:cNvSpPr>
              <p:nvPr/>
            </p:nvSpPr>
            <p:spPr>
              <a:xfrm>
                <a:off x="8710418" y="6300592"/>
                <a:ext cx="1841469" cy="415498"/>
              </a:xfrm>
              <a:prstGeom prst="rect">
                <a:avLst/>
              </a:prstGeom>
              <a:blipFill>
                <a:blip r:embed="rId27"/>
                <a:stretch>
                  <a:fillRect b="-7353"/>
                </a:stretch>
              </a:blipFill>
            </p:spPr>
            <p:txBody>
              <a:bodyPr/>
              <a:lstStyle/>
              <a:p>
                <a:r>
                  <a:rPr lang="ja-JP" altLang="en-US">
                    <a:noFill/>
                  </a:rPr>
                  <a:t> </a:t>
                </a:r>
              </a:p>
            </p:txBody>
          </p:sp>
        </mc:Fallback>
      </mc:AlternateContent>
      <p:sp>
        <p:nvSpPr>
          <p:cNvPr id="3" name="楕円 2">
            <a:extLst>
              <a:ext uri="{FF2B5EF4-FFF2-40B4-BE49-F238E27FC236}">
                <a16:creationId xmlns:a16="http://schemas.microsoft.com/office/drawing/2014/main" id="{3412E0F1-1FB1-DCBD-A8DC-5BF9A31F33EF}"/>
              </a:ext>
            </a:extLst>
          </p:cNvPr>
          <p:cNvSpPr/>
          <p:nvPr/>
        </p:nvSpPr>
        <p:spPr>
          <a:xfrm>
            <a:off x="4545446" y="382646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F3A4C67-68CD-D560-0241-CFFD4ABDBCC0}"/>
                  </a:ext>
                </a:extLst>
              </p:cNvPr>
              <p:cNvSpPr txBox="1"/>
              <p:nvPr/>
            </p:nvSpPr>
            <p:spPr>
              <a:xfrm>
                <a:off x="5687938" y="3961040"/>
                <a:ext cx="27822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200" b="1" i="1" smtClean="0">
                              <a:latin typeface="Cambria Math" panose="02040503050406030204" pitchFamily="18" charset="0"/>
                            </a:rPr>
                          </m:ctrlPr>
                        </m:accPr>
                        <m:e>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𝟑</m:t>
                              </m:r>
                            </m:sub>
                          </m:sSub>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𝟐</m:t>
                              </m:r>
                            </m:sub>
                          </m:sSub>
                        </m:e>
                      </m:acc>
                    </m:oMath>
                  </m:oMathPara>
                </a14:m>
                <a:endParaRPr kumimoji="1" lang="en-US" altLang="ja-JP" sz="1200" b="1" dirty="0"/>
              </a:p>
            </p:txBody>
          </p:sp>
        </mc:Choice>
        <mc:Fallback>
          <p:sp>
            <p:nvSpPr>
              <p:cNvPr id="5" name="テキスト ボックス 4">
                <a:extLst>
                  <a:ext uri="{FF2B5EF4-FFF2-40B4-BE49-F238E27FC236}">
                    <a16:creationId xmlns:a16="http://schemas.microsoft.com/office/drawing/2014/main" id="{6F3A4C67-68CD-D560-0241-CFFD4ABDBCC0}"/>
                  </a:ext>
                </a:extLst>
              </p:cNvPr>
              <p:cNvSpPr txBox="1">
                <a:spLocks noRot="1" noChangeAspect="1" noMove="1" noResize="1" noEditPoints="1" noAdjustHandles="1" noChangeArrowheads="1" noChangeShapeType="1" noTextEdit="1"/>
              </p:cNvSpPr>
              <p:nvPr/>
            </p:nvSpPr>
            <p:spPr>
              <a:xfrm>
                <a:off x="5687938" y="3961040"/>
                <a:ext cx="278228" cy="276999"/>
              </a:xfrm>
              <a:prstGeom prst="rect">
                <a:avLst/>
              </a:prstGeom>
              <a:blipFill>
                <a:blip r:embed="rId28"/>
                <a:stretch>
                  <a:fillRect r="-673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A1E82A4-157B-4FC2-8336-1AD2DB8A59FF}"/>
                  </a:ext>
                </a:extLst>
              </p:cNvPr>
              <p:cNvSpPr txBox="1"/>
              <p:nvPr/>
            </p:nvSpPr>
            <p:spPr>
              <a:xfrm>
                <a:off x="5684669" y="4340821"/>
                <a:ext cx="449817"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1200" b="1" i="1" smtClean="0">
                              <a:latin typeface="Cambria Math" panose="02040503050406030204" pitchFamily="18" charset="0"/>
                            </a:rPr>
                          </m:ctrlPr>
                        </m:accPr>
                        <m:e>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𝟏</m:t>
                              </m:r>
                            </m:sub>
                          </m:sSub>
                          <m:sSub>
                            <m:sSubPr>
                              <m:ctrlPr>
                                <a:rPr lang="en-US" altLang="ja-JP" sz="1200" b="1" i="1">
                                  <a:latin typeface="Cambria Math" panose="02040503050406030204" pitchFamily="18" charset="0"/>
                                </a:rPr>
                              </m:ctrlPr>
                            </m:sSubPr>
                            <m:e>
                              <m:r>
                                <a:rPr lang="en-US" altLang="ja-JP" sz="1200" b="1" i="1">
                                  <a:latin typeface="Cambria Math" panose="02040503050406030204" pitchFamily="18" charset="0"/>
                                </a:rPr>
                                <m:t>𝒂</m:t>
                              </m:r>
                            </m:e>
                            <m:sub>
                              <m:r>
                                <a:rPr lang="en-US" altLang="ja-JP" sz="1200" b="1" i="1">
                                  <a:latin typeface="Cambria Math" panose="02040503050406030204" pitchFamily="18" charset="0"/>
                                </a:rPr>
                                <m:t>𝟐</m:t>
                              </m:r>
                            </m:sub>
                          </m:sSub>
                        </m:e>
                      </m:acc>
                    </m:oMath>
                  </m:oMathPara>
                </a14:m>
                <a:endParaRPr kumimoji="1" lang="en-US" altLang="ja-JP" sz="1200" b="1" dirty="0"/>
              </a:p>
            </p:txBody>
          </p:sp>
        </mc:Choice>
        <mc:Fallback>
          <p:sp>
            <p:nvSpPr>
              <p:cNvPr id="6" name="テキスト ボックス 5">
                <a:extLst>
                  <a:ext uri="{FF2B5EF4-FFF2-40B4-BE49-F238E27FC236}">
                    <a16:creationId xmlns:a16="http://schemas.microsoft.com/office/drawing/2014/main" id="{3A1E82A4-157B-4FC2-8336-1AD2DB8A59FF}"/>
                  </a:ext>
                </a:extLst>
              </p:cNvPr>
              <p:cNvSpPr txBox="1">
                <a:spLocks noRot="1" noChangeAspect="1" noMove="1" noResize="1" noEditPoints="1" noAdjustHandles="1" noChangeArrowheads="1" noChangeShapeType="1" noTextEdit="1"/>
              </p:cNvSpPr>
              <p:nvPr/>
            </p:nvSpPr>
            <p:spPr>
              <a:xfrm>
                <a:off x="5684669" y="4340821"/>
                <a:ext cx="449817" cy="276999"/>
              </a:xfrm>
              <a:prstGeom prst="rect">
                <a:avLst/>
              </a:prstGeom>
              <a:blipFill>
                <a:blip r:embed="rId29"/>
                <a:stretch>
                  <a:fillRect r="-411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FBB6070-027E-06D8-C4F4-F3FBDBAFD622}"/>
                  </a:ext>
                </a:extLst>
              </p:cNvPr>
              <p:cNvSpPr txBox="1"/>
              <p:nvPr/>
            </p:nvSpPr>
            <p:spPr>
              <a:xfrm>
                <a:off x="7938501" y="4373700"/>
                <a:ext cx="1603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𝒃</m:t>
                      </m:r>
                    </m:oMath>
                  </m:oMathPara>
                </a14:m>
                <a:endParaRPr kumimoji="1" lang="ja-JP" altLang="en-US" sz="1400" b="1" dirty="0"/>
              </a:p>
            </p:txBody>
          </p:sp>
        </mc:Choice>
        <mc:Fallback>
          <p:sp>
            <p:nvSpPr>
              <p:cNvPr id="7" name="テキスト ボックス 6">
                <a:extLst>
                  <a:ext uri="{FF2B5EF4-FFF2-40B4-BE49-F238E27FC236}">
                    <a16:creationId xmlns:a16="http://schemas.microsoft.com/office/drawing/2014/main" id="{4FBB6070-027E-06D8-C4F4-F3FBDBAFD622}"/>
                  </a:ext>
                </a:extLst>
              </p:cNvPr>
              <p:cNvSpPr txBox="1">
                <a:spLocks noRot="1" noChangeAspect="1" noMove="1" noResize="1" noEditPoints="1" noAdjustHandles="1" noChangeArrowheads="1" noChangeShapeType="1" noTextEdit="1"/>
              </p:cNvSpPr>
              <p:nvPr/>
            </p:nvSpPr>
            <p:spPr>
              <a:xfrm>
                <a:off x="7938501" y="4373700"/>
                <a:ext cx="160300" cy="215444"/>
              </a:xfrm>
              <a:prstGeom prst="rect">
                <a:avLst/>
              </a:prstGeom>
              <a:blipFill>
                <a:blip r:embed="rId15"/>
                <a:stretch>
                  <a:fillRect l="-25926" r="-22222" b="-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2BB6E39B-B1B4-FC3D-7451-1AC382C10B4E}"/>
                  </a:ext>
                </a:extLst>
              </p:cNvPr>
              <p:cNvSpPr txBox="1"/>
              <p:nvPr/>
            </p:nvSpPr>
            <p:spPr>
              <a:xfrm>
                <a:off x="5997578" y="3479216"/>
                <a:ext cx="16030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𝒃</m:t>
                      </m:r>
                    </m:oMath>
                  </m:oMathPara>
                </a14:m>
                <a:endParaRPr kumimoji="1" lang="ja-JP" altLang="en-US" sz="1400" b="1" dirty="0"/>
              </a:p>
            </p:txBody>
          </p:sp>
        </mc:Choice>
        <mc:Fallback>
          <p:sp>
            <p:nvSpPr>
              <p:cNvPr id="8" name="テキスト ボックス 7">
                <a:extLst>
                  <a:ext uri="{FF2B5EF4-FFF2-40B4-BE49-F238E27FC236}">
                    <a16:creationId xmlns:a16="http://schemas.microsoft.com/office/drawing/2014/main" id="{2BB6E39B-B1B4-FC3D-7451-1AC382C10B4E}"/>
                  </a:ext>
                </a:extLst>
              </p:cNvPr>
              <p:cNvSpPr txBox="1">
                <a:spLocks noRot="1" noChangeAspect="1" noMove="1" noResize="1" noEditPoints="1" noAdjustHandles="1" noChangeArrowheads="1" noChangeShapeType="1" noTextEdit="1"/>
              </p:cNvSpPr>
              <p:nvPr/>
            </p:nvSpPr>
            <p:spPr>
              <a:xfrm>
                <a:off x="5997578" y="3479216"/>
                <a:ext cx="160300" cy="215444"/>
              </a:xfrm>
              <a:prstGeom prst="rect">
                <a:avLst/>
              </a:prstGeom>
              <a:blipFill>
                <a:blip r:embed="rId17"/>
                <a:stretch>
                  <a:fillRect l="-26923" r="-26923" b="-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0545DE0-F7D1-C5E3-1367-27CFFFD9FF0F}"/>
                  </a:ext>
                </a:extLst>
              </p:cNvPr>
              <p:cNvSpPr txBox="1"/>
              <p:nvPr/>
            </p:nvSpPr>
            <p:spPr>
              <a:xfrm>
                <a:off x="8403867" y="4269391"/>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𝟏</m:t>
                          </m:r>
                        </m:sub>
                      </m:sSub>
                    </m:oMath>
                  </m:oMathPara>
                </a14:m>
                <a:endParaRPr kumimoji="1" lang="ja-JP" altLang="en-US" b="1" dirty="0"/>
              </a:p>
            </p:txBody>
          </p:sp>
        </mc:Choice>
        <mc:Fallback>
          <p:sp>
            <p:nvSpPr>
              <p:cNvPr id="10" name="テキスト ボックス 9">
                <a:extLst>
                  <a:ext uri="{FF2B5EF4-FFF2-40B4-BE49-F238E27FC236}">
                    <a16:creationId xmlns:a16="http://schemas.microsoft.com/office/drawing/2014/main" id="{90545DE0-F7D1-C5E3-1367-27CFFFD9FF0F}"/>
                  </a:ext>
                </a:extLst>
              </p:cNvPr>
              <p:cNvSpPr txBox="1">
                <a:spLocks noRot="1" noChangeAspect="1" noMove="1" noResize="1" noEditPoints="1" noAdjustHandles="1" noChangeArrowheads="1" noChangeShapeType="1" noTextEdit="1"/>
              </p:cNvSpPr>
              <p:nvPr/>
            </p:nvSpPr>
            <p:spPr>
              <a:xfrm>
                <a:off x="8403867" y="4269391"/>
                <a:ext cx="249492" cy="215444"/>
              </a:xfrm>
              <a:prstGeom prst="rect">
                <a:avLst/>
              </a:prstGeom>
              <a:blipFill>
                <a:blip r:embed="rId30"/>
                <a:stretch>
                  <a:fillRect l="-9756" r="-2439" b="-13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371526F2-CE84-88FB-FAD8-B8A3B27B973B}"/>
                  </a:ext>
                </a:extLst>
              </p:cNvPr>
              <p:cNvSpPr txBox="1"/>
              <p:nvPr/>
            </p:nvSpPr>
            <p:spPr>
              <a:xfrm>
                <a:off x="7650671" y="4259026"/>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𝟐</m:t>
                          </m:r>
                        </m:sub>
                      </m:sSub>
                    </m:oMath>
                  </m:oMathPara>
                </a14:m>
                <a:endParaRPr kumimoji="1" lang="ja-JP" altLang="en-US" b="1" dirty="0"/>
              </a:p>
            </p:txBody>
          </p:sp>
        </mc:Choice>
        <mc:Fallback>
          <p:sp>
            <p:nvSpPr>
              <p:cNvPr id="12" name="テキスト ボックス 11">
                <a:extLst>
                  <a:ext uri="{FF2B5EF4-FFF2-40B4-BE49-F238E27FC236}">
                    <a16:creationId xmlns:a16="http://schemas.microsoft.com/office/drawing/2014/main" id="{371526F2-CE84-88FB-FAD8-B8A3B27B973B}"/>
                  </a:ext>
                </a:extLst>
              </p:cNvPr>
              <p:cNvSpPr txBox="1">
                <a:spLocks noRot="1" noChangeAspect="1" noMove="1" noResize="1" noEditPoints="1" noAdjustHandles="1" noChangeArrowheads="1" noChangeShapeType="1" noTextEdit="1"/>
              </p:cNvSpPr>
              <p:nvPr/>
            </p:nvSpPr>
            <p:spPr>
              <a:xfrm>
                <a:off x="7650671" y="4259026"/>
                <a:ext cx="249492" cy="215444"/>
              </a:xfrm>
              <a:prstGeom prst="rect">
                <a:avLst/>
              </a:prstGeom>
              <a:blipFill>
                <a:blip r:embed="rId31"/>
                <a:stretch>
                  <a:fillRect l="-7317" r="-4878"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A999F7CD-F2EF-41FD-11F9-B845DDD02605}"/>
                  </a:ext>
                </a:extLst>
              </p:cNvPr>
              <p:cNvSpPr txBox="1"/>
              <p:nvPr/>
            </p:nvSpPr>
            <p:spPr>
              <a:xfrm>
                <a:off x="7626599" y="3537118"/>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𝟑</m:t>
                          </m:r>
                        </m:sub>
                      </m:sSub>
                    </m:oMath>
                  </m:oMathPara>
                </a14:m>
                <a:endParaRPr kumimoji="1" lang="ja-JP" altLang="en-US" sz="1400" b="1" dirty="0"/>
              </a:p>
            </p:txBody>
          </p:sp>
        </mc:Choice>
        <mc:Fallback>
          <p:sp>
            <p:nvSpPr>
              <p:cNvPr id="14" name="テキスト ボックス 13">
                <a:extLst>
                  <a:ext uri="{FF2B5EF4-FFF2-40B4-BE49-F238E27FC236}">
                    <a16:creationId xmlns:a16="http://schemas.microsoft.com/office/drawing/2014/main" id="{A999F7CD-F2EF-41FD-11F9-B845DDD02605}"/>
                  </a:ext>
                </a:extLst>
              </p:cNvPr>
              <p:cNvSpPr txBox="1">
                <a:spLocks noRot="1" noChangeAspect="1" noMove="1" noResize="1" noEditPoints="1" noAdjustHandles="1" noChangeArrowheads="1" noChangeShapeType="1" noTextEdit="1"/>
              </p:cNvSpPr>
              <p:nvPr/>
            </p:nvSpPr>
            <p:spPr>
              <a:xfrm>
                <a:off x="7626599" y="3537118"/>
                <a:ext cx="249492" cy="215444"/>
              </a:xfrm>
              <a:prstGeom prst="rect">
                <a:avLst/>
              </a:prstGeom>
              <a:blipFill>
                <a:blip r:embed="rId32"/>
                <a:stretch>
                  <a:fillRect l="-7317" r="-4878" b="-13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B33EA44D-91C7-9830-7469-AE1263D5C72A}"/>
                  </a:ext>
                </a:extLst>
              </p:cNvPr>
              <p:cNvSpPr txBox="1"/>
              <p:nvPr/>
            </p:nvSpPr>
            <p:spPr>
              <a:xfrm>
                <a:off x="8384001" y="3541610"/>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𝟒</m:t>
                          </m:r>
                        </m:sub>
                      </m:sSub>
                    </m:oMath>
                  </m:oMathPara>
                </a14:m>
                <a:endParaRPr kumimoji="1" lang="ja-JP" altLang="en-US" b="1" dirty="0"/>
              </a:p>
            </p:txBody>
          </p:sp>
        </mc:Choice>
        <mc:Fallback>
          <p:sp>
            <p:nvSpPr>
              <p:cNvPr id="15" name="テキスト ボックス 14">
                <a:extLst>
                  <a:ext uri="{FF2B5EF4-FFF2-40B4-BE49-F238E27FC236}">
                    <a16:creationId xmlns:a16="http://schemas.microsoft.com/office/drawing/2014/main" id="{B33EA44D-91C7-9830-7469-AE1263D5C72A}"/>
                  </a:ext>
                </a:extLst>
              </p:cNvPr>
              <p:cNvSpPr txBox="1">
                <a:spLocks noRot="1" noChangeAspect="1" noMove="1" noResize="1" noEditPoints="1" noAdjustHandles="1" noChangeArrowheads="1" noChangeShapeType="1" noTextEdit="1"/>
              </p:cNvSpPr>
              <p:nvPr/>
            </p:nvSpPr>
            <p:spPr>
              <a:xfrm>
                <a:off x="8384001" y="3541610"/>
                <a:ext cx="249492" cy="215444"/>
              </a:xfrm>
              <a:prstGeom prst="rect">
                <a:avLst/>
              </a:prstGeom>
              <a:blipFill>
                <a:blip r:embed="rId33"/>
                <a:stretch>
                  <a:fillRect l="-7317" r="-4878"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4F5D87C7-72BB-B241-3078-A6FD098C09C3}"/>
                  </a:ext>
                </a:extLst>
              </p:cNvPr>
              <p:cNvSpPr txBox="1"/>
              <p:nvPr/>
            </p:nvSpPr>
            <p:spPr>
              <a:xfrm>
                <a:off x="7439171" y="4269391"/>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𝟏</m:t>
                          </m:r>
                        </m:sub>
                      </m:sSub>
                    </m:oMath>
                  </m:oMathPara>
                </a14:m>
                <a:endParaRPr kumimoji="1" lang="ja-JP" altLang="en-US" b="1" dirty="0"/>
              </a:p>
            </p:txBody>
          </p:sp>
        </mc:Choice>
        <mc:Fallback>
          <p:sp>
            <p:nvSpPr>
              <p:cNvPr id="18" name="テキスト ボックス 17">
                <a:extLst>
                  <a:ext uri="{FF2B5EF4-FFF2-40B4-BE49-F238E27FC236}">
                    <a16:creationId xmlns:a16="http://schemas.microsoft.com/office/drawing/2014/main" id="{4F5D87C7-72BB-B241-3078-A6FD098C09C3}"/>
                  </a:ext>
                </a:extLst>
              </p:cNvPr>
              <p:cNvSpPr txBox="1">
                <a:spLocks noRot="1" noChangeAspect="1" noMove="1" noResize="1" noEditPoints="1" noAdjustHandles="1" noChangeArrowheads="1" noChangeShapeType="1" noTextEdit="1"/>
              </p:cNvSpPr>
              <p:nvPr/>
            </p:nvSpPr>
            <p:spPr>
              <a:xfrm>
                <a:off x="7439171" y="4269391"/>
                <a:ext cx="249492" cy="215444"/>
              </a:xfrm>
              <a:prstGeom prst="rect">
                <a:avLst/>
              </a:prstGeom>
              <a:blipFill>
                <a:blip r:embed="rId34"/>
                <a:stretch>
                  <a:fillRect l="-7317" r="-4878" b="-13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A40C9C1E-4E55-DCED-3B3D-654B04D52D8F}"/>
                  </a:ext>
                </a:extLst>
              </p:cNvPr>
              <p:cNvSpPr txBox="1"/>
              <p:nvPr/>
            </p:nvSpPr>
            <p:spPr>
              <a:xfrm>
                <a:off x="6641048" y="4233993"/>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𝟐</m:t>
                          </m:r>
                        </m:sub>
                      </m:sSub>
                    </m:oMath>
                  </m:oMathPara>
                </a14:m>
                <a:endParaRPr kumimoji="1" lang="ja-JP" altLang="en-US" b="1" dirty="0"/>
              </a:p>
            </p:txBody>
          </p:sp>
        </mc:Choice>
        <mc:Fallback>
          <p:sp>
            <p:nvSpPr>
              <p:cNvPr id="19" name="テキスト ボックス 18">
                <a:extLst>
                  <a:ext uri="{FF2B5EF4-FFF2-40B4-BE49-F238E27FC236}">
                    <a16:creationId xmlns:a16="http://schemas.microsoft.com/office/drawing/2014/main" id="{A40C9C1E-4E55-DCED-3B3D-654B04D52D8F}"/>
                  </a:ext>
                </a:extLst>
              </p:cNvPr>
              <p:cNvSpPr txBox="1">
                <a:spLocks noRot="1" noChangeAspect="1" noMove="1" noResize="1" noEditPoints="1" noAdjustHandles="1" noChangeArrowheads="1" noChangeShapeType="1" noTextEdit="1"/>
              </p:cNvSpPr>
              <p:nvPr/>
            </p:nvSpPr>
            <p:spPr>
              <a:xfrm>
                <a:off x="6641048" y="4233993"/>
                <a:ext cx="249492" cy="215444"/>
              </a:xfrm>
              <a:prstGeom prst="rect">
                <a:avLst/>
              </a:prstGeom>
              <a:blipFill>
                <a:blip r:embed="rId31"/>
                <a:stretch>
                  <a:fillRect l="-7317" r="-4878"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A148B8CB-B53F-7540-7F22-ECC3D1961EF2}"/>
                  </a:ext>
                </a:extLst>
              </p:cNvPr>
              <p:cNvSpPr txBox="1"/>
              <p:nvPr/>
            </p:nvSpPr>
            <p:spPr>
              <a:xfrm>
                <a:off x="6662773" y="3543102"/>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𝟑</m:t>
                          </m:r>
                        </m:sub>
                      </m:sSub>
                    </m:oMath>
                  </m:oMathPara>
                </a14:m>
                <a:endParaRPr kumimoji="1" lang="ja-JP" altLang="en-US" sz="1400" b="1" dirty="0"/>
              </a:p>
            </p:txBody>
          </p:sp>
        </mc:Choice>
        <mc:Fallback>
          <p:sp>
            <p:nvSpPr>
              <p:cNvPr id="24" name="テキスト ボックス 23">
                <a:extLst>
                  <a:ext uri="{FF2B5EF4-FFF2-40B4-BE49-F238E27FC236}">
                    <a16:creationId xmlns:a16="http://schemas.microsoft.com/office/drawing/2014/main" id="{A148B8CB-B53F-7540-7F22-ECC3D1961EF2}"/>
                  </a:ext>
                </a:extLst>
              </p:cNvPr>
              <p:cNvSpPr txBox="1">
                <a:spLocks noRot="1" noChangeAspect="1" noMove="1" noResize="1" noEditPoints="1" noAdjustHandles="1" noChangeArrowheads="1" noChangeShapeType="1" noTextEdit="1"/>
              </p:cNvSpPr>
              <p:nvPr/>
            </p:nvSpPr>
            <p:spPr>
              <a:xfrm>
                <a:off x="6662773" y="3543102"/>
                <a:ext cx="249492" cy="215444"/>
              </a:xfrm>
              <a:prstGeom prst="rect">
                <a:avLst/>
              </a:prstGeom>
              <a:blipFill>
                <a:blip r:embed="rId35"/>
                <a:stretch>
                  <a:fillRect l="-9756" r="-2439" b="-13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4BE638B7-ACB0-154A-2D49-E62A9914CEAC}"/>
                  </a:ext>
                </a:extLst>
              </p:cNvPr>
              <p:cNvSpPr txBox="1"/>
              <p:nvPr/>
            </p:nvSpPr>
            <p:spPr>
              <a:xfrm>
                <a:off x="7445385" y="3541610"/>
                <a:ext cx="24949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rPr>
                          </m:ctrlPr>
                        </m:sSubPr>
                        <m:e>
                          <m:r>
                            <a:rPr kumimoji="1" lang="en-US" altLang="ja-JP" sz="1400" b="1" i="1" smtClean="0">
                              <a:latin typeface="Cambria Math" panose="02040503050406030204" pitchFamily="18" charset="0"/>
                            </a:rPr>
                            <m:t>𝒂</m:t>
                          </m:r>
                        </m:e>
                        <m:sub>
                          <m:r>
                            <a:rPr kumimoji="1" lang="en-US" altLang="ja-JP" sz="1400" b="1" i="1" smtClean="0">
                              <a:latin typeface="Cambria Math" panose="02040503050406030204" pitchFamily="18" charset="0"/>
                            </a:rPr>
                            <m:t>𝟒</m:t>
                          </m:r>
                        </m:sub>
                      </m:sSub>
                    </m:oMath>
                  </m:oMathPara>
                </a14:m>
                <a:endParaRPr kumimoji="1" lang="ja-JP" altLang="en-US" b="1" dirty="0"/>
              </a:p>
            </p:txBody>
          </p:sp>
        </mc:Choice>
        <mc:Fallback>
          <p:sp>
            <p:nvSpPr>
              <p:cNvPr id="25" name="テキスト ボックス 24">
                <a:extLst>
                  <a:ext uri="{FF2B5EF4-FFF2-40B4-BE49-F238E27FC236}">
                    <a16:creationId xmlns:a16="http://schemas.microsoft.com/office/drawing/2014/main" id="{4BE638B7-ACB0-154A-2D49-E62A9914CEAC}"/>
                  </a:ext>
                </a:extLst>
              </p:cNvPr>
              <p:cNvSpPr txBox="1">
                <a:spLocks noRot="1" noChangeAspect="1" noMove="1" noResize="1" noEditPoints="1" noAdjustHandles="1" noChangeArrowheads="1" noChangeShapeType="1" noTextEdit="1"/>
              </p:cNvSpPr>
              <p:nvPr/>
            </p:nvSpPr>
            <p:spPr>
              <a:xfrm>
                <a:off x="7445385" y="3541610"/>
                <a:ext cx="249492" cy="215444"/>
              </a:xfrm>
              <a:prstGeom prst="rect">
                <a:avLst/>
              </a:prstGeom>
              <a:blipFill>
                <a:blip r:embed="rId33"/>
                <a:stretch>
                  <a:fillRect l="-7317" r="-4878" b="-142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294A9501-7151-A53A-7D12-215EEFFA2183}"/>
                  </a:ext>
                </a:extLst>
              </p:cNvPr>
              <p:cNvSpPr txBox="1"/>
              <p:nvPr/>
            </p:nvSpPr>
            <p:spPr>
              <a:xfrm>
                <a:off x="7126489" y="3301893"/>
                <a:ext cx="1206936" cy="250197"/>
              </a:xfrm>
              <a:prstGeom prst="rect">
                <a:avLst/>
              </a:prstGeom>
              <a:noFill/>
            </p:spPr>
            <p:txBody>
              <a:bodyPr wrap="square" rtlCol="0">
                <a:spAutoFit/>
              </a:bodyPr>
              <a:lstStyle/>
              <a:p>
                <a:r>
                  <a:rPr lang="ja-JP" altLang="en-US" sz="900" b="1" dirty="0"/>
                  <a:t>面</a:t>
                </a:r>
                <a14:m>
                  <m:oMath xmlns:m="http://schemas.openxmlformats.org/officeDocument/2006/math">
                    <m:sSub>
                      <m:sSubPr>
                        <m:ctrlPr>
                          <a:rPr lang="en-US" altLang="ja-JP" sz="1050" b="1" i="1" smtClean="0">
                            <a:latin typeface="Cambria Math" panose="02040503050406030204" pitchFamily="18" charset="0"/>
                          </a:rPr>
                        </m:ctrlPr>
                      </m:sSubPr>
                      <m:e>
                        <m:r>
                          <a:rPr lang="en-US" altLang="ja-JP" sz="1050" b="1" i="1" smtClean="0">
                            <a:latin typeface="Cambria Math" panose="02040503050406030204" pitchFamily="18" charset="0"/>
                          </a:rPr>
                          <m:t>𝒂</m:t>
                        </m:r>
                      </m:e>
                      <m:sub>
                        <m:r>
                          <a:rPr lang="en-US" altLang="ja-JP" sz="1050" b="1" i="1" smtClean="0">
                            <a:latin typeface="Cambria Math" panose="02040503050406030204" pitchFamily="18" charset="0"/>
                          </a:rPr>
                          <m:t>𝟏</m:t>
                        </m:r>
                      </m:sub>
                    </m:sSub>
                    <m:sSub>
                      <m:sSubPr>
                        <m:ctrlPr>
                          <a:rPr lang="en-US" altLang="ja-JP" sz="1050" b="1" i="1" smtClean="0">
                            <a:latin typeface="Cambria Math" panose="02040503050406030204" pitchFamily="18" charset="0"/>
                          </a:rPr>
                        </m:ctrlPr>
                      </m:sSubPr>
                      <m:e>
                        <m:r>
                          <a:rPr lang="en-US" altLang="ja-JP" sz="1050" b="1" i="1" smtClean="0">
                            <a:latin typeface="Cambria Math" panose="02040503050406030204" pitchFamily="18" charset="0"/>
                          </a:rPr>
                          <m:t>𝒂</m:t>
                        </m:r>
                      </m:e>
                      <m:sub>
                        <m:r>
                          <a:rPr lang="en-US" altLang="ja-JP" sz="1050" b="1" i="1" smtClean="0">
                            <a:latin typeface="Cambria Math" panose="02040503050406030204" pitchFamily="18" charset="0"/>
                          </a:rPr>
                          <m:t>𝟐</m:t>
                        </m:r>
                      </m:sub>
                    </m:sSub>
                    <m:sSub>
                      <m:sSubPr>
                        <m:ctrlPr>
                          <a:rPr lang="en-US" altLang="ja-JP" sz="1050" b="1" i="1" smtClean="0">
                            <a:latin typeface="Cambria Math" panose="02040503050406030204" pitchFamily="18" charset="0"/>
                          </a:rPr>
                        </m:ctrlPr>
                      </m:sSubPr>
                      <m:e>
                        <m:r>
                          <a:rPr lang="en-US" altLang="ja-JP" sz="1050" b="1" i="1" smtClean="0">
                            <a:latin typeface="Cambria Math" panose="02040503050406030204" pitchFamily="18" charset="0"/>
                          </a:rPr>
                          <m:t>𝒂</m:t>
                        </m:r>
                      </m:e>
                      <m:sub>
                        <m:r>
                          <a:rPr lang="en-US" altLang="ja-JP" sz="1050" b="1" i="1" smtClean="0">
                            <a:latin typeface="Cambria Math" panose="02040503050406030204" pitchFamily="18" charset="0"/>
                          </a:rPr>
                          <m:t>𝟑</m:t>
                        </m:r>
                      </m:sub>
                    </m:sSub>
                    <m:sSub>
                      <m:sSubPr>
                        <m:ctrlPr>
                          <a:rPr lang="en-US" altLang="ja-JP" sz="1050" b="1" i="1" smtClean="0">
                            <a:latin typeface="Cambria Math" panose="02040503050406030204" pitchFamily="18" charset="0"/>
                          </a:rPr>
                        </m:ctrlPr>
                      </m:sSubPr>
                      <m:e>
                        <m:r>
                          <a:rPr lang="en-US" altLang="ja-JP" sz="1050" b="1" i="1" smtClean="0">
                            <a:latin typeface="Cambria Math" panose="02040503050406030204" pitchFamily="18" charset="0"/>
                          </a:rPr>
                          <m:t>𝒂</m:t>
                        </m:r>
                      </m:e>
                      <m:sub>
                        <m:r>
                          <a:rPr lang="en-US" altLang="ja-JP" sz="1050" b="1" i="1" smtClean="0">
                            <a:latin typeface="Cambria Math" panose="02040503050406030204" pitchFamily="18" charset="0"/>
                          </a:rPr>
                          <m:t>𝟒</m:t>
                        </m:r>
                      </m:sub>
                    </m:sSub>
                  </m:oMath>
                </a14:m>
                <a:r>
                  <a:rPr kumimoji="1" lang="ja-JP" altLang="en-US" sz="900" b="1" dirty="0"/>
                  <a:t>表面</a:t>
                </a:r>
                <a:endParaRPr kumimoji="1" lang="en-US" altLang="ja-JP" sz="900" b="1" dirty="0"/>
              </a:p>
            </p:txBody>
          </p:sp>
        </mc:Choice>
        <mc:Fallback>
          <p:sp>
            <p:nvSpPr>
              <p:cNvPr id="27" name="テキスト ボックス 26">
                <a:extLst>
                  <a:ext uri="{FF2B5EF4-FFF2-40B4-BE49-F238E27FC236}">
                    <a16:creationId xmlns:a16="http://schemas.microsoft.com/office/drawing/2014/main" id="{294A9501-7151-A53A-7D12-215EEFFA2183}"/>
                  </a:ext>
                </a:extLst>
              </p:cNvPr>
              <p:cNvSpPr txBox="1">
                <a:spLocks noRot="1" noChangeAspect="1" noMove="1" noResize="1" noEditPoints="1" noAdjustHandles="1" noChangeArrowheads="1" noChangeShapeType="1" noTextEdit="1"/>
              </p:cNvSpPr>
              <p:nvPr/>
            </p:nvSpPr>
            <p:spPr>
              <a:xfrm>
                <a:off x="7126489" y="3301893"/>
                <a:ext cx="1206936" cy="250197"/>
              </a:xfrm>
              <a:prstGeom prst="rect">
                <a:avLst/>
              </a:prstGeom>
              <a:blipFill>
                <a:blip r:embed="rId36"/>
                <a:stretch>
                  <a:fillRect b="-97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238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FD5CCBE-1A1C-8D00-B9B3-00D5D1FF8A11}"/>
              </a:ext>
            </a:extLst>
          </p:cNvPr>
          <p:cNvSpPr/>
          <p:nvPr/>
        </p:nvSpPr>
        <p:spPr>
          <a:xfrm>
            <a:off x="3552897" y="3498728"/>
            <a:ext cx="706202" cy="72693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ローチャート: 処理 197">
            <a:extLst>
              <a:ext uri="{FF2B5EF4-FFF2-40B4-BE49-F238E27FC236}">
                <a16:creationId xmlns:a16="http://schemas.microsoft.com/office/drawing/2014/main" id="{F5556377-5844-F631-9772-7B2C9C348A65}"/>
              </a:ext>
            </a:extLst>
          </p:cNvPr>
          <p:cNvSpPr/>
          <p:nvPr/>
        </p:nvSpPr>
        <p:spPr>
          <a:xfrm>
            <a:off x="8673118" y="3108151"/>
            <a:ext cx="3596293" cy="3799279"/>
          </a:xfrm>
          <a:prstGeom prst="flowChartProcess">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1822DCF-4DBC-B510-AC00-93841B22B7CE}"/>
              </a:ext>
            </a:extLst>
          </p:cNvPr>
          <p:cNvSpPr txBox="1"/>
          <p:nvPr/>
        </p:nvSpPr>
        <p:spPr>
          <a:xfrm>
            <a:off x="84531" y="1628493"/>
            <a:ext cx="5561881" cy="461665"/>
          </a:xfrm>
          <a:prstGeom prst="rect">
            <a:avLst/>
          </a:prstGeom>
          <a:noFill/>
        </p:spPr>
        <p:txBody>
          <a:bodyPr wrap="square" rtlCol="0">
            <a:spAutoFit/>
          </a:bodyPr>
          <a:lstStyle/>
          <a:p>
            <a:r>
              <a:rPr kumimoji="1" lang="ja-JP" altLang="en-US" sz="2400" dirty="0"/>
              <a:t>物理演算（合力の計算）</a:t>
            </a:r>
          </a:p>
        </p:txBody>
      </p:sp>
      <p:cxnSp>
        <p:nvCxnSpPr>
          <p:cNvPr id="9" name="直線コネクタ 8">
            <a:extLst>
              <a:ext uri="{FF2B5EF4-FFF2-40B4-BE49-F238E27FC236}">
                <a16:creationId xmlns:a16="http://schemas.microsoft.com/office/drawing/2014/main" id="{9B2DBC33-0345-7FDE-08C6-0A92E79AF65D}"/>
              </a:ext>
            </a:extLst>
          </p:cNvPr>
          <p:cNvCxnSpPr>
            <a:cxnSpLocks/>
          </p:cNvCxnSpPr>
          <p:nvPr/>
        </p:nvCxnSpPr>
        <p:spPr>
          <a:xfrm>
            <a:off x="11668516" y="2632332"/>
            <a:ext cx="30652" cy="4479547"/>
          </a:xfrm>
          <a:prstGeom prst="line">
            <a:avLst/>
          </a:prstGeom>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8C50B850-3AA2-2155-0888-0173B1CE13FA}"/>
              </a:ext>
            </a:extLst>
          </p:cNvPr>
          <p:cNvSpPr txBox="1"/>
          <p:nvPr/>
        </p:nvSpPr>
        <p:spPr>
          <a:xfrm>
            <a:off x="2678942" y="2492543"/>
            <a:ext cx="4963783" cy="338554"/>
          </a:xfrm>
          <a:prstGeom prst="rect">
            <a:avLst/>
          </a:prstGeom>
          <a:noFill/>
        </p:spPr>
        <p:txBody>
          <a:bodyPr wrap="square" rtlCol="0">
            <a:spAutoFit/>
          </a:bodyPr>
          <a:lstStyle/>
          <a:p>
            <a:r>
              <a:rPr lang="ja-JP" altLang="en-US" sz="1600" u="sng" dirty="0"/>
              <a:t>複数の力の合力計算と合力の複数座標分散計算方法</a:t>
            </a:r>
            <a:endParaRPr lang="en-US" altLang="ja-JP" sz="1600" u="sng" dirty="0"/>
          </a:p>
        </p:txBody>
      </p:sp>
      <mc:AlternateContent xmlns:mc="http://schemas.openxmlformats.org/markup-compatibility/2006" xmlns:a14="http://schemas.microsoft.com/office/drawing/2010/main">
        <mc:Choice Requires="a14">
          <p:sp>
            <p:nvSpPr>
              <p:cNvPr id="109" name="テキスト ボックス 108">
                <a:extLst>
                  <a:ext uri="{FF2B5EF4-FFF2-40B4-BE49-F238E27FC236}">
                    <a16:creationId xmlns:a16="http://schemas.microsoft.com/office/drawing/2014/main" id="{3D0A9867-81BF-8F83-0A5F-40E7789BC6B3}"/>
                  </a:ext>
                </a:extLst>
              </p:cNvPr>
              <p:cNvSpPr txBox="1"/>
              <p:nvPr/>
            </p:nvSpPr>
            <p:spPr>
              <a:xfrm>
                <a:off x="2748784" y="4406249"/>
                <a:ext cx="2018565" cy="1564146"/>
              </a:xfrm>
              <a:prstGeom prst="rect">
                <a:avLst/>
              </a:prstGeom>
              <a:noFill/>
            </p:spPr>
            <p:txBody>
              <a:bodyPr wrap="square" rtlCol="0">
                <a:spAutoFit/>
              </a:bodyPr>
              <a:lstStyle/>
              <a:p>
                <a:r>
                  <a:rPr lang="ja-JP" altLang="en-US" sz="1050" dirty="0"/>
                  <a:t>物体に対し加わった・加えるベクトルは二つに分割する。加えた力を</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𝑎</m:t>
                        </m:r>
                      </m:e>
                    </m:groupChr>
                  </m:oMath>
                </a14:m>
                <a:r>
                  <a:rPr lang="ja-JP" altLang="en-US" sz="1050" dirty="0"/>
                  <a:t>とした場合、接触面上に射影したベクトルに物体の摩擦係数をかけたベクトル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𝑐</m:t>
                        </m:r>
                      </m:e>
                    </m:groupChr>
                  </m:oMath>
                </a14:m>
                <a:r>
                  <a:rPr lang="en-US" altLang="ja-JP" sz="1050" dirty="0"/>
                  <a:t>(1)</a:t>
                </a:r>
                <a:r>
                  <a:rPr lang="ja-JP" altLang="en-US" sz="1050" dirty="0"/>
                  <a:t>、ベクトル</a:t>
                </a:r>
                <a14:m>
                  <m:oMath xmlns:m="http://schemas.openxmlformats.org/officeDocument/2006/math">
                    <m:groupChr>
                      <m:groupChrPr>
                        <m:chr m:val="→"/>
                        <m:pos m:val="top"/>
                        <m:ctrlPr>
                          <a:rPr lang="ja-JP" altLang="en-US" sz="1050" i="1">
                            <a:latin typeface="Cambria Math" panose="02040503050406030204" pitchFamily="18" charset="0"/>
                          </a:rPr>
                        </m:ctrlPr>
                      </m:groupChrPr>
                      <m:e>
                        <m:r>
                          <m:rPr>
                            <m:brk m:alnAt="1"/>
                          </m:rPr>
                          <a:rPr lang="en-US" altLang="ja-JP" sz="1050" i="1">
                            <a:latin typeface="Cambria Math" panose="02040503050406030204" pitchFamily="18" charset="0"/>
                          </a:rPr>
                          <m:t>𝑐</m:t>
                        </m:r>
                      </m:e>
                    </m:groupChr>
                  </m:oMath>
                </a14:m>
                <a:r>
                  <a:rPr lang="ja-JP" altLang="en-US" sz="1050" dirty="0"/>
                  <a:t>を法線とした平面に</a:t>
                </a:r>
                <a14:m>
                  <m:oMath xmlns:m="http://schemas.openxmlformats.org/officeDocument/2006/math">
                    <m:groupChr>
                      <m:groupChrPr>
                        <m:chr m:val="→"/>
                        <m:pos m:val="top"/>
                        <m:ctrlPr>
                          <a:rPr lang="ja-JP" altLang="en-US" sz="1050" i="1">
                            <a:latin typeface="Cambria Math" panose="02040503050406030204" pitchFamily="18" charset="0"/>
                          </a:rPr>
                        </m:ctrlPr>
                      </m:groupChrPr>
                      <m:e>
                        <m:r>
                          <m:rPr>
                            <m:brk m:alnAt="1"/>
                          </m:rPr>
                          <a:rPr lang="en-US" altLang="ja-JP" sz="1050" i="1">
                            <a:latin typeface="Cambria Math" panose="02040503050406030204" pitchFamily="18" charset="0"/>
                          </a:rPr>
                          <m:t>𝑎</m:t>
                        </m:r>
                      </m:e>
                    </m:groupChr>
                  </m:oMath>
                </a14:m>
                <a:r>
                  <a:rPr lang="ja-JP" altLang="en-US" sz="1050" dirty="0"/>
                  <a:t>を射影したベクトル</a:t>
                </a:r>
                <a14:m>
                  <m:oMath xmlns:m="http://schemas.openxmlformats.org/officeDocument/2006/math">
                    <m:groupChr>
                      <m:groupChrPr>
                        <m:chr m:val="→"/>
                        <m:pos m:val="top"/>
                        <m:ctrlPr>
                          <a:rPr lang="ja-JP" altLang="en-US" sz="1050" b="1" i="1">
                            <a:latin typeface="Cambria Math" panose="02040503050406030204" pitchFamily="18" charset="0"/>
                          </a:rPr>
                        </m:ctrlPr>
                      </m:groupChrPr>
                      <m:e>
                        <m:r>
                          <m:rPr>
                            <m:brk m:alnAt="1"/>
                          </m:rPr>
                          <a:rPr lang="en-US" altLang="ja-JP" sz="1050" b="1" i="1">
                            <a:latin typeface="Cambria Math" panose="02040503050406030204" pitchFamily="18" charset="0"/>
                          </a:rPr>
                          <m:t>𝒃</m:t>
                        </m:r>
                      </m:e>
                    </m:groupChr>
                  </m:oMath>
                </a14:m>
                <a:r>
                  <a:rPr lang="ja-JP" altLang="en-US" sz="1050" dirty="0"/>
                  <a:t>に分けられる。</a:t>
                </a:r>
                <a:r>
                  <a:rPr lang="en-US" altLang="ja-JP" sz="1050" dirty="0"/>
                  <a:t>(2)</a:t>
                </a:r>
              </a:p>
            </p:txBody>
          </p:sp>
        </mc:Choice>
        <mc:Fallback xmlns="">
          <p:sp>
            <p:nvSpPr>
              <p:cNvPr id="109" name="テキスト ボックス 108">
                <a:extLst>
                  <a:ext uri="{FF2B5EF4-FFF2-40B4-BE49-F238E27FC236}">
                    <a16:creationId xmlns:a16="http://schemas.microsoft.com/office/drawing/2014/main" id="{3D0A9867-81BF-8F83-0A5F-40E7789BC6B3}"/>
                  </a:ext>
                </a:extLst>
              </p:cNvPr>
              <p:cNvSpPr txBox="1">
                <a:spLocks noRot="1" noChangeAspect="1" noMove="1" noResize="1" noEditPoints="1" noAdjustHandles="1" noChangeArrowheads="1" noChangeShapeType="1" noTextEdit="1"/>
              </p:cNvSpPr>
              <p:nvPr/>
            </p:nvSpPr>
            <p:spPr>
              <a:xfrm>
                <a:off x="2748784" y="4406249"/>
                <a:ext cx="2018565" cy="1564146"/>
              </a:xfrm>
              <a:prstGeom prst="rect">
                <a:avLst/>
              </a:prstGeom>
              <a:blipFill>
                <a:blip r:embed="rId2"/>
                <a:stretch>
                  <a:fillRect b="-3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02FAE898-CCCB-4AB3-5508-1A888D291DB3}"/>
                  </a:ext>
                </a:extLst>
              </p:cNvPr>
              <p:cNvSpPr txBox="1"/>
              <p:nvPr/>
            </p:nvSpPr>
            <p:spPr>
              <a:xfrm>
                <a:off x="4664645" y="4551682"/>
                <a:ext cx="2081814" cy="828047"/>
              </a:xfrm>
              <a:prstGeom prst="rect">
                <a:avLst/>
              </a:prstGeom>
              <a:noFill/>
            </p:spPr>
            <p:txBody>
              <a:bodyPr wrap="square" rtlCol="0">
                <a:spAutoFit/>
              </a:bodyPr>
              <a:lstStyle/>
              <a:p>
                <a:r>
                  <a:rPr lang="ja-JP" altLang="en-US" sz="1050" dirty="0"/>
                  <a:t>合力は着力点とベクトルの二つで表される。上図はベクトル</a:t>
                </a:r>
                <a14:m>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𝒂</m:t>
                        </m:r>
                      </m:e>
                    </m:groupChr>
                  </m:oMath>
                </a14:m>
                <a:r>
                  <a:rPr lang="en-US" altLang="ja-JP" sz="1050" dirty="0"/>
                  <a:t>,</a:t>
                </a:r>
                <a:r>
                  <a:rPr lang="ja-JP" altLang="en-US" sz="1050" b="1" dirty="0"/>
                  <a:t> </a:t>
                </a:r>
                <a14:m>
                  <m:oMath xmlns:m="http://schemas.openxmlformats.org/officeDocument/2006/math">
                    <m:groupChr>
                      <m:groupChrPr>
                        <m:chr m:val="→"/>
                        <m:pos m:val="top"/>
                        <m:ctrlPr>
                          <a:rPr lang="ja-JP" altLang="en-US" sz="1050" b="1" i="1">
                            <a:latin typeface="Cambria Math" panose="02040503050406030204" pitchFamily="18" charset="0"/>
                          </a:rPr>
                        </m:ctrlPr>
                      </m:groupChrPr>
                      <m:e>
                        <m:r>
                          <m:rPr>
                            <m:brk m:alnAt="1"/>
                          </m:rPr>
                          <a:rPr lang="en-US" altLang="ja-JP" sz="1050" b="1" i="1" smtClean="0">
                            <a:latin typeface="Cambria Math" panose="02040503050406030204" pitchFamily="18" charset="0"/>
                          </a:rPr>
                          <m:t>𝒃</m:t>
                        </m:r>
                      </m:e>
                    </m:groupChr>
                    <m:r>
                      <a:rPr lang="ja-JP" altLang="en-US" sz="1050" b="1" i="1" smtClean="0">
                        <a:latin typeface="Cambria Math" panose="02040503050406030204" pitchFamily="18" charset="0"/>
                      </a:rPr>
                      <m:t>を</m:t>
                    </m:r>
                  </m:oMath>
                </a14:m>
                <a:r>
                  <a:rPr lang="ja-JP" altLang="en-US" sz="1050" dirty="0"/>
                  <a:t>合力</a:t>
                </a:r>
                <a14:m>
                  <m:oMath xmlns:m="http://schemas.openxmlformats.org/officeDocument/2006/math">
                    <m:groupChr>
                      <m:groupChrPr>
                        <m:chr m:val="→"/>
                        <m:pos m:val="top"/>
                        <m:ctrlPr>
                          <a:rPr lang="ja-JP" altLang="en-US" sz="1050" b="1" i="1">
                            <a:latin typeface="Cambria Math" panose="02040503050406030204" pitchFamily="18" charset="0"/>
                          </a:rPr>
                        </m:ctrlPr>
                      </m:groupChrPr>
                      <m:e>
                        <m:r>
                          <m:rPr>
                            <m:brk m:alnAt="1"/>
                          </m:rPr>
                          <a:rPr lang="en-US" altLang="ja-JP" sz="1050" b="1" i="1" smtClean="0">
                            <a:latin typeface="Cambria Math" panose="02040503050406030204" pitchFamily="18" charset="0"/>
                          </a:rPr>
                          <m:t>𝒄</m:t>
                        </m:r>
                      </m:e>
                    </m:groupChr>
                    <m:r>
                      <a:rPr lang="ja-JP" altLang="en-US" sz="1050" b="1" i="1" smtClean="0">
                        <a:latin typeface="Cambria Math" panose="02040503050406030204" pitchFamily="18" charset="0"/>
                      </a:rPr>
                      <m:t>で</m:t>
                    </m:r>
                  </m:oMath>
                </a14:m>
                <a:r>
                  <a:rPr lang="ja-JP" altLang="en-US" sz="1050" dirty="0"/>
                  <a:t>表している。計算方法は下式の通り。</a:t>
                </a:r>
                <a:endParaRPr lang="en-US" altLang="ja-JP" sz="1050" dirty="0"/>
              </a:p>
            </p:txBody>
          </p:sp>
        </mc:Choice>
        <mc:Fallback xmlns="">
          <p:sp>
            <p:nvSpPr>
              <p:cNvPr id="117" name="テキスト ボックス 116">
                <a:extLst>
                  <a:ext uri="{FF2B5EF4-FFF2-40B4-BE49-F238E27FC236}">
                    <a16:creationId xmlns:a16="http://schemas.microsoft.com/office/drawing/2014/main" id="{02FAE898-CCCB-4AB3-5508-1A888D291DB3}"/>
                  </a:ext>
                </a:extLst>
              </p:cNvPr>
              <p:cNvSpPr txBox="1">
                <a:spLocks noRot="1" noChangeAspect="1" noMove="1" noResize="1" noEditPoints="1" noAdjustHandles="1" noChangeArrowheads="1" noChangeShapeType="1" noTextEdit="1"/>
              </p:cNvSpPr>
              <p:nvPr/>
            </p:nvSpPr>
            <p:spPr>
              <a:xfrm>
                <a:off x="4664645" y="4551682"/>
                <a:ext cx="2081814" cy="828047"/>
              </a:xfrm>
              <a:prstGeom prst="rect">
                <a:avLst/>
              </a:prstGeom>
              <a:blipFill>
                <a:blip r:embed="rId3"/>
                <a:stretch>
                  <a:fillRect l="-877" r="-13450" b="-2941"/>
                </a:stretch>
              </a:blipFill>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B349EF49-73E8-6DE4-C5F6-F82F9AC3B570}"/>
              </a:ext>
            </a:extLst>
          </p:cNvPr>
          <p:cNvCxnSpPr>
            <a:cxnSpLocks/>
          </p:cNvCxnSpPr>
          <p:nvPr/>
        </p:nvCxnSpPr>
        <p:spPr>
          <a:xfrm flipH="1">
            <a:off x="2620786" y="2428154"/>
            <a:ext cx="9954" cy="4429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E04BC7F-8654-7B63-C106-4A42FBB3300C}"/>
              </a:ext>
            </a:extLst>
          </p:cNvPr>
          <p:cNvCxnSpPr>
            <a:cxnSpLocks/>
          </p:cNvCxnSpPr>
          <p:nvPr/>
        </p:nvCxnSpPr>
        <p:spPr>
          <a:xfrm flipV="1">
            <a:off x="3549818" y="3941526"/>
            <a:ext cx="444060" cy="37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E567D9B-3F85-1FFE-17EC-56569ACCE47F}"/>
              </a:ext>
            </a:extLst>
          </p:cNvPr>
          <p:cNvCxnSpPr>
            <a:cxnSpLocks/>
          </p:cNvCxnSpPr>
          <p:nvPr/>
        </p:nvCxnSpPr>
        <p:spPr>
          <a:xfrm flipV="1">
            <a:off x="4953191" y="3833633"/>
            <a:ext cx="350967" cy="3341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22D36892-AFD0-40AF-27FE-AAC5D0E41107}"/>
                  </a:ext>
                </a:extLst>
              </p:cNvPr>
              <p:cNvSpPr txBox="1"/>
              <p:nvPr/>
            </p:nvSpPr>
            <p:spPr>
              <a:xfrm>
                <a:off x="3256554" y="4037880"/>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𝒂</m:t>
                          </m:r>
                        </m:e>
                      </m:groupChr>
                    </m:oMath>
                  </m:oMathPara>
                </a14:m>
                <a:endParaRPr kumimoji="1" lang="ja-JP" altLang="en-US" sz="1050" b="1" dirty="0"/>
              </a:p>
            </p:txBody>
          </p:sp>
        </mc:Choice>
        <mc:Fallback xmlns="">
          <p:sp>
            <p:nvSpPr>
              <p:cNvPr id="64" name="テキスト ボックス 63">
                <a:extLst>
                  <a:ext uri="{FF2B5EF4-FFF2-40B4-BE49-F238E27FC236}">
                    <a16:creationId xmlns:a16="http://schemas.microsoft.com/office/drawing/2014/main" id="{22D36892-AFD0-40AF-27FE-AAC5D0E41107}"/>
                  </a:ext>
                </a:extLst>
              </p:cNvPr>
              <p:cNvSpPr txBox="1">
                <a:spLocks noRot="1" noChangeAspect="1" noMove="1" noResize="1" noEditPoints="1" noAdjustHandles="1" noChangeArrowheads="1" noChangeShapeType="1" noTextEdit="1"/>
              </p:cNvSpPr>
              <p:nvPr/>
            </p:nvSpPr>
            <p:spPr>
              <a:xfrm>
                <a:off x="3256554" y="4037880"/>
                <a:ext cx="151323" cy="206275"/>
              </a:xfrm>
              <a:prstGeom prst="rect">
                <a:avLst/>
              </a:prstGeom>
              <a:blipFill>
                <a:blip r:embed="rId4"/>
                <a:stretch>
                  <a:fillRect l="-60000" t="-35294" r="-88000" b="-52941"/>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8CA5F238-E958-F75B-D7A0-B2330A2AAABE}"/>
              </a:ext>
            </a:extLst>
          </p:cNvPr>
          <p:cNvSpPr txBox="1"/>
          <p:nvPr/>
        </p:nvSpPr>
        <p:spPr>
          <a:xfrm>
            <a:off x="5591020" y="1513077"/>
            <a:ext cx="846775" cy="230832"/>
          </a:xfrm>
          <a:prstGeom prst="rect">
            <a:avLst/>
          </a:prstGeom>
          <a:noFill/>
        </p:spPr>
        <p:txBody>
          <a:bodyPr wrap="square" rtlCol="0">
            <a:spAutoFit/>
          </a:bodyPr>
          <a:lstStyle/>
          <a:p>
            <a:r>
              <a:rPr lang="ja-JP" altLang="en-US" sz="900" b="1" dirty="0"/>
              <a:t>面</a:t>
            </a:r>
            <a:r>
              <a:rPr lang="en-US" altLang="ja-JP" sz="900" b="1" dirty="0" err="1"/>
              <a:t>abcd</a:t>
            </a:r>
            <a:r>
              <a:rPr lang="ja-JP" altLang="en-US" sz="900" b="1" dirty="0"/>
              <a:t>断面</a:t>
            </a:r>
            <a:endParaRPr kumimoji="1" lang="en-US" altLang="ja-JP" sz="900" b="1" dirty="0"/>
          </a:p>
        </p:txBody>
      </p:sp>
      <p:cxnSp>
        <p:nvCxnSpPr>
          <p:cNvPr id="94" name="直線矢印コネクタ 93">
            <a:extLst>
              <a:ext uri="{FF2B5EF4-FFF2-40B4-BE49-F238E27FC236}">
                <a16:creationId xmlns:a16="http://schemas.microsoft.com/office/drawing/2014/main" id="{10640882-DA8D-1F30-DCE9-66987EB458F8}"/>
              </a:ext>
            </a:extLst>
          </p:cNvPr>
          <p:cNvCxnSpPr>
            <a:cxnSpLocks/>
          </p:cNvCxnSpPr>
          <p:nvPr/>
        </p:nvCxnSpPr>
        <p:spPr>
          <a:xfrm flipV="1">
            <a:off x="3546976" y="3642056"/>
            <a:ext cx="2842" cy="2541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301FE885-9E1A-E8F7-B40D-CDE879DDA1D9}"/>
              </a:ext>
            </a:extLst>
          </p:cNvPr>
          <p:cNvSpPr txBox="1"/>
          <p:nvPr/>
        </p:nvSpPr>
        <p:spPr>
          <a:xfrm>
            <a:off x="7285302" y="2995936"/>
            <a:ext cx="846775" cy="230832"/>
          </a:xfrm>
          <a:prstGeom prst="rect">
            <a:avLst/>
          </a:prstGeom>
          <a:noFill/>
        </p:spPr>
        <p:txBody>
          <a:bodyPr wrap="square" rtlCol="0">
            <a:spAutoFit/>
          </a:bodyPr>
          <a:lstStyle/>
          <a:p>
            <a:r>
              <a:rPr lang="ja-JP" altLang="en-US" sz="900" b="1" dirty="0"/>
              <a:t>分散計算</a:t>
            </a:r>
            <a:endParaRPr kumimoji="1" lang="en-US" altLang="ja-JP" sz="900" b="1" dirty="0"/>
          </a:p>
        </p:txBody>
      </p:sp>
      <mc:AlternateContent xmlns:mc="http://schemas.openxmlformats.org/markup-compatibility/2006" xmlns:a14="http://schemas.microsoft.com/office/drawing/2010/main">
        <mc:Choice Requires="a14">
          <p:sp>
            <p:nvSpPr>
              <p:cNvPr id="167" name="テキスト ボックス 166">
                <a:extLst>
                  <a:ext uri="{FF2B5EF4-FFF2-40B4-BE49-F238E27FC236}">
                    <a16:creationId xmlns:a16="http://schemas.microsoft.com/office/drawing/2014/main" id="{BA1D4674-D4AC-8EA9-A5A2-A980FB37117B}"/>
                  </a:ext>
                </a:extLst>
              </p:cNvPr>
              <p:cNvSpPr txBox="1"/>
              <p:nvPr/>
            </p:nvSpPr>
            <p:spPr>
              <a:xfrm>
                <a:off x="6643737" y="4557713"/>
                <a:ext cx="1964023" cy="783356"/>
              </a:xfrm>
              <a:prstGeom prst="rect">
                <a:avLst/>
              </a:prstGeom>
              <a:noFill/>
            </p:spPr>
            <p:txBody>
              <a:bodyPr wrap="square" rtlCol="0">
                <a:spAutoFit/>
              </a:bodyPr>
              <a:lstStyle/>
              <a:p>
                <a:r>
                  <a:rPr lang="ja-JP" altLang="en-US" sz="1050" dirty="0"/>
                  <a:t>上図のように点</a:t>
                </a:r>
                <a14:m>
                  <m:oMath xmlns:m="http://schemas.openxmlformats.org/officeDocument/2006/math">
                    <m:sSub>
                      <m:sSubPr>
                        <m:ctrlPr>
                          <a:rPr kumimoji="1" lang="en-US" altLang="ja-JP" sz="105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𝑎</m:t>
                        </m:r>
                      </m:sub>
                    </m:sSub>
                  </m:oMath>
                </a14:m>
                <a:r>
                  <a:rPr lang="en-US" altLang="ja-JP" sz="1050" dirty="0"/>
                  <a:t>,</a:t>
                </a:r>
                <a:r>
                  <a:rPr lang="en-US" altLang="ja-JP" sz="1050" b="1" dirty="0"/>
                  <a:t> </a:t>
                </a:r>
                <a14:m>
                  <m:oMath xmlns:m="http://schemas.openxmlformats.org/officeDocument/2006/math">
                    <m:sSub>
                      <m:sSubPr>
                        <m:ctrlPr>
                          <a:rPr lang="en-US" altLang="ja-JP" sz="1050" i="1">
                            <a:latin typeface="Cambria Math" panose="02040503050406030204" pitchFamily="18" charset="0"/>
                          </a:rPr>
                        </m:ctrlPr>
                      </m:sSubPr>
                      <m:e>
                        <m:r>
                          <a:rPr lang="en-US" altLang="ja-JP" sz="1050" b="0" i="1">
                            <a:latin typeface="Cambria Math" panose="02040503050406030204" pitchFamily="18" charset="0"/>
                          </a:rPr>
                          <m:t>𝑝</m:t>
                        </m:r>
                      </m:e>
                      <m:sub>
                        <m:r>
                          <a:rPr lang="en-US" altLang="ja-JP" sz="1050" b="0" i="1">
                            <a:latin typeface="Cambria Math" panose="02040503050406030204" pitchFamily="18" charset="0"/>
                          </a:rPr>
                          <m:t>𝑎</m:t>
                        </m:r>
                      </m:sub>
                    </m:sSub>
                  </m:oMath>
                </a14:m>
                <a:r>
                  <a:rPr lang="ja-JP" altLang="en-US" sz="1050" dirty="0"/>
                  <a:t>で物体が接触した場合、物体に働いていた合力</a:t>
                </a:r>
                <a14:m>
                  <m:oMath xmlns:m="http://schemas.openxmlformats.org/officeDocument/2006/math">
                    <m:groupChr>
                      <m:groupChrPr>
                        <m:chr m:val="→"/>
                        <m:pos m:val="top"/>
                        <m:ctrlPr>
                          <a:rPr lang="ja-JP" altLang="en-US" sz="1050" b="1" i="1">
                            <a:latin typeface="Cambria Math" panose="02040503050406030204" pitchFamily="18" charset="0"/>
                          </a:rPr>
                        </m:ctrlPr>
                      </m:groupChrPr>
                      <m:e>
                        <m:r>
                          <m:rPr>
                            <m:brk m:alnAt="1"/>
                          </m:rPr>
                          <a:rPr lang="en-US" altLang="ja-JP" sz="1050" b="1" i="1">
                            <a:latin typeface="Cambria Math" panose="02040503050406030204" pitchFamily="18" charset="0"/>
                          </a:rPr>
                          <m:t>𝒄</m:t>
                        </m:r>
                      </m:e>
                    </m:groupChr>
                  </m:oMath>
                </a14:m>
                <a:r>
                  <a:rPr lang="ja-JP" altLang="en-US" sz="1050" dirty="0"/>
                  <a:t>の各点への分散は下式で求められる</a:t>
                </a:r>
                <a:endParaRPr lang="en-US" altLang="ja-JP" sz="1050" dirty="0"/>
              </a:p>
            </p:txBody>
          </p:sp>
        </mc:Choice>
        <mc:Fallback xmlns="">
          <p:sp>
            <p:nvSpPr>
              <p:cNvPr id="167" name="テキスト ボックス 166">
                <a:extLst>
                  <a:ext uri="{FF2B5EF4-FFF2-40B4-BE49-F238E27FC236}">
                    <a16:creationId xmlns:a16="http://schemas.microsoft.com/office/drawing/2014/main" id="{BA1D4674-D4AC-8EA9-A5A2-A980FB37117B}"/>
                  </a:ext>
                </a:extLst>
              </p:cNvPr>
              <p:cNvSpPr txBox="1">
                <a:spLocks noRot="1" noChangeAspect="1" noMove="1" noResize="1" noEditPoints="1" noAdjustHandles="1" noChangeArrowheads="1" noChangeShapeType="1" noTextEdit="1"/>
              </p:cNvSpPr>
              <p:nvPr/>
            </p:nvSpPr>
            <p:spPr>
              <a:xfrm>
                <a:off x="6643737" y="4557713"/>
                <a:ext cx="1964023" cy="783356"/>
              </a:xfrm>
              <a:prstGeom prst="rect">
                <a:avLst/>
              </a:prstGeom>
              <a:blipFill>
                <a:blip r:embed="rId5"/>
                <a:stretch>
                  <a:fillRect b="-3906"/>
                </a:stretch>
              </a:blipFill>
            </p:spPr>
            <p:txBody>
              <a:bodyPr/>
              <a:lstStyle/>
              <a:p>
                <a:r>
                  <a:rPr lang="ja-JP" altLang="en-US">
                    <a:noFill/>
                  </a:rPr>
                  <a:t> </a:t>
                </a:r>
              </a:p>
            </p:txBody>
          </p:sp>
        </mc:Fallback>
      </mc:AlternateContent>
      <p:sp>
        <p:nvSpPr>
          <p:cNvPr id="190" name="楕円 189">
            <a:extLst>
              <a:ext uri="{FF2B5EF4-FFF2-40B4-BE49-F238E27FC236}">
                <a16:creationId xmlns:a16="http://schemas.microsoft.com/office/drawing/2014/main" id="{2141F604-6245-6EB6-1D7E-83717A22E562}"/>
              </a:ext>
            </a:extLst>
          </p:cNvPr>
          <p:cNvSpPr/>
          <p:nvPr/>
        </p:nvSpPr>
        <p:spPr>
          <a:xfrm>
            <a:off x="3504630" y="389620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1" name="テキスト ボックス 200">
                <a:extLst>
                  <a:ext uri="{FF2B5EF4-FFF2-40B4-BE49-F238E27FC236}">
                    <a16:creationId xmlns:a16="http://schemas.microsoft.com/office/drawing/2014/main" id="{C1907952-D72A-7704-A23F-BA8CB413723E}"/>
                  </a:ext>
                </a:extLst>
              </p:cNvPr>
              <p:cNvSpPr txBox="1"/>
              <p:nvPr/>
            </p:nvSpPr>
            <p:spPr>
              <a:xfrm>
                <a:off x="5193747" y="6310501"/>
                <a:ext cx="806888" cy="235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𝑓</m:t>
                          </m:r>
                        </m:e>
                        <m:sub>
                          <m:r>
                            <a:rPr kumimoji="1" lang="en-US" altLang="ja-JP" sz="1200" b="0" i="1" smtClean="0">
                              <a:latin typeface="Cambria Math" panose="02040503050406030204" pitchFamily="18" charset="0"/>
                            </a:rPr>
                            <m:t>𝑐</m:t>
                          </m:r>
                        </m:sub>
                      </m:sSub>
                      <m:r>
                        <a:rPr kumimoji="1" lang="en-US" altLang="ja-JP" sz="1200" b="0" i="1" smtClean="0">
                          <a:latin typeface="Cambria Math" panose="02040503050406030204" pitchFamily="18" charset="0"/>
                        </a:rPr>
                        <m:t>=</m:t>
                      </m:r>
                      <m:groupChr>
                        <m:groupChrPr>
                          <m:chr m:val="→"/>
                          <m:pos m:val="top"/>
                          <m:ctrlPr>
                            <a:rPr lang="ja-JP" altLang="en-US" sz="1200" b="1" i="1">
                              <a:latin typeface="Cambria Math" panose="02040503050406030204" pitchFamily="18" charset="0"/>
                            </a:rPr>
                          </m:ctrlPr>
                        </m:groupChrPr>
                        <m:e>
                          <m:r>
                            <m:rPr>
                              <m:brk m:alnAt="1"/>
                            </m:rPr>
                            <a:rPr lang="en-US" altLang="ja-JP" sz="1200" b="1" i="1">
                              <a:latin typeface="Cambria Math" panose="02040503050406030204" pitchFamily="18" charset="0"/>
                            </a:rPr>
                            <m:t>𝒂</m:t>
                          </m:r>
                        </m:e>
                      </m:groupChr>
                      <m:r>
                        <a:rPr lang="en-US" altLang="ja-JP" sz="1200" b="1" i="1" smtClean="0">
                          <a:latin typeface="Cambria Math" panose="02040503050406030204" pitchFamily="18" charset="0"/>
                        </a:rPr>
                        <m:t>+</m:t>
                      </m:r>
                      <m:groupChr>
                        <m:groupChrPr>
                          <m:chr m:val="→"/>
                          <m:pos m:val="top"/>
                          <m:ctrlPr>
                            <a:rPr lang="ja-JP" altLang="en-US" sz="1200" b="1" i="1">
                              <a:latin typeface="Cambria Math" panose="02040503050406030204" pitchFamily="18" charset="0"/>
                            </a:rPr>
                          </m:ctrlPr>
                        </m:groupChrPr>
                        <m:e>
                          <m:r>
                            <m:rPr>
                              <m:brk m:alnAt="1"/>
                            </m:rPr>
                            <a:rPr lang="en-US" altLang="ja-JP" sz="1200" b="1" i="1" smtClean="0">
                              <a:latin typeface="Cambria Math" panose="02040503050406030204" pitchFamily="18" charset="0"/>
                            </a:rPr>
                            <m:t>𝒃</m:t>
                          </m:r>
                        </m:e>
                      </m:groupChr>
                    </m:oMath>
                  </m:oMathPara>
                </a14:m>
                <a:endParaRPr kumimoji="1" lang="ja-JP" altLang="en-US" sz="1200" dirty="0"/>
              </a:p>
            </p:txBody>
          </p:sp>
        </mc:Choice>
        <mc:Fallback xmlns="">
          <p:sp>
            <p:nvSpPr>
              <p:cNvPr id="201" name="テキスト ボックス 200">
                <a:extLst>
                  <a:ext uri="{FF2B5EF4-FFF2-40B4-BE49-F238E27FC236}">
                    <a16:creationId xmlns:a16="http://schemas.microsoft.com/office/drawing/2014/main" id="{C1907952-D72A-7704-A23F-BA8CB413723E}"/>
                  </a:ext>
                </a:extLst>
              </p:cNvPr>
              <p:cNvSpPr txBox="1">
                <a:spLocks noRot="1" noChangeAspect="1" noMove="1" noResize="1" noEditPoints="1" noAdjustHandles="1" noChangeArrowheads="1" noChangeShapeType="1" noTextEdit="1"/>
              </p:cNvSpPr>
              <p:nvPr/>
            </p:nvSpPr>
            <p:spPr>
              <a:xfrm>
                <a:off x="5193747" y="6310501"/>
                <a:ext cx="806888" cy="235834"/>
              </a:xfrm>
              <a:prstGeom prst="rect">
                <a:avLst/>
              </a:prstGeom>
              <a:blipFill>
                <a:blip r:embed="rId6"/>
                <a:stretch>
                  <a:fillRect l="-6061" t="-33333" r="-53788" b="-48718"/>
                </a:stretch>
              </a:blipFill>
            </p:spPr>
            <p:txBody>
              <a:bodyPr/>
              <a:lstStyle/>
              <a:p>
                <a:r>
                  <a:rPr lang="ja-JP" altLang="en-US">
                    <a:noFill/>
                  </a:rPr>
                  <a:t> </a:t>
                </a:r>
              </a:p>
            </p:txBody>
          </p:sp>
        </mc:Fallback>
      </mc:AlternateContent>
      <p:sp>
        <p:nvSpPr>
          <p:cNvPr id="207" name="テキスト ボックス 206">
            <a:extLst>
              <a:ext uri="{FF2B5EF4-FFF2-40B4-BE49-F238E27FC236}">
                <a16:creationId xmlns:a16="http://schemas.microsoft.com/office/drawing/2014/main" id="{0F1C00FA-86D0-3E0C-3946-2893FE3C7889}"/>
              </a:ext>
            </a:extLst>
          </p:cNvPr>
          <p:cNvSpPr txBox="1"/>
          <p:nvPr/>
        </p:nvSpPr>
        <p:spPr>
          <a:xfrm>
            <a:off x="4501923" y="5931709"/>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(3)</a:t>
            </a:r>
            <a:endParaRPr kumimoji="1" lang="ja-JP" altLang="en-US" sz="1100" dirty="0">
              <a:latin typeface="Cambria Math" panose="02040503050406030204" pitchFamily="18" charset="0"/>
            </a:endParaRPr>
          </a:p>
        </p:txBody>
      </p:sp>
      <p:sp>
        <p:nvSpPr>
          <p:cNvPr id="209" name="テキスト ボックス 208">
            <a:extLst>
              <a:ext uri="{FF2B5EF4-FFF2-40B4-BE49-F238E27FC236}">
                <a16:creationId xmlns:a16="http://schemas.microsoft.com/office/drawing/2014/main" id="{6092523E-71C9-F0C1-3EB0-7416FC774502}"/>
              </a:ext>
            </a:extLst>
          </p:cNvPr>
          <p:cNvSpPr txBox="1"/>
          <p:nvPr/>
        </p:nvSpPr>
        <p:spPr>
          <a:xfrm>
            <a:off x="8607760" y="3155724"/>
            <a:ext cx="2149173" cy="338554"/>
          </a:xfrm>
          <a:prstGeom prst="rect">
            <a:avLst/>
          </a:prstGeom>
          <a:noFill/>
        </p:spPr>
        <p:txBody>
          <a:bodyPr wrap="square" rtlCol="0">
            <a:spAutoFit/>
          </a:bodyPr>
          <a:lstStyle/>
          <a:p>
            <a:r>
              <a:rPr kumimoji="1" lang="ja-JP" altLang="en-US" sz="1600" dirty="0"/>
              <a:t>計算まとめ</a:t>
            </a:r>
          </a:p>
        </p:txBody>
      </p:sp>
      <mc:AlternateContent xmlns:mc="http://schemas.openxmlformats.org/markup-compatibility/2006" xmlns:a14="http://schemas.microsoft.com/office/drawing/2010/main">
        <mc:Choice Requires="a14">
          <p:sp>
            <p:nvSpPr>
              <p:cNvPr id="210" name="テキスト ボックス 209">
                <a:extLst>
                  <a:ext uri="{FF2B5EF4-FFF2-40B4-BE49-F238E27FC236}">
                    <a16:creationId xmlns:a16="http://schemas.microsoft.com/office/drawing/2014/main" id="{EDD4A888-FBCE-B7CA-2E0C-86D666A71F61}"/>
                  </a:ext>
                </a:extLst>
              </p:cNvPr>
              <p:cNvSpPr txBox="1"/>
              <p:nvPr/>
            </p:nvSpPr>
            <p:spPr>
              <a:xfrm>
                <a:off x="2727968" y="6009602"/>
                <a:ext cx="1984748" cy="2831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𝑐</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𝑃𝑜𝑛𝑃</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𝑎</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e>
                      </m:d>
                      <m:r>
                        <a:rPr kumimoji="1" lang="en-US" altLang="ja-JP" sz="1200" b="0" i="1" smtClean="0">
                          <a:latin typeface="Cambria Math" panose="02040503050406030204" pitchFamily="18" charset="0"/>
                        </a:rPr>
                        <m:t>∗</m:t>
                      </m:r>
                      <m:r>
                        <a:rPr kumimoji="1" lang="ja-JP" altLang="en-US" sz="1200" b="0" i="1" smtClean="0">
                          <a:latin typeface="Cambria Math" panose="02040503050406030204" pitchFamily="18" charset="0"/>
                        </a:rPr>
                        <m:t>𝜇</m:t>
                      </m:r>
                    </m:oMath>
                  </m:oMathPara>
                </a14:m>
                <a:endParaRPr kumimoji="1" lang="en-US" altLang="ja-JP" sz="1200" b="0" dirty="0"/>
              </a:p>
            </p:txBody>
          </p:sp>
        </mc:Choice>
        <mc:Fallback xmlns="">
          <p:sp>
            <p:nvSpPr>
              <p:cNvPr id="210" name="テキスト ボックス 209">
                <a:extLst>
                  <a:ext uri="{FF2B5EF4-FFF2-40B4-BE49-F238E27FC236}">
                    <a16:creationId xmlns:a16="http://schemas.microsoft.com/office/drawing/2014/main" id="{EDD4A888-FBCE-B7CA-2E0C-86D666A71F61}"/>
                  </a:ext>
                </a:extLst>
              </p:cNvPr>
              <p:cNvSpPr txBox="1">
                <a:spLocks noRot="1" noChangeAspect="1" noMove="1" noResize="1" noEditPoints="1" noAdjustHandles="1" noChangeArrowheads="1" noChangeShapeType="1" noTextEdit="1"/>
              </p:cNvSpPr>
              <p:nvPr/>
            </p:nvSpPr>
            <p:spPr>
              <a:xfrm>
                <a:off x="2727968" y="6009602"/>
                <a:ext cx="1984748" cy="283154"/>
              </a:xfrm>
              <a:prstGeom prst="rect">
                <a:avLst/>
              </a:prstGeom>
              <a:blipFill>
                <a:blip r:embed="rId7"/>
                <a:stretch>
                  <a:fillRect t="-15217" b="-391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513EC18C-9E6F-788A-3EE4-579ECBDBBE9F}"/>
                  </a:ext>
                </a:extLst>
              </p:cNvPr>
              <p:cNvSpPr txBox="1"/>
              <p:nvPr/>
            </p:nvSpPr>
            <p:spPr>
              <a:xfrm>
                <a:off x="2972057" y="6393418"/>
                <a:ext cx="1257075"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groupChrPr>
                        <m:e>
                          <m:r>
                            <m:rPr>
                              <m:brk m:alnAt="1"/>
                            </m:r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groupCh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𝑃𝑜𝑛𝑃</m:t>
                      </m:r>
                      <m:d>
                        <m:dPr>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groupChr>
                            <m:groupChrPr>
                              <m:chr m:val="→"/>
                              <m:pos m:val="top"/>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groupChrPr>
                            <m:e>
                              <m:r>
                                <m:rPr>
                                  <m:brk m:alnAt="1"/>
                                </m:r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groupCh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groupChr>
                            <m:groupChrPr>
                              <m:chr m:val="→"/>
                              <m:pos m:val="top"/>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groupChrPr>
                            <m:e>
                              <m:r>
                                <m:rPr>
                                  <m:brk m:alnAt="1"/>
                                </m:r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groupChr>
                        </m:e>
                      </m:d>
                    </m:oMath>
                  </m:oMathPara>
                </a14:m>
                <a:endParaRPr kumimoji="1" lang="ja-JP" altLang="en-US" dirty="0"/>
              </a:p>
            </p:txBody>
          </p:sp>
        </mc:Choice>
        <mc:Fallback xmlns="">
          <p:sp>
            <p:nvSpPr>
              <p:cNvPr id="211" name="テキスト ボックス 210">
                <a:extLst>
                  <a:ext uri="{FF2B5EF4-FFF2-40B4-BE49-F238E27FC236}">
                    <a16:creationId xmlns:a16="http://schemas.microsoft.com/office/drawing/2014/main" id="{513EC18C-9E6F-788A-3EE4-579ECBDBBE9F}"/>
                  </a:ext>
                </a:extLst>
              </p:cNvPr>
              <p:cNvSpPr txBox="1">
                <a:spLocks noRot="1" noChangeAspect="1" noMove="1" noResize="1" noEditPoints="1" noAdjustHandles="1" noChangeArrowheads="1" noChangeShapeType="1" noTextEdit="1"/>
              </p:cNvSpPr>
              <p:nvPr/>
            </p:nvSpPr>
            <p:spPr>
              <a:xfrm>
                <a:off x="2972057" y="6393418"/>
                <a:ext cx="1257075" cy="283154"/>
              </a:xfrm>
              <a:prstGeom prst="rect">
                <a:avLst/>
              </a:prstGeom>
              <a:blipFill>
                <a:blip r:embed="rId8"/>
                <a:stretch>
                  <a:fillRect l="-8252" t="-15217" r="-28155" b="-39130"/>
                </a:stretch>
              </a:blipFill>
            </p:spPr>
            <p:txBody>
              <a:bodyPr/>
              <a:lstStyle/>
              <a:p>
                <a:r>
                  <a:rPr lang="ja-JP" altLang="en-US">
                    <a:noFill/>
                  </a:rPr>
                  <a:t> </a:t>
                </a:r>
              </a:p>
            </p:txBody>
          </p:sp>
        </mc:Fallback>
      </mc:AlternateContent>
      <p:sp>
        <p:nvSpPr>
          <p:cNvPr id="213" name="テキスト ボックス 212">
            <a:extLst>
              <a:ext uri="{FF2B5EF4-FFF2-40B4-BE49-F238E27FC236}">
                <a16:creationId xmlns:a16="http://schemas.microsoft.com/office/drawing/2014/main" id="{6FD95CE3-635E-FB43-5E5E-68F030A6C50C}"/>
              </a:ext>
            </a:extLst>
          </p:cNvPr>
          <p:cNvSpPr txBox="1"/>
          <p:nvPr/>
        </p:nvSpPr>
        <p:spPr>
          <a:xfrm>
            <a:off x="2687718" y="6039045"/>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(1)</a:t>
            </a:r>
            <a:endParaRPr kumimoji="1" lang="ja-JP" altLang="en-US" sz="1100" dirty="0">
              <a:latin typeface="Cambria Math" panose="02040503050406030204" pitchFamily="18" charset="0"/>
            </a:endParaRPr>
          </a:p>
        </p:txBody>
      </p:sp>
      <p:sp>
        <p:nvSpPr>
          <p:cNvPr id="217" name="テキスト ボックス 216">
            <a:extLst>
              <a:ext uri="{FF2B5EF4-FFF2-40B4-BE49-F238E27FC236}">
                <a16:creationId xmlns:a16="http://schemas.microsoft.com/office/drawing/2014/main" id="{8A52AC1B-04D5-4DDB-9494-56D81173FF7D}"/>
              </a:ext>
            </a:extLst>
          </p:cNvPr>
          <p:cNvSpPr txBox="1"/>
          <p:nvPr/>
        </p:nvSpPr>
        <p:spPr>
          <a:xfrm>
            <a:off x="6496916" y="5807218"/>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(4)</a:t>
            </a:r>
            <a:endParaRPr kumimoji="1" lang="ja-JP" altLang="en-US" sz="1100" dirty="0">
              <a:latin typeface="Cambria Math" panose="02040503050406030204" pitchFamily="18" charset="0"/>
            </a:endParaRPr>
          </a:p>
        </p:txBody>
      </p:sp>
      <p:sp>
        <p:nvSpPr>
          <p:cNvPr id="219" name="テキスト ボックス 218">
            <a:extLst>
              <a:ext uri="{FF2B5EF4-FFF2-40B4-BE49-F238E27FC236}">
                <a16:creationId xmlns:a16="http://schemas.microsoft.com/office/drawing/2014/main" id="{DF640537-9213-2039-D1BF-0D327D886F80}"/>
              </a:ext>
            </a:extLst>
          </p:cNvPr>
          <p:cNvSpPr txBox="1"/>
          <p:nvPr/>
        </p:nvSpPr>
        <p:spPr>
          <a:xfrm>
            <a:off x="8637206" y="3533051"/>
            <a:ext cx="2528656" cy="415498"/>
          </a:xfrm>
          <a:prstGeom prst="rect">
            <a:avLst/>
          </a:prstGeom>
          <a:noFill/>
        </p:spPr>
        <p:txBody>
          <a:bodyPr wrap="square" rtlCol="0">
            <a:spAutoFit/>
          </a:bodyPr>
          <a:lstStyle/>
          <a:p>
            <a:r>
              <a:rPr kumimoji="1" lang="ja-JP" altLang="en-US" sz="1050" dirty="0"/>
              <a:t>左図の計算、は接触点、力が複数でも使用可能</a:t>
            </a:r>
          </a:p>
        </p:txBody>
      </p:sp>
      <mc:AlternateContent xmlns:mc="http://schemas.openxmlformats.org/markup-compatibility/2006" xmlns:a14="http://schemas.microsoft.com/office/drawing/2010/main">
        <mc:Choice Requires="a14">
          <p:sp>
            <p:nvSpPr>
              <p:cNvPr id="220" name="テキスト ボックス 219">
                <a:extLst>
                  <a:ext uri="{FF2B5EF4-FFF2-40B4-BE49-F238E27FC236}">
                    <a16:creationId xmlns:a16="http://schemas.microsoft.com/office/drawing/2014/main" id="{4BE52FA6-9FD2-998F-0957-B65F4D58928C}"/>
                  </a:ext>
                </a:extLst>
              </p:cNvPr>
              <p:cNvSpPr txBox="1"/>
              <p:nvPr/>
            </p:nvSpPr>
            <p:spPr>
              <a:xfrm>
                <a:off x="8662937" y="3910049"/>
                <a:ext cx="2592860" cy="868186"/>
              </a:xfrm>
              <a:prstGeom prst="rect">
                <a:avLst/>
              </a:prstGeom>
              <a:noFill/>
            </p:spPr>
            <p:txBody>
              <a:bodyPr wrap="square" rtlCol="0">
                <a:spAutoFit/>
              </a:bodyPr>
              <a:lstStyle/>
              <a:p>
                <a:r>
                  <a:rPr lang="ja-JP" altLang="en-US" sz="1050" dirty="0"/>
                  <a:t>着力点</a:t>
                </a:r>
                <a:r>
                  <a:rPr kumimoji="1" lang="ja-JP" altLang="en-US" sz="1050" dirty="0"/>
                  <a:t>を</a:t>
                </a:r>
                <a14:m>
                  <m:oMath xmlns:m="http://schemas.openxmlformats.org/officeDocument/2006/math">
                    <m:r>
                      <m:rPr>
                        <m:sty m:val="p"/>
                      </m:rPr>
                      <a:rPr lang="en-US" altLang="ja-JP" sz="1050">
                        <a:latin typeface="Cambria Math" panose="02040503050406030204" pitchFamily="18" charset="0"/>
                      </a:rPr>
                      <m:t>p</m:t>
                    </m:r>
                    <m:r>
                      <a:rPr kumimoji="1" lang="en-US" altLang="ja-JP" sz="1050" b="0" i="0" smtClean="0">
                        <a:latin typeface="Cambria Math" panose="02040503050406030204" pitchFamily="18" charset="0"/>
                      </a:rPr>
                      <m:t>=</m:t>
                    </m:r>
                    <m:d>
                      <m:dPr>
                        <m:ctrlPr>
                          <a:rPr kumimoji="1" lang="en-US" altLang="ja-JP" sz="1050" b="0" i="1" smtClean="0">
                            <a:latin typeface="Cambria Math" panose="02040503050406030204" pitchFamily="18" charset="0"/>
                          </a:rPr>
                        </m:ctrlPr>
                      </m:dPr>
                      <m:e>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1</m:t>
                            </m:r>
                          </m:sub>
                        </m:sSub>
                        <m:r>
                          <a:rPr kumimoji="1" lang="en-US" altLang="ja-JP" sz="1050" b="0" i="1" smtClean="0">
                            <a:latin typeface="Cambria Math" panose="02040503050406030204" pitchFamily="18" charset="0"/>
                          </a:rPr>
                          <m:t>,</m:t>
                        </m:r>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2</m:t>
                            </m:r>
                          </m:sub>
                        </m:sSub>
                        <m:r>
                          <a:rPr kumimoji="1" lang="en-US" altLang="ja-JP" sz="1050" b="0" i="1" smtClean="0">
                            <a:latin typeface="Cambria Math" panose="02040503050406030204" pitchFamily="18" charset="0"/>
                          </a:rPr>
                          <m:t>…</m:t>
                        </m:r>
                        <m:sSub>
                          <m:sSubPr>
                            <m:ctrlPr>
                              <a:rPr kumimoji="1" lang="en-US" altLang="ja-JP" sz="105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𝑛</m:t>
                            </m:r>
                          </m:sub>
                        </m:sSub>
                      </m:e>
                    </m:d>
                  </m:oMath>
                </a14:m>
                <a:endParaRPr kumimoji="1" lang="en-US" altLang="ja-JP" sz="1050" b="0" dirty="0"/>
              </a:p>
              <a:p>
                <a:r>
                  <a:rPr lang="ja-JP" altLang="en-US" sz="1050" dirty="0"/>
                  <a:t>力のベクトルを</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𝑣</m:t>
                            </m:r>
                          </m:e>
                          <m:sub>
                            <m:r>
                              <a:rPr lang="en-US" altLang="ja-JP" sz="1050" b="0" i="1" smtClean="0">
                                <a:latin typeface="Cambria Math" panose="02040503050406030204" pitchFamily="18" charset="0"/>
                              </a:rPr>
                              <m:t>𝑛</m:t>
                            </m:r>
                          </m:sub>
                        </m:sSub>
                      </m:e>
                    </m:groupChr>
                    <m:r>
                      <a:rPr lang="en-US" altLang="ja-JP" sz="1050" b="0" i="1" smtClean="0">
                        <a:latin typeface="Cambria Math" panose="02040503050406030204" pitchFamily="18" charset="0"/>
                      </a:rPr>
                      <m:t>=</m:t>
                    </m:r>
                    <m:d>
                      <m:dPr>
                        <m:ctrlPr>
                          <a:rPr lang="en-US" altLang="ja-JP" sz="1050" b="0" i="1" smtClean="0">
                            <a:latin typeface="Cambria Math" panose="02040503050406030204" pitchFamily="18" charset="0"/>
                          </a:rPr>
                        </m:ctrlPr>
                      </m:dPr>
                      <m:e>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𝑣</m:t>
                                </m:r>
                              </m:e>
                              <m:sub>
                                <m:r>
                                  <a:rPr lang="en-US" altLang="ja-JP" sz="1050" b="0" i="1" smtClean="0">
                                    <a:latin typeface="Cambria Math" panose="02040503050406030204" pitchFamily="18" charset="0"/>
                                  </a:rPr>
                                  <m:t>1</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𝑣</m:t>
                                </m:r>
                              </m:e>
                              <m:sub>
                                <m:r>
                                  <a:rPr lang="en-US" altLang="ja-JP" sz="1050" b="0" i="1" smtClean="0">
                                    <a:latin typeface="Cambria Math" panose="02040503050406030204" pitchFamily="18" charset="0"/>
                                  </a:rPr>
                                  <m:t>2</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𝑣</m:t>
                                </m:r>
                              </m:e>
                              <m:sub>
                                <m:r>
                                  <a:rPr lang="en-US" altLang="ja-JP" sz="1050" b="0" i="1" smtClean="0">
                                    <a:latin typeface="Cambria Math" panose="02040503050406030204" pitchFamily="18" charset="0"/>
                                  </a:rPr>
                                  <m:t>𝑛</m:t>
                                </m:r>
                              </m:sub>
                            </m:sSub>
                          </m:e>
                        </m:groupChr>
                      </m:e>
                    </m:d>
                  </m:oMath>
                </a14:m>
                <a:endParaRPr lang="en-US" altLang="ja-JP" sz="1050" b="0" dirty="0"/>
              </a:p>
              <a:p>
                <a:r>
                  <a:rPr kumimoji="1" lang="ja-JP" altLang="en-US" sz="1050" b="0" dirty="0"/>
                  <a:t>としたとき合力のベクトル</a:t>
                </a:r>
                <a14:m>
                  <m:oMath xmlns:m="http://schemas.openxmlformats.org/officeDocument/2006/math">
                    <m:groupChr>
                      <m:groupChrPr>
                        <m:chr m:val="→"/>
                        <m:pos m:val="top"/>
                        <m:ctrlPr>
                          <a:rPr kumimoji="1" lang="en-US" altLang="ja-JP" sz="1050" b="0" i="1" smtClean="0">
                            <a:latin typeface="Cambria Math" panose="02040503050406030204" pitchFamily="18" charset="0"/>
                          </a:rPr>
                        </m:ctrlPr>
                      </m:groupChrPr>
                      <m:e>
                        <m:sSub>
                          <m:sSubPr>
                            <m:ctrlPr>
                              <a:rPr lang="en-US" altLang="ja-JP" sz="1050" i="1">
                                <a:solidFill>
                                  <a:prstClr val="black"/>
                                </a:solidFill>
                                <a:latin typeface="Cambria Math" panose="02040503050406030204" pitchFamily="18" charset="0"/>
                              </a:rPr>
                            </m:ctrlPr>
                          </m:sSubPr>
                          <m:e>
                            <m:r>
                              <a:rPr lang="en-US" altLang="ja-JP" sz="1050" i="1">
                                <a:solidFill>
                                  <a:prstClr val="black"/>
                                </a:solidFill>
                                <a:latin typeface="Cambria Math" panose="02040503050406030204" pitchFamily="18" charset="0"/>
                              </a:rPr>
                              <m:t>𝑣</m:t>
                            </m:r>
                          </m:e>
                          <m:sub>
                            <m:r>
                              <a:rPr lang="en-US" altLang="ja-JP" sz="1050" i="1">
                                <a:solidFill>
                                  <a:prstClr val="black"/>
                                </a:solidFill>
                                <a:latin typeface="Cambria Math" panose="02040503050406030204" pitchFamily="18" charset="0"/>
                              </a:rPr>
                              <m:t>𝑠𝑢𝑚</m:t>
                            </m:r>
                          </m:sub>
                        </m:sSub>
                      </m:e>
                    </m:groupChr>
                  </m:oMath>
                </a14:m>
                <a:r>
                  <a:rPr kumimoji="1" lang="ja-JP" altLang="en-US" sz="1050" b="0" dirty="0"/>
                  <a:t>、</a:t>
                </a:r>
                <a:endParaRPr kumimoji="1" lang="en-US" altLang="ja-JP" sz="1050" b="0" dirty="0"/>
              </a:p>
              <a:p>
                <a:r>
                  <a:rPr kumimoji="1" lang="ja-JP" altLang="en-US" sz="1050" b="0" dirty="0"/>
                  <a:t>着力点</a:t>
                </a:r>
                <a14:m>
                  <m:oMath xmlns:m="http://schemas.openxmlformats.org/officeDocument/2006/math">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𝑠𝑢𝑚</m:t>
                        </m:r>
                      </m:sub>
                    </m:sSub>
                  </m:oMath>
                </a14:m>
                <a:r>
                  <a:rPr kumimoji="1" lang="ja-JP" altLang="en-US" sz="1050" b="0" dirty="0"/>
                  <a:t>は</a:t>
                </a:r>
                <a:endParaRPr kumimoji="1" lang="en-US" altLang="ja-JP" sz="1050" b="0" dirty="0"/>
              </a:p>
            </p:txBody>
          </p:sp>
        </mc:Choice>
        <mc:Fallback xmlns="">
          <p:sp>
            <p:nvSpPr>
              <p:cNvPr id="220" name="テキスト ボックス 219">
                <a:extLst>
                  <a:ext uri="{FF2B5EF4-FFF2-40B4-BE49-F238E27FC236}">
                    <a16:creationId xmlns:a16="http://schemas.microsoft.com/office/drawing/2014/main" id="{4BE52FA6-9FD2-998F-0957-B65F4D58928C}"/>
                  </a:ext>
                </a:extLst>
              </p:cNvPr>
              <p:cNvSpPr txBox="1">
                <a:spLocks noRot="1" noChangeAspect="1" noMove="1" noResize="1" noEditPoints="1" noAdjustHandles="1" noChangeArrowheads="1" noChangeShapeType="1" noTextEdit="1"/>
              </p:cNvSpPr>
              <p:nvPr/>
            </p:nvSpPr>
            <p:spPr>
              <a:xfrm>
                <a:off x="8662937" y="3910049"/>
                <a:ext cx="2592860" cy="868186"/>
              </a:xfrm>
              <a:prstGeom prst="rect">
                <a:avLst/>
              </a:prstGeom>
              <a:blipFill>
                <a:blip r:embed="rId9"/>
                <a:stretch>
                  <a:fillRect b="-2797"/>
                </a:stretch>
              </a:blipFill>
            </p:spPr>
            <p:txBody>
              <a:bodyPr/>
              <a:lstStyle/>
              <a:p>
                <a:r>
                  <a:rPr lang="ja-JP" altLang="en-US">
                    <a:noFill/>
                  </a:rPr>
                  <a:t> </a:t>
                </a:r>
              </a:p>
            </p:txBody>
          </p:sp>
        </mc:Fallback>
      </mc:AlternateContent>
      <p:sp>
        <p:nvSpPr>
          <p:cNvPr id="223" name="テキスト ボックス 222">
            <a:extLst>
              <a:ext uri="{FF2B5EF4-FFF2-40B4-BE49-F238E27FC236}">
                <a16:creationId xmlns:a16="http://schemas.microsoft.com/office/drawing/2014/main" id="{A9362AF0-E709-3826-5CEB-8054EB1BBE15}"/>
              </a:ext>
            </a:extLst>
          </p:cNvPr>
          <p:cNvSpPr txBox="1"/>
          <p:nvPr/>
        </p:nvSpPr>
        <p:spPr>
          <a:xfrm>
            <a:off x="8696291" y="5597782"/>
            <a:ext cx="1841469" cy="253916"/>
          </a:xfrm>
          <a:prstGeom prst="rect">
            <a:avLst/>
          </a:prstGeom>
          <a:noFill/>
        </p:spPr>
        <p:txBody>
          <a:bodyPr wrap="square" rtlCol="0">
            <a:spAutoFit/>
          </a:bodyPr>
          <a:lstStyle/>
          <a:p>
            <a:r>
              <a:rPr kumimoji="1" lang="ja-JP" altLang="en-US" sz="1050" dirty="0"/>
              <a:t>合力の分散も同様に</a:t>
            </a:r>
            <a:endParaRPr kumimoji="1" lang="en-US" altLang="ja-JP" sz="1050" dirty="0"/>
          </a:p>
        </p:txBody>
      </p:sp>
      <p:sp>
        <p:nvSpPr>
          <p:cNvPr id="3" name="テキスト ボックス 2">
            <a:extLst>
              <a:ext uri="{FF2B5EF4-FFF2-40B4-BE49-F238E27FC236}">
                <a16:creationId xmlns:a16="http://schemas.microsoft.com/office/drawing/2014/main" id="{5230F179-F916-9941-6F2A-DDCAD0649D6C}"/>
              </a:ext>
            </a:extLst>
          </p:cNvPr>
          <p:cNvSpPr txBox="1"/>
          <p:nvPr/>
        </p:nvSpPr>
        <p:spPr>
          <a:xfrm>
            <a:off x="5375993" y="2984455"/>
            <a:ext cx="846775" cy="230832"/>
          </a:xfrm>
          <a:prstGeom prst="rect">
            <a:avLst/>
          </a:prstGeom>
          <a:noFill/>
        </p:spPr>
        <p:txBody>
          <a:bodyPr wrap="square" rtlCol="0">
            <a:spAutoFit/>
          </a:bodyPr>
          <a:lstStyle/>
          <a:p>
            <a:r>
              <a:rPr kumimoji="1" lang="ja-JP" altLang="en-US" sz="900" b="1" dirty="0"/>
              <a:t>合力計算</a:t>
            </a:r>
            <a:endParaRPr kumimoji="1" lang="en-US" altLang="ja-JP" sz="900" b="1" dirty="0"/>
          </a:p>
        </p:txBody>
      </p:sp>
      <p:sp>
        <p:nvSpPr>
          <p:cNvPr id="5" name="テキスト ボックス 4">
            <a:extLst>
              <a:ext uri="{FF2B5EF4-FFF2-40B4-BE49-F238E27FC236}">
                <a16:creationId xmlns:a16="http://schemas.microsoft.com/office/drawing/2014/main" id="{160D5C50-9C3D-53F3-40CC-16A71F630E67}"/>
              </a:ext>
            </a:extLst>
          </p:cNvPr>
          <p:cNvSpPr txBox="1"/>
          <p:nvPr/>
        </p:nvSpPr>
        <p:spPr>
          <a:xfrm>
            <a:off x="3289859" y="2995936"/>
            <a:ext cx="1319614" cy="230832"/>
          </a:xfrm>
          <a:prstGeom prst="rect">
            <a:avLst/>
          </a:prstGeom>
          <a:noFill/>
        </p:spPr>
        <p:txBody>
          <a:bodyPr wrap="square" rtlCol="0">
            <a:spAutoFit/>
          </a:bodyPr>
          <a:lstStyle/>
          <a:p>
            <a:r>
              <a:rPr lang="ja-JP" altLang="en-US" sz="900" b="1" dirty="0"/>
              <a:t>前提</a:t>
            </a:r>
            <a:r>
              <a:rPr lang="en-US" altLang="ja-JP" sz="900" b="1" dirty="0"/>
              <a:t>(</a:t>
            </a:r>
            <a:r>
              <a:rPr lang="ja-JP" altLang="en-US" sz="900" b="1" dirty="0"/>
              <a:t>右図では省略）</a:t>
            </a:r>
            <a:endParaRPr kumimoji="1" lang="en-US" altLang="ja-JP" sz="900" b="1" dirty="0"/>
          </a:p>
        </p:txBody>
      </p:sp>
      <p:cxnSp>
        <p:nvCxnSpPr>
          <p:cNvPr id="14" name="直線矢印コネクタ 13">
            <a:extLst>
              <a:ext uri="{FF2B5EF4-FFF2-40B4-BE49-F238E27FC236}">
                <a16:creationId xmlns:a16="http://schemas.microsoft.com/office/drawing/2014/main" id="{D1F77A47-5ACC-2504-0E07-FBDDA211D54C}"/>
              </a:ext>
            </a:extLst>
          </p:cNvPr>
          <p:cNvCxnSpPr>
            <a:cxnSpLocks/>
          </p:cNvCxnSpPr>
          <p:nvPr/>
        </p:nvCxnSpPr>
        <p:spPr>
          <a:xfrm flipV="1">
            <a:off x="3562630" y="3663705"/>
            <a:ext cx="412962" cy="253516"/>
          </a:xfrm>
          <a:prstGeom prst="straightConnector1">
            <a:avLst/>
          </a:prstGeom>
          <a:ln w="2857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EF01800-3BE5-34B9-3B2F-4D30BA332896}"/>
                  </a:ext>
                </a:extLst>
              </p:cNvPr>
              <p:cNvSpPr txBox="1"/>
              <p:nvPr/>
            </p:nvSpPr>
            <p:spPr>
              <a:xfrm>
                <a:off x="3655227" y="3554095"/>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𝒂</m:t>
                          </m:r>
                          <m:r>
                            <a:rPr kumimoji="1" lang="en-US" altLang="ja-JP" sz="1050" b="1" i="1" smtClean="0">
                              <a:latin typeface="Cambria Math" panose="02040503050406030204" pitchFamily="18" charset="0"/>
                            </a:rPr>
                            <m:t>′</m:t>
                          </m:r>
                        </m:e>
                      </m:groupChr>
                    </m:oMath>
                  </m:oMathPara>
                </a14:m>
                <a:endParaRPr kumimoji="1" lang="ja-JP" altLang="en-US" sz="1050" b="1" dirty="0"/>
              </a:p>
            </p:txBody>
          </p:sp>
        </mc:Choice>
        <mc:Fallback xmlns="">
          <p:sp>
            <p:nvSpPr>
              <p:cNvPr id="18" name="テキスト ボックス 17">
                <a:extLst>
                  <a:ext uri="{FF2B5EF4-FFF2-40B4-BE49-F238E27FC236}">
                    <a16:creationId xmlns:a16="http://schemas.microsoft.com/office/drawing/2014/main" id="{1EF01800-3BE5-34B9-3B2F-4D30BA332896}"/>
                  </a:ext>
                </a:extLst>
              </p:cNvPr>
              <p:cNvSpPr txBox="1">
                <a:spLocks noRot="1" noChangeAspect="1" noMove="1" noResize="1" noEditPoints="1" noAdjustHandles="1" noChangeArrowheads="1" noChangeShapeType="1" noTextEdit="1"/>
              </p:cNvSpPr>
              <p:nvPr/>
            </p:nvSpPr>
            <p:spPr>
              <a:xfrm>
                <a:off x="3655227" y="3554095"/>
                <a:ext cx="151323" cy="206275"/>
              </a:xfrm>
              <a:prstGeom prst="rect">
                <a:avLst/>
              </a:prstGeom>
              <a:blipFill>
                <a:blip r:embed="rId10"/>
                <a:stretch>
                  <a:fillRect l="-66667" t="-35294" r="-91667" b="-5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1F48EEF-5C57-E802-5ECA-1B123654D431}"/>
                  </a:ext>
                </a:extLst>
              </p:cNvPr>
              <p:cNvSpPr txBox="1"/>
              <p:nvPr/>
            </p:nvSpPr>
            <p:spPr>
              <a:xfrm>
                <a:off x="3720035" y="3913544"/>
                <a:ext cx="151323" cy="205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𝒃</m:t>
                          </m:r>
                        </m:e>
                      </m:groupChr>
                    </m:oMath>
                  </m:oMathPara>
                </a14:m>
                <a:endParaRPr kumimoji="1" lang="ja-JP" altLang="en-US" sz="1050" b="1" dirty="0"/>
              </a:p>
            </p:txBody>
          </p:sp>
        </mc:Choice>
        <mc:Fallback xmlns="">
          <p:sp>
            <p:nvSpPr>
              <p:cNvPr id="19" name="テキスト ボックス 18">
                <a:extLst>
                  <a:ext uri="{FF2B5EF4-FFF2-40B4-BE49-F238E27FC236}">
                    <a16:creationId xmlns:a16="http://schemas.microsoft.com/office/drawing/2014/main" id="{41F48EEF-5C57-E802-5ECA-1B123654D431}"/>
                  </a:ext>
                </a:extLst>
              </p:cNvPr>
              <p:cNvSpPr txBox="1">
                <a:spLocks noRot="1" noChangeAspect="1" noMove="1" noResize="1" noEditPoints="1" noAdjustHandles="1" noChangeArrowheads="1" noChangeShapeType="1" noTextEdit="1"/>
              </p:cNvSpPr>
              <p:nvPr/>
            </p:nvSpPr>
            <p:spPr>
              <a:xfrm>
                <a:off x="3720035" y="3913544"/>
                <a:ext cx="151323" cy="205505"/>
              </a:xfrm>
              <a:prstGeom prst="rect">
                <a:avLst/>
              </a:prstGeom>
              <a:blipFill>
                <a:blip r:embed="rId11"/>
                <a:stretch>
                  <a:fillRect l="-60000" t="-38235" r="-88000"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2D20B5B1-E682-6CFF-D65A-110EEA9CED99}"/>
                  </a:ext>
                </a:extLst>
              </p:cNvPr>
              <p:cNvSpPr txBox="1"/>
              <p:nvPr/>
            </p:nvSpPr>
            <p:spPr>
              <a:xfrm>
                <a:off x="3377795" y="3657618"/>
                <a:ext cx="151323" cy="205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𝒄</m:t>
                          </m:r>
                        </m:e>
                      </m:groupChr>
                    </m:oMath>
                  </m:oMathPara>
                </a14:m>
                <a:endParaRPr kumimoji="1" lang="ja-JP" altLang="en-US" sz="1050" b="1" dirty="0"/>
              </a:p>
            </p:txBody>
          </p:sp>
        </mc:Choice>
        <mc:Fallback xmlns="">
          <p:sp>
            <p:nvSpPr>
              <p:cNvPr id="24" name="テキスト ボックス 23">
                <a:extLst>
                  <a:ext uri="{FF2B5EF4-FFF2-40B4-BE49-F238E27FC236}">
                    <a16:creationId xmlns:a16="http://schemas.microsoft.com/office/drawing/2014/main" id="{2D20B5B1-E682-6CFF-D65A-110EEA9CED99}"/>
                  </a:ext>
                </a:extLst>
              </p:cNvPr>
              <p:cNvSpPr txBox="1">
                <a:spLocks noRot="1" noChangeAspect="1" noMove="1" noResize="1" noEditPoints="1" noAdjustHandles="1" noChangeArrowheads="1" noChangeShapeType="1" noTextEdit="1"/>
              </p:cNvSpPr>
              <p:nvPr/>
            </p:nvSpPr>
            <p:spPr>
              <a:xfrm>
                <a:off x="3377795" y="3657618"/>
                <a:ext cx="151323" cy="205505"/>
              </a:xfrm>
              <a:prstGeom prst="rect">
                <a:avLst/>
              </a:prstGeom>
              <a:blipFill>
                <a:blip r:embed="rId12"/>
                <a:stretch>
                  <a:fillRect l="-60000" t="-35294" r="-88000" b="-52941"/>
                </a:stretch>
              </a:blipFill>
            </p:spPr>
            <p:txBody>
              <a:bodyPr/>
              <a:lstStyle/>
              <a:p>
                <a:r>
                  <a:rPr lang="ja-JP" altLang="en-US">
                    <a:noFill/>
                  </a:rPr>
                  <a:t> </a:t>
                </a:r>
              </a:p>
            </p:txBody>
          </p:sp>
        </mc:Fallback>
      </mc:AlternateContent>
      <p:cxnSp>
        <p:nvCxnSpPr>
          <p:cNvPr id="31" name="直線矢印コネクタ 30">
            <a:extLst>
              <a:ext uri="{FF2B5EF4-FFF2-40B4-BE49-F238E27FC236}">
                <a16:creationId xmlns:a16="http://schemas.microsoft.com/office/drawing/2014/main" id="{418BF5BD-ED16-E532-E93F-F0C37EC77514}"/>
              </a:ext>
            </a:extLst>
          </p:cNvPr>
          <p:cNvCxnSpPr>
            <a:cxnSpLocks/>
          </p:cNvCxnSpPr>
          <p:nvPr/>
        </p:nvCxnSpPr>
        <p:spPr>
          <a:xfrm flipH="1" flipV="1">
            <a:off x="3243993" y="3933464"/>
            <a:ext cx="262357" cy="15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5E1DF0-5E64-4037-6D5A-AF206F328F06}"/>
                  </a:ext>
                </a:extLst>
              </p:cNvPr>
              <p:cNvSpPr txBox="1"/>
              <p:nvPr/>
            </p:nvSpPr>
            <p:spPr>
              <a:xfrm>
                <a:off x="3195442" y="3683825"/>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𝒏</m:t>
                          </m:r>
                        </m:e>
                      </m:groupChr>
                    </m:oMath>
                  </m:oMathPara>
                </a14:m>
                <a:endParaRPr kumimoji="1" lang="ja-JP" altLang="en-US" sz="1050" b="1" dirty="0"/>
              </a:p>
            </p:txBody>
          </p:sp>
        </mc:Choice>
        <mc:Fallback xmlns="">
          <p:sp>
            <p:nvSpPr>
              <p:cNvPr id="36" name="テキスト ボックス 35">
                <a:extLst>
                  <a:ext uri="{FF2B5EF4-FFF2-40B4-BE49-F238E27FC236}">
                    <a16:creationId xmlns:a16="http://schemas.microsoft.com/office/drawing/2014/main" id="{1C5E1DF0-5E64-4037-6D5A-AF206F328F06}"/>
                  </a:ext>
                </a:extLst>
              </p:cNvPr>
              <p:cNvSpPr txBox="1">
                <a:spLocks noRot="1" noChangeAspect="1" noMove="1" noResize="1" noEditPoints="1" noAdjustHandles="1" noChangeArrowheads="1" noChangeShapeType="1" noTextEdit="1"/>
              </p:cNvSpPr>
              <p:nvPr/>
            </p:nvSpPr>
            <p:spPr>
              <a:xfrm>
                <a:off x="3195442" y="3683825"/>
                <a:ext cx="151323" cy="206275"/>
              </a:xfrm>
              <a:prstGeom prst="rect">
                <a:avLst/>
              </a:prstGeom>
              <a:blipFill>
                <a:blip r:embed="rId13"/>
                <a:stretch>
                  <a:fillRect l="-60000" t="-35294" r="-88000" b="-52941"/>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84AD5779-1B6A-FC63-B883-900CE5FBC860}"/>
              </a:ext>
            </a:extLst>
          </p:cNvPr>
          <p:cNvSpPr txBox="1"/>
          <p:nvPr/>
        </p:nvSpPr>
        <p:spPr>
          <a:xfrm>
            <a:off x="2685820" y="6402160"/>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(2)</a:t>
            </a:r>
            <a:endParaRPr kumimoji="1" lang="ja-JP" altLang="en-US" sz="1100" dirty="0">
              <a:latin typeface="Cambria Math" panose="02040503050406030204" pitchFamily="18" charset="0"/>
            </a:endParaRPr>
          </a:p>
        </p:txBody>
      </p:sp>
      <p:sp>
        <p:nvSpPr>
          <p:cNvPr id="39" name="正方形/長方形 38">
            <a:extLst>
              <a:ext uri="{FF2B5EF4-FFF2-40B4-BE49-F238E27FC236}">
                <a16:creationId xmlns:a16="http://schemas.microsoft.com/office/drawing/2014/main" id="{48771B5A-DFC2-2ACF-6D67-FD90A3FD931A}"/>
              </a:ext>
            </a:extLst>
          </p:cNvPr>
          <p:cNvSpPr/>
          <p:nvPr/>
        </p:nvSpPr>
        <p:spPr>
          <a:xfrm>
            <a:off x="5275953" y="3332421"/>
            <a:ext cx="939788" cy="9230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1A9A1D73-C05F-481E-FC57-DA6542F55442}"/>
              </a:ext>
            </a:extLst>
          </p:cNvPr>
          <p:cNvCxnSpPr>
            <a:cxnSpLocks/>
          </p:cNvCxnSpPr>
          <p:nvPr/>
        </p:nvCxnSpPr>
        <p:spPr>
          <a:xfrm flipV="1">
            <a:off x="5908783" y="4239064"/>
            <a:ext cx="0" cy="2562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7F6B76C-1BDA-1A24-1D4A-A8DB3DA85305}"/>
                  </a:ext>
                </a:extLst>
              </p:cNvPr>
              <p:cNvSpPr txBox="1"/>
              <p:nvPr/>
            </p:nvSpPr>
            <p:spPr>
              <a:xfrm>
                <a:off x="5130686" y="3671992"/>
                <a:ext cx="16350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𝒂</m:t>
                          </m:r>
                        </m:sub>
                      </m:sSub>
                    </m:oMath>
                  </m:oMathPara>
                </a14:m>
                <a:endParaRPr kumimoji="1" lang="ja-JP" altLang="en-US" b="1" dirty="0"/>
              </a:p>
            </p:txBody>
          </p:sp>
        </mc:Choice>
        <mc:Fallback xmlns="">
          <p:sp>
            <p:nvSpPr>
              <p:cNvPr id="51" name="テキスト ボックス 50">
                <a:extLst>
                  <a:ext uri="{FF2B5EF4-FFF2-40B4-BE49-F238E27FC236}">
                    <a16:creationId xmlns:a16="http://schemas.microsoft.com/office/drawing/2014/main" id="{27F6B76C-1BDA-1A24-1D4A-A8DB3DA85305}"/>
                  </a:ext>
                </a:extLst>
              </p:cNvPr>
              <p:cNvSpPr txBox="1">
                <a:spLocks noRot="1" noChangeAspect="1" noMove="1" noResize="1" noEditPoints="1" noAdjustHandles="1" noChangeArrowheads="1" noChangeShapeType="1" noTextEdit="1"/>
              </p:cNvSpPr>
              <p:nvPr/>
            </p:nvSpPr>
            <p:spPr>
              <a:xfrm>
                <a:off x="5130686" y="3671992"/>
                <a:ext cx="163506" cy="138499"/>
              </a:xfrm>
              <a:prstGeom prst="rect">
                <a:avLst/>
              </a:prstGeom>
              <a:blipFill>
                <a:blip r:embed="rId14"/>
                <a:stretch>
                  <a:fillRect l="-15385" r="-7692" b="-21739"/>
                </a:stretch>
              </a:blipFill>
            </p:spPr>
            <p:txBody>
              <a:bodyPr/>
              <a:lstStyle/>
              <a:p>
                <a:r>
                  <a:rPr lang="ja-JP" altLang="en-US">
                    <a:noFill/>
                  </a:rPr>
                  <a:t> </a:t>
                </a:r>
              </a:p>
            </p:txBody>
          </p:sp>
        </mc:Fallback>
      </mc:AlternateContent>
      <p:sp>
        <p:nvSpPr>
          <p:cNvPr id="52" name="楕円 51">
            <a:extLst>
              <a:ext uri="{FF2B5EF4-FFF2-40B4-BE49-F238E27FC236}">
                <a16:creationId xmlns:a16="http://schemas.microsoft.com/office/drawing/2014/main" id="{6F602273-5F30-5BC9-FF52-9F2F73B2E83B}"/>
              </a:ext>
            </a:extLst>
          </p:cNvPr>
          <p:cNvSpPr/>
          <p:nvPr/>
        </p:nvSpPr>
        <p:spPr>
          <a:xfrm>
            <a:off x="5255668" y="380403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4BEA14A8-CDD5-CB80-6695-D13C557E770F}"/>
                  </a:ext>
                </a:extLst>
              </p:cNvPr>
              <p:cNvSpPr txBox="1"/>
              <p:nvPr/>
            </p:nvSpPr>
            <p:spPr>
              <a:xfrm>
                <a:off x="4937733" y="3792745"/>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𝒂</m:t>
                          </m:r>
                        </m:e>
                      </m:groupChr>
                    </m:oMath>
                  </m:oMathPara>
                </a14:m>
                <a:endParaRPr kumimoji="1" lang="ja-JP" altLang="en-US" sz="1050" b="1" dirty="0"/>
              </a:p>
            </p:txBody>
          </p:sp>
        </mc:Choice>
        <mc:Fallback xmlns="">
          <p:sp>
            <p:nvSpPr>
              <p:cNvPr id="54" name="テキスト ボックス 53">
                <a:extLst>
                  <a:ext uri="{FF2B5EF4-FFF2-40B4-BE49-F238E27FC236}">
                    <a16:creationId xmlns:a16="http://schemas.microsoft.com/office/drawing/2014/main" id="{4BEA14A8-CDD5-CB80-6695-D13C557E770F}"/>
                  </a:ext>
                </a:extLst>
              </p:cNvPr>
              <p:cNvSpPr txBox="1">
                <a:spLocks noRot="1" noChangeAspect="1" noMove="1" noResize="1" noEditPoints="1" noAdjustHandles="1" noChangeArrowheads="1" noChangeShapeType="1" noTextEdit="1"/>
              </p:cNvSpPr>
              <p:nvPr/>
            </p:nvSpPr>
            <p:spPr>
              <a:xfrm>
                <a:off x="4937733" y="3792745"/>
                <a:ext cx="151323" cy="206275"/>
              </a:xfrm>
              <a:prstGeom prst="rect">
                <a:avLst/>
              </a:prstGeom>
              <a:blipFill>
                <a:blip r:embed="rId15"/>
                <a:stretch>
                  <a:fillRect l="-64000" t="-35294" r="-84000" b="-5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0BF5A105-8EEE-A4E2-40B7-A30855F06345}"/>
                  </a:ext>
                </a:extLst>
              </p:cNvPr>
              <p:cNvSpPr txBox="1"/>
              <p:nvPr/>
            </p:nvSpPr>
            <p:spPr>
              <a:xfrm>
                <a:off x="5724927" y="4242855"/>
                <a:ext cx="151323" cy="205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𝒃</m:t>
                          </m:r>
                        </m:e>
                      </m:groupChr>
                    </m:oMath>
                  </m:oMathPara>
                </a14:m>
                <a:endParaRPr kumimoji="1" lang="ja-JP" altLang="en-US" sz="1050" b="1" dirty="0"/>
              </a:p>
            </p:txBody>
          </p:sp>
        </mc:Choice>
        <mc:Fallback xmlns="">
          <p:sp>
            <p:nvSpPr>
              <p:cNvPr id="55" name="テキスト ボックス 54">
                <a:extLst>
                  <a:ext uri="{FF2B5EF4-FFF2-40B4-BE49-F238E27FC236}">
                    <a16:creationId xmlns:a16="http://schemas.microsoft.com/office/drawing/2014/main" id="{0BF5A105-8EEE-A4E2-40B7-A30855F06345}"/>
                  </a:ext>
                </a:extLst>
              </p:cNvPr>
              <p:cNvSpPr txBox="1">
                <a:spLocks noRot="1" noChangeAspect="1" noMove="1" noResize="1" noEditPoints="1" noAdjustHandles="1" noChangeArrowheads="1" noChangeShapeType="1" noTextEdit="1"/>
              </p:cNvSpPr>
              <p:nvPr/>
            </p:nvSpPr>
            <p:spPr>
              <a:xfrm>
                <a:off x="5724927" y="4242855"/>
                <a:ext cx="151323" cy="205505"/>
              </a:xfrm>
              <a:prstGeom prst="rect">
                <a:avLst/>
              </a:prstGeom>
              <a:blipFill>
                <a:blip r:embed="rId16"/>
                <a:stretch>
                  <a:fillRect l="-60000" t="-35294" r="-88000" b="-5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D4C2F5B6-B240-5F10-6D72-A4182F52C159}"/>
                  </a:ext>
                </a:extLst>
              </p:cNvPr>
              <p:cNvSpPr txBox="1"/>
              <p:nvPr/>
            </p:nvSpPr>
            <p:spPr>
              <a:xfrm>
                <a:off x="5709987" y="4073660"/>
                <a:ext cx="161903"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𝒃</m:t>
                          </m:r>
                        </m:sub>
                      </m:sSub>
                    </m:oMath>
                  </m:oMathPara>
                </a14:m>
                <a:endParaRPr kumimoji="1" lang="ja-JP" altLang="en-US" b="1" dirty="0"/>
              </a:p>
            </p:txBody>
          </p:sp>
        </mc:Choice>
        <mc:Fallback xmlns="">
          <p:sp>
            <p:nvSpPr>
              <p:cNvPr id="56" name="テキスト ボックス 55">
                <a:extLst>
                  <a:ext uri="{FF2B5EF4-FFF2-40B4-BE49-F238E27FC236}">
                    <a16:creationId xmlns:a16="http://schemas.microsoft.com/office/drawing/2014/main" id="{D4C2F5B6-B240-5F10-6D72-A4182F52C159}"/>
                  </a:ext>
                </a:extLst>
              </p:cNvPr>
              <p:cNvSpPr txBox="1">
                <a:spLocks noRot="1" noChangeAspect="1" noMove="1" noResize="1" noEditPoints="1" noAdjustHandles="1" noChangeArrowheads="1" noChangeShapeType="1" noTextEdit="1"/>
              </p:cNvSpPr>
              <p:nvPr/>
            </p:nvSpPr>
            <p:spPr>
              <a:xfrm>
                <a:off x="5709987" y="4073660"/>
                <a:ext cx="161903" cy="138499"/>
              </a:xfrm>
              <a:prstGeom prst="rect">
                <a:avLst/>
              </a:prstGeom>
              <a:blipFill>
                <a:blip r:embed="rId17"/>
                <a:stretch>
                  <a:fillRect l="-15385" r="-15385" b="-21739"/>
                </a:stretch>
              </a:blipFill>
            </p:spPr>
            <p:txBody>
              <a:bodyPr/>
              <a:lstStyle/>
              <a:p>
                <a:r>
                  <a:rPr lang="ja-JP" altLang="en-US">
                    <a:noFill/>
                  </a:rPr>
                  <a:t> </a:t>
                </a:r>
              </a:p>
            </p:txBody>
          </p:sp>
        </mc:Fallback>
      </mc:AlternateContent>
      <p:sp>
        <p:nvSpPr>
          <p:cNvPr id="59" name="楕円 58">
            <a:extLst>
              <a:ext uri="{FF2B5EF4-FFF2-40B4-BE49-F238E27FC236}">
                <a16:creationId xmlns:a16="http://schemas.microsoft.com/office/drawing/2014/main" id="{7C95DBE7-BE2D-C87A-1155-F3CED7C9561E}"/>
              </a:ext>
            </a:extLst>
          </p:cNvPr>
          <p:cNvSpPr/>
          <p:nvPr/>
        </p:nvSpPr>
        <p:spPr>
          <a:xfrm>
            <a:off x="5873501" y="420974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C2E292C7-21E5-631C-F5CB-6FDCAC8F1B5E}"/>
              </a:ext>
            </a:extLst>
          </p:cNvPr>
          <p:cNvSpPr/>
          <p:nvPr/>
        </p:nvSpPr>
        <p:spPr>
          <a:xfrm>
            <a:off x="5856630" y="364461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矢印コネクタ 84">
            <a:extLst>
              <a:ext uri="{FF2B5EF4-FFF2-40B4-BE49-F238E27FC236}">
                <a16:creationId xmlns:a16="http://schemas.microsoft.com/office/drawing/2014/main" id="{DD9FF7D9-3DDF-8221-E591-5745668C6593}"/>
              </a:ext>
            </a:extLst>
          </p:cNvPr>
          <p:cNvCxnSpPr>
            <a:cxnSpLocks/>
          </p:cNvCxnSpPr>
          <p:nvPr/>
        </p:nvCxnSpPr>
        <p:spPr>
          <a:xfrm flipH="1" flipV="1">
            <a:off x="5745847" y="3258854"/>
            <a:ext cx="127654" cy="3927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09D6866-CBB4-AE2C-3FE1-BA5AF5FECC1C}"/>
                  </a:ext>
                </a:extLst>
              </p:cNvPr>
              <p:cNvSpPr txBox="1"/>
              <p:nvPr/>
            </p:nvSpPr>
            <p:spPr>
              <a:xfrm>
                <a:off x="5917034" y="3611361"/>
                <a:ext cx="15388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𝒄</m:t>
                          </m:r>
                        </m:sub>
                      </m:sSub>
                    </m:oMath>
                  </m:oMathPara>
                </a14:m>
                <a:endParaRPr kumimoji="1" lang="ja-JP" altLang="en-US" b="1" dirty="0"/>
              </a:p>
            </p:txBody>
          </p:sp>
        </mc:Choice>
        <mc:Fallback xmlns="">
          <p:sp>
            <p:nvSpPr>
              <p:cNvPr id="87" name="テキスト ボックス 86">
                <a:extLst>
                  <a:ext uri="{FF2B5EF4-FFF2-40B4-BE49-F238E27FC236}">
                    <a16:creationId xmlns:a16="http://schemas.microsoft.com/office/drawing/2014/main" id="{C09D6866-CBB4-AE2C-3FE1-BA5AF5FECC1C}"/>
                  </a:ext>
                </a:extLst>
              </p:cNvPr>
              <p:cNvSpPr txBox="1">
                <a:spLocks noRot="1" noChangeAspect="1" noMove="1" noResize="1" noEditPoints="1" noAdjustHandles="1" noChangeArrowheads="1" noChangeShapeType="1" noTextEdit="1"/>
              </p:cNvSpPr>
              <p:nvPr/>
            </p:nvSpPr>
            <p:spPr>
              <a:xfrm>
                <a:off x="5917034" y="3611361"/>
                <a:ext cx="153888" cy="138499"/>
              </a:xfrm>
              <a:prstGeom prst="rect">
                <a:avLst/>
              </a:prstGeom>
              <a:blipFill>
                <a:blip r:embed="rId18"/>
                <a:stretch>
                  <a:fillRect l="-16000" r="-4000" b="-217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729B78B4-3F87-AF58-2A89-376DBEA91D2B}"/>
                  </a:ext>
                </a:extLst>
              </p:cNvPr>
              <p:cNvSpPr txBox="1"/>
              <p:nvPr/>
            </p:nvSpPr>
            <p:spPr>
              <a:xfrm>
                <a:off x="5852186" y="3341315"/>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𝒄</m:t>
                          </m:r>
                        </m:e>
                      </m:groupChr>
                    </m:oMath>
                  </m:oMathPara>
                </a14:m>
                <a:endParaRPr kumimoji="1" lang="ja-JP" altLang="en-US" sz="1050" b="1" dirty="0"/>
              </a:p>
            </p:txBody>
          </p:sp>
        </mc:Choice>
        <mc:Fallback xmlns="">
          <p:sp>
            <p:nvSpPr>
              <p:cNvPr id="88" name="テキスト ボックス 87">
                <a:extLst>
                  <a:ext uri="{FF2B5EF4-FFF2-40B4-BE49-F238E27FC236}">
                    <a16:creationId xmlns:a16="http://schemas.microsoft.com/office/drawing/2014/main" id="{729B78B4-3F87-AF58-2A89-376DBEA91D2B}"/>
                  </a:ext>
                </a:extLst>
              </p:cNvPr>
              <p:cNvSpPr txBox="1">
                <a:spLocks noRot="1" noChangeAspect="1" noMove="1" noResize="1" noEditPoints="1" noAdjustHandles="1" noChangeArrowheads="1" noChangeShapeType="1" noTextEdit="1"/>
              </p:cNvSpPr>
              <p:nvPr/>
            </p:nvSpPr>
            <p:spPr>
              <a:xfrm>
                <a:off x="5852186" y="3341315"/>
                <a:ext cx="151323" cy="206275"/>
              </a:xfrm>
              <a:prstGeom prst="rect">
                <a:avLst/>
              </a:prstGeom>
              <a:blipFill>
                <a:blip r:embed="rId12"/>
                <a:stretch>
                  <a:fillRect l="-60000" t="-35294" r="-88000" b="-529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9CE43754-2CA7-1B08-B6B5-CED1BDFD9E25}"/>
                  </a:ext>
                </a:extLst>
              </p:cNvPr>
              <p:cNvSpPr txBox="1"/>
              <p:nvPr/>
            </p:nvSpPr>
            <p:spPr>
              <a:xfrm>
                <a:off x="5024916" y="5610153"/>
                <a:ext cx="11450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𝑓</m:t>
                          </m:r>
                        </m:e>
                        <m:sub>
                          <m:r>
                            <a:rPr kumimoji="1" lang="en-US" altLang="ja-JP" sz="1200" b="0" i="1" smtClean="0">
                              <a:latin typeface="Cambria Math" panose="02040503050406030204" pitchFamily="18" charset="0"/>
                            </a:rPr>
                            <m:t>𝑡𝑜𝑡𝑎𝑙</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𝑎</m:t>
                          </m:r>
                        </m:e>
                      </m:d>
                      <m:r>
                        <a:rPr lang="en-US" altLang="ja-JP" sz="1200" b="1" i="1" smtClean="0">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r>
                            <a:rPr lang="en-US" altLang="ja-JP" sz="1200" b="0" i="1" smtClean="0">
                              <a:latin typeface="Cambria Math" panose="02040503050406030204" pitchFamily="18" charset="0"/>
                            </a:rPr>
                            <m:t>𝑏</m:t>
                          </m:r>
                        </m:e>
                      </m:d>
                    </m:oMath>
                  </m:oMathPara>
                </a14:m>
                <a:endParaRPr kumimoji="1" lang="ja-JP" altLang="en-US" sz="1200" dirty="0"/>
              </a:p>
            </p:txBody>
          </p:sp>
        </mc:Choice>
        <mc:Fallback xmlns="">
          <p:sp>
            <p:nvSpPr>
              <p:cNvPr id="90" name="テキスト ボックス 89">
                <a:extLst>
                  <a:ext uri="{FF2B5EF4-FFF2-40B4-BE49-F238E27FC236}">
                    <a16:creationId xmlns:a16="http://schemas.microsoft.com/office/drawing/2014/main" id="{9CE43754-2CA7-1B08-B6B5-CED1BDFD9E25}"/>
                  </a:ext>
                </a:extLst>
              </p:cNvPr>
              <p:cNvSpPr txBox="1">
                <a:spLocks noRot="1" noChangeAspect="1" noMove="1" noResize="1" noEditPoints="1" noAdjustHandles="1" noChangeArrowheads="1" noChangeShapeType="1" noTextEdit="1"/>
              </p:cNvSpPr>
              <p:nvPr/>
            </p:nvSpPr>
            <p:spPr>
              <a:xfrm>
                <a:off x="5024916" y="5610153"/>
                <a:ext cx="1145057" cy="184666"/>
              </a:xfrm>
              <a:prstGeom prst="rect">
                <a:avLst/>
              </a:prstGeom>
              <a:blipFill>
                <a:blip r:embed="rId19"/>
                <a:stretch>
                  <a:fillRect l="-4255" t="-3226" b="-290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46D6EFF5-850A-3354-639E-2B0FD6126614}"/>
                  </a:ext>
                </a:extLst>
              </p:cNvPr>
              <p:cNvSpPr txBox="1"/>
              <p:nvPr/>
            </p:nvSpPr>
            <p:spPr>
              <a:xfrm>
                <a:off x="4775414" y="5820146"/>
                <a:ext cx="176868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𝑡𝑜𝑡𝑎𝑙</m:t>
                          </m:r>
                        </m:sub>
                      </m:sSub>
                      <m:r>
                        <a:rPr kumimoji="1" lang="en-US" altLang="ja-JP" sz="1200" b="0" i="1" smtClean="0">
                          <a:latin typeface="Cambria Math" panose="02040503050406030204" pitchFamily="18" charset="0"/>
                        </a:rPr>
                        <m: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𝑎</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𝑎</m:t>
                          </m:r>
                        </m:e>
                      </m:d>
                      <m:r>
                        <a:rPr lang="en-US" altLang="ja-JP" sz="1200" b="1" i="1" smtClean="0">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𝑏</m:t>
                          </m:r>
                        </m:sub>
                      </m:sSub>
                      <m:r>
                        <a:rPr lang="en-US" altLang="ja-JP" sz="1200" b="1" i="1" smtClean="0">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r>
                            <a:rPr lang="en-US" altLang="ja-JP" sz="1200" b="0" i="1" smtClean="0">
                              <a:latin typeface="Cambria Math" panose="02040503050406030204" pitchFamily="18" charset="0"/>
                            </a:rPr>
                            <m:t>𝑏</m:t>
                          </m:r>
                        </m:e>
                      </m:d>
                    </m:oMath>
                  </m:oMathPara>
                </a14:m>
                <a:endParaRPr kumimoji="1" lang="ja-JP" altLang="en-US" sz="1200" dirty="0"/>
              </a:p>
            </p:txBody>
          </p:sp>
        </mc:Choice>
        <mc:Fallback xmlns="">
          <p:sp>
            <p:nvSpPr>
              <p:cNvPr id="92" name="テキスト ボックス 91">
                <a:extLst>
                  <a:ext uri="{FF2B5EF4-FFF2-40B4-BE49-F238E27FC236}">
                    <a16:creationId xmlns:a16="http://schemas.microsoft.com/office/drawing/2014/main" id="{46D6EFF5-850A-3354-639E-2B0FD6126614}"/>
                  </a:ext>
                </a:extLst>
              </p:cNvPr>
              <p:cNvSpPr txBox="1">
                <a:spLocks noRot="1" noChangeAspect="1" noMove="1" noResize="1" noEditPoints="1" noAdjustHandles="1" noChangeArrowheads="1" noChangeShapeType="1" noTextEdit="1"/>
              </p:cNvSpPr>
              <p:nvPr/>
            </p:nvSpPr>
            <p:spPr>
              <a:xfrm>
                <a:off x="4775414" y="5820146"/>
                <a:ext cx="1768689" cy="184666"/>
              </a:xfrm>
              <a:prstGeom prst="rect">
                <a:avLst/>
              </a:prstGeom>
              <a:blipFill>
                <a:blip r:embed="rId20"/>
                <a:stretch>
                  <a:fillRect l="-137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52685AFE-F721-2A6D-EE94-C379DC71E081}"/>
                  </a:ext>
                </a:extLst>
              </p:cNvPr>
              <p:cNvSpPr txBox="1"/>
              <p:nvPr/>
            </p:nvSpPr>
            <p:spPr>
              <a:xfrm>
                <a:off x="5000893" y="6082504"/>
                <a:ext cx="128919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𝑐</m:t>
                          </m:r>
                        </m:sub>
                      </m:sSub>
                      <m:r>
                        <a:rPr kumimoji="1" lang="en-US" altLang="ja-JP" sz="1200" b="0" i="1" smtClean="0">
                          <a:latin typeface="Cambria Math" panose="02040503050406030204" pitchFamily="18" charset="0"/>
                        </a:rPr>
                        <m: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𝑡𝑜𝑡𝑎𝑙</m:t>
                          </m:r>
                        </m:sub>
                      </m:sSub>
                      <m:r>
                        <a:rPr lang="en-US" altLang="ja-JP" sz="1200" b="1" i="1">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𝑓</m:t>
                          </m:r>
                        </m:e>
                        <m:sub>
                          <m:r>
                            <a:rPr lang="en-US" altLang="ja-JP" sz="1200" b="0" i="1" smtClean="0">
                              <a:latin typeface="Cambria Math" panose="02040503050406030204" pitchFamily="18" charset="0"/>
                              <a:ea typeface="Cambria Math" panose="02040503050406030204" pitchFamily="18" charset="0"/>
                            </a:rPr>
                            <m:t>𝑡𝑜𝑡𝑎𝑙</m:t>
                          </m:r>
                        </m:sub>
                      </m:sSub>
                    </m:oMath>
                  </m:oMathPara>
                </a14:m>
                <a:endParaRPr kumimoji="1" lang="ja-JP" altLang="en-US" sz="1200" dirty="0"/>
              </a:p>
            </p:txBody>
          </p:sp>
        </mc:Choice>
        <mc:Fallback xmlns="">
          <p:sp>
            <p:nvSpPr>
              <p:cNvPr id="95" name="テキスト ボックス 94">
                <a:extLst>
                  <a:ext uri="{FF2B5EF4-FFF2-40B4-BE49-F238E27FC236}">
                    <a16:creationId xmlns:a16="http://schemas.microsoft.com/office/drawing/2014/main" id="{52685AFE-F721-2A6D-EE94-C379DC71E081}"/>
                  </a:ext>
                </a:extLst>
              </p:cNvPr>
              <p:cNvSpPr txBox="1">
                <a:spLocks noRot="1" noChangeAspect="1" noMove="1" noResize="1" noEditPoints="1" noAdjustHandles="1" noChangeArrowheads="1" noChangeShapeType="1" noTextEdit="1"/>
              </p:cNvSpPr>
              <p:nvPr/>
            </p:nvSpPr>
            <p:spPr>
              <a:xfrm>
                <a:off x="5000893" y="6082504"/>
                <a:ext cx="1289199" cy="184666"/>
              </a:xfrm>
              <a:prstGeom prst="rect">
                <a:avLst/>
              </a:prstGeom>
              <a:blipFill>
                <a:blip r:embed="rId21"/>
                <a:stretch>
                  <a:fillRect l="-1887" t="-3333" b="-33333"/>
                </a:stretch>
              </a:blipFill>
            </p:spPr>
            <p:txBody>
              <a:bodyPr/>
              <a:lstStyle/>
              <a:p>
                <a:r>
                  <a:rPr lang="ja-JP" altLang="en-US">
                    <a:noFill/>
                  </a:rPr>
                  <a:t> </a:t>
                </a:r>
              </a:p>
            </p:txBody>
          </p:sp>
        </mc:Fallback>
      </mc:AlternateContent>
      <p:cxnSp>
        <p:nvCxnSpPr>
          <p:cNvPr id="96" name="直線矢印コネクタ 95">
            <a:extLst>
              <a:ext uri="{FF2B5EF4-FFF2-40B4-BE49-F238E27FC236}">
                <a16:creationId xmlns:a16="http://schemas.microsoft.com/office/drawing/2014/main" id="{339B9639-AC12-5FF4-BBC2-A93A13064675}"/>
              </a:ext>
            </a:extLst>
          </p:cNvPr>
          <p:cNvCxnSpPr>
            <a:cxnSpLocks/>
          </p:cNvCxnSpPr>
          <p:nvPr/>
        </p:nvCxnSpPr>
        <p:spPr>
          <a:xfrm>
            <a:off x="7233830" y="4272608"/>
            <a:ext cx="19055" cy="1544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正方形/長方形 96">
            <a:extLst>
              <a:ext uri="{FF2B5EF4-FFF2-40B4-BE49-F238E27FC236}">
                <a16:creationId xmlns:a16="http://schemas.microsoft.com/office/drawing/2014/main" id="{41B2F486-EE9A-1D2B-9464-934E2690905D}"/>
              </a:ext>
            </a:extLst>
          </p:cNvPr>
          <p:cNvSpPr/>
          <p:nvPr/>
        </p:nvSpPr>
        <p:spPr>
          <a:xfrm>
            <a:off x="7131893" y="3332421"/>
            <a:ext cx="939788" cy="9230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06AFD985-F001-1414-116E-B8F794BF2C0A}"/>
              </a:ext>
            </a:extLst>
          </p:cNvPr>
          <p:cNvCxnSpPr>
            <a:cxnSpLocks/>
          </p:cNvCxnSpPr>
          <p:nvPr/>
        </p:nvCxnSpPr>
        <p:spPr>
          <a:xfrm>
            <a:off x="7956360" y="4258480"/>
            <a:ext cx="67119" cy="3372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8C9DAE1D-0C13-7208-6E0C-FF2DD1AFFFDC}"/>
                  </a:ext>
                </a:extLst>
              </p:cNvPr>
              <p:cNvSpPr txBox="1"/>
              <p:nvPr/>
            </p:nvSpPr>
            <p:spPr>
              <a:xfrm>
                <a:off x="7161604" y="4054142"/>
                <a:ext cx="16350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𝒂</m:t>
                          </m:r>
                        </m:sub>
                      </m:sSub>
                    </m:oMath>
                  </m:oMathPara>
                </a14:m>
                <a:endParaRPr kumimoji="1" lang="ja-JP" altLang="en-US" b="1" dirty="0"/>
              </a:p>
            </p:txBody>
          </p:sp>
        </mc:Choice>
        <mc:Fallback xmlns="">
          <p:sp>
            <p:nvSpPr>
              <p:cNvPr id="99" name="テキスト ボックス 98">
                <a:extLst>
                  <a:ext uri="{FF2B5EF4-FFF2-40B4-BE49-F238E27FC236}">
                    <a16:creationId xmlns:a16="http://schemas.microsoft.com/office/drawing/2014/main" id="{8C9DAE1D-0C13-7208-6E0C-FF2DD1AFFFDC}"/>
                  </a:ext>
                </a:extLst>
              </p:cNvPr>
              <p:cNvSpPr txBox="1">
                <a:spLocks noRot="1" noChangeAspect="1" noMove="1" noResize="1" noEditPoints="1" noAdjustHandles="1" noChangeArrowheads="1" noChangeShapeType="1" noTextEdit="1"/>
              </p:cNvSpPr>
              <p:nvPr/>
            </p:nvSpPr>
            <p:spPr>
              <a:xfrm>
                <a:off x="7161604" y="4054142"/>
                <a:ext cx="163506" cy="138499"/>
              </a:xfrm>
              <a:prstGeom prst="rect">
                <a:avLst/>
              </a:prstGeom>
              <a:blipFill>
                <a:blip r:embed="rId14"/>
                <a:stretch>
                  <a:fillRect l="-14815" r="-3704" b="-21739"/>
                </a:stretch>
              </a:blipFill>
            </p:spPr>
            <p:txBody>
              <a:bodyPr/>
              <a:lstStyle/>
              <a:p>
                <a:r>
                  <a:rPr lang="ja-JP" altLang="en-US">
                    <a:noFill/>
                  </a:rPr>
                  <a:t> </a:t>
                </a:r>
              </a:p>
            </p:txBody>
          </p:sp>
        </mc:Fallback>
      </mc:AlternateContent>
      <p:sp>
        <p:nvSpPr>
          <p:cNvPr id="101" name="楕円 100">
            <a:extLst>
              <a:ext uri="{FF2B5EF4-FFF2-40B4-BE49-F238E27FC236}">
                <a16:creationId xmlns:a16="http://schemas.microsoft.com/office/drawing/2014/main" id="{5723D842-368F-9E0E-71D3-822FB995A3C7}"/>
              </a:ext>
            </a:extLst>
          </p:cNvPr>
          <p:cNvSpPr/>
          <p:nvPr/>
        </p:nvSpPr>
        <p:spPr>
          <a:xfrm>
            <a:off x="7199365" y="420974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311B91D1-235C-CDD2-B40A-73898767B84C}"/>
                  </a:ext>
                </a:extLst>
              </p:cNvPr>
              <p:cNvSpPr txBox="1"/>
              <p:nvPr/>
            </p:nvSpPr>
            <p:spPr>
              <a:xfrm>
                <a:off x="7041899" y="4209745"/>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𝒂</m:t>
                          </m:r>
                        </m:e>
                      </m:groupChr>
                    </m:oMath>
                  </m:oMathPara>
                </a14:m>
                <a:endParaRPr kumimoji="1" lang="ja-JP" altLang="en-US" sz="1050" b="1" dirty="0"/>
              </a:p>
            </p:txBody>
          </p:sp>
        </mc:Choice>
        <mc:Fallback xmlns="">
          <p:sp>
            <p:nvSpPr>
              <p:cNvPr id="102" name="テキスト ボックス 101">
                <a:extLst>
                  <a:ext uri="{FF2B5EF4-FFF2-40B4-BE49-F238E27FC236}">
                    <a16:creationId xmlns:a16="http://schemas.microsoft.com/office/drawing/2014/main" id="{311B91D1-235C-CDD2-B40A-73898767B84C}"/>
                  </a:ext>
                </a:extLst>
              </p:cNvPr>
              <p:cNvSpPr txBox="1">
                <a:spLocks noRot="1" noChangeAspect="1" noMove="1" noResize="1" noEditPoints="1" noAdjustHandles="1" noChangeArrowheads="1" noChangeShapeType="1" noTextEdit="1"/>
              </p:cNvSpPr>
              <p:nvPr/>
            </p:nvSpPr>
            <p:spPr>
              <a:xfrm>
                <a:off x="7041899" y="4209745"/>
                <a:ext cx="151323" cy="206275"/>
              </a:xfrm>
              <a:prstGeom prst="rect">
                <a:avLst/>
              </a:prstGeom>
              <a:blipFill>
                <a:blip r:embed="rId22"/>
                <a:stretch>
                  <a:fillRect l="-60000" t="-39394" r="-88000" b="-5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7A6C9886-DD12-08ED-99A3-784D4B4EA151}"/>
                  </a:ext>
                </a:extLst>
              </p:cNvPr>
              <p:cNvSpPr txBox="1"/>
              <p:nvPr/>
            </p:nvSpPr>
            <p:spPr>
              <a:xfrm>
                <a:off x="7816088" y="4289831"/>
                <a:ext cx="151323" cy="205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𝒃</m:t>
                          </m:r>
                        </m:e>
                      </m:groupChr>
                    </m:oMath>
                  </m:oMathPara>
                </a14:m>
                <a:endParaRPr kumimoji="1" lang="ja-JP" altLang="en-US" sz="1050" b="1" dirty="0"/>
              </a:p>
            </p:txBody>
          </p:sp>
        </mc:Choice>
        <mc:Fallback xmlns="">
          <p:sp>
            <p:nvSpPr>
              <p:cNvPr id="103" name="テキスト ボックス 102">
                <a:extLst>
                  <a:ext uri="{FF2B5EF4-FFF2-40B4-BE49-F238E27FC236}">
                    <a16:creationId xmlns:a16="http://schemas.microsoft.com/office/drawing/2014/main" id="{7A6C9886-DD12-08ED-99A3-784D4B4EA151}"/>
                  </a:ext>
                </a:extLst>
              </p:cNvPr>
              <p:cNvSpPr txBox="1">
                <a:spLocks noRot="1" noChangeAspect="1" noMove="1" noResize="1" noEditPoints="1" noAdjustHandles="1" noChangeArrowheads="1" noChangeShapeType="1" noTextEdit="1"/>
              </p:cNvSpPr>
              <p:nvPr/>
            </p:nvSpPr>
            <p:spPr>
              <a:xfrm>
                <a:off x="7816088" y="4289831"/>
                <a:ext cx="151323" cy="205505"/>
              </a:xfrm>
              <a:prstGeom prst="rect">
                <a:avLst/>
              </a:prstGeom>
              <a:blipFill>
                <a:blip r:embed="rId11"/>
                <a:stretch>
                  <a:fillRect l="-60000" t="-39394" r="-88000" b="-5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6D9588EB-776E-8DCD-B1CF-56CFE162A4C5}"/>
                  </a:ext>
                </a:extLst>
              </p:cNvPr>
              <p:cNvSpPr txBox="1"/>
              <p:nvPr/>
            </p:nvSpPr>
            <p:spPr>
              <a:xfrm>
                <a:off x="7846796" y="4087168"/>
                <a:ext cx="161903"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𝒃</m:t>
                          </m:r>
                        </m:sub>
                      </m:sSub>
                    </m:oMath>
                  </m:oMathPara>
                </a14:m>
                <a:endParaRPr kumimoji="1" lang="ja-JP" altLang="en-US" b="1" dirty="0"/>
              </a:p>
            </p:txBody>
          </p:sp>
        </mc:Choice>
        <mc:Fallback xmlns="">
          <p:sp>
            <p:nvSpPr>
              <p:cNvPr id="104" name="テキスト ボックス 103">
                <a:extLst>
                  <a:ext uri="{FF2B5EF4-FFF2-40B4-BE49-F238E27FC236}">
                    <a16:creationId xmlns:a16="http://schemas.microsoft.com/office/drawing/2014/main" id="{6D9588EB-776E-8DCD-B1CF-56CFE162A4C5}"/>
                  </a:ext>
                </a:extLst>
              </p:cNvPr>
              <p:cNvSpPr txBox="1">
                <a:spLocks noRot="1" noChangeAspect="1" noMove="1" noResize="1" noEditPoints="1" noAdjustHandles="1" noChangeArrowheads="1" noChangeShapeType="1" noTextEdit="1"/>
              </p:cNvSpPr>
              <p:nvPr/>
            </p:nvSpPr>
            <p:spPr>
              <a:xfrm>
                <a:off x="7846796" y="4087168"/>
                <a:ext cx="161903" cy="138499"/>
              </a:xfrm>
              <a:prstGeom prst="rect">
                <a:avLst/>
              </a:prstGeom>
              <a:blipFill>
                <a:blip r:embed="rId17"/>
                <a:stretch>
                  <a:fillRect l="-14815" r="-11111" b="-21739"/>
                </a:stretch>
              </a:blipFill>
            </p:spPr>
            <p:txBody>
              <a:bodyPr/>
              <a:lstStyle/>
              <a:p>
                <a:r>
                  <a:rPr lang="ja-JP" altLang="en-US">
                    <a:noFill/>
                  </a:rPr>
                  <a:t> </a:t>
                </a:r>
              </a:p>
            </p:txBody>
          </p:sp>
        </mc:Fallback>
      </mc:AlternateContent>
      <p:sp>
        <p:nvSpPr>
          <p:cNvPr id="105" name="楕円 104">
            <a:extLst>
              <a:ext uri="{FF2B5EF4-FFF2-40B4-BE49-F238E27FC236}">
                <a16:creationId xmlns:a16="http://schemas.microsoft.com/office/drawing/2014/main" id="{09D4C0F8-EF5C-CCC2-076A-541D5A799EE5}"/>
              </a:ext>
            </a:extLst>
          </p:cNvPr>
          <p:cNvSpPr/>
          <p:nvPr/>
        </p:nvSpPr>
        <p:spPr>
          <a:xfrm>
            <a:off x="7910871" y="422566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a:extLst>
              <a:ext uri="{FF2B5EF4-FFF2-40B4-BE49-F238E27FC236}">
                <a16:creationId xmlns:a16="http://schemas.microsoft.com/office/drawing/2014/main" id="{D64C78EA-29FA-B133-DF86-6F62A8632889}"/>
              </a:ext>
            </a:extLst>
          </p:cNvPr>
          <p:cNvSpPr/>
          <p:nvPr/>
        </p:nvSpPr>
        <p:spPr>
          <a:xfrm>
            <a:off x="7542678" y="344393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52D1DA7A-6844-AF57-5F2B-20557587DE8B}"/>
              </a:ext>
            </a:extLst>
          </p:cNvPr>
          <p:cNvCxnSpPr>
            <a:cxnSpLocks/>
          </p:cNvCxnSpPr>
          <p:nvPr/>
        </p:nvCxnSpPr>
        <p:spPr>
          <a:xfrm>
            <a:off x="7595064" y="3489216"/>
            <a:ext cx="228251" cy="3681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テキスト ボックス 107">
                <a:extLst>
                  <a:ext uri="{FF2B5EF4-FFF2-40B4-BE49-F238E27FC236}">
                    <a16:creationId xmlns:a16="http://schemas.microsoft.com/office/drawing/2014/main" id="{4EE8FAC3-64A0-D656-7821-1AE56C30CBD8}"/>
                  </a:ext>
                </a:extLst>
              </p:cNvPr>
              <p:cNvSpPr txBox="1"/>
              <p:nvPr/>
            </p:nvSpPr>
            <p:spPr>
              <a:xfrm>
                <a:off x="7404661" y="3360414"/>
                <a:ext cx="15388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𝒄</m:t>
                          </m:r>
                        </m:sub>
                      </m:sSub>
                    </m:oMath>
                  </m:oMathPara>
                </a14:m>
                <a:endParaRPr kumimoji="1" lang="ja-JP" altLang="en-US" b="1" dirty="0"/>
              </a:p>
            </p:txBody>
          </p:sp>
        </mc:Choice>
        <mc:Fallback xmlns="">
          <p:sp>
            <p:nvSpPr>
              <p:cNvPr id="108" name="テキスト ボックス 107">
                <a:extLst>
                  <a:ext uri="{FF2B5EF4-FFF2-40B4-BE49-F238E27FC236}">
                    <a16:creationId xmlns:a16="http://schemas.microsoft.com/office/drawing/2014/main" id="{4EE8FAC3-64A0-D656-7821-1AE56C30CBD8}"/>
                  </a:ext>
                </a:extLst>
              </p:cNvPr>
              <p:cNvSpPr txBox="1">
                <a:spLocks noRot="1" noChangeAspect="1" noMove="1" noResize="1" noEditPoints="1" noAdjustHandles="1" noChangeArrowheads="1" noChangeShapeType="1" noTextEdit="1"/>
              </p:cNvSpPr>
              <p:nvPr/>
            </p:nvSpPr>
            <p:spPr>
              <a:xfrm>
                <a:off x="7404661" y="3360414"/>
                <a:ext cx="153888" cy="138499"/>
              </a:xfrm>
              <a:prstGeom prst="rect">
                <a:avLst/>
              </a:prstGeom>
              <a:blipFill>
                <a:blip r:embed="rId18"/>
                <a:stretch>
                  <a:fillRect l="-16000" r="-4000" b="-217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2957A748-31AC-7B81-7F4D-69A2C9FBD659}"/>
                  </a:ext>
                </a:extLst>
              </p:cNvPr>
              <p:cNvSpPr txBox="1"/>
              <p:nvPr/>
            </p:nvSpPr>
            <p:spPr>
              <a:xfrm>
                <a:off x="7673537" y="3447649"/>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𝒄</m:t>
                          </m:r>
                        </m:e>
                      </m:groupChr>
                    </m:oMath>
                  </m:oMathPara>
                </a14:m>
                <a:endParaRPr kumimoji="1" lang="ja-JP" altLang="en-US" sz="1050" b="1" dirty="0"/>
              </a:p>
            </p:txBody>
          </p:sp>
        </mc:Choice>
        <mc:Fallback xmlns="">
          <p:sp>
            <p:nvSpPr>
              <p:cNvPr id="110" name="テキスト ボックス 109">
                <a:extLst>
                  <a:ext uri="{FF2B5EF4-FFF2-40B4-BE49-F238E27FC236}">
                    <a16:creationId xmlns:a16="http://schemas.microsoft.com/office/drawing/2014/main" id="{2957A748-31AC-7B81-7F4D-69A2C9FBD659}"/>
                  </a:ext>
                </a:extLst>
              </p:cNvPr>
              <p:cNvSpPr txBox="1">
                <a:spLocks noRot="1" noChangeAspect="1" noMove="1" noResize="1" noEditPoints="1" noAdjustHandles="1" noChangeArrowheads="1" noChangeShapeType="1" noTextEdit="1"/>
              </p:cNvSpPr>
              <p:nvPr/>
            </p:nvSpPr>
            <p:spPr>
              <a:xfrm>
                <a:off x="7673537" y="3447649"/>
                <a:ext cx="151323" cy="206275"/>
              </a:xfrm>
              <a:prstGeom prst="rect">
                <a:avLst/>
              </a:prstGeom>
              <a:blipFill>
                <a:blip r:embed="rId23"/>
                <a:stretch>
                  <a:fillRect l="-64000" t="-39394" r="-84000" b="-5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D146DBD3-9CC1-5F4B-A04F-D9C6497A933C}"/>
                  </a:ext>
                </a:extLst>
              </p:cNvPr>
              <p:cNvSpPr txBox="1"/>
              <p:nvPr/>
            </p:nvSpPr>
            <p:spPr>
              <a:xfrm>
                <a:off x="6836201" y="5298562"/>
                <a:ext cx="1333442"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𝑣</m:t>
                          </m:r>
                        </m:e>
                      </m:groupChr>
                      <m:r>
                        <a:rPr lang="en-US" altLang="ja-JP" sz="1200" i="1">
                          <a:latin typeface="Cambria Math" panose="02040503050406030204" pitchFamily="18" charset="0"/>
                        </a:rPr>
                        <m:t>=</m:t>
                      </m:r>
                      <m:r>
                        <a:rPr lang="en-US" altLang="ja-JP" sz="1200" i="1">
                          <a:latin typeface="Cambria Math" panose="02040503050406030204" pitchFamily="18" charset="0"/>
                        </a:rPr>
                        <m:t>𝐶𝑟𝑜𝑠𝑠</m:t>
                      </m:r>
                      <m:d>
                        <m:dPr>
                          <m:ctrlPr>
                            <a:rPr lang="en-US" altLang="ja-JP" sz="1200" i="1">
                              <a:latin typeface="Cambria Math" panose="02040503050406030204" pitchFamily="18" charset="0"/>
                            </a:rPr>
                          </m:ctrlPr>
                        </m:dPr>
                        <m:e>
                          <m:groupChr>
                            <m:groupChrPr>
                              <m:chr m:val="→"/>
                              <m:pos m:val="top"/>
                              <m:ctrlPr>
                                <a:rPr lang="en-US" altLang="ja-JP" sz="1200" i="1">
                                  <a:latin typeface="Cambria Math" panose="02040503050406030204" pitchFamily="18" charset="0"/>
                                </a:rPr>
                              </m:ctrlPr>
                            </m:groupChrPr>
                            <m:e>
                              <m:r>
                                <m:rPr>
                                  <m:brk m:alnAt="1"/>
                                </m:rPr>
                                <a:rPr lang="en-US" altLang="ja-JP" sz="1200" b="0" i="1" smtClean="0">
                                  <a:latin typeface="Cambria Math" panose="02040503050406030204" pitchFamily="18" charset="0"/>
                                </a:rPr>
                                <m:t>𝑐</m:t>
                              </m:r>
                            </m:e>
                          </m:groupChr>
                          <m:r>
                            <a:rPr lang="en-US" altLang="ja-JP" sz="1200" i="1">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𝑐</m:t>
                              </m:r>
                            </m:sub>
                          </m:sSub>
                          <m:r>
                            <a:rPr lang="en-US" altLang="ja-JP" sz="1200" i="1" smtClean="0">
                              <a:latin typeface="Cambria Math" panose="02040503050406030204" pitchFamily="18" charset="0"/>
                            </a:rPr>
                            <m:t> </m:t>
                          </m:r>
                        </m:e>
                      </m:d>
                    </m:oMath>
                  </m:oMathPara>
                </a14:m>
                <a:endParaRPr kumimoji="1" lang="ja-JP" altLang="en-US" sz="1200" dirty="0"/>
              </a:p>
            </p:txBody>
          </p:sp>
        </mc:Choice>
        <mc:Fallback xmlns="">
          <p:sp>
            <p:nvSpPr>
              <p:cNvPr id="119" name="テキスト ボックス 118">
                <a:extLst>
                  <a:ext uri="{FF2B5EF4-FFF2-40B4-BE49-F238E27FC236}">
                    <a16:creationId xmlns:a16="http://schemas.microsoft.com/office/drawing/2014/main" id="{D146DBD3-9CC1-5F4B-A04F-D9C6497A933C}"/>
                  </a:ext>
                </a:extLst>
              </p:cNvPr>
              <p:cNvSpPr txBox="1">
                <a:spLocks noRot="1" noChangeAspect="1" noMove="1" noResize="1" noEditPoints="1" noAdjustHandles="1" noChangeArrowheads="1" noChangeShapeType="1" noTextEdit="1"/>
              </p:cNvSpPr>
              <p:nvPr/>
            </p:nvSpPr>
            <p:spPr>
              <a:xfrm>
                <a:off x="6836201" y="5298562"/>
                <a:ext cx="1333442" cy="283154"/>
              </a:xfrm>
              <a:prstGeom prst="rect">
                <a:avLst/>
              </a:prstGeom>
              <a:blipFill>
                <a:blip r:embed="rId24"/>
                <a:stretch>
                  <a:fillRect l="-7306" t="-12766" r="-7306" b="-382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F707411D-B5E5-ACC7-4B04-A0F26B0740E1}"/>
                  </a:ext>
                </a:extLst>
              </p:cNvPr>
              <p:cNvSpPr txBox="1"/>
              <p:nvPr/>
            </p:nvSpPr>
            <p:spPr>
              <a:xfrm>
                <a:off x="6768397" y="5674155"/>
                <a:ext cx="1426416" cy="305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i="1" smtClean="0">
                              <a:latin typeface="Cambria Math" panose="02040503050406030204" pitchFamily="18" charset="0"/>
                            </a:rPr>
                          </m:ctrlPr>
                        </m:groupChrPr>
                        <m:e>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𝑚</m:t>
                              </m:r>
                            </m:e>
                            <m:sub>
                              <m:r>
                                <a:rPr kumimoji="1" lang="en-US" altLang="ja-JP" sz="1200" b="0" i="1" smtClean="0">
                                  <a:latin typeface="Cambria Math" panose="02040503050406030204" pitchFamily="18" charset="0"/>
                                </a:rPr>
                                <m:t>𝑎</m:t>
                              </m:r>
                            </m:sub>
                          </m:sSub>
                        </m:e>
                      </m:groupChr>
                      <m:r>
                        <a:rPr lang="en-US" altLang="ja-JP" sz="1200" b="0" i="1">
                          <a:latin typeface="Cambria Math" panose="02040503050406030204" pitchFamily="18" charset="0"/>
                        </a:rPr>
                        <m:t>=</m:t>
                      </m:r>
                      <m:r>
                        <a:rPr lang="en-US" altLang="ja-JP" sz="1200" b="0" i="1">
                          <a:latin typeface="Cambria Math" panose="02040503050406030204" pitchFamily="18" charset="0"/>
                        </a:rPr>
                        <m:t>𝐶𝑟𝑜𝑠𝑠</m:t>
                      </m:r>
                      <m:d>
                        <m:dPr>
                          <m:ctrlPr>
                            <a:rPr lang="en-US" altLang="ja-JP" sz="1200" i="1">
                              <a:latin typeface="Cambria Math" panose="02040503050406030204" pitchFamily="18" charset="0"/>
                            </a:rPr>
                          </m:ctrlPr>
                        </m:dPr>
                        <m:e>
                          <m:groupChr>
                            <m:groupChrPr>
                              <m:chr m:val="→"/>
                              <m:pos m:val="top"/>
                              <m:ctrlPr>
                                <a:rPr lang="en-US" altLang="ja-JP" sz="1200" i="1">
                                  <a:latin typeface="Cambria Math" panose="02040503050406030204" pitchFamily="18" charset="0"/>
                                </a:rPr>
                              </m:ctrlPr>
                            </m:groupChrPr>
                            <m:e>
                              <m:r>
                                <m:rPr>
                                  <m:brk m:alnAt="1"/>
                                </m:rPr>
                                <a:rPr lang="en-US" altLang="ja-JP" sz="1200" b="0" i="1" smtClean="0">
                                  <a:latin typeface="Cambria Math" panose="02040503050406030204" pitchFamily="18" charset="0"/>
                                </a:rPr>
                                <m:t>𝑣</m:t>
                              </m:r>
                            </m:e>
                          </m:groupChr>
                          <m:r>
                            <a:rPr lang="en-US" altLang="ja-JP" sz="1200" b="0" i="1">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𝑎</m:t>
                              </m:r>
                            </m:sub>
                          </m:sSub>
                          <m:r>
                            <a:rPr lang="en-US" altLang="ja-JP" sz="1200" b="0" i="1" smtClean="0">
                              <a:latin typeface="Cambria Math" panose="02040503050406030204" pitchFamily="18" charset="0"/>
                            </a:rPr>
                            <m:t> </m:t>
                          </m:r>
                        </m:e>
                      </m:d>
                    </m:oMath>
                  </m:oMathPara>
                </a14:m>
                <a:endParaRPr kumimoji="1" lang="ja-JP" altLang="en-US" sz="1200" dirty="0"/>
              </a:p>
            </p:txBody>
          </p:sp>
        </mc:Choice>
        <mc:Fallback xmlns="">
          <p:sp>
            <p:nvSpPr>
              <p:cNvPr id="120" name="テキスト ボックス 119">
                <a:extLst>
                  <a:ext uri="{FF2B5EF4-FFF2-40B4-BE49-F238E27FC236}">
                    <a16:creationId xmlns:a16="http://schemas.microsoft.com/office/drawing/2014/main" id="{F707411D-B5E5-ACC7-4B04-A0F26B0740E1}"/>
                  </a:ext>
                </a:extLst>
              </p:cNvPr>
              <p:cNvSpPr txBox="1">
                <a:spLocks noRot="1" noChangeAspect="1" noMove="1" noResize="1" noEditPoints="1" noAdjustHandles="1" noChangeArrowheads="1" noChangeShapeType="1" noTextEdit="1"/>
              </p:cNvSpPr>
              <p:nvPr/>
            </p:nvSpPr>
            <p:spPr>
              <a:xfrm>
                <a:off x="6768397" y="5674155"/>
                <a:ext cx="1426416" cy="305918"/>
              </a:xfrm>
              <a:prstGeom prst="rect">
                <a:avLst/>
              </a:prstGeom>
              <a:blipFill>
                <a:blip r:embed="rId25"/>
                <a:stretch>
                  <a:fillRect t="-14000" r="-4701" b="-2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テキスト ボックス 120">
                <a:extLst>
                  <a:ext uri="{FF2B5EF4-FFF2-40B4-BE49-F238E27FC236}">
                    <a16:creationId xmlns:a16="http://schemas.microsoft.com/office/drawing/2014/main" id="{BBCA8BDC-467A-990F-783B-C247C6F17C04}"/>
                  </a:ext>
                </a:extLst>
              </p:cNvPr>
              <p:cNvSpPr txBox="1"/>
              <p:nvPr/>
            </p:nvSpPr>
            <p:spPr>
              <a:xfrm>
                <a:off x="7009153" y="5961952"/>
                <a:ext cx="878126" cy="265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𝑎</m:t>
                          </m:r>
                        </m:e>
                      </m:groupChr>
                      <m:r>
                        <a:rPr lang="en-US" altLang="ja-JP" sz="1200" i="1">
                          <a:latin typeface="Cambria Math" panose="02040503050406030204" pitchFamily="18" charset="0"/>
                        </a:rPr>
                        <m:t>=</m:t>
                      </m:r>
                      <m:groupChr>
                        <m:groupChrPr>
                          <m:chr m:val="→"/>
                          <m:pos m:val="top"/>
                          <m:ctrlPr>
                            <a:rPr lang="en-US" altLang="ja-JP" sz="1200" i="1" smtClean="0">
                              <a:latin typeface="Cambria Math" panose="02040503050406030204" pitchFamily="18" charset="0"/>
                            </a:rPr>
                          </m:ctrlPr>
                        </m:groupChrPr>
                        <m:e>
                          <m:r>
                            <m:rPr>
                              <m:brk m:alnAt="1"/>
                            </m:rPr>
                            <a:rPr lang="en-US" altLang="ja-JP" sz="1200" b="0" i="1" smtClean="0">
                              <a:latin typeface="Cambria Math" panose="02040503050406030204" pitchFamily="18" charset="0"/>
                            </a:rPr>
                            <m:t>𝑣</m:t>
                          </m:r>
                        </m:e>
                      </m:groupChr>
                      <m:r>
                        <a:rPr lang="en-US" altLang="ja-JP" sz="1200" b="0" i="1" smtClean="0">
                          <a:latin typeface="Cambria Math" panose="02040503050406030204" pitchFamily="18" charset="0"/>
                        </a:rPr>
                        <m:t>+</m:t>
                      </m:r>
                      <m:groupChr>
                        <m:groupChrPr>
                          <m:chr m:val="→"/>
                          <m:pos m:val="top"/>
                          <m:ctrlPr>
                            <a:rPr lang="en-US" altLang="ja-JP" sz="1200" b="0" i="1" smtClean="0">
                              <a:latin typeface="Cambria Math" panose="02040503050406030204" pitchFamily="18" charset="0"/>
                            </a:rPr>
                          </m:ctrlPr>
                        </m:groupChr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𝑚</m:t>
                              </m:r>
                            </m:e>
                            <m:sub>
                              <m:r>
                                <a:rPr lang="en-US" altLang="ja-JP" sz="1200" b="0" i="1" smtClean="0">
                                  <a:latin typeface="Cambria Math" panose="02040503050406030204" pitchFamily="18" charset="0"/>
                                </a:rPr>
                                <m:t>𝑎</m:t>
                              </m:r>
                            </m:sub>
                          </m:sSub>
                        </m:e>
                      </m:groupChr>
                    </m:oMath>
                  </m:oMathPara>
                </a14:m>
                <a:endParaRPr kumimoji="1" lang="ja-JP" altLang="en-US" sz="1200" dirty="0"/>
              </a:p>
            </p:txBody>
          </p:sp>
        </mc:Choice>
        <mc:Fallback xmlns="">
          <p:sp>
            <p:nvSpPr>
              <p:cNvPr id="121" name="テキスト ボックス 120">
                <a:extLst>
                  <a:ext uri="{FF2B5EF4-FFF2-40B4-BE49-F238E27FC236}">
                    <a16:creationId xmlns:a16="http://schemas.microsoft.com/office/drawing/2014/main" id="{BBCA8BDC-467A-990F-783B-C247C6F17C04}"/>
                  </a:ext>
                </a:extLst>
              </p:cNvPr>
              <p:cNvSpPr txBox="1">
                <a:spLocks noRot="1" noChangeAspect="1" noMove="1" noResize="1" noEditPoints="1" noAdjustHandles="1" noChangeArrowheads="1" noChangeShapeType="1" noTextEdit="1"/>
              </p:cNvSpPr>
              <p:nvPr/>
            </p:nvSpPr>
            <p:spPr>
              <a:xfrm>
                <a:off x="7009153" y="5961952"/>
                <a:ext cx="878126" cy="265137"/>
              </a:xfrm>
              <a:prstGeom prst="rect">
                <a:avLst/>
              </a:prstGeom>
              <a:blipFill>
                <a:blip r:embed="rId26"/>
                <a:stretch>
                  <a:fillRect l="-10417" t="-29545" r="-7639" b="-31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C2CAEA10-E348-AB0D-91A0-E3282FCAF51A}"/>
                  </a:ext>
                </a:extLst>
              </p:cNvPr>
              <p:cNvSpPr txBox="1"/>
              <p:nvPr/>
            </p:nvSpPr>
            <p:spPr>
              <a:xfrm>
                <a:off x="6768397" y="6184226"/>
                <a:ext cx="1413528" cy="312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i="1" smtClean="0">
                              <a:latin typeface="Cambria Math" panose="02040503050406030204" pitchFamily="18" charset="0"/>
                            </a:rPr>
                          </m:ctrlPr>
                        </m:groupChrPr>
                        <m:e>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𝑚</m:t>
                              </m:r>
                            </m:e>
                            <m:sub>
                              <m:r>
                                <a:rPr kumimoji="1" lang="en-US" altLang="ja-JP" sz="1200" b="0" i="1" smtClean="0">
                                  <a:latin typeface="Cambria Math" panose="02040503050406030204" pitchFamily="18" charset="0"/>
                                </a:rPr>
                                <m:t>𝑏</m:t>
                              </m:r>
                            </m:sub>
                          </m:sSub>
                        </m:e>
                      </m:groupChr>
                      <m:r>
                        <a:rPr lang="en-US" altLang="ja-JP" sz="1200" b="0" i="1">
                          <a:latin typeface="Cambria Math" panose="02040503050406030204" pitchFamily="18" charset="0"/>
                        </a:rPr>
                        <m:t>=</m:t>
                      </m:r>
                      <m:r>
                        <a:rPr lang="en-US" altLang="ja-JP" sz="1200" b="0" i="1">
                          <a:latin typeface="Cambria Math" panose="02040503050406030204" pitchFamily="18" charset="0"/>
                        </a:rPr>
                        <m:t>𝐶𝑟𝑜𝑠𝑠</m:t>
                      </m:r>
                      <m:d>
                        <m:dPr>
                          <m:ctrlPr>
                            <a:rPr lang="en-US" altLang="ja-JP" sz="1200" i="1">
                              <a:latin typeface="Cambria Math" panose="02040503050406030204" pitchFamily="18" charset="0"/>
                            </a:rPr>
                          </m:ctrlPr>
                        </m:dPr>
                        <m:e>
                          <m:groupChr>
                            <m:groupChrPr>
                              <m:chr m:val="→"/>
                              <m:pos m:val="top"/>
                              <m:ctrlPr>
                                <a:rPr lang="en-US" altLang="ja-JP" sz="1200" i="1">
                                  <a:latin typeface="Cambria Math" panose="02040503050406030204" pitchFamily="18" charset="0"/>
                                </a:rPr>
                              </m:ctrlPr>
                            </m:groupChrPr>
                            <m:e>
                              <m:r>
                                <m:rPr>
                                  <m:brk m:alnAt="1"/>
                                </m:rPr>
                                <a:rPr lang="en-US" altLang="ja-JP" sz="1200" b="0" i="1" smtClean="0">
                                  <a:latin typeface="Cambria Math" panose="02040503050406030204" pitchFamily="18" charset="0"/>
                                </a:rPr>
                                <m:t>𝑣</m:t>
                              </m:r>
                            </m:e>
                          </m:groupChr>
                          <m:r>
                            <a:rPr lang="en-US" altLang="ja-JP" sz="1200" b="0" i="1">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𝑏</m:t>
                              </m:r>
                            </m:sub>
                          </m:sSub>
                          <m:r>
                            <a:rPr lang="en-US" altLang="ja-JP" sz="1200" b="0" i="1" smtClean="0">
                              <a:latin typeface="Cambria Math" panose="02040503050406030204" pitchFamily="18" charset="0"/>
                            </a:rPr>
                            <m:t> </m:t>
                          </m:r>
                        </m:e>
                      </m:d>
                    </m:oMath>
                  </m:oMathPara>
                </a14:m>
                <a:endParaRPr kumimoji="1" lang="ja-JP" altLang="en-US" sz="1200" dirty="0"/>
              </a:p>
            </p:txBody>
          </p:sp>
        </mc:Choice>
        <mc:Fallback xmlns="">
          <p:sp>
            <p:nvSpPr>
              <p:cNvPr id="122" name="テキスト ボックス 121">
                <a:extLst>
                  <a:ext uri="{FF2B5EF4-FFF2-40B4-BE49-F238E27FC236}">
                    <a16:creationId xmlns:a16="http://schemas.microsoft.com/office/drawing/2014/main" id="{C2CAEA10-E348-AB0D-91A0-E3282FCAF51A}"/>
                  </a:ext>
                </a:extLst>
              </p:cNvPr>
              <p:cNvSpPr txBox="1">
                <a:spLocks noRot="1" noChangeAspect="1" noMove="1" noResize="1" noEditPoints="1" noAdjustHandles="1" noChangeArrowheads="1" noChangeShapeType="1" noTextEdit="1"/>
              </p:cNvSpPr>
              <p:nvPr/>
            </p:nvSpPr>
            <p:spPr>
              <a:xfrm>
                <a:off x="6768397" y="6184226"/>
                <a:ext cx="1413528" cy="312330"/>
              </a:xfrm>
              <a:prstGeom prst="rect">
                <a:avLst/>
              </a:prstGeom>
              <a:blipFill>
                <a:blip r:embed="rId27"/>
                <a:stretch>
                  <a:fillRect t="-11538" r="-5172"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81BD3EE6-208D-EDE4-C0C7-B8D6BA4F2EA6}"/>
                  </a:ext>
                </a:extLst>
              </p:cNvPr>
              <p:cNvSpPr txBox="1"/>
              <p:nvPr/>
            </p:nvSpPr>
            <p:spPr>
              <a:xfrm>
                <a:off x="7009153" y="6472023"/>
                <a:ext cx="878126" cy="265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e>
                      </m:groupChr>
                      <m:r>
                        <a:rPr lang="en-US" altLang="ja-JP" sz="1200" i="1">
                          <a:latin typeface="Cambria Math" panose="02040503050406030204" pitchFamily="18" charset="0"/>
                        </a:rPr>
                        <m:t>=</m:t>
                      </m:r>
                      <m:groupChr>
                        <m:groupChrPr>
                          <m:chr m:val="→"/>
                          <m:pos m:val="top"/>
                          <m:ctrlPr>
                            <a:rPr lang="en-US" altLang="ja-JP" sz="1200" i="1" smtClean="0">
                              <a:latin typeface="Cambria Math" panose="02040503050406030204" pitchFamily="18" charset="0"/>
                            </a:rPr>
                          </m:ctrlPr>
                        </m:groupChrPr>
                        <m:e>
                          <m:r>
                            <m:rPr>
                              <m:brk m:alnAt="1"/>
                            </m:rPr>
                            <a:rPr lang="en-US" altLang="ja-JP" sz="1200" b="0" i="1" smtClean="0">
                              <a:latin typeface="Cambria Math" panose="02040503050406030204" pitchFamily="18" charset="0"/>
                            </a:rPr>
                            <m:t>𝑣</m:t>
                          </m:r>
                        </m:e>
                      </m:groupChr>
                      <m:r>
                        <a:rPr lang="en-US" altLang="ja-JP" sz="1200" b="0" i="1" smtClean="0">
                          <a:latin typeface="Cambria Math" panose="02040503050406030204" pitchFamily="18" charset="0"/>
                        </a:rPr>
                        <m:t>+</m:t>
                      </m:r>
                      <m:groupChr>
                        <m:groupChrPr>
                          <m:chr m:val="→"/>
                          <m:pos m:val="top"/>
                          <m:ctrlPr>
                            <a:rPr lang="en-US" altLang="ja-JP" sz="1200" b="0" i="1" smtClean="0">
                              <a:latin typeface="Cambria Math" panose="02040503050406030204" pitchFamily="18" charset="0"/>
                            </a:rPr>
                          </m:ctrlPr>
                        </m:groupChr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𝑚</m:t>
                              </m:r>
                            </m:e>
                            <m:sub>
                              <m:r>
                                <a:rPr lang="en-US" altLang="ja-JP" sz="1200" b="0" i="1" smtClean="0">
                                  <a:latin typeface="Cambria Math" panose="02040503050406030204" pitchFamily="18" charset="0"/>
                                </a:rPr>
                                <m:t>𝑏</m:t>
                              </m:r>
                            </m:sub>
                          </m:sSub>
                        </m:e>
                      </m:groupChr>
                    </m:oMath>
                  </m:oMathPara>
                </a14:m>
                <a:endParaRPr kumimoji="1" lang="ja-JP" altLang="en-US" sz="1200" dirty="0"/>
              </a:p>
            </p:txBody>
          </p:sp>
        </mc:Choice>
        <mc:Fallback xmlns="">
          <p:sp>
            <p:nvSpPr>
              <p:cNvPr id="123" name="テキスト ボックス 122">
                <a:extLst>
                  <a:ext uri="{FF2B5EF4-FFF2-40B4-BE49-F238E27FC236}">
                    <a16:creationId xmlns:a16="http://schemas.microsoft.com/office/drawing/2014/main" id="{81BD3EE6-208D-EDE4-C0C7-B8D6BA4F2EA6}"/>
                  </a:ext>
                </a:extLst>
              </p:cNvPr>
              <p:cNvSpPr txBox="1">
                <a:spLocks noRot="1" noChangeAspect="1" noMove="1" noResize="1" noEditPoints="1" noAdjustHandles="1" noChangeArrowheads="1" noChangeShapeType="1" noTextEdit="1"/>
              </p:cNvSpPr>
              <p:nvPr/>
            </p:nvSpPr>
            <p:spPr>
              <a:xfrm>
                <a:off x="7009153" y="6472023"/>
                <a:ext cx="878126" cy="265137"/>
              </a:xfrm>
              <a:prstGeom prst="rect">
                <a:avLst/>
              </a:prstGeom>
              <a:blipFill>
                <a:blip r:embed="rId28"/>
                <a:stretch>
                  <a:fillRect l="-10417" t="-32558" r="-8333"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0C4F8481-E1CD-0E76-699E-1A2FDB5BD28A}"/>
                  </a:ext>
                </a:extLst>
              </p:cNvPr>
              <p:cNvSpPr txBox="1"/>
              <p:nvPr/>
            </p:nvSpPr>
            <p:spPr>
              <a:xfrm>
                <a:off x="8717134" y="4709311"/>
                <a:ext cx="2205476" cy="462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i="1" smtClean="0">
                              <a:latin typeface="Cambria Math" panose="02040503050406030204" pitchFamily="18" charset="0"/>
                            </a:rPr>
                          </m:ctrlPr>
                        </m:sSubPr>
                        <m:e>
                          <m:r>
                            <a:rPr kumimoji="1" lang="en-US" altLang="ja-JP" sz="1100" b="0" i="1" smtClean="0">
                              <a:latin typeface="Cambria Math" panose="02040503050406030204" pitchFamily="18" charset="0"/>
                            </a:rPr>
                            <m:t>𝑝</m:t>
                          </m:r>
                        </m:e>
                        <m:sub>
                          <m:r>
                            <a:rPr kumimoji="1" lang="en-US" altLang="ja-JP" sz="1100" b="0" i="1" smtClean="0">
                              <a:latin typeface="Cambria Math" panose="02040503050406030204" pitchFamily="18" charset="0"/>
                            </a:rPr>
                            <m:t>𝑠𝑢𝑚</m:t>
                          </m:r>
                        </m:sub>
                      </m:sSub>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nary>
                            <m:naryPr>
                              <m:chr m:val="∑"/>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𝑘</m:t>
                              </m:r>
                              <m:r>
                                <a:rPr lang="en-US" altLang="ja-JP" sz="1100" i="1">
                                  <a:latin typeface="Cambria Math" panose="02040503050406030204" pitchFamily="18" charset="0"/>
                                </a:rPr>
                                <m:t>=1</m:t>
                              </m:r>
                            </m:sub>
                            <m:sup>
                              <m:r>
                                <a:rPr lang="en-US" altLang="ja-JP" sz="1100" i="1">
                                  <a:latin typeface="Cambria Math" panose="02040503050406030204" pitchFamily="18" charset="0"/>
                                </a:rPr>
                                <m:t>𝑛</m:t>
                              </m:r>
                            </m:sup>
                            <m:e>
                              <m:d>
                                <m:dPr>
                                  <m:begChr m:val="|"/>
                                  <m:endChr m:val="|"/>
                                  <m:ctrlPr>
                                    <a:rPr lang="en-US" altLang="ja-JP" sz="1100" i="1">
                                      <a:latin typeface="Cambria Math" panose="02040503050406030204" pitchFamily="18" charset="0"/>
                                    </a:rPr>
                                  </m:ctrlPr>
                                </m:dPr>
                                <m:e>
                                  <m:sSub>
                                    <m:sSubPr>
                                      <m:ctrlPr>
                                        <a:rPr lang="en-US" altLang="ja-JP" sz="1100" i="1">
                                          <a:latin typeface="Cambria Math" panose="02040503050406030204" pitchFamily="18" charset="0"/>
                                        </a:rPr>
                                      </m:ctrlPr>
                                    </m:sSubPr>
                                    <m:e>
                                      <m:r>
                                        <a:rPr lang="en-US" altLang="ja-JP" sz="1100" b="0" i="1" smtClean="0">
                                          <a:latin typeface="Cambria Math" panose="02040503050406030204" pitchFamily="18" charset="0"/>
                                        </a:rPr>
                                        <m:t>𝑣</m:t>
                                      </m:r>
                                    </m:e>
                                    <m:sub>
                                      <m:r>
                                        <a:rPr lang="en-US" altLang="ja-JP" sz="1100" i="1">
                                          <a:latin typeface="Cambria Math" panose="02040503050406030204" pitchFamily="18" charset="0"/>
                                        </a:rPr>
                                        <m:t>𝑛</m:t>
                                      </m:r>
                                    </m:sub>
                                  </m:sSub>
                                </m:e>
                              </m:d>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𝑛</m:t>
                                  </m:r>
                                </m:sub>
                              </m:sSub>
                            </m:e>
                          </m:nary>
                        </m:e>
                      </m:d>
                      <m:r>
                        <a:rPr kumimoji="1" lang="en-US" altLang="ja-JP" sz="1100" b="0" i="1" smtClean="0">
                          <a:latin typeface="Cambria Math" panose="02040503050406030204" pitchFamily="18" charset="0"/>
                          <a:ea typeface="Cambria Math" panose="02040503050406030204" pitchFamily="18" charset="0"/>
                        </a:rPr>
                        <m:t>÷</m:t>
                      </m:r>
                      <m:d>
                        <m:dPr>
                          <m:ctrlPr>
                            <a:rPr lang="en-US" altLang="ja-JP" sz="1100" i="1">
                              <a:solidFill>
                                <a:prstClr val="black"/>
                              </a:solidFill>
                              <a:latin typeface="Cambria Math" panose="02040503050406030204" pitchFamily="18" charset="0"/>
                            </a:rPr>
                          </m:ctrlPr>
                        </m:dPr>
                        <m:e>
                          <m:nary>
                            <m:naryPr>
                              <m:chr m:val="∑"/>
                              <m:ctrlPr>
                                <a:rPr lang="en-US" altLang="ja-JP" sz="1100" i="1">
                                  <a:solidFill>
                                    <a:prstClr val="black"/>
                                  </a:solidFill>
                                  <a:latin typeface="Cambria Math" panose="02040503050406030204" pitchFamily="18" charset="0"/>
                                </a:rPr>
                              </m:ctrlPr>
                            </m:naryPr>
                            <m:sub>
                              <m:r>
                                <m:rPr>
                                  <m:brk m:alnAt="23"/>
                                </m:rPr>
                                <a:rPr lang="en-US" altLang="ja-JP" sz="1100" i="1">
                                  <a:solidFill>
                                    <a:prstClr val="black"/>
                                  </a:solidFill>
                                  <a:latin typeface="Cambria Math" panose="02040503050406030204" pitchFamily="18" charset="0"/>
                                </a:rPr>
                                <m:t>𝑘</m:t>
                              </m:r>
                              <m:r>
                                <a:rPr lang="en-US" altLang="ja-JP" sz="1100" i="1">
                                  <a:solidFill>
                                    <a:prstClr val="black"/>
                                  </a:solidFill>
                                  <a:latin typeface="Cambria Math" panose="02040503050406030204" pitchFamily="18" charset="0"/>
                                </a:rPr>
                                <m:t>=1</m:t>
                              </m:r>
                            </m:sub>
                            <m:sup>
                              <m:r>
                                <a:rPr lang="en-US" altLang="ja-JP" sz="1100" i="1">
                                  <a:solidFill>
                                    <a:prstClr val="black"/>
                                  </a:solidFill>
                                  <a:latin typeface="Cambria Math" panose="02040503050406030204" pitchFamily="18" charset="0"/>
                                </a:rPr>
                                <m:t>𝑛</m:t>
                              </m:r>
                            </m:sup>
                            <m:e>
                              <m:d>
                                <m:dPr>
                                  <m:begChr m:val="|"/>
                                  <m:endChr m:val="|"/>
                                  <m:ctrlPr>
                                    <a:rPr lang="en-US" altLang="ja-JP" sz="1100" i="1">
                                      <a:solidFill>
                                        <a:prstClr val="black"/>
                                      </a:solidFill>
                                      <a:latin typeface="Cambria Math" panose="02040503050406030204" pitchFamily="18" charset="0"/>
                                    </a:rPr>
                                  </m:ctrlPr>
                                </m:dPr>
                                <m:e>
                                  <m:sSub>
                                    <m:sSubPr>
                                      <m:ctrlPr>
                                        <a:rPr lang="en-US" altLang="ja-JP" sz="1100" i="1">
                                          <a:solidFill>
                                            <a:prstClr val="black"/>
                                          </a:solidFill>
                                          <a:latin typeface="Cambria Math" panose="02040503050406030204" pitchFamily="18" charset="0"/>
                                        </a:rPr>
                                      </m:ctrlPr>
                                    </m:sSubPr>
                                    <m:e>
                                      <m:r>
                                        <a:rPr lang="en-US" altLang="ja-JP" sz="1100" b="0" i="1" smtClean="0">
                                          <a:solidFill>
                                            <a:prstClr val="black"/>
                                          </a:solidFill>
                                          <a:latin typeface="Cambria Math" panose="02040503050406030204" pitchFamily="18" charset="0"/>
                                        </a:rPr>
                                        <m:t>𝑣</m:t>
                                      </m:r>
                                    </m:e>
                                    <m:sub>
                                      <m:r>
                                        <a:rPr lang="en-US" altLang="ja-JP" sz="1100" i="1">
                                          <a:solidFill>
                                            <a:prstClr val="black"/>
                                          </a:solidFill>
                                          <a:latin typeface="Cambria Math" panose="02040503050406030204" pitchFamily="18" charset="0"/>
                                        </a:rPr>
                                        <m:t>𝑛</m:t>
                                      </m:r>
                                    </m:sub>
                                  </m:sSub>
                                </m:e>
                              </m:d>
                            </m:e>
                          </m:nary>
                        </m:e>
                      </m:d>
                    </m:oMath>
                  </m:oMathPara>
                </a14:m>
                <a:endParaRPr kumimoji="1" lang="ja-JP" altLang="en-US" dirty="0"/>
              </a:p>
            </p:txBody>
          </p:sp>
        </mc:Choice>
        <mc:Fallback xmlns="">
          <p:sp>
            <p:nvSpPr>
              <p:cNvPr id="124" name="テキスト ボックス 123">
                <a:extLst>
                  <a:ext uri="{FF2B5EF4-FFF2-40B4-BE49-F238E27FC236}">
                    <a16:creationId xmlns:a16="http://schemas.microsoft.com/office/drawing/2014/main" id="{0C4F8481-E1CD-0E76-699E-1A2FDB5BD28A}"/>
                  </a:ext>
                </a:extLst>
              </p:cNvPr>
              <p:cNvSpPr txBox="1">
                <a:spLocks noRot="1" noChangeAspect="1" noMove="1" noResize="1" noEditPoints="1" noAdjustHandles="1" noChangeArrowheads="1" noChangeShapeType="1" noTextEdit="1"/>
              </p:cNvSpPr>
              <p:nvPr/>
            </p:nvSpPr>
            <p:spPr>
              <a:xfrm>
                <a:off x="8717134" y="4709311"/>
                <a:ext cx="2205476" cy="462178"/>
              </a:xfrm>
              <a:prstGeom prst="rect">
                <a:avLst/>
              </a:prstGeom>
              <a:blipFill>
                <a:blip r:embed="rId29"/>
                <a:stretch>
                  <a:fillRect l="-552" t="-125333" r="-31215" b="-18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A24CBE84-1AAB-C4A2-C37C-F9954BCD2B4E}"/>
                  </a:ext>
                </a:extLst>
              </p:cNvPr>
              <p:cNvSpPr txBox="1"/>
              <p:nvPr/>
            </p:nvSpPr>
            <p:spPr>
              <a:xfrm>
                <a:off x="8744626" y="5140858"/>
                <a:ext cx="802784" cy="462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100" b="0" i="1" smtClean="0">
                              <a:latin typeface="Cambria Math" panose="02040503050406030204" pitchFamily="18" charset="0"/>
                            </a:rPr>
                          </m:ctrlPr>
                        </m:groupChrPr>
                        <m:e>
                          <m:sSub>
                            <m:sSubPr>
                              <m:ctrlPr>
                                <a:rPr lang="en-US" altLang="ja-JP" sz="1050" i="1">
                                  <a:solidFill>
                                    <a:prstClr val="black"/>
                                  </a:solidFill>
                                  <a:latin typeface="Cambria Math" panose="02040503050406030204" pitchFamily="18" charset="0"/>
                                </a:rPr>
                              </m:ctrlPr>
                            </m:sSubPr>
                            <m:e>
                              <m:r>
                                <a:rPr lang="en-US" altLang="ja-JP" sz="1050" i="1">
                                  <a:solidFill>
                                    <a:prstClr val="black"/>
                                  </a:solidFill>
                                  <a:latin typeface="Cambria Math" panose="02040503050406030204" pitchFamily="18" charset="0"/>
                                </a:rPr>
                                <m:t>𝑣</m:t>
                              </m:r>
                            </m:e>
                            <m:sub>
                              <m:r>
                                <a:rPr lang="en-US" altLang="ja-JP" sz="1050" i="1">
                                  <a:solidFill>
                                    <a:prstClr val="black"/>
                                  </a:solidFill>
                                  <a:latin typeface="Cambria Math" panose="02040503050406030204" pitchFamily="18" charset="0"/>
                                </a:rPr>
                                <m:t>𝑠𝑢𝑚</m:t>
                              </m:r>
                            </m:sub>
                          </m:sSub>
                        </m:e>
                      </m:groupChr>
                      <m:r>
                        <a:rPr kumimoji="1" lang="en-US" altLang="ja-JP" sz="1100" b="0" i="1" smtClean="0">
                          <a:latin typeface="Cambria Math" panose="02040503050406030204" pitchFamily="18" charset="0"/>
                        </a:rPr>
                        <m:t>=</m:t>
                      </m:r>
                      <m:nary>
                        <m:naryPr>
                          <m:chr m:val="∑"/>
                          <m:ctrlPr>
                            <a:rPr lang="en-US" altLang="ja-JP" sz="1100" i="1">
                              <a:solidFill>
                                <a:prstClr val="black"/>
                              </a:solidFill>
                              <a:latin typeface="Cambria Math" panose="02040503050406030204" pitchFamily="18" charset="0"/>
                            </a:rPr>
                          </m:ctrlPr>
                        </m:naryPr>
                        <m:sub>
                          <m:r>
                            <m:rPr>
                              <m:brk m:alnAt="23"/>
                            </m:rPr>
                            <a:rPr lang="en-US" altLang="ja-JP" sz="1100" i="1">
                              <a:solidFill>
                                <a:prstClr val="black"/>
                              </a:solidFill>
                              <a:latin typeface="Cambria Math" panose="02040503050406030204" pitchFamily="18" charset="0"/>
                            </a:rPr>
                            <m:t>𝑘</m:t>
                          </m:r>
                          <m:r>
                            <a:rPr lang="en-US" altLang="ja-JP" sz="1100" i="1">
                              <a:solidFill>
                                <a:prstClr val="black"/>
                              </a:solidFill>
                              <a:latin typeface="Cambria Math" panose="02040503050406030204" pitchFamily="18" charset="0"/>
                            </a:rPr>
                            <m:t>=1</m:t>
                          </m:r>
                        </m:sub>
                        <m:sup>
                          <m:r>
                            <a:rPr lang="en-US" altLang="ja-JP" sz="1100" i="1">
                              <a:solidFill>
                                <a:prstClr val="black"/>
                              </a:solidFill>
                              <a:latin typeface="Cambria Math" panose="02040503050406030204" pitchFamily="18" charset="0"/>
                            </a:rPr>
                            <m:t>𝑛</m:t>
                          </m:r>
                        </m:sup>
                        <m:e>
                          <m:groupChr>
                            <m:groupChrPr>
                              <m:chr m:val="→"/>
                              <m:pos m:val="top"/>
                              <m:ctrlPr>
                                <a:rPr lang="en-US" altLang="ja-JP" sz="1100" i="1" smtClean="0">
                                  <a:solidFill>
                                    <a:prstClr val="black"/>
                                  </a:solidFill>
                                  <a:latin typeface="Cambria Math" panose="02040503050406030204" pitchFamily="18" charset="0"/>
                                </a:rPr>
                              </m:ctrlPr>
                            </m:groupChrPr>
                            <m:e>
                              <m:sSub>
                                <m:sSubPr>
                                  <m:ctrlPr>
                                    <a:rPr lang="en-US" altLang="ja-JP" sz="1100" i="1" smtClean="0">
                                      <a:solidFill>
                                        <a:prstClr val="black"/>
                                      </a:solidFill>
                                      <a:latin typeface="Cambria Math" panose="02040503050406030204" pitchFamily="18" charset="0"/>
                                    </a:rPr>
                                  </m:ctrlPr>
                                </m:sSubPr>
                                <m:e>
                                  <m:r>
                                    <a:rPr lang="en-US" altLang="ja-JP" sz="1100" b="0" i="1" smtClean="0">
                                      <a:solidFill>
                                        <a:prstClr val="black"/>
                                      </a:solidFill>
                                      <a:latin typeface="Cambria Math" panose="02040503050406030204" pitchFamily="18" charset="0"/>
                                    </a:rPr>
                                    <m:t>𝑣</m:t>
                                  </m:r>
                                </m:e>
                                <m:sub>
                                  <m:r>
                                    <a:rPr lang="en-US" altLang="ja-JP" sz="1100" b="0" i="1" smtClean="0">
                                      <a:solidFill>
                                        <a:prstClr val="black"/>
                                      </a:solidFill>
                                      <a:latin typeface="Cambria Math" panose="02040503050406030204" pitchFamily="18" charset="0"/>
                                    </a:rPr>
                                    <m:t>𝑛</m:t>
                                  </m:r>
                                </m:sub>
                              </m:sSub>
                            </m:e>
                          </m:groupChr>
                        </m:e>
                      </m:nary>
                    </m:oMath>
                  </m:oMathPara>
                </a14:m>
                <a:endParaRPr kumimoji="1" lang="ja-JP" altLang="en-US" dirty="0"/>
              </a:p>
            </p:txBody>
          </p:sp>
        </mc:Choice>
        <mc:Fallback xmlns="">
          <p:sp>
            <p:nvSpPr>
              <p:cNvPr id="125" name="テキスト ボックス 124">
                <a:extLst>
                  <a:ext uri="{FF2B5EF4-FFF2-40B4-BE49-F238E27FC236}">
                    <a16:creationId xmlns:a16="http://schemas.microsoft.com/office/drawing/2014/main" id="{A24CBE84-1AAB-C4A2-C37C-F9954BCD2B4E}"/>
                  </a:ext>
                </a:extLst>
              </p:cNvPr>
              <p:cNvSpPr txBox="1">
                <a:spLocks noRot="1" noChangeAspect="1" noMove="1" noResize="1" noEditPoints="1" noAdjustHandles="1" noChangeArrowheads="1" noChangeShapeType="1" noTextEdit="1"/>
              </p:cNvSpPr>
              <p:nvPr/>
            </p:nvSpPr>
            <p:spPr>
              <a:xfrm>
                <a:off x="8744626" y="5140858"/>
                <a:ext cx="802784" cy="462178"/>
              </a:xfrm>
              <a:prstGeom prst="rect">
                <a:avLst/>
              </a:prstGeom>
              <a:blipFill>
                <a:blip r:embed="rId30"/>
                <a:stretch>
                  <a:fillRect l="-11364" t="-122368" r="-110606" b="-184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6DC6BAC1-4A8E-8D3F-1CCD-75C8CEA76133}"/>
                  </a:ext>
                </a:extLst>
              </p:cNvPr>
              <p:cNvSpPr txBox="1"/>
              <p:nvPr/>
            </p:nvSpPr>
            <p:spPr>
              <a:xfrm>
                <a:off x="8735630" y="6151282"/>
                <a:ext cx="915314" cy="237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100" i="1" smtClean="0">
                              <a:latin typeface="Cambria Math" panose="02040503050406030204" pitchFamily="18" charset="0"/>
                            </a:rPr>
                          </m:ctrlPr>
                        </m:groupChrPr>
                        <m:e>
                          <m:sSub>
                            <m:sSubPr>
                              <m:ctrlPr>
                                <a:rPr kumimoji="1" lang="en-US" altLang="ja-JP" sz="1100" i="1" smtClean="0">
                                  <a:latin typeface="Cambria Math" panose="02040503050406030204" pitchFamily="18" charset="0"/>
                                </a:rPr>
                              </m:ctrlPr>
                            </m:sSubPr>
                            <m:e>
                              <m:r>
                                <a:rPr kumimoji="1" lang="en-US" altLang="ja-JP" sz="1100" b="0" i="1" smtClean="0">
                                  <a:latin typeface="Cambria Math" panose="02040503050406030204" pitchFamily="18" charset="0"/>
                                </a:rPr>
                                <m:t>𝑣</m:t>
                              </m:r>
                            </m:e>
                            <m:sub>
                              <m:r>
                                <a:rPr kumimoji="1" lang="en-US" altLang="ja-JP" sz="1100" b="0" i="1" smtClean="0">
                                  <a:latin typeface="Cambria Math" panose="02040503050406030204" pitchFamily="18" charset="0"/>
                                </a:rPr>
                                <m:t>𝑛</m:t>
                              </m:r>
                            </m:sub>
                          </m:sSub>
                        </m:e>
                      </m:groupChr>
                      <m:r>
                        <a:rPr kumimoji="1" lang="en-US" altLang="ja-JP" sz="1100" b="0" i="1" smtClean="0">
                          <a:latin typeface="Cambria Math" panose="02040503050406030204" pitchFamily="18" charset="0"/>
                        </a:rPr>
                        <m:t>=</m:t>
                      </m:r>
                      <m:groupChr>
                        <m:groupChrPr>
                          <m:chr m:val="→"/>
                          <m:pos m:val="top"/>
                          <m:ctrlPr>
                            <a:rPr kumimoji="1" lang="en-US" altLang="ja-JP" sz="1100" b="0" i="1" smtClean="0">
                              <a:latin typeface="Cambria Math" panose="02040503050406030204" pitchFamily="18" charset="0"/>
                            </a:rPr>
                          </m:ctrlPr>
                        </m:groupChrPr>
                        <m:e>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𝑣</m:t>
                              </m:r>
                            </m:e>
                            <m:sub>
                              <m:r>
                                <a:rPr kumimoji="1" lang="en-US" altLang="ja-JP" sz="1100" b="0" i="1" smtClean="0">
                                  <a:latin typeface="Cambria Math" panose="02040503050406030204" pitchFamily="18" charset="0"/>
                                </a:rPr>
                                <m:t>𝑠𝑢𝑚</m:t>
                              </m:r>
                            </m:sub>
                          </m:sSub>
                        </m:e>
                      </m:groupChr>
                      <m:r>
                        <a:rPr kumimoji="1" lang="en-US" altLang="ja-JP" sz="1100" b="0" i="1" smtClean="0">
                          <a:latin typeface="Cambria Math" panose="02040503050406030204" pitchFamily="18" charset="0"/>
                        </a:rPr>
                        <m:t>+</m:t>
                      </m:r>
                      <m:groupChr>
                        <m:groupChrPr>
                          <m:chr m:val="→"/>
                          <m:pos m:val="top"/>
                          <m:ctrlPr>
                            <a:rPr kumimoji="1" lang="en-US" altLang="ja-JP" sz="1100" b="0" i="1" smtClean="0">
                              <a:latin typeface="Cambria Math" panose="02040503050406030204" pitchFamily="18" charset="0"/>
                            </a:rPr>
                          </m:ctrlPr>
                        </m:groupChrPr>
                        <m:e>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𝑚</m:t>
                              </m:r>
                            </m:e>
                            <m:sub>
                              <m:r>
                                <a:rPr kumimoji="1" lang="en-US" altLang="ja-JP" sz="1100" b="0" i="1" smtClean="0">
                                  <a:latin typeface="Cambria Math" panose="02040503050406030204" pitchFamily="18" charset="0"/>
                                </a:rPr>
                                <m:t>𝑛</m:t>
                              </m:r>
                            </m:sub>
                          </m:sSub>
                        </m:e>
                      </m:groupChr>
                    </m:oMath>
                  </m:oMathPara>
                </a14:m>
                <a:endParaRPr kumimoji="1" lang="ja-JP" altLang="en-US" dirty="0"/>
              </a:p>
            </p:txBody>
          </p:sp>
        </mc:Choice>
        <mc:Fallback xmlns="">
          <p:sp>
            <p:nvSpPr>
              <p:cNvPr id="126" name="テキスト ボックス 125">
                <a:extLst>
                  <a:ext uri="{FF2B5EF4-FFF2-40B4-BE49-F238E27FC236}">
                    <a16:creationId xmlns:a16="http://schemas.microsoft.com/office/drawing/2014/main" id="{6DC6BAC1-4A8E-8D3F-1CCD-75C8CEA76133}"/>
                  </a:ext>
                </a:extLst>
              </p:cNvPr>
              <p:cNvSpPr txBox="1">
                <a:spLocks noRot="1" noChangeAspect="1" noMove="1" noResize="1" noEditPoints="1" noAdjustHandles="1" noChangeArrowheads="1" noChangeShapeType="1" noTextEdit="1"/>
              </p:cNvSpPr>
              <p:nvPr/>
            </p:nvSpPr>
            <p:spPr>
              <a:xfrm>
                <a:off x="8735630" y="6151282"/>
                <a:ext cx="915314" cy="237181"/>
              </a:xfrm>
              <a:prstGeom prst="rect">
                <a:avLst/>
              </a:prstGeom>
              <a:blipFill>
                <a:blip r:embed="rId31"/>
                <a:stretch>
                  <a:fillRect l="-9333" t="-28205" b="-35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32B5BD2B-83FA-D73B-A3B0-464575C198CA}"/>
                  </a:ext>
                </a:extLst>
              </p:cNvPr>
              <p:cNvSpPr txBox="1"/>
              <p:nvPr/>
            </p:nvSpPr>
            <p:spPr>
              <a:xfrm>
                <a:off x="8673118" y="5850710"/>
                <a:ext cx="2334613" cy="258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i="1" smtClean="0">
                              <a:latin typeface="Cambria Math" panose="02040503050406030204" pitchFamily="18" charset="0"/>
                            </a:rPr>
                          </m:ctrlPr>
                        </m:groupChrPr>
                        <m:e>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𝑚</m:t>
                              </m:r>
                            </m:e>
                            <m:sub>
                              <m:r>
                                <a:rPr kumimoji="1" lang="en-US" altLang="ja-JP" sz="1200" b="0" i="1" smtClean="0">
                                  <a:latin typeface="Cambria Math" panose="02040503050406030204" pitchFamily="18" charset="0"/>
                                </a:rPr>
                                <m:t>𝑛</m:t>
                              </m:r>
                            </m:sub>
                          </m:sSub>
                        </m:e>
                      </m:groupChr>
                      <m:r>
                        <a:rPr lang="en-US" altLang="ja-JP" sz="1200" b="0" i="1">
                          <a:latin typeface="Cambria Math" panose="02040503050406030204" pitchFamily="18" charset="0"/>
                        </a:rPr>
                        <m:t>=</m:t>
                      </m:r>
                      <m:r>
                        <a:rPr lang="en-US" altLang="ja-JP" sz="1200" b="0" i="1">
                          <a:latin typeface="Cambria Math" panose="02040503050406030204" pitchFamily="18" charset="0"/>
                        </a:rPr>
                        <m:t>𝐶𝑟𝑜𝑠𝑠</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𝐶𝑟𝑜𝑠𝑠</m:t>
                          </m:r>
                          <m:r>
                            <a:rPr lang="en-US" altLang="ja-JP" sz="1200" b="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𝑣</m:t>
                              </m:r>
                            </m:e>
                            <m:sub>
                              <m:r>
                                <a:rPr lang="en-US" altLang="ja-JP" sz="1200" b="0" i="1" smtClean="0">
                                  <a:latin typeface="Cambria Math" panose="02040503050406030204" pitchFamily="18" charset="0"/>
                                </a:rPr>
                                <m:t>𝑠𝑢𝑚</m:t>
                              </m:r>
                            </m:sub>
                          </m:sSub>
                          <m:r>
                            <a:rPr lang="en-US" altLang="ja-JP" sz="1200" b="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𝑛</m:t>
                              </m:r>
                            </m:sub>
                          </m:sSub>
                          <m:r>
                            <a:rPr lang="en-US" altLang="ja-JP" sz="1200" b="0" i="1" smtClean="0">
                              <a:latin typeface="Cambria Math" panose="02040503050406030204" pitchFamily="18" charset="0"/>
                            </a:rPr>
                            <m:t>)</m:t>
                          </m:r>
                          <m:r>
                            <a:rPr lang="en-US" altLang="ja-JP" sz="1200" b="0" i="1">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𝑛</m:t>
                              </m:r>
                            </m:sub>
                          </m:sSub>
                          <m:r>
                            <a:rPr lang="en-US" altLang="ja-JP" sz="1200" b="0" i="1" smtClean="0">
                              <a:latin typeface="Cambria Math" panose="02040503050406030204" pitchFamily="18" charset="0"/>
                            </a:rPr>
                            <m:t> </m:t>
                          </m:r>
                        </m:e>
                      </m:d>
                    </m:oMath>
                  </m:oMathPara>
                </a14:m>
                <a:endParaRPr kumimoji="1" lang="ja-JP" altLang="en-US" sz="1200" dirty="0"/>
              </a:p>
            </p:txBody>
          </p:sp>
        </mc:Choice>
        <mc:Fallback xmlns="">
          <p:sp>
            <p:nvSpPr>
              <p:cNvPr id="127" name="テキスト ボックス 126">
                <a:extLst>
                  <a:ext uri="{FF2B5EF4-FFF2-40B4-BE49-F238E27FC236}">
                    <a16:creationId xmlns:a16="http://schemas.microsoft.com/office/drawing/2014/main" id="{32B5BD2B-83FA-D73B-A3B0-464575C198CA}"/>
                  </a:ext>
                </a:extLst>
              </p:cNvPr>
              <p:cNvSpPr txBox="1">
                <a:spLocks noRot="1" noChangeAspect="1" noMove="1" noResize="1" noEditPoints="1" noAdjustHandles="1" noChangeArrowheads="1" noChangeShapeType="1" noTextEdit="1"/>
              </p:cNvSpPr>
              <p:nvPr/>
            </p:nvSpPr>
            <p:spPr>
              <a:xfrm>
                <a:off x="8673118" y="5850710"/>
                <a:ext cx="2334613" cy="258725"/>
              </a:xfrm>
              <a:prstGeom prst="rect">
                <a:avLst/>
              </a:prstGeom>
              <a:blipFill>
                <a:blip r:embed="rId32"/>
                <a:stretch>
                  <a:fillRect t="-2381" b="-9524"/>
                </a:stretch>
              </a:blipFill>
            </p:spPr>
            <p:txBody>
              <a:bodyPr/>
              <a:lstStyle/>
              <a:p>
                <a:r>
                  <a:rPr lang="ja-JP" altLang="en-US">
                    <a:noFill/>
                  </a:rPr>
                  <a:t> </a:t>
                </a:r>
              </a:p>
            </p:txBody>
          </p:sp>
        </mc:Fallback>
      </mc:AlternateContent>
      <p:sp>
        <p:nvSpPr>
          <p:cNvPr id="128" name="テキスト ボックス 127">
            <a:extLst>
              <a:ext uri="{FF2B5EF4-FFF2-40B4-BE49-F238E27FC236}">
                <a16:creationId xmlns:a16="http://schemas.microsoft.com/office/drawing/2014/main" id="{A8025EED-23F8-349D-7D63-53C3234535EF}"/>
              </a:ext>
            </a:extLst>
          </p:cNvPr>
          <p:cNvSpPr txBox="1"/>
          <p:nvPr/>
        </p:nvSpPr>
        <p:spPr>
          <a:xfrm>
            <a:off x="8696291" y="6411865"/>
            <a:ext cx="1841469" cy="253916"/>
          </a:xfrm>
          <a:prstGeom prst="rect">
            <a:avLst/>
          </a:prstGeom>
          <a:noFill/>
        </p:spPr>
        <p:txBody>
          <a:bodyPr wrap="square" rtlCol="0">
            <a:spAutoFit/>
          </a:bodyPr>
          <a:lstStyle/>
          <a:p>
            <a:r>
              <a:rPr kumimoji="1" lang="ja-JP" altLang="en-US" sz="1050" dirty="0"/>
              <a:t>で求めることができる</a:t>
            </a:r>
            <a:endParaRPr kumimoji="1" lang="en-US" altLang="ja-JP" sz="1050" dirty="0"/>
          </a:p>
        </p:txBody>
      </p:sp>
    </p:spTree>
    <p:extLst>
      <p:ext uri="{BB962C8B-B14F-4D97-AF65-F5344CB8AC3E}">
        <p14:creationId xmlns:p14="http://schemas.microsoft.com/office/powerpoint/2010/main" val="239305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FD5CCBE-1A1C-8D00-B9B3-00D5D1FF8A11}"/>
              </a:ext>
            </a:extLst>
          </p:cNvPr>
          <p:cNvSpPr/>
          <p:nvPr/>
        </p:nvSpPr>
        <p:spPr>
          <a:xfrm>
            <a:off x="3552897" y="3498728"/>
            <a:ext cx="706202" cy="7269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latin typeface="Cambria Math" panose="02040503050406030204" pitchFamily="18" charset="0"/>
            </a:endParaRPr>
          </a:p>
        </p:txBody>
      </p:sp>
      <p:sp>
        <p:nvSpPr>
          <p:cNvPr id="198" name="フローチャート: 処理 197">
            <a:extLst>
              <a:ext uri="{FF2B5EF4-FFF2-40B4-BE49-F238E27FC236}">
                <a16:creationId xmlns:a16="http://schemas.microsoft.com/office/drawing/2014/main" id="{F5556377-5844-F631-9772-7B2C9C348A65}"/>
              </a:ext>
            </a:extLst>
          </p:cNvPr>
          <p:cNvSpPr/>
          <p:nvPr/>
        </p:nvSpPr>
        <p:spPr>
          <a:xfrm>
            <a:off x="8673118" y="3108151"/>
            <a:ext cx="3596293" cy="3799279"/>
          </a:xfrm>
          <a:prstGeom prst="flowChartProcess">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1822DCF-4DBC-B510-AC00-93841B22B7CE}"/>
              </a:ext>
            </a:extLst>
          </p:cNvPr>
          <p:cNvSpPr txBox="1"/>
          <p:nvPr/>
        </p:nvSpPr>
        <p:spPr>
          <a:xfrm>
            <a:off x="84531" y="1628493"/>
            <a:ext cx="5561881" cy="461665"/>
          </a:xfrm>
          <a:prstGeom prst="rect">
            <a:avLst/>
          </a:prstGeom>
          <a:noFill/>
        </p:spPr>
        <p:txBody>
          <a:bodyPr wrap="square" rtlCol="0">
            <a:spAutoFit/>
          </a:bodyPr>
          <a:lstStyle/>
          <a:p>
            <a:r>
              <a:rPr kumimoji="1" lang="ja-JP" altLang="en-US" sz="2400" dirty="0"/>
              <a:t>物理演算（合力の計算）</a:t>
            </a:r>
          </a:p>
        </p:txBody>
      </p:sp>
      <p:cxnSp>
        <p:nvCxnSpPr>
          <p:cNvPr id="9" name="直線コネクタ 8">
            <a:extLst>
              <a:ext uri="{FF2B5EF4-FFF2-40B4-BE49-F238E27FC236}">
                <a16:creationId xmlns:a16="http://schemas.microsoft.com/office/drawing/2014/main" id="{9B2DBC33-0345-7FDE-08C6-0A92E79AF65D}"/>
              </a:ext>
            </a:extLst>
          </p:cNvPr>
          <p:cNvCxnSpPr>
            <a:cxnSpLocks/>
          </p:cNvCxnSpPr>
          <p:nvPr/>
        </p:nvCxnSpPr>
        <p:spPr>
          <a:xfrm>
            <a:off x="11668516" y="2632332"/>
            <a:ext cx="30652" cy="4479547"/>
          </a:xfrm>
          <a:prstGeom prst="line">
            <a:avLst/>
          </a:prstGeom>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8C50B850-3AA2-2155-0888-0173B1CE13FA}"/>
              </a:ext>
            </a:extLst>
          </p:cNvPr>
          <p:cNvSpPr txBox="1"/>
          <p:nvPr/>
        </p:nvSpPr>
        <p:spPr>
          <a:xfrm>
            <a:off x="2678942" y="2492543"/>
            <a:ext cx="4963783" cy="338554"/>
          </a:xfrm>
          <a:prstGeom prst="rect">
            <a:avLst/>
          </a:prstGeom>
          <a:noFill/>
        </p:spPr>
        <p:txBody>
          <a:bodyPr wrap="square" rtlCol="0">
            <a:spAutoFit/>
          </a:bodyPr>
          <a:lstStyle/>
          <a:p>
            <a:r>
              <a:rPr lang="ja-JP" altLang="en-US" sz="1600" u="sng" dirty="0"/>
              <a:t>力が未知数な接触（現実の体の接触）の計算方法</a:t>
            </a:r>
            <a:endParaRPr lang="en-US" altLang="ja-JP" sz="1600" u="sng" dirty="0"/>
          </a:p>
        </p:txBody>
      </p:sp>
      <mc:AlternateContent xmlns:mc="http://schemas.openxmlformats.org/markup-compatibility/2006">
        <mc:Choice xmlns:a14="http://schemas.microsoft.com/office/drawing/2010/main" Requires="a14">
          <p:sp>
            <p:nvSpPr>
              <p:cNvPr id="109" name="テキスト ボックス 108">
                <a:extLst>
                  <a:ext uri="{FF2B5EF4-FFF2-40B4-BE49-F238E27FC236}">
                    <a16:creationId xmlns:a16="http://schemas.microsoft.com/office/drawing/2014/main" id="{3D0A9867-81BF-8F83-0A5F-40E7789BC6B3}"/>
                  </a:ext>
                </a:extLst>
              </p:cNvPr>
              <p:cNvSpPr txBox="1"/>
              <p:nvPr/>
            </p:nvSpPr>
            <p:spPr>
              <a:xfrm>
                <a:off x="2748784" y="4406249"/>
                <a:ext cx="2018565" cy="1564146"/>
              </a:xfrm>
              <a:prstGeom prst="rect">
                <a:avLst/>
              </a:prstGeom>
              <a:noFill/>
            </p:spPr>
            <p:txBody>
              <a:bodyPr wrap="square" rtlCol="0">
                <a:spAutoFit/>
              </a:bodyPr>
              <a:lstStyle/>
              <a:p>
                <a:r>
                  <a:rPr lang="ja-JP" altLang="en-US" sz="1050" dirty="0"/>
                  <a:t>物体に対し加わった・加えるベクトルは二つに分割する。加えた力を</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𝑎</m:t>
                        </m:r>
                      </m:e>
                    </m:groupChr>
                  </m:oMath>
                </a14:m>
                <a:r>
                  <a:rPr lang="ja-JP" altLang="en-US" sz="1050" dirty="0"/>
                  <a:t>とした場合、接触面上に射影したベクトルに物体の摩擦係数をかけたベクトル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𝑐</m:t>
                        </m:r>
                      </m:e>
                    </m:groupChr>
                  </m:oMath>
                </a14:m>
                <a:r>
                  <a:rPr lang="en-US" altLang="ja-JP" sz="1050" dirty="0"/>
                  <a:t>(1)</a:t>
                </a:r>
                <a:r>
                  <a:rPr lang="ja-JP" altLang="en-US" sz="1050" dirty="0"/>
                  <a:t>、ベクトル</a:t>
                </a:r>
                <a14:m>
                  <m:oMath xmlns:m="http://schemas.openxmlformats.org/officeDocument/2006/math">
                    <m:groupChr>
                      <m:groupChrPr>
                        <m:chr m:val="→"/>
                        <m:pos m:val="top"/>
                        <m:ctrlPr>
                          <a:rPr lang="ja-JP" altLang="en-US" sz="1050" i="1">
                            <a:latin typeface="Cambria Math" panose="02040503050406030204" pitchFamily="18" charset="0"/>
                          </a:rPr>
                        </m:ctrlPr>
                      </m:groupChrPr>
                      <m:e>
                        <m:r>
                          <m:rPr>
                            <m:brk m:alnAt="1"/>
                          </m:rPr>
                          <a:rPr lang="en-US" altLang="ja-JP" sz="1050" i="1">
                            <a:latin typeface="Cambria Math" panose="02040503050406030204" pitchFamily="18" charset="0"/>
                          </a:rPr>
                          <m:t>𝑐</m:t>
                        </m:r>
                      </m:e>
                    </m:groupChr>
                  </m:oMath>
                </a14:m>
                <a:r>
                  <a:rPr lang="ja-JP" altLang="en-US" sz="1050" dirty="0"/>
                  <a:t>を法線とした平面に</a:t>
                </a:r>
                <a14:m>
                  <m:oMath xmlns:m="http://schemas.openxmlformats.org/officeDocument/2006/math">
                    <m:groupChr>
                      <m:groupChrPr>
                        <m:chr m:val="→"/>
                        <m:pos m:val="top"/>
                        <m:ctrlPr>
                          <a:rPr lang="ja-JP" altLang="en-US" sz="1050" i="1">
                            <a:latin typeface="Cambria Math" panose="02040503050406030204" pitchFamily="18" charset="0"/>
                          </a:rPr>
                        </m:ctrlPr>
                      </m:groupChrPr>
                      <m:e>
                        <m:r>
                          <m:rPr>
                            <m:brk m:alnAt="1"/>
                          </m:rPr>
                          <a:rPr lang="en-US" altLang="ja-JP" sz="1050" i="1">
                            <a:latin typeface="Cambria Math" panose="02040503050406030204" pitchFamily="18" charset="0"/>
                          </a:rPr>
                          <m:t>𝑎</m:t>
                        </m:r>
                      </m:e>
                    </m:groupChr>
                  </m:oMath>
                </a14:m>
                <a:r>
                  <a:rPr lang="ja-JP" altLang="en-US" sz="1050" dirty="0"/>
                  <a:t>を射影したベクトル</a:t>
                </a:r>
                <a14:m>
                  <m:oMath xmlns:m="http://schemas.openxmlformats.org/officeDocument/2006/math">
                    <m:groupChr>
                      <m:groupChrPr>
                        <m:chr m:val="→"/>
                        <m:pos m:val="top"/>
                        <m:ctrlPr>
                          <a:rPr lang="ja-JP" altLang="en-US" sz="1050" b="1" i="1">
                            <a:latin typeface="Cambria Math" panose="02040503050406030204" pitchFamily="18" charset="0"/>
                          </a:rPr>
                        </m:ctrlPr>
                      </m:groupChrPr>
                      <m:e>
                        <m:r>
                          <m:rPr>
                            <m:brk m:alnAt="1"/>
                          </m:rPr>
                          <a:rPr lang="en-US" altLang="ja-JP" sz="1050" b="1" i="1">
                            <a:latin typeface="Cambria Math" panose="02040503050406030204" pitchFamily="18" charset="0"/>
                          </a:rPr>
                          <m:t>𝒃</m:t>
                        </m:r>
                      </m:e>
                    </m:groupChr>
                  </m:oMath>
                </a14:m>
                <a:r>
                  <a:rPr lang="ja-JP" altLang="en-US" sz="1050" dirty="0"/>
                  <a:t>に分けられる。</a:t>
                </a:r>
                <a:r>
                  <a:rPr lang="en-US" altLang="ja-JP" sz="1050" dirty="0"/>
                  <a:t>(2)</a:t>
                </a:r>
              </a:p>
            </p:txBody>
          </p:sp>
        </mc:Choice>
        <mc:Fallback>
          <p:sp>
            <p:nvSpPr>
              <p:cNvPr id="109" name="テキスト ボックス 108">
                <a:extLst>
                  <a:ext uri="{FF2B5EF4-FFF2-40B4-BE49-F238E27FC236}">
                    <a16:creationId xmlns:a16="http://schemas.microsoft.com/office/drawing/2014/main" id="{3D0A9867-81BF-8F83-0A5F-40E7789BC6B3}"/>
                  </a:ext>
                </a:extLst>
              </p:cNvPr>
              <p:cNvSpPr txBox="1">
                <a:spLocks noRot="1" noChangeAspect="1" noMove="1" noResize="1" noEditPoints="1" noAdjustHandles="1" noChangeArrowheads="1" noChangeShapeType="1" noTextEdit="1"/>
              </p:cNvSpPr>
              <p:nvPr/>
            </p:nvSpPr>
            <p:spPr>
              <a:xfrm>
                <a:off x="2748784" y="4406249"/>
                <a:ext cx="2018565" cy="1564146"/>
              </a:xfrm>
              <a:prstGeom prst="rect">
                <a:avLst/>
              </a:prstGeom>
              <a:blipFill>
                <a:blip r:embed="rId2"/>
                <a:stretch>
                  <a:fillRect b="-31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テキスト ボックス 116">
                <a:extLst>
                  <a:ext uri="{FF2B5EF4-FFF2-40B4-BE49-F238E27FC236}">
                    <a16:creationId xmlns:a16="http://schemas.microsoft.com/office/drawing/2014/main" id="{02FAE898-CCCB-4AB3-5508-1A888D291DB3}"/>
                  </a:ext>
                </a:extLst>
              </p:cNvPr>
              <p:cNvSpPr txBox="1"/>
              <p:nvPr/>
            </p:nvSpPr>
            <p:spPr>
              <a:xfrm>
                <a:off x="4664645" y="4551682"/>
                <a:ext cx="2081814" cy="828047"/>
              </a:xfrm>
              <a:prstGeom prst="rect">
                <a:avLst/>
              </a:prstGeom>
              <a:noFill/>
            </p:spPr>
            <p:txBody>
              <a:bodyPr wrap="square" rtlCol="0">
                <a:spAutoFit/>
              </a:bodyPr>
              <a:lstStyle/>
              <a:p>
                <a:r>
                  <a:rPr lang="ja-JP" altLang="en-US" sz="1050" dirty="0"/>
                  <a:t>合力は着力点とベクトルの二つで表される。上図はベクトル</a:t>
                </a:r>
                <a14:m>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𝒂</m:t>
                        </m:r>
                      </m:e>
                    </m:groupChr>
                  </m:oMath>
                </a14:m>
                <a:r>
                  <a:rPr lang="en-US" altLang="ja-JP" sz="1050" dirty="0"/>
                  <a:t>,</a:t>
                </a:r>
                <a:r>
                  <a:rPr lang="ja-JP" altLang="en-US" sz="1050" b="1" dirty="0"/>
                  <a:t> </a:t>
                </a:r>
                <a14:m>
                  <m:oMath xmlns:m="http://schemas.openxmlformats.org/officeDocument/2006/math">
                    <m:groupChr>
                      <m:groupChrPr>
                        <m:chr m:val="→"/>
                        <m:pos m:val="top"/>
                        <m:ctrlPr>
                          <a:rPr lang="ja-JP" altLang="en-US" sz="1050" b="1" i="1">
                            <a:latin typeface="Cambria Math" panose="02040503050406030204" pitchFamily="18" charset="0"/>
                          </a:rPr>
                        </m:ctrlPr>
                      </m:groupChrPr>
                      <m:e>
                        <m:r>
                          <m:rPr>
                            <m:brk m:alnAt="1"/>
                          </m:rPr>
                          <a:rPr lang="en-US" altLang="ja-JP" sz="1050" b="1" i="1" smtClean="0">
                            <a:latin typeface="Cambria Math" panose="02040503050406030204" pitchFamily="18" charset="0"/>
                          </a:rPr>
                          <m:t>𝒃</m:t>
                        </m:r>
                      </m:e>
                    </m:groupChr>
                    <m:r>
                      <a:rPr lang="ja-JP" altLang="en-US" sz="1050" b="1" i="1" smtClean="0">
                        <a:latin typeface="Cambria Math" panose="02040503050406030204" pitchFamily="18" charset="0"/>
                      </a:rPr>
                      <m:t>を</m:t>
                    </m:r>
                  </m:oMath>
                </a14:m>
                <a:r>
                  <a:rPr lang="ja-JP" altLang="en-US" sz="1050" dirty="0"/>
                  <a:t>合力</a:t>
                </a:r>
                <a14:m>
                  <m:oMath xmlns:m="http://schemas.openxmlformats.org/officeDocument/2006/math">
                    <m:groupChr>
                      <m:groupChrPr>
                        <m:chr m:val="→"/>
                        <m:pos m:val="top"/>
                        <m:ctrlPr>
                          <a:rPr lang="ja-JP" altLang="en-US" sz="1050" b="1" i="1">
                            <a:latin typeface="Cambria Math" panose="02040503050406030204" pitchFamily="18" charset="0"/>
                          </a:rPr>
                        </m:ctrlPr>
                      </m:groupChrPr>
                      <m:e>
                        <m:r>
                          <m:rPr>
                            <m:brk m:alnAt="1"/>
                          </m:rPr>
                          <a:rPr lang="en-US" altLang="ja-JP" sz="1050" b="1" i="1" smtClean="0">
                            <a:latin typeface="Cambria Math" panose="02040503050406030204" pitchFamily="18" charset="0"/>
                          </a:rPr>
                          <m:t>𝒄</m:t>
                        </m:r>
                      </m:e>
                    </m:groupChr>
                    <m:r>
                      <a:rPr lang="ja-JP" altLang="en-US" sz="1050" b="1" i="1" smtClean="0">
                        <a:latin typeface="Cambria Math" panose="02040503050406030204" pitchFamily="18" charset="0"/>
                      </a:rPr>
                      <m:t>で</m:t>
                    </m:r>
                  </m:oMath>
                </a14:m>
                <a:r>
                  <a:rPr lang="ja-JP" altLang="en-US" sz="1050" dirty="0"/>
                  <a:t>表している。計算方法は下式の通り。</a:t>
                </a:r>
                <a:endParaRPr lang="en-US" altLang="ja-JP" sz="1050" dirty="0"/>
              </a:p>
            </p:txBody>
          </p:sp>
        </mc:Choice>
        <mc:Fallback>
          <p:sp>
            <p:nvSpPr>
              <p:cNvPr id="117" name="テキスト ボックス 116">
                <a:extLst>
                  <a:ext uri="{FF2B5EF4-FFF2-40B4-BE49-F238E27FC236}">
                    <a16:creationId xmlns:a16="http://schemas.microsoft.com/office/drawing/2014/main" id="{02FAE898-CCCB-4AB3-5508-1A888D291DB3}"/>
                  </a:ext>
                </a:extLst>
              </p:cNvPr>
              <p:cNvSpPr txBox="1">
                <a:spLocks noRot="1" noChangeAspect="1" noMove="1" noResize="1" noEditPoints="1" noAdjustHandles="1" noChangeArrowheads="1" noChangeShapeType="1" noTextEdit="1"/>
              </p:cNvSpPr>
              <p:nvPr/>
            </p:nvSpPr>
            <p:spPr>
              <a:xfrm>
                <a:off x="4664645" y="4551682"/>
                <a:ext cx="2081814" cy="828047"/>
              </a:xfrm>
              <a:prstGeom prst="rect">
                <a:avLst/>
              </a:prstGeom>
              <a:blipFill>
                <a:blip r:embed="rId3"/>
                <a:stretch>
                  <a:fillRect l="-877" r="-13450" b="-2941"/>
                </a:stretch>
              </a:blipFill>
            </p:spPr>
            <p:txBody>
              <a:bodyPr/>
              <a:lstStyle/>
              <a:p>
                <a:r>
                  <a:rPr lang="ja-JP" altLang="en-US">
                    <a:noFill/>
                  </a:rPr>
                  <a:t> </a:t>
                </a:r>
              </a:p>
            </p:txBody>
          </p:sp>
        </mc:Fallback>
      </mc:AlternateContent>
      <p:cxnSp>
        <p:nvCxnSpPr>
          <p:cNvPr id="26" name="直線コネクタ 25">
            <a:extLst>
              <a:ext uri="{FF2B5EF4-FFF2-40B4-BE49-F238E27FC236}">
                <a16:creationId xmlns:a16="http://schemas.microsoft.com/office/drawing/2014/main" id="{B349EF49-73E8-6DE4-C5F6-F82F9AC3B570}"/>
              </a:ext>
            </a:extLst>
          </p:cNvPr>
          <p:cNvCxnSpPr>
            <a:cxnSpLocks/>
          </p:cNvCxnSpPr>
          <p:nvPr/>
        </p:nvCxnSpPr>
        <p:spPr>
          <a:xfrm flipH="1">
            <a:off x="2620786" y="2428154"/>
            <a:ext cx="9954" cy="4429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E04BC7F-8654-7B63-C106-4A42FBB3300C}"/>
              </a:ext>
            </a:extLst>
          </p:cNvPr>
          <p:cNvCxnSpPr>
            <a:cxnSpLocks/>
          </p:cNvCxnSpPr>
          <p:nvPr/>
        </p:nvCxnSpPr>
        <p:spPr>
          <a:xfrm flipV="1">
            <a:off x="3549818" y="3941526"/>
            <a:ext cx="444060" cy="37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E567D9B-3F85-1FFE-17EC-56569ACCE47F}"/>
              </a:ext>
            </a:extLst>
          </p:cNvPr>
          <p:cNvCxnSpPr>
            <a:cxnSpLocks/>
          </p:cNvCxnSpPr>
          <p:nvPr/>
        </p:nvCxnSpPr>
        <p:spPr>
          <a:xfrm flipV="1">
            <a:off x="3138261" y="3944065"/>
            <a:ext cx="401546" cy="2903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22D36892-AFD0-40AF-27FE-AAC5D0E41107}"/>
                  </a:ext>
                </a:extLst>
              </p:cNvPr>
              <p:cNvSpPr txBox="1"/>
              <p:nvPr/>
            </p:nvSpPr>
            <p:spPr>
              <a:xfrm>
                <a:off x="3282111" y="4005942"/>
                <a:ext cx="216791" cy="3143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600" b="1" i="1" smtClean="0">
                              <a:latin typeface="Cambria Math" panose="02040503050406030204" pitchFamily="18" charset="0"/>
                            </a:rPr>
                          </m:ctrlPr>
                        </m:groupChrPr>
                        <m:e>
                          <m:r>
                            <m:rPr>
                              <m:brk m:alnAt="1"/>
                            </m:rPr>
                            <a:rPr kumimoji="1" lang="en-US" altLang="ja-JP" sz="1600" b="1" i="1" smtClean="0">
                              <a:latin typeface="Cambria Math" panose="02040503050406030204" pitchFamily="18" charset="0"/>
                              <a:ea typeface="Cambria Math" panose="02040503050406030204" pitchFamily="18" charset="0"/>
                            </a:rPr>
                            <m:t>𝒂</m:t>
                          </m:r>
                        </m:e>
                      </m:groupChr>
                    </m:oMath>
                  </m:oMathPara>
                </a14:m>
                <a:endParaRPr kumimoji="1" lang="ja-JP" altLang="en-US" sz="1600" b="1" dirty="0">
                  <a:latin typeface="Cambria Math" panose="02040503050406030204" pitchFamily="18" charset="0"/>
                </a:endParaRPr>
              </a:p>
            </p:txBody>
          </p:sp>
        </mc:Choice>
        <mc:Fallback>
          <p:sp>
            <p:nvSpPr>
              <p:cNvPr id="64" name="テキスト ボックス 63">
                <a:extLst>
                  <a:ext uri="{FF2B5EF4-FFF2-40B4-BE49-F238E27FC236}">
                    <a16:creationId xmlns:a16="http://schemas.microsoft.com/office/drawing/2014/main" id="{22D36892-AFD0-40AF-27FE-AAC5D0E41107}"/>
                  </a:ext>
                </a:extLst>
              </p:cNvPr>
              <p:cNvSpPr txBox="1">
                <a:spLocks noRot="1" noChangeAspect="1" noMove="1" noResize="1" noEditPoints="1" noAdjustHandles="1" noChangeArrowheads="1" noChangeShapeType="1" noTextEdit="1"/>
              </p:cNvSpPr>
              <p:nvPr/>
            </p:nvSpPr>
            <p:spPr>
              <a:xfrm>
                <a:off x="3282111" y="4005942"/>
                <a:ext cx="216791" cy="314381"/>
              </a:xfrm>
              <a:prstGeom prst="rect">
                <a:avLst/>
              </a:prstGeom>
              <a:blipFill>
                <a:blip r:embed="rId4"/>
                <a:stretch>
                  <a:fillRect l="-66667" t="-36538" r="-88889" b="-53846"/>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8CA5F238-E958-F75B-D7A0-B2330A2AAABE}"/>
              </a:ext>
            </a:extLst>
          </p:cNvPr>
          <p:cNvSpPr txBox="1"/>
          <p:nvPr/>
        </p:nvSpPr>
        <p:spPr>
          <a:xfrm>
            <a:off x="5591020" y="1513077"/>
            <a:ext cx="846775" cy="230832"/>
          </a:xfrm>
          <a:prstGeom prst="rect">
            <a:avLst/>
          </a:prstGeom>
          <a:noFill/>
        </p:spPr>
        <p:txBody>
          <a:bodyPr wrap="square" rtlCol="0">
            <a:spAutoFit/>
          </a:bodyPr>
          <a:lstStyle/>
          <a:p>
            <a:r>
              <a:rPr lang="ja-JP" altLang="en-US" sz="900" b="1" dirty="0"/>
              <a:t>面</a:t>
            </a:r>
            <a:r>
              <a:rPr lang="en-US" altLang="ja-JP" sz="900" b="1" dirty="0" err="1"/>
              <a:t>abcd</a:t>
            </a:r>
            <a:r>
              <a:rPr lang="ja-JP" altLang="en-US" sz="900" b="1" dirty="0"/>
              <a:t>断面</a:t>
            </a:r>
            <a:endParaRPr kumimoji="1" lang="en-US" altLang="ja-JP" sz="900" b="1" dirty="0"/>
          </a:p>
        </p:txBody>
      </p:sp>
      <p:cxnSp>
        <p:nvCxnSpPr>
          <p:cNvPr id="94" name="直線矢印コネクタ 93">
            <a:extLst>
              <a:ext uri="{FF2B5EF4-FFF2-40B4-BE49-F238E27FC236}">
                <a16:creationId xmlns:a16="http://schemas.microsoft.com/office/drawing/2014/main" id="{10640882-DA8D-1F30-DCE9-66987EB458F8}"/>
              </a:ext>
            </a:extLst>
          </p:cNvPr>
          <p:cNvCxnSpPr>
            <a:cxnSpLocks/>
          </p:cNvCxnSpPr>
          <p:nvPr/>
        </p:nvCxnSpPr>
        <p:spPr>
          <a:xfrm flipV="1">
            <a:off x="3545993" y="3723857"/>
            <a:ext cx="2037" cy="1728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301FE885-9E1A-E8F7-B40D-CDE879DDA1D9}"/>
              </a:ext>
            </a:extLst>
          </p:cNvPr>
          <p:cNvSpPr txBox="1"/>
          <p:nvPr/>
        </p:nvSpPr>
        <p:spPr>
          <a:xfrm>
            <a:off x="7285302" y="2995936"/>
            <a:ext cx="846775" cy="230832"/>
          </a:xfrm>
          <a:prstGeom prst="rect">
            <a:avLst/>
          </a:prstGeom>
          <a:noFill/>
        </p:spPr>
        <p:txBody>
          <a:bodyPr wrap="square" rtlCol="0">
            <a:spAutoFit/>
          </a:bodyPr>
          <a:lstStyle/>
          <a:p>
            <a:r>
              <a:rPr lang="ja-JP" altLang="en-US" sz="900" b="1" dirty="0"/>
              <a:t>分散計算</a:t>
            </a:r>
            <a:endParaRPr kumimoji="1" lang="en-US" altLang="ja-JP" sz="900" b="1" dirty="0"/>
          </a:p>
        </p:txBody>
      </p:sp>
      <mc:AlternateContent xmlns:mc="http://schemas.openxmlformats.org/markup-compatibility/2006">
        <mc:Choice xmlns:a14="http://schemas.microsoft.com/office/drawing/2010/main" Requires="a14">
          <p:sp>
            <p:nvSpPr>
              <p:cNvPr id="167" name="テキスト ボックス 166">
                <a:extLst>
                  <a:ext uri="{FF2B5EF4-FFF2-40B4-BE49-F238E27FC236}">
                    <a16:creationId xmlns:a16="http://schemas.microsoft.com/office/drawing/2014/main" id="{BA1D4674-D4AC-8EA9-A5A2-A980FB37117B}"/>
                  </a:ext>
                </a:extLst>
              </p:cNvPr>
              <p:cNvSpPr txBox="1"/>
              <p:nvPr/>
            </p:nvSpPr>
            <p:spPr>
              <a:xfrm>
                <a:off x="6643737" y="4557713"/>
                <a:ext cx="1964023" cy="783356"/>
              </a:xfrm>
              <a:prstGeom prst="rect">
                <a:avLst/>
              </a:prstGeom>
              <a:noFill/>
            </p:spPr>
            <p:txBody>
              <a:bodyPr wrap="square" rtlCol="0">
                <a:spAutoFit/>
              </a:bodyPr>
              <a:lstStyle/>
              <a:p>
                <a:r>
                  <a:rPr lang="ja-JP" altLang="en-US" sz="1050" dirty="0"/>
                  <a:t>上図のように点</a:t>
                </a:r>
                <a14:m>
                  <m:oMath xmlns:m="http://schemas.openxmlformats.org/officeDocument/2006/math">
                    <m:sSub>
                      <m:sSubPr>
                        <m:ctrlPr>
                          <a:rPr kumimoji="1" lang="en-US" altLang="ja-JP" sz="105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𝑎</m:t>
                        </m:r>
                      </m:sub>
                    </m:sSub>
                  </m:oMath>
                </a14:m>
                <a:r>
                  <a:rPr lang="en-US" altLang="ja-JP" sz="1050" dirty="0"/>
                  <a:t>,</a:t>
                </a:r>
                <a:r>
                  <a:rPr lang="en-US" altLang="ja-JP" sz="1050" b="1" dirty="0"/>
                  <a:t> </a:t>
                </a:r>
                <a14:m>
                  <m:oMath xmlns:m="http://schemas.openxmlformats.org/officeDocument/2006/math">
                    <m:sSub>
                      <m:sSubPr>
                        <m:ctrlPr>
                          <a:rPr lang="en-US" altLang="ja-JP" sz="1050" i="1">
                            <a:latin typeface="Cambria Math" panose="02040503050406030204" pitchFamily="18" charset="0"/>
                          </a:rPr>
                        </m:ctrlPr>
                      </m:sSubPr>
                      <m:e>
                        <m:r>
                          <a:rPr lang="en-US" altLang="ja-JP" sz="1050" b="0" i="1">
                            <a:latin typeface="Cambria Math" panose="02040503050406030204" pitchFamily="18" charset="0"/>
                          </a:rPr>
                          <m:t>𝑝</m:t>
                        </m:r>
                      </m:e>
                      <m:sub>
                        <m:r>
                          <a:rPr lang="en-US" altLang="ja-JP" sz="1050" b="0" i="1">
                            <a:latin typeface="Cambria Math" panose="02040503050406030204" pitchFamily="18" charset="0"/>
                          </a:rPr>
                          <m:t>𝑎</m:t>
                        </m:r>
                      </m:sub>
                    </m:sSub>
                  </m:oMath>
                </a14:m>
                <a:r>
                  <a:rPr lang="ja-JP" altLang="en-US" sz="1050" dirty="0"/>
                  <a:t>で物体が接触した場合、物体に働いていた合力</a:t>
                </a:r>
                <a14:m>
                  <m:oMath xmlns:m="http://schemas.openxmlformats.org/officeDocument/2006/math">
                    <m:groupChr>
                      <m:groupChrPr>
                        <m:chr m:val="→"/>
                        <m:pos m:val="top"/>
                        <m:ctrlPr>
                          <a:rPr lang="ja-JP" altLang="en-US" sz="1050" b="1" i="1">
                            <a:latin typeface="Cambria Math" panose="02040503050406030204" pitchFamily="18" charset="0"/>
                          </a:rPr>
                        </m:ctrlPr>
                      </m:groupChrPr>
                      <m:e>
                        <m:r>
                          <m:rPr>
                            <m:brk m:alnAt="1"/>
                          </m:rPr>
                          <a:rPr lang="en-US" altLang="ja-JP" sz="1050" b="1" i="1">
                            <a:latin typeface="Cambria Math" panose="02040503050406030204" pitchFamily="18" charset="0"/>
                          </a:rPr>
                          <m:t>𝒄</m:t>
                        </m:r>
                      </m:e>
                    </m:groupChr>
                  </m:oMath>
                </a14:m>
                <a:r>
                  <a:rPr lang="ja-JP" altLang="en-US" sz="1050" dirty="0"/>
                  <a:t>の各点への分散は下式で求められる</a:t>
                </a:r>
                <a:endParaRPr lang="en-US" altLang="ja-JP" sz="1050" dirty="0"/>
              </a:p>
            </p:txBody>
          </p:sp>
        </mc:Choice>
        <mc:Fallback>
          <p:sp>
            <p:nvSpPr>
              <p:cNvPr id="167" name="テキスト ボックス 166">
                <a:extLst>
                  <a:ext uri="{FF2B5EF4-FFF2-40B4-BE49-F238E27FC236}">
                    <a16:creationId xmlns:a16="http://schemas.microsoft.com/office/drawing/2014/main" id="{BA1D4674-D4AC-8EA9-A5A2-A980FB37117B}"/>
                  </a:ext>
                </a:extLst>
              </p:cNvPr>
              <p:cNvSpPr txBox="1">
                <a:spLocks noRot="1" noChangeAspect="1" noMove="1" noResize="1" noEditPoints="1" noAdjustHandles="1" noChangeArrowheads="1" noChangeShapeType="1" noTextEdit="1"/>
              </p:cNvSpPr>
              <p:nvPr/>
            </p:nvSpPr>
            <p:spPr>
              <a:xfrm>
                <a:off x="6643737" y="4557713"/>
                <a:ext cx="1964023" cy="783356"/>
              </a:xfrm>
              <a:prstGeom prst="rect">
                <a:avLst/>
              </a:prstGeom>
              <a:blipFill>
                <a:blip r:embed="rId5"/>
                <a:stretch>
                  <a:fillRect b="-3906"/>
                </a:stretch>
              </a:blipFill>
            </p:spPr>
            <p:txBody>
              <a:bodyPr/>
              <a:lstStyle/>
              <a:p>
                <a:r>
                  <a:rPr lang="ja-JP" altLang="en-US">
                    <a:noFill/>
                  </a:rPr>
                  <a:t> </a:t>
                </a:r>
              </a:p>
            </p:txBody>
          </p:sp>
        </mc:Fallback>
      </mc:AlternateContent>
      <p:sp>
        <p:nvSpPr>
          <p:cNvPr id="190" name="楕円 189">
            <a:extLst>
              <a:ext uri="{FF2B5EF4-FFF2-40B4-BE49-F238E27FC236}">
                <a16:creationId xmlns:a16="http://schemas.microsoft.com/office/drawing/2014/main" id="{2141F604-6245-6EB6-1D7E-83717A22E562}"/>
              </a:ext>
            </a:extLst>
          </p:cNvPr>
          <p:cNvSpPr/>
          <p:nvPr/>
        </p:nvSpPr>
        <p:spPr>
          <a:xfrm>
            <a:off x="3504630" y="389620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a:latin typeface="Cambria Math" panose="02040503050406030204" pitchFamily="18" charset="0"/>
            </a:endParaRPr>
          </a:p>
        </p:txBody>
      </p:sp>
      <mc:AlternateContent xmlns:mc="http://schemas.openxmlformats.org/markup-compatibility/2006">
        <mc:Choice xmlns:a14="http://schemas.microsoft.com/office/drawing/2010/main" Requires="a14">
          <p:sp>
            <p:nvSpPr>
              <p:cNvPr id="201" name="テキスト ボックス 200">
                <a:extLst>
                  <a:ext uri="{FF2B5EF4-FFF2-40B4-BE49-F238E27FC236}">
                    <a16:creationId xmlns:a16="http://schemas.microsoft.com/office/drawing/2014/main" id="{C1907952-D72A-7704-A23F-BA8CB413723E}"/>
                  </a:ext>
                </a:extLst>
              </p:cNvPr>
              <p:cNvSpPr txBox="1"/>
              <p:nvPr/>
            </p:nvSpPr>
            <p:spPr>
              <a:xfrm>
                <a:off x="5193747" y="6310501"/>
                <a:ext cx="806888" cy="2358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𝑓</m:t>
                          </m:r>
                        </m:e>
                        <m:sub>
                          <m:r>
                            <a:rPr kumimoji="1" lang="en-US" altLang="ja-JP" sz="1200" b="0" i="1" smtClean="0">
                              <a:latin typeface="Cambria Math" panose="02040503050406030204" pitchFamily="18" charset="0"/>
                            </a:rPr>
                            <m:t>𝑐</m:t>
                          </m:r>
                        </m:sub>
                      </m:sSub>
                      <m:r>
                        <a:rPr kumimoji="1" lang="en-US" altLang="ja-JP" sz="1200" b="0" i="1" smtClean="0">
                          <a:latin typeface="Cambria Math" panose="02040503050406030204" pitchFamily="18" charset="0"/>
                        </a:rPr>
                        <m:t>=</m:t>
                      </m:r>
                      <m:groupChr>
                        <m:groupChrPr>
                          <m:chr m:val="→"/>
                          <m:pos m:val="top"/>
                          <m:ctrlPr>
                            <a:rPr lang="ja-JP" altLang="en-US" sz="1200" b="1" i="1">
                              <a:latin typeface="Cambria Math" panose="02040503050406030204" pitchFamily="18" charset="0"/>
                            </a:rPr>
                          </m:ctrlPr>
                        </m:groupChrPr>
                        <m:e>
                          <m:r>
                            <m:rPr>
                              <m:brk m:alnAt="1"/>
                            </m:rPr>
                            <a:rPr lang="en-US" altLang="ja-JP" sz="1200" b="1" i="1">
                              <a:latin typeface="Cambria Math" panose="02040503050406030204" pitchFamily="18" charset="0"/>
                            </a:rPr>
                            <m:t>𝒂</m:t>
                          </m:r>
                        </m:e>
                      </m:groupChr>
                      <m:r>
                        <a:rPr lang="en-US" altLang="ja-JP" sz="1200" b="1" i="1" smtClean="0">
                          <a:latin typeface="Cambria Math" panose="02040503050406030204" pitchFamily="18" charset="0"/>
                        </a:rPr>
                        <m:t>+</m:t>
                      </m:r>
                      <m:groupChr>
                        <m:groupChrPr>
                          <m:chr m:val="→"/>
                          <m:pos m:val="top"/>
                          <m:ctrlPr>
                            <a:rPr lang="ja-JP" altLang="en-US" sz="1200" b="1" i="1">
                              <a:latin typeface="Cambria Math" panose="02040503050406030204" pitchFamily="18" charset="0"/>
                            </a:rPr>
                          </m:ctrlPr>
                        </m:groupChrPr>
                        <m:e>
                          <m:r>
                            <m:rPr>
                              <m:brk m:alnAt="1"/>
                            </m:rPr>
                            <a:rPr lang="en-US" altLang="ja-JP" sz="1200" b="1" i="1" smtClean="0">
                              <a:latin typeface="Cambria Math" panose="02040503050406030204" pitchFamily="18" charset="0"/>
                            </a:rPr>
                            <m:t>𝒃</m:t>
                          </m:r>
                        </m:e>
                      </m:groupChr>
                    </m:oMath>
                  </m:oMathPara>
                </a14:m>
                <a:endParaRPr kumimoji="1" lang="ja-JP" altLang="en-US" sz="1200" dirty="0"/>
              </a:p>
            </p:txBody>
          </p:sp>
        </mc:Choice>
        <mc:Fallback>
          <p:sp>
            <p:nvSpPr>
              <p:cNvPr id="201" name="テキスト ボックス 200">
                <a:extLst>
                  <a:ext uri="{FF2B5EF4-FFF2-40B4-BE49-F238E27FC236}">
                    <a16:creationId xmlns:a16="http://schemas.microsoft.com/office/drawing/2014/main" id="{C1907952-D72A-7704-A23F-BA8CB413723E}"/>
                  </a:ext>
                </a:extLst>
              </p:cNvPr>
              <p:cNvSpPr txBox="1">
                <a:spLocks noRot="1" noChangeAspect="1" noMove="1" noResize="1" noEditPoints="1" noAdjustHandles="1" noChangeArrowheads="1" noChangeShapeType="1" noTextEdit="1"/>
              </p:cNvSpPr>
              <p:nvPr/>
            </p:nvSpPr>
            <p:spPr>
              <a:xfrm>
                <a:off x="5193747" y="6310501"/>
                <a:ext cx="806888" cy="235834"/>
              </a:xfrm>
              <a:prstGeom prst="rect">
                <a:avLst/>
              </a:prstGeom>
              <a:blipFill>
                <a:blip r:embed="rId6"/>
                <a:stretch>
                  <a:fillRect l="-6061" t="-33333" r="-53788" b="-48718"/>
                </a:stretch>
              </a:blipFill>
            </p:spPr>
            <p:txBody>
              <a:bodyPr/>
              <a:lstStyle/>
              <a:p>
                <a:r>
                  <a:rPr lang="ja-JP" altLang="en-US">
                    <a:noFill/>
                  </a:rPr>
                  <a:t> </a:t>
                </a:r>
              </a:p>
            </p:txBody>
          </p:sp>
        </mc:Fallback>
      </mc:AlternateContent>
      <p:sp>
        <p:nvSpPr>
          <p:cNvPr id="207" name="テキスト ボックス 206">
            <a:extLst>
              <a:ext uri="{FF2B5EF4-FFF2-40B4-BE49-F238E27FC236}">
                <a16:creationId xmlns:a16="http://schemas.microsoft.com/office/drawing/2014/main" id="{0F1C00FA-86D0-3E0C-3946-2893FE3C7889}"/>
              </a:ext>
            </a:extLst>
          </p:cNvPr>
          <p:cNvSpPr txBox="1"/>
          <p:nvPr/>
        </p:nvSpPr>
        <p:spPr>
          <a:xfrm>
            <a:off x="4501923" y="5931709"/>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(3)</a:t>
            </a:r>
            <a:endParaRPr kumimoji="1" lang="ja-JP" altLang="en-US" sz="1100" dirty="0">
              <a:latin typeface="Cambria Math" panose="02040503050406030204" pitchFamily="18" charset="0"/>
            </a:endParaRPr>
          </a:p>
        </p:txBody>
      </p:sp>
      <p:sp>
        <p:nvSpPr>
          <p:cNvPr id="209" name="テキスト ボックス 208">
            <a:extLst>
              <a:ext uri="{FF2B5EF4-FFF2-40B4-BE49-F238E27FC236}">
                <a16:creationId xmlns:a16="http://schemas.microsoft.com/office/drawing/2014/main" id="{6092523E-71C9-F0C1-3EB0-7416FC774502}"/>
              </a:ext>
            </a:extLst>
          </p:cNvPr>
          <p:cNvSpPr txBox="1"/>
          <p:nvPr/>
        </p:nvSpPr>
        <p:spPr>
          <a:xfrm>
            <a:off x="8607760" y="3155724"/>
            <a:ext cx="2149173" cy="338554"/>
          </a:xfrm>
          <a:prstGeom prst="rect">
            <a:avLst/>
          </a:prstGeom>
          <a:noFill/>
        </p:spPr>
        <p:txBody>
          <a:bodyPr wrap="square" rtlCol="0">
            <a:spAutoFit/>
          </a:bodyPr>
          <a:lstStyle/>
          <a:p>
            <a:r>
              <a:rPr kumimoji="1" lang="ja-JP" altLang="en-US" sz="1600" dirty="0"/>
              <a:t>計算まとめ</a:t>
            </a:r>
          </a:p>
        </p:txBody>
      </p:sp>
      <mc:AlternateContent xmlns:mc="http://schemas.openxmlformats.org/markup-compatibility/2006">
        <mc:Choice xmlns:a14="http://schemas.microsoft.com/office/drawing/2010/main" Requires="a14">
          <p:sp>
            <p:nvSpPr>
              <p:cNvPr id="210" name="テキスト ボックス 209">
                <a:extLst>
                  <a:ext uri="{FF2B5EF4-FFF2-40B4-BE49-F238E27FC236}">
                    <a16:creationId xmlns:a16="http://schemas.microsoft.com/office/drawing/2014/main" id="{EDD4A888-FBCE-B7CA-2E0C-86D666A71F61}"/>
                  </a:ext>
                </a:extLst>
              </p:cNvPr>
              <p:cNvSpPr txBox="1"/>
              <p:nvPr/>
            </p:nvSpPr>
            <p:spPr>
              <a:xfrm>
                <a:off x="2727968" y="6009602"/>
                <a:ext cx="1984748" cy="28315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𝑐</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𝑃𝑜𝑛𝑃</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𝑎</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e>
                      </m:d>
                      <m:r>
                        <a:rPr kumimoji="1" lang="en-US" altLang="ja-JP" sz="1200" b="0" i="1" smtClean="0">
                          <a:latin typeface="Cambria Math" panose="02040503050406030204" pitchFamily="18" charset="0"/>
                        </a:rPr>
                        <m:t>∗</m:t>
                      </m:r>
                      <m:r>
                        <a:rPr kumimoji="1" lang="ja-JP" altLang="en-US" sz="1200" b="0" i="1" smtClean="0">
                          <a:latin typeface="Cambria Math" panose="02040503050406030204" pitchFamily="18" charset="0"/>
                        </a:rPr>
                        <m:t>𝜇</m:t>
                      </m:r>
                    </m:oMath>
                  </m:oMathPara>
                </a14:m>
                <a:endParaRPr kumimoji="1" lang="en-US" altLang="ja-JP" sz="1200" b="0" dirty="0"/>
              </a:p>
            </p:txBody>
          </p:sp>
        </mc:Choice>
        <mc:Fallback>
          <p:sp>
            <p:nvSpPr>
              <p:cNvPr id="210" name="テキスト ボックス 209">
                <a:extLst>
                  <a:ext uri="{FF2B5EF4-FFF2-40B4-BE49-F238E27FC236}">
                    <a16:creationId xmlns:a16="http://schemas.microsoft.com/office/drawing/2014/main" id="{EDD4A888-FBCE-B7CA-2E0C-86D666A71F61}"/>
                  </a:ext>
                </a:extLst>
              </p:cNvPr>
              <p:cNvSpPr txBox="1">
                <a:spLocks noRot="1" noChangeAspect="1" noMove="1" noResize="1" noEditPoints="1" noAdjustHandles="1" noChangeArrowheads="1" noChangeShapeType="1" noTextEdit="1"/>
              </p:cNvSpPr>
              <p:nvPr/>
            </p:nvSpPr>
            <p:spPr>
              <a:xfrm>
                <a:off x="2727968" y="6009602"/>
                <a:ext cx="1984748" cy="283154"/>
              </a:xfrm>
              <a:prstGeom prst="rect">
                <a:avLst/>
              </a:prstGeom>
              <a:blipFill>
                <a:blip r:embed="rId7"/>
                <a:stretch>
                  <a:fillRect t="-15217" b="-391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1" name="テキスト ボックス 210">
                <a:extLst>
                  <a:ext uri="{FF2B5EF4-FFF2-40B4-BE49-F238E27FC236}">
                    <a16:creationId xmlns:a16="http://schemas.microsoft.com/office/drawing/2014/main" id="{513EC18C-9E6F-788A-3EE4-579ECBDBBE9F}"/>
                  </a:ext>
                </a:extLst>
              </p:cNvPr>
              <p:cNvSpPr txBox="1"/>
              <p:nvPr/>
            </p:nvSpPr>
            <p:spPr>
              <a:xfrm>
                <a:off x="2972057" y="6393418"/>
                <a:ext cx="1257075"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groupChrPr>
                        <m:e>
                          <m:r>
                            <m:rPr>
                              <m:brk m:alnAt="1"/>
                            </m:r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𝑏</m:t>
                          </m:r>
                        </m:e>
                      </m:groupCh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𝑃𝑜𝑛𝑃</m:t>
                      </m:r>
                      <m:d>
                        <m:dPr>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groupChr>
                            <m:groupChrPr>
                              <m:chr m:val="→"/>
                              <m:pos m:val="top"/>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groupChrPr>
                            <m:e>
                              <m:r>
                                <m:rPr>
                                  <m:brk m:alnAt="1"/>
                                </m:r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𝑎</m:t>
                              </m:r>
                            </m:e>
                          </m:groupChr>
                          <m: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groupChr>
                            <m:groupChrPr>
                              <m:chr m:val="→"/>
                              <m:pos m:val="top"/>
                              <m:ctrl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groupChrPr>
                            <m:e>
                              <m:r>
                                <m:rPr>
                                  <m:brk m:alnAt="1"/>
                                </m:rPr>
                                <a:rPr kumimoji="1" lang="en-US" altLang="ja-JP"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m:t>
                              </m:r>
                            </m:e>
                          </m:groupChr>
                        </m:e>
                      </m:d>
                    </m:oMath>
                  </m:oMathPara>
                </a14:m>
                <a:endParaRPr kumimoji="1" lang="ja-JP" altLang="en-US" dirty="0"/>
              </a:p>
            </p:txBody>
          </p:sp>
        </mc:Choice>
        <mc:Fallback>
          <p:sp>
            <p:nvSpPr>
              <p:cNvPr id="211" name="テキスト ボックス 210">
                <a:extLst>
                  <a:ext uri="{FF2B5EF4-FFF2-40B4-BE49-F238E27FC236}">
                    <a16:creationId xmlns:a16="http://schemas.microsoft.com/office/drawing/2014/main" id="{513EC18C-9E6F-788A-3EE4-579ECBDBBE9F}"/>
                  </a:ext>
                </a:extLst>
              </p:cNvPr>
              <p:cNvSpPr txBox="1">
                <a:spLocks noRot="1" noChangeAspect="1" noMove="1" noResize="1" noEditPoints="1" noAdjustHandles="1" noChangeArrowheads="1" noChangeShapeType="1" noTextEdit="1"/>
              </p:cNvSpPr>
              <p:nvPr/>
            </p:nvSpPr>
            <p:spPr>
              <a:xfrm>
                <a:off x="2972057" y="6393418"/>
                <a:ext cx="1257075" cy="283154"/>
              </a:xfrm>
              <a:prstGeom prst="rect">
                <a:avLst/>
              </a:prstGeom>
              <a:blipFill>
                <a:blip r:embed="rId8"/>
                <a:stretch>
                  <a:fillRect l="-8252" t="-15217" r="-28155" b="-39130"/>
                </a:stretch>
              </a:blipFill>
            </p:spPr>
            <p:txBody>
              <a:bodyPr/>
              <a:lstStyle/>
              <a:p>
                <a:r>
                  <a:rPr lang="ja-JP" altLang="en-US">
                    <a:noFill/>
                  </a:rPr>
                  <a:t> </a:t>
                </a:r>
              </a:p>
            </p:txBody>
          </p:sp>
        </mc:Fallback>
      </mc:AlternateContent>
      <p:sp>
        <p:nvSpPr>
          <p:cNvPr id="213" name="テキスト ボックス 212">
            <a:extLst>
              <a:ext uri="{FF2B5EF4-FFF2-40B4-BE49-F238E27FC236}">
                <a16:creationId xmlns:a16="http://schemas.microsoft.com/office/drawing/2014/main" id="{6FD95CE3-635E-FB43-5E5E-68F030A6C50C}"/>
              </a:ext>
            </a:extLst>
          </p:cNvPr>
          <p:cNvSpPr txBox="1"/>
          <p:nvPr/>
        </p:nvSpPr>
        <p:spPr>
          <a:xfrm>
            <a:off x="2687718" y="6039045"/>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(1)</a:t>
            </a:r>
            <a:endParaRPr kumimoji="1" lang="ja-JP" altLang="en-US" sz="1100" dirty="0">
              <a:latin typeface="Cambria Math" panose="02040503050406030204" pitchFamily="18" charset="0"/>
            </a:endParaRPr>
          </a:p>
        </p:txBody>
      </p:sp>
      <p:sp>
        <p:nvSpPr>
          <p:cNvPr id="217" name="テキスト ボックス 216">
            <a:extLst>
              <a:ext uri="{FF2B5EF4-FFF2-40B4-BE49-F238E27FC236}">
                <a16:creationId xmlns:a16="http://schemas.microsoft.com/office/drawing/2014/main" id="{8A52AC1B-04D5-4DDB-9494-56D81173FF7D}"/>
              </a:ext>
            </a:extLst>
          </p:cNvPr>
          <p:cNvSpPr txBox="1"/>
          <p:nvPr/>
        </p:nvSpPr>
        <p:spPr>
          <a:xfrm>
            <a:off x="6496916" y="5807218"/>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(4)</a:t>
            </a:r>
            <a:endParaRPr kumimoji="1" lang="ja-JP" altLang="en-US" sz="1100" dirty="0">
              <a:latin typeface="Cambria Math" panose="02040503050406030204" pitchFamily="18" charset="0"/>
            </a:endParaRPr>
          </a:p>
        </p:txBody>
      </p:sp>
      <p:sp>
        <p:nvSpPr>
          <p:cNvPr id="219" name="テキスト ボックス 218">
            <a:extLst>
              <a:ext uri="{FF2B5EF4-FFF2-40B4-BE49-F238E27FC236}">
                <a16:creationId xmlns:a16="http://schemas.microsoft.com/office/drawing/2014/main" id="{DF640537-9213-2039-D1BF-0D327D886F80}"/>
              </a:ext>
            </a:extLst>
          </p:cNvPr>
          <p:cNvSpPr txBox="1"/>
          <p:nvPr/>
        </p:nvSpPr>
        <p:spPr>
          <a:xfrm>
            <a:off x="8637206" y="3533051"/>
            <a:ext cx="2528656" cy="415498"/>
          </a:xfrm>
          <a:prstGeom prst="rect">
            <a:avLst/>
          </a:prstGeom>
          <a:noFill/>
        </p:spPr>
        <p:txBody>
          <a:bodyPr wrap="square" rtlCol="0">
            <a:spAutoFit/>
          </a:bodyPr>
          <a:lstStyle/>
          <a:p>
            <a:r>
              <a:rPr kumimoji="1" lang="ja-JP" altLang="en-US" sz="1050" dirty="0"/>
              <a:t>左図の計算、は接触点、力が複数でも使用可能</a:t>
            </a:r>
          </a:p>
        </p:txBody>
      </p:sp>
      <mc:AlternateContent xmlns:mc="http://schemas.openxmlformats.org/markup-compatibility/2006">
        <mc:Choice xmlns:a14="http://schemas.microsoft.com/office/drawing/2010/main" Requires="a14">
          <p:sp>
            <p:nvSpPr>
              <p:cNvPr id="220" name="テキスト ボックス 219">
                <a:extLst>
                  <a:ext uri="{FF2B5EF4-FFF2-40B4-BE49-F238E27FC236}">
                    <a16:creationId xmlns:a16="http://schemas.microsoft.com/office/drawing/2014/main" id="{4BE52FA6-9FD2-998F-0957-B65F4D58928C}"/>
                  </a:ext>
                </a:extLst>
              </p:cNvPr>
              <p:cNvSpPr txBox="1"/>
              <p:nvPr/>
            </p:nvSpPr>
            <p:spPr>
              <a:xfrm>
                <a:off x="8662937" y="3910049"/>
                <a:ext cx="2592860" cy="868186"/>
              </a:xfrm>
              <a:prstGeom prst="rect">
                <a:avLst/>
              </a:prstGeom>
              <a:noFill/>
            </p:spPr>
            <p:txBody>
              <a:bodyPr wrap="square" rtlCol="0">
                <a:spAutoFit/>
              </a:bodyPr>
              <a:lstStyle/>
              <a:p>
                <a:r>
                  <a:rPr lang="ja-JP" altLang="en-US" sz="1050" dirty="0"/>
                  <a:t>着力点</a:t>
                </a:r>
                <a:r>
                  <a:rPr kumimoji="1" lang="ja-JP" altLang="en-US" sz="1050" dirty="0"/>
                  <a:t>を</a:t>
                </a:r>
                <a14:m>
                  <m:oMath xmlns:m="http://schemas.openxmlformats.org/officeDocument/2006/math">
                    <m:r>
                      <m:rPr>
                        <m:sty m:val="p"/>
                      </m:rPr>
                      <a:rPr lang="en-US" altLang="ja-JP" sz="1050">
                        <a:latin typeface="Cambria Math" panose="02040503050406030204" pitchFamily="18" charset="0"/>
                      </a:rPr>
                      <m:t>p</m:t>
                    </m:r>
                    <m:r>
                      <a:rPr kumimoji="1" lang="en-US" altLang="ja-JP" sz="1050" b="0" i="0" smtClean="0">
                        <a:latin typeface="Cambria Math" panose="02040503050406030204" pitchFamily="18" charset="0"/>
                      </a:rPr>
                      <m:t>=</m:t>
                    </m:r>
                    <m:d>
                      <m:dPr>
                        <m:ctrlPr>
                          <a:rPr kumimoji="1" lang="en-US" altLang="ja-JP" sz="1050" b="0" i="1" smtClean="0">
                            <a:latin typeface="Cambria Math" panose="02040503050406030204" pitchFamily="18" charset="0"/>
                          </a:rPr>
                        </m:ctrlPr>
                      </m:dPr>
                      <m:e>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1</m:t>
                            </m:r>
                          </m:sub>
                        </m:sSub>
                        <m:r>
                          <a:rPr kumimoji="1" lang="en-US" altLang="ja-JP" sz="1050" b="0" i="1" smtClean="0">
                            <a:latin typeface="Cambria Math" panose="02040503050406030204" pitchFamily="18" charset="0"/>
                          </a:rPr>
                          <m:t>,</m:t>
                        </m:r>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2</m:t>
                            </m:r>
                          </m:sub>
                        </m:sSub>
                        <m:r>
                          <a:rPr kumimoji="1" lang="en-US" altLang="ja-JP" sz="1050" b="0" i="1" smtClean="0">
                            <a:latin typeface="Cambria Math" panose="02040503050406030204" pitchFamily="18" charset="0"/>
                          </a:rPr>
                          <m:t>…</m:t>
                        </m:r>
                        <m:sSub>
                          <m:sSubPr>
                            <m:ctrlPr>
                              <a:rPr kumimoji="1" lang="en-US" altLang="ja-JP" sz="105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𝑛</m:t>
                            </m:r>
                          </m:sub>
                        </m:sSub>
                      </m:e>
                    </m:d>
                  </m:oMath>
                </a14:m>
                <a:endParaRPr kumimoji="1" lang="en-US" altLang="ja-JP" sz="1050" b="0" dirty="0"/>
              </a:p>
              <a:p>
                <a:r>
                  <a:rPr lang="ja-JP" altLang="en-US" sz="1050" dirty="0"/>
                  <a:t>力のベクトルを</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𝑣</m:t>
                            </m:r>
                          </m:e>
                          <m:sub>
                            <m:r>
                              <a:rPr lang="en-US" altLang="ja-JP" sz="1050" b="0" i="1" smtClean="0">
                                <a:latin typeface="Cambria Math" panose="02040503050406030204" pitchFamily="18" charset="0"/>
                              </a:rPr>
                              <m:t>𝑛</m:t>
                            </m:r>
                          </m:sub>
                        </m:sSub>
                      </m:e>
                    </m:groupChr>
                    <m:r>
                      <a:rPr lang="en-US" altLang="ja-JP" sz="1050" b="0" i="1" smtClean="0">
                        <a:latin typeface="Cambria Math" panose="02040503050406030204" pitchFamily="18" charset="0"/>
                      </a:rPr>
                      <m:t>=</m:t>
                    </m:r>
                    <m:d>
                      <m:dPr>
                        <m:ctrlPr>
                          <a:rPr lang="en-US" altLang="ja-JP" sz="1050" b="0" i="1" smtClean="0">
                            <a:latin typeface="Cambria Math" panose="02040503050406030204" pitchFamily="18" charset="0"/>
                          </a:rPr>
                        </m:ctrlPr>
                      </m:dPr>
                      <m:e>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𝑣</m:t>
                                </m:r>
                              </m:e>
                              <m:sub>
                                <m:r>
                                  <a:rPr lang="en-US" altLang="ja-JP" sz="1050" b="0" i="1" smtClean="0">
                                    <a:latin typeface="Cambria Math" panose="02040503050406030204" pitchFamily="18" charset="0"/>
                                  </a:rPr>
                                  <m:t>1</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𝑣</m:t>
                                </m:r>
                              </m:e>
                              <m:sub>
                                <m:r>
                                  <a:rPr lang="en-US" altLang="ja-JP" sz="1050" b="0" i="1" smtClean="0">
                                    <a:latin typeface="Cambria Math" panose="02040503050406030204" pitchFamily="18" charset="0"/>
                                  </a:rPr>
                                  <m:t>2</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𝑣</m:t>
                                </m:r>
                              </m:e>
                              <m:sub>
                                <m:r>
                                  <a:rPr lang="en-US" altLang="ja-JP" sz="1050" b="0" i="1" smtClean="0">
                                    <a:latin typeface="Cambria Math" panose="02040503050406030204" pitchFamily="18" charset="0"/>
                                  </a:rPr>
                                  <m:t>𝑛</m:t>
                                </m:r>
                              </m:sub>
                            </m:sSub>
                          </m:e>
                        </m:groupChr>
                      </m:e>
                    </m:d>
                  </m:oMath>
                </a14:m>
                <a:endParaRPr lang="en-US" altLang="ja-JP" sz="1050" b="0" dirty="0"/>
              </a:p>
              <a:p>
                <a:r>
                  <a:rPr kumimoji="1" lang="ja-JP" altLang="en-US" sz="1050" b="0" dirty="0"/>
                  <a:t>としたとき合力のベクトル</a:t>
                </a:r>
                <a14:m>
                  <m:oMath xmlns:m="http://schemas.openxmlformats.org/officeDocument/2006/math">
                    <m:groupChr>
                      <m:groupChrPr>
                        <m:chr m:val="→"/>
                        <m:pos m:val="top"/>
                        <m:ctrlPr>
                          <a:rPr kumimoji="1" lang="en-US" altLang="ja-JP" sz="1050" b="0" i="1" smtClean="0">
                            <a:latin typeface="Cambria Math" panose="02040503050406030204" pitchFamily="18" charset="0"/>
                          </a:rPr>
                        </m:ctrlPr>
                      </m:groupChrPr>
                      <m:e>
                        <m:sSub>
                          <m:sSubPr>
                            <m:ctrlPr>
                              <a:rPr lang="en-US" altLang="ja-JP" sz="1050" i="1">
                                <a:solidFill>
                                  <a:prstClr val="black"/>
                                </a:solidFill>
                                <a:latin typeface="Cambria Math" panose="02040503050406030204" pitchFamily="18" charset="0"/>
                              </a:rPr>
                            </m:ctrlPr>
                          </m:sSubPr>
                          <m:e>
                            <m:r>
                              <a:rPr lang="en-US" altLang="ja-JP" sz="1050" i="1">
                                <a:solidFill>
                                  <a:prstClr val="black"/>
                                </a:solidFill>
                                <a:latin typeface="Cambria Math" panose="02040503050406030204" pitchFamily="18" charset="0"/>
                              </a:rPr>
                              <m:t>𝑣</m:t>
                            </m:r>
                          </m:e>
                          <m:sub>
                            <m:r>
                              <a:rPr lang="en-US" altLang="ja-JP" sz="1050" i="1">
                                <a:solidFill>
                                  <a:prstClr val="black"/>
                                </a:solidFill>
                                <a:latin typeface="Cambria Math" panose="02040503050406030204" pitchFamily="18" charset="0"/>
                              </a:rPr>
                              <m:t>𝑠𝑢𝑚</m:t>
                            </m:r>
                          </m:sub>
                        </m:sSub>
                      </m:e>
                    </m:groupChr>
                  </m:oMath>
                </a14:m>
                <a:r>
                  <a:rPr kumimoji="1" lang="ja-JP" altLang="en-US" sz="1050" b="0" dirty="0"/>
                  <a:t>、</a:t>
                </a:r>
                <a:endParaRPr kumimoji="1" lang="en-US" altLang="ja-JP" sz="1050" b="0" dirty="0"/>
              </a:p>
              <a:p>
                <a:r>
                  <a:rPr kumimoji="1" lang="ja-JP" altLang="en-US" sz="1050" b="0" dirty="0"/>
                  <a:t>着力点</a:t>
                </a:r>
                <a14:m>
                  <m:oMath xmlns:m="http://schemas.openxmlformats.org/officeDocument/2006/math">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𝑝</m:t>
                        </m:r>
                      </m:e>
                      <m:sub>
                        <m:r>
                          <a:rPr kumimoji="1" lang="en-US" altLang="ja-JP" sz="1050" b="0" i="1" smtClean="0">
                            <a:latin typeface="Cambria Math" panose="02040503050406030204" pitchFamily="18" charset="0"/>
                          </a:rPr>
                          <m:t>𝑠𝑢𝑚</m:t>
                        </m:r>
                      </m:sub>
                    </m:sSub>
                  </m:oMath>
                </a14:m>
                <a:r>
                  <a:rPr kumimoji="1" lang="ja-JP" altLang="en-US" sz="1050" b="0" dirty="0"/>
                  <a:t>は</a:t>
                </a:r>
                <a:endParaRPr kumimoji="1" lang="en-US" altLang="ja-JP" sz="1050" b="0" dirty="0"/>
              </a:p>
            </p:txBody>
          </p:sp>
        </mc:Choice>
        <mc:Fallback>
          <p:sp>
            <p:nvSpPr>
              <p:cNvPr id="220" name="テキスト ボックス 219">
                <a:extLst>
                  <a:ext uri="{FF2B5EF4-FFF2-40B4-BE49-F238E27FC236}">
                    <a16:creationId xmlns:a16="http://schemas.microsoft.com/office/drawing/2014/main" id="{4BE52FA6-9FD2-998F-0957-B65F4D58928C}"/>
                  </a:ext>
                </a:extLst>
              </p:cNvPr>
              <p:cNvSpPr txBox="1">
                <a:spLocks noRot="1" noChangeAspect="1" noMove="1" noResize="1" noEditPoints="1" noAdjustHandles="1" noChangeArrowheads="1" noChangeShapeType="1" noTextEdit="1"/>
              </p:cNvSpPr>
              <p:nvPr/>
            </p:nvSpPr>
            <p:spPr>
              <a:xfrm>
                <a:off x="8662937" y="3910049"/>
                <a:ext cx="2592860" cy="868186"/>
              </a:xfrm>
              <a:prstGeom prst="rect">
                <a:avLst/>
              </a:prstGeom>
              <a:blipFill>
                <a:blip r:embed="rId9"/>
                <a:stretch>
                  <a:fillRect b="-2797"/>
                </a:stretch>
              </a:blipFill>
            </p:spPr>
            <p:txBody>
              <a:bodyPr/>
              <a:lstStyle/>
              <a:p>
                <a:r>
                  <a:rPr lang="ja-JP" altLang="en-US">
                    <a:noFill/>
                  </a:rPr>
                  <a:t> </a:t>
                </a:r>
              </a:p>
            </p:txBody>
          </p:sp>
        </mc:Fallback>
      </mc:AlternateContent>
      <p:sp>
        <p:nvSpPr>
          <p:cNvPr id="223" name="テキスト ボックス 222">
            <a:extLst>
              <a:ext uri="{FF2B5EF4-FFF2-40B4-BE49-F238E27FC236}">
                <a16:creationId xmlns:a16="http://schemas.microsoft.com/office/drawing/2014/main" id="{A9362AF0-E709-3826-5CEB-8054EB1BBE15}"/>
              </a:ext>
            </a:extLst>
          </p:cNvPr>
          <p:cNvSpPr txBox="1"/>
          <p:nvPr/>
        </p:nvSpPr>
        <p:spPr>
          <a:xfrm>
            <a:off x="8696291" y="5597782"/>
            <a:ext cx="1841469" cy="253916"/>
          </a:xfrm>
          <a:prstGeom prst="rect">
            <a:avLst/>
          </a:prstGeom>
          <a:noFill/>
        </p:spPr>
        <p:txBody>
          <a:bodyPr wrap="square" rtlCol="0">
            <a:spAutoFit/>
          </a:bodyPr>
          <a:lstStyle/>
          <a:p>
            <a:r>
              <a:rPr kumimoji="1" lang="ja-JP" altLang="en-US" sz="1050" dirty="0"/>
              <a:t>合力の分散も同様に</a:t>
            </a:r>
            <a:endParaRPr kumimoji="1" lang="en-US" altLang="ja-JP" sz="1050" dirty="0"/>
          </a:p>
        </p:txBody>
      </p:sp>
      <p:sp>
        <p:nvSpPr>
          <p:cNvPr id="3" name="テキスト ボックス 2">
            <a:extLst>
              <a:ext uri="{FF2B5EF4-FFF2-40B4-BE49-F238E27FC236}">
                <a16:creationId xmlns:a16="http://schemas.microsoft.com/office/drawing/2014/main" id="{5230F179-F916-9941-6F2A-DDCAD0649D6C}"/>
              </a:ext>
            </a:extLst>
          </p:cNvPr>
          <p:cNvSpPr txBox="1"/>
          <p:nvPr/>
        </p:nvSpPr>
        <p:spPr>
          <a:xfrm>
            <a:off x="5375993" y="2984455"/>
            <a:ext cx="846775" cy="230832"/>
          </a:xfrm>
          <a:prstGeom prst="rect">
            <a:avLst/>
          </a:prstGeom>
          <a:noFill/>
        </p:spPr>
        <p:txBody>
          <a:bodyPr wrap="square" rtlCol="0">
            <a:spAutoFit/>
          </a:bodyPr>
          <a:lstStyle/>
          <a:p>
            <a:r>
              <a:rPr kumimoji="1" lang="ja-JP" altLang="en-US" sz="900" b="1" dirty="0"/>
              <a:t>合力計算</a:t>
            </a:r>
            <a:endParaRPr kumimoji="1" lang="en-US" altLang="ja-JP" sz="900" b="1" dirty="0"/>
          </a:p>
        </p:txBody>
      </p:sp>
      <p:sp>
        <p:nvSpPr>
          <p:cNvPr id="5" name="テキスト ボックス 4">
            <a:extLst>
              <a:ext uri="{FF2B5EF4-FFF2-40B4-BE49-F238E27FC236}">
                <a16:creationId xmlns:a16="http://schemas.microsoft.com/office/drawing/2014/main" id="{160D5C50-9C3D-53F3-40CC-16A71F630E67}"/>
              </a:ext>
            </a:extLst>
          </p:cNvPr>
          <p:cNvSpPr txBox="1"/>
          <p:nvPr/>
        </p:nvSpPr>
        <p:spPr>
          <a:xfrm>
            <a:off x="3289859" y="2995936"/>
            <a:ext cx="1319614" cy="230832"/>
          </a:xfrm>
          <a:prstGeom prst="rect">
            <a:avLst/>
          </a:prstGeom>
          <a:noFill/>
        </p:spPr>
        <p:txBody>
          <a:bodyPr wrap="square" rtlCol="0">
            <a:spAutoFit/>
          </a:bodyPr>
          <a:lstStyle/>
          <a:p>
            <a:r>
              <a:rPr lang="ja-JP" altLang="en-US" sz="900" b="1" dirty="0"/>
              <a:t>前提</a:t>
            </a:r>
            <a:r>
              <a:rPr lang="en-US" altLang="ja-JP" sz="900" b="1" dirty="0"/>
              <a:t>(</a:t>
            </a:r>
            <a:r>
              <a:rPr lang="ja-JP" altLang="en-US" sz="900" b="1" dirty="0"/>
              <a:t>右図では省略）</a:t>
            </a:r>
            <a:endParaRPr kumimoji="1" lang="en-US" altLang="ja-JP" sz="900" b="1" dirty="0"/>
          </a:p>
        </p:txBody>
      </p:sp>
      <p:cxnSp>
        <p:nvCxnSpPr>
          <p:cNvPr id="14" name="直線矢印コネクタ 13">
            <a:extLst>
              <a:ext uri="{FF2B5EF4-FFF2-40B4-BE49-F238E27FC236}">
                <a16:creationId xmlns:a16="http://schemas.microsoft.com/office/drawing/2014/main" id="{D1F77A47-5ACC-2504-0E07-FBDDA211D54C}"/>
              </a:ext>
            </a:extLst>
          </p:cNvPr>
          <p:cNvCxnSpPr>
            <a:cxnSpLocks/>
          </p:cNvCxnSpPr>
          <p:nvPr/>
        </p:nvCxnSpPr>
        <p:spPr>
          <a:xfrm flipV="1">
            <a:off x="3562630" y="3687625"/>
            <a:ext cx="396981" cy="229596"/>
          </a:xfrm>
          <a:prstGeom prst="straightConnector1">
            <a:avLst/>
          </a:prstGeom>
          <a:ln w="28575">
            <a:solidFill>
              <a:schemeClr val="bg2">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1EF01800-3BE5-34B9-3B2F-4D30BA332896}"/>
                  </a:ext>
                </a:extLst>
              </p:cNvPr>
              <p:cNvSpPr txBox="1"/>
              <p:nvPr/>
            </p:nvSpPr>
            <p:spPr>
              <a:xfrm>
                <a:off x="3922322" y="3489182"/>
                <a:ext cx="216791" cy="3143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600" b="1" i="1" smtClean="0">
                              <a:latin typeface="Cambria Math" panose="02040503050406030204" pitchFamily="18" charset="0"/>
                            </a:rPr>
                          </m:ctrlPr>
                        </m:groupChrPr>
                        <m:e>
                          <m:r>
                            <m:rPr>
                              <m:brk m:alnAt="1"/>
                            </m:rPr>
                            <a:rPr kumimoji="1" lang="en-US" altLang="ja-JP" sz="1600" b="1" i="1" smtClean="0">
                              <a:latin typeface="Cambria Math" panose="02040503050406030204" pitchFamily="18" charset="0"/>
                              <a:ea typeface="Cambria Math" panose="02040503050406030204" pitchFamily="18" charset="0"/>
                            </a:rPr>
                            <m:t>𝒂</m:t>
                          </m:r>
                          <m:r>
                            <a:rPr kumimoji="1" lang="en-US" altLang="ja-JP" sz="1600" b="1" i="1" smtClean="0">
                              <a:latin typeface="Cambria Math" panose="02040503050406030204" pitchFamily="18" charset="0"/>
                              <a:ea typeface="Cambria Math" panose="02040503050406030204" pitchFamily="18" charset="0"/>
                            </a:rPr>
                            <m:t>′</m:t>
                          </m:r>
                        </m:e>
                      </m:groupChr>
                    </m:oMath>
                  </m:oMathPara>
                </a14:m>
                <a:endParaRPr kumimoji="1" lang="ja-JP" altLang="en-US" sz="1600" b="1" dirty="0">
                  <a:latin typeface="Cambria Math" panose="02040503050406030204" pitchFamily="18" charset="0"/>
                </a:endParaRPr>
              </a:p>
            </p:txBody>
          </p:sp>
        </mc:Choice>
        <mc:Fallback>
          <p:sp>
            <p:nvSpPr>
              <p:cNvPr id="18" name="テキスト ボックス 17">
                <a:extLst>
                  <a:ext uri="{FF2B5EF4-FFF2-40B4-BE49-F238E27FC236}">
                    <a16:creationId xmlns:a16="http://schemas.microsoft.com/office/drawing/2014/main" id="{1EF01800-3BE5-34B9-3B2F-4D30BA332896}"/>
                  </a:ext>
                </a:extLst>
              </p:cNvPr>
              <p:cNvSpPr txBox="1">
                <a:spLocks noRot="1" noChangeAspect="1" noMove="1" noResize="1" noEditPoints="1" noAdjustHandles="1" noChangeArrowheads="1" noChangeShapeType="1" noTextEdit="1"/>
              </p:cNvSpPr>
              <p:nvPr/>
            </p:nvSpPr>
            <p:spPr>
              <a:xfrm>
                <a:off x="3922322" y="3489182"/>
                <a:ext cx="216791" cy="314381"/>
              </a:xfrm>
              <a:prstGeom prst="rect">
                <a:avLst/>
              </a:prstGeom>
              <a:blipFill>
                <a:blip r:embed="rId10"/>
                <a:stretch>
                  <a:fillRect l="-66667" t="-36538" r="-88889" b="-5384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41F48EEF-5C57-E802-5ECA-1B123654D431}"/>
                  </a:ext>
                </a:extLst>
              </p:cNvPr>
              <p:cNvSpPr txBox="1"/>
              <p:nvPr/>
            </p:nvSpPr>
            <p:spPr>
              <a:xfrm>
                <a:off x="3736852" y="3910549"/>
                <a:ext cx="216791" cy="3144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600" b="1" i="1" smtClean="0">
                              <a:latin typeface="Cambria Math" panose="02040503050406030204" pitchFamily="18" charset="0"/>
                            </a:rPr>
                          </m:ctrlPr>
                        </m:groupChrPr>
                        <m:e>
                          <m:r>
                            <m:rPr>
                              <m:brk m:alnAt="1"/>
                            </m:rPr>
                            <a:rPr kumimoji="1" lang="en-US" altLang="ja-JP" sz="1600" b="1" i="1" smtClean="0">
                              <a:latin typeface="Cambria Math" panose="02040503050406030204" pitchFamily="18" charset="0"/>
                              <a:ea typeface="Cambria Math" panose="02040503050406030204" pitchFamily="18" charset="0"/>
                            </a:rPr>
                            <m:t>𝒃</m:t>
                          </m:r>
                        </m:e>
                      </m:groupChr>
                    </m:oMath>
                  </m:oMathPara>
                </a14:m>
                <a:endParaRPr kumimoji="1" lang="ja-JP" altLang="en-US" sz="1600" b="1" dirty="0">
                  <a:latin typeface="Cambria Math" panose="02040503050406030204" pitchFamily="18" charset="0"/>
                </a:endParaRPr>
              </a:p>
            </p:txBody>
          </p:sp>
        </mc:Choice>
        <mc:Fallback>
          <p:sp>
            <p:nvSpPr>
              <p:cNvPr id="19" name="テキスト ボックス 18">
                <a:extLst>
                  <a:ext uri="{FF2B5EF4-FFF2-40B4-BE49-F238E27FC236}">
                    <a16:creationId xmlns:a16="http://schemas.microsoft.com/office/drawing/2014/main" id="{41F48EEF-5C57-E802-5ECA-1B123654D431}"/>
                  </a:ext>
                </a:extLst>
              </p:cNvPr>
              <p:cNvSpPr txBox="1">
                <a:spLocks noRot="1" noChangeAspect="1" noMove="1" noResize="1" noEditPoints="1" noAdjustHandles="1" noChangeArrowheads="1" noChangeShapeType="1" noTextEdit="1"/>
              </p:cNvSpPr>
              <p:nvPr/>
            </p:nvSpPr>
            <p:spPr>
              <a:xfrm>
                <a:off x="3736852" y="3910549"/>
                <a:ext cx="216791" cy="314445"/>
              </a:xfrm>
              <a:prstGeom prst="rect">
                <a:avLst/>
              </a:prstGeom>
              <a:blipFill>
                <a:blip r:embed="rId11"/>
                <a:stretch>
                  <a:fillRect l="-66667" t="-36538" r="-86111" b="-5384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2D20B5B1-E682-6CFF-D65A-110EEA9CED99}"/>
                  </a:ext>
                </a:extLst>
              </p:cNvPr>
              <p:cNvSpPr txBox="1"/>
              <p:nvPr/>
            </p:nvSpPr>
            <p:spPr>
              <a:xfrm>
                <a:off x="3330101" y="3512375"/>
                <a:ext cx="216791" cy="3143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600" b="1" i="1" smtClean="0">
                              <a:latin typeface="Cambria Math" panose="02040503050406030204" pitchFamily="18" charset="0"/>
                            </a:rPr>
                          </m:ctrlPr>
                        </m:groupChrPr>
                        <m:e>
                          <m:r>
                            <m:rPr>
                              <m:brk m:alnAt="1"/>
                            </m:rPr>
                            <a:rPr kumimoji="1" lang="en-US" altLang="ja-JP" sz="1600" b="1" i="1" smtClean="0">
                              <a:latin typeface="Cambria Math" panose="02040503050406030204" pitchFamily="18" charset="0"/>
                              <a:ea typeface="Cambria Math" panose="02040503050406030204" pitchFamily="18" charset="0"/>
                            </a:rPr>
                            <m:t>𝒄</m:t>
                          </m:r>
                        </m:e>
                      </m:groupChr>
                    </m:oMath>
                  </m:oMathPara>
                </a14:m>
                <a:endParaRPr kumimoji="1" lang="ja-JP" altLang="en-US" sz="1600" b="1" dirty="0">
                  <a:latin typeface="Cambria Math" panose="02040503050406030204" pitchFamily="18" charset="0"/>
                </a:endParaRPr>
              </a:p>
            </p:txBody>
          </p:sp>
        </mc:Choice>
        <mc:Fallback>
          <p:sp>
            <p:nvSpPr>
              <p:cNvPr id="24" name="テキスト ボックス 23">
                <a:extLst>
                  <a:ext uri="{FF2B5EF4-FFF2-40B4-BE49-F238E27FC236}">
                    <a16:creationId xmlns:a16="http://schemas.microsoft.com/office/drawing/2014/main" id="{2D20B5B1-E682-6CFF-D65A-110EEA9CED99}"/>
                  </a:ext>
                </a:extLst>
              </p:cNvPr>
              <p:cNvSpPr txBox="1">
                <a:spLocks noRot="1" noChangeAspect="1" noMove="1" noResize="1" noEditPoints="1" noAdjustHandles="1" noChangeArrowheads="1" noChangeShapeType="1" noTextEdit="1"/>
              </p:cNvSpPr>
              <p:nvPr/>
            </p:nvSpPr>
            <p:spPr>
              <a:xfrm>
                <a:off x="3330101" y="3512375"/>
                <a:ext cx="216791" cy="314381"/>
              </a:xfrm>
              <a:prstGeom prst="rect">
                <a:avLst/>
              </a:prstGeom>
              <a:blipFill>
                <a:blip r:embed="rId12"/>
                <a:stretch>
                  <a:fillRect l="-66667" t="-36538" r="-88889" b="-53846"/>
                </a:stretch>
              </a:blipFill>
            </p:spPr>
            <p:txBody>
              <a:bodyPr/>
              <a:lstStyle/>
              <a:p>
                <a:r>
                  <a:rPr lang="ja-JP" altLang="en-US">
                    <a:noFill/>
                  </a:rPr>
                  <a:t> </a:t>
                </a:r>
              </a:p>
            </p:txBody>
          </p:sp>
        </mc:Fallback>
      </mc:AlternateContent>
      <p:cxnSp>
        <p:nvCxnSpPr>
          <p:cNvPr id="31" name="直線矢印コネクタ 30">
            <a:extLst>
              <a:ext uri="{FF2B5EF4-FFF2-40B4-BE49-F238E27FC236}">
                <a16:creationId xmlns:a16="http://schemas.microsoft.com/office/drawing/2014/main" id="{418BF5BD-ED16-E532-E93F-F0C37EC77514}"/>
              </a:ext>
            </a:extLst>
          </p:cNvPr>
          <p:cNvCxnSpPr>
            <a:cxnSpLocks/>
          </p:cNvCxnSpPr>
          <p:nvPr/>
        </p:nvCxnSpPr>
        <p:spPr>
          <a:xfrm flipH="1" flipV="1">
            <a:off x="3243993" y="3933464"/>
            <a:ext cx="262357" cy="15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1C5E1DF0-5E64-4037-6D5A-AF206F328F06}"/>
                  </a:ext>
                </a:extLst>
              </p:cNvPr>
              <p:cNvSpPr txBox="1"/>
              <p:nvPr/>
            </p:nvSpPr>
            <p:spPr>
              <a:xfrm>
                <a:off x="3091911" y="3694305"/>
                <a:ext cx="216791" cy="3143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600" b="1" i="1" smtClean="0">
                              <a:latin typeface="Cambria Math" panose="02040503050406030204" pitchFamily="18" charset="0"/>
                            </a:rPr>
                          </m:ctrlPr>
                        </m:groupChrPr>
                        <m:e>
                          <m:r>
                            <m:rPr>
                              <m:brk m:alnAt="1"/>
                            </m:rPr>
                            <a:rPr kumimoji="1" lang="en-US" altLang="ja-JP" sz="1600" b="1" i="1" smtClean="0">
                              <a:latin typeface="Cambria Math" panose="02040503050406030204" pitchFamily="18" charset="0"/>
                              <a:ea typeface="Cambria Math" panose="02040503050406030204" pitchFamily="18" charset="0"/>
                            </a:rPr>
                            <m:t>𝒏</m:t>
                          </m:r>
                        </m:e>
                      </m:groupChr>
                    </m:oMath>
                  </m:oMathPara>
                </a14:m>
                <a:endParaRPr kumimoji="1" lang="ja-JP" altLang="en-US" sz="1600" b="1" dirty="0">
                  <a:latin typeface="Cambria Math" panose="02040503050406030204" pitchFamily="18" charset="0"/>
                </a:endParaRPr>
              </a:p>
            </p:txBody>
          </p:sp>
        </mc:Choice>
        <mc:Fallback>
          <p:sp>
            <p:nvSpPr>
              <p:cNvPr id="36" name="テキスト ボックス 35">
                <a:extLst>
                  <a:ext uri="{FF2B5EF4-FFF2-40B4-BE49-F238E27FC236}">
                    <a16:creationId xmlns:a16="http://schemas.microsoft.com/office/drawing/2014/main" id="{1C5E1DF0-5E64-4037-6D5A-AF206F328F06}"/>
                  </a:ext>
                </a:extLst>
              </p:cNvPr>
              <p:cNvSpPr txBox="1">
                <a:spLocks noRot="1" noChangeAspect="1" noMove="1" noResize="1" noEditPoints="1" noAdjustHandles="1" noChangeArrowheads="1" noChangeShapeType="1" noTextEdit="1"/>
              </p:cNvSpPr>
              <p:nvPr/>
            </p:nvSpPr>
            <p:spPr>
              <a:xfrm>
                <a:off x="3091911" y="3694305"/>
                <a:ext cx="216791" cy="314381"/>
              </a:xfrm>
              <a:prstGeom prst="rect">
                <a:avLst/>
              </a:prstGeom>
              <a:blipFill>
                <a:blip r:embed="rId13"/>
                <a:stretch>
                  <a:fillRect l="-66667" t="-36538" r="-88889" b="-53846"/>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84AD5779-1B6A-FC63-B883-900CE5FBC860}"/>
              </a:ext>
            </a:extLst>
          </p:cNvPr>
          <p:cNvSpPr txBox="1"/>
          <p:nvPr/>
        </p:nvSpPr>
        <p:spPr>
          <a:xfrm>
            <a:off x="2685820" y="6402160"/>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(2)</a:t>
            </a:r>
            <a:endParaRPr kumimoji="1" lang="ja-JP" altLang="en-US" sz="1100" dirty="0">
              <a:latin typeface="Cambria Math" panose="02040503050406030204" pitchFamily="18" charset="0"/>
            </a:endParaRPr>
          </a:p>
        </p:txBody>
      </p:sp>
      <p:sp>
        <p:nvSpPr>
          <p:cNvPr id="39" name="正方形/長方形 38">
            <a:extLst>
              <a:ext uri="{FF2B5EF4-FFF2-40B4-BE49-F238E27FC236}">
                <a16:creationId xmlns:a16="http://schemas.microsoft.com/office/drawing/2014/main" id="{48771B5A-DFC2-2ACF-6D67-FD90A3FD931A}"/>
              </a:ext>
            </a:extLst>
          </p:cNvPr>
          <p:cNvSpPr/>
          <p:nvPr/>
        </p:nvSpPr>
        <p:spPr>
          <a:xfrm>
            <a:off x="5275953" y="3332421"/>
            <a:ext cx="939788" cy="9230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1A9A1D73-C05F-481E-FC57-DA6542F55442}"/>
              </a:ext>
            </a:extLst>
          </p:cNvPr>
          <p:cNvCxnSpPr>
            <a:cxnSpLocks/>
          </p:cNvCxnSpPr>
          <p:nvPr/>
        </p:nvCxnSpPr>
        <p:spPr>
          <a:xfrm flipV="1">
            <a:off x="5908783" y="4239064"/>
            <a:ext cx="0" cy="2562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27F6B76C-1BDA-1A24-1D4A-A8DB3DA85305}"/>
                  </a:ext>
                </a:extLst>
              </p:cNvPr>
              <p:cNvSpPr txBox="1"/>
              <p:nvPr/>
            </p:nvSpPr>
            <p:spPr>
              <a:xfrm>
                <a:off x="5130686" y="3671992"/>
                <a:ext cx="16350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𝒂</m:t>
                          </m:r>
                        </m:sub>
                      </m:sSub>
                    </m:oMath>
                  </m:oMathPara>
                </a14:m>
                <a:endParaRPr kumimoji="1" lang="ja-JP" altLang="en-US" b="1" dirty="0"/>
              </a:p>
            </p:txBody>
          </p:sp>
        </mc:Choice>
        <mc:Fallback>
          <p:sp>
            <p:nvSpPr>
              <p:cNvPr id="51" name="テキスト ボックス 50">
                <a:extLst>
                  <a:ext uri="{FF2B5EF4-FFF2-40B4-BE49-F238E27FC236}">
                    <a16:creationId xmlns:a16="http://schemas.microsoft.com/office/drawing/2014/main" id="{27F6B76C-1BDA-1A24-1D4A-A8DB3DA85305}"/>
                  </a:ext>
                </a:extLst>
              </p:cNvPr>
              <p:cNvSpPr txBox="1">
                <a:spLocks noRot="1" noChangeAspect="1" noMove="1" noResize="1" noEditPoints="1" noAdjustHandles="1" noChangeArrowheads="1" noChangeShapeType="1" noTextEdit="1"/>
              </p:cNvSpPr>
              <p:nvPr/>
            </p:nvSpPr>
            <p:spPr>
              <a:xfrm>
                <a:off x="5130686" y="3671992"/>
                <a:ext cx="163506" cy="138499"/>
              </a:xfrm>
              <a:prstGeom prst="rect">
                <a:avLst/>
              </a:prstGeom>
              <a:blipFill>
                <a:blip r:embed="rId14"/>
                <a:stretch>
                  <a:fillRect l="-15385" r="-7692" b="-21739"/>
                </a:stretch>
              </a:blipFill>
            </p:spPr>
            <p:txBody>
              <a:bodyPr/>
              <a:lstStyle/>
              <a:p>
                <a:r>
                  <a:rPr lang="ja-JP" altLang="en-US">
                    <a:noFill/>
                  </a:rPr>
                  <a:t> </a:t>
                </a:r>
              </a:p>
            </p:txBody>
          </p:sp>
        </mc:Fallback>
      </mc:AlternateContent>
      <p:sp>
        <p:nvSpPr>
          <p:cNvPr id="52" name="楕円 51">
            <a:extLst>
              <a:ext uri="{FF2B5EF4-FFF2-40B4-BE49-F238E27FC236}">
                <a16:creationId xmlns:a16="http://schemas.microsoft.com/office/drawing/2014/main" id="{6F602273-5F30-5BC9-FF52-9F2F73B2E83B}"/>
              </a:ext>
            </a:extLst>
          </p:cNvPr>
          <p:cNvSpPr/>
          <p:nvPr/>
        </p:nvSpPr>
        <p:spPr>
          <a:xfrm>
            <a:off x="5255668" y="380403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4BEA14A8-CDD5-CB80-6695-D13C557E770F}"/>
                  </a:ext>
                </a:extLst>
              </p:cNvPr>
              <p:cNvSpPr txBox="1"/>
              <p:nvPr/>
            </p:nvSpPr>
            <p:spPr>
              <a:xfrm>
                <a:off x="4937733" y="3792745"/>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𝒂</m:t>
                          </m:r>
                        </m:e>
                      </m:groupChr>
                    </m:oMath>
                  </m:oMathPara>
                </a14:m>
                <a:endParaRPr kumimoji="1" lang="ja-JP" altLang="en-US" sz="1050" b="1" dirty="0"/>
              </a:p>
            </p:txBody>
          </p:sp>
        </mc:Choice>
        <mc:Fallback>
          <p:sp>
            <p:nvSpPr>
              <p:cNvPr id="54" name="テキスト ボックス 53">
                <a:extLst>
                  <a:ext uri="{FF2B5EF4-FFF2-40B4-BE49-F238E27FC236}">
                    <a16:creationId xmlns:a16="http://schemas.microsoft.com/office/drawing/2014/main" id="{4BEA14A8-CDD5-CB80-6695-D13C557E770F}"/>
                  </a:ext>
                </a:extLst>
              </p:cNvPr>
              <p:cNvSpPr txBox="1">
                <a:spLocks noRot="1" noChangeAspect="1" noMove="1" noResize="1" noEditPoints="1" noAdjustHandles="1" noChangeArrowheads="1" noChangeShapeType="1" noTextEdit="1"/>
              </p:cNvSpPr>
              <p:nvPr/>
            </p:nvSpPr>
            <p:spPr>
              <a:xfrm>
                <a:off x="4937733" y="3792745"/>
                <a:ext cx="151323" cy="206275"/>
              </a:xfrm>
              <a:prstGeom prst="rect">
                <a:avLst/>
              </a:prstGeom>
              <a:blipFill>
                <a:blip r:embed="rId15"/>
                <a:stretch>
                  <a:fillRect l="-64000" t="-35294" r="-84000" b="-5294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0BF5A105-8EEE-A4E2-40B7-A30855F06345}"/>
                  </a:ext>
                </a:extLst>
              </p:cNvPr>
              <p:cNvSpPr txBox="1"/>
              <p:nvPr/>
            </p:nvSpPr>
            <p:spPr>
              <a:xfrm>
                <a:off x="5724927" y="4242855"/>
                <a:ext cx="151323" cy="205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𝒃</m:t>
                          </m:r>
                        </m:e>
                      </m:groupChr>
                    </m:oMath>
                  </m:oMathPara>
                </a14:m>
                <a:endParaRPr kumimoji="1" lang="ja-JP" altLang="en-US" sz="1050" b="1" dirty="0"/>
              </a:p>
            </p:txBody>
          </p:sp>
        </mc:Choice>
        <mc:Fallback>
          <p:sp>
            <p:nvSpPr>
              <p:cNvPr id="55" name="テキスト ボックス 54">
                <a:extLst>
                  <a:ext uri="{FF2B5EF4-FFF2-40B4-BE49-F238E27FC236}">
                    <a16:creationId xmlns:a16="http://schemas.microsoft.com/office/drawing/2014/main" id="{0BF5A105-8EEE-A4E2-40B7-A30855F06345}"/>
                  </a:ext>
                </a:extLst>
              </p:cNvPr>
              <p:cNvSpPr txBox="1">
                <a:spLocks noRot="1" noChangeAspect="1" noMove="1" noResize="1" noEditPoints="1" noAdjustHandles="1" noChangeArrowheads="1" noChangeShapeType="1" noTextEdit="1"/>
              </p:cNvSpPr>
              <p:nvPr/>
            </p:nvSpPr>
            <p:spPr>
              <a:xfrm>
                <a:off x="5724927" y="4242855"/>
                <a:ext cx="151323" cy="205505"/>
              </a:xfrm>
              <a:prstGeom prst="rect">
                <a:avLst/>
              </a:prstGeom>
              <a:blipFill>
                <a:blip r:embed="rId16"/>
                <a:stretch>
                  <a:fillRect l="-60000" t="-35294" r="-88000" b="-5294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D4C2F5B6-B240-5F10-6D72-A4182F52C159}"/>
                  </a:ext>
                </a:extLst>
              </p:cNvPr>
              <p:cNvSpPr txBox="1"/>
              <p:nvPr/>
            </p:nvSpPr>
            <p:spPr>
              <a:xfrm>
                <a:off x="5709987" y="4073660"/>
                <a:ext cx="161903"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𝒃</m:t>
                          </m:r>
                        </m:sub>
                      </m:sSub>
                    </m:oMath>
                  </m:oMathPara>
                </a14:m>
                <a:endParaRPr kumimoji="1" lang="ja-JP" altLang="en-US" b="1" dirty="0"/>
              </a:p>
            </p:txBody>
          </p:sp>
        </mc:Choice>
        <mc:Fallback>
          <p:sp>
            <p:nvSpPr>
              <p:cNvPr id="56" name="テキスト ボックス 55">
                <a:extLst>
                  <a:ext uri="{FF2B5EF4-FFF2-40B4-BE49-F238E27FC236}">
                    <a16:creationId xmlns:a16="http://schemas.microsoft.com/office/drawing/2014/main" id="{D4C2F5B6-B240-5F10-6D72-A4182F52C159}"/>
                  </a:ext>
                </a:extLst>
              </p:cNvPr>
              <p:cNvSpPr txBox="1">
                <a:spLocks noRot="1" noChangeAspect="1" noMove="1" noResize="1" noEditPoints="1" noAdjustHandles="1" noChangeArrowheads="1" noChangeShapeType="1" noTextEdit="1"/>
              </p:cNvSpPr>
              <p:nvPr/>
            </p:nvSpPr>
            <p:spPr>
              <a:xfrm>
                <a:off x="5709987" y="4073660"/>
                <a:ext cx="161903" cy="138499"/>
              </a:xfrm>
              <a:prstGeom prst="rect">
                <a:avLst/>
              </a:prstGeom>
              <a:blipFill>
                <a:blip r:embed="rId17"/>
                <a:stretch>
                  <a:fillRect l="-15385" r="-15385" b="-21739"/>
                </a:stretch>
              </a:blipFill>
            </p:spPr>
            <p:txBody>
              <a:bodyPr/>
              <a:lstStyle/>
              <a:p>
                <a:r>
                  <a:rPr lang="ja-JP" altLang="en-US">
                    <a:noFill/>
                  </a:rPr>
                  <a:t> </a:t>
                </a:r>
              </a:p>
            </p:txBody>
          </p:sp>
        </mc:Fallback>
      </mc:AlternateContent>
      <p:sp>
        <p:nvSpPr>
          <p:cNvPr id="59" name="楕円 58">
            <a:extLst>
              <a:ext uri="{FF2B5EF4-FFF2-40B4-BE49-F238E27FC236}">
                <a16:creationId xmlns:a16="http://schemas.microsoft.com/office/drawing/2014/main" id="{7C95DBE7-BE2D-C87A-1155-F3CED7C9561E}"/>
              </a:ext>
            </a:extLst>
          </p:cNvPr>
          <p:cNvSpPr/>
          <p:nvPr/>
        </p:nvSpPr>
        <p:spPr>
          <a:xfrm>
            <a:off x="5873501" y="420974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C2E292C7-21E5-631C-F5CB-6FDCAC8F1B5E}"/>
              </a:ext>
            </a:extLst>
          </p:cNvPr>
          <p:cNvSpPr/>
          <p:nvPr/>
        </p:nvSpPr>
        <p:spPr>
          <a:xfrm>
            <a:off x="5856630" y="364461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矢印コネクタ 84">
            <a:extLst>
              <a:ext uri="{FF2B5EF4-FFF2-40B4-BE49-F238E27FC236}">
                <a16:creationId xmlns:a16="http://schemas.microsoft.com/office/drawing/2014/main" id="{DD9FF7D9-3DDF-8221-E591-5745668C6593}"/>
              </a:ext>
            </a:extLst>
          </p:cNvPr>
          <p:cNvCxnSpPr>
            <a:cxnSpLocks/>
          </p:cNvCxnSpPr>
          <p:nvPr/>
        </p:nvCxnSpPr>
        <p:spPr>
          <a:xfrm flipH="1" flipV="1">
            <a:off x="5745847" y="3258854"/>
            <a:ext cx="127654" cy="3927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7" name="テキスト ボックス 86">
                <a:extLst>
                  <a:ext uri="{FF2B5EF4-FFF2-40B4-BE49-F238E27FC236}">
                    <a16:creationId xmlns:a16="http://schemas.microsoft.com/office/drawing/2014/main" id="{C09D6866-CBB4-AE2C-3FE1-BA5AF5FECC1C}"/>
                  </a:ext>
                </a:extLst>
              </p:cNvPr>
              <p:cNvSpPr txBox="1"/>
              <p:nvPr/>
            </p:nvSpPr>
            <p:spPr>
              <a:xfrm>
                <a:off x="5917034" y="3611361"/>
                <a:ext cx="15388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𝒄</m:t>
                          </m:r>
                        </m:sub>
                      </m:sSub>
                    </m:oMath>
                  </m:oMathPara>
                </a14:m>
                <a:endParaRPr kumimoji="1" lang="ja-JP" altLang="en-US" b="1" dirty="0"/>
              </a:p>
            </p:txBody>
          </p:sp>
        </mc:Choice>
        <mc:Fallback>
          <p:sp>
            <p:nvSpPr>
              <p:cNvPr id="87" name="テキスト ボックス 86">
                <a:extLst>
                  <a:ext uri="{FF2B5EF4-FFF2-40B4-BE49-F238E27FC236}">
                    <a16:creationId xmlns:a16="http://schemas.microsoft.com/office/drawing/2014/main" id="{C09D6866-CBB4-AE2C-3FE1-BA5AF5FECC1C}"/>
                  </a:ext>
                </a:extLst>
              </p:cNvPr>
              <p:cNvSpPr txBox="1">
                <a:spLocks noRot="1" noChangeAspect="1" noMove="1" noResize="1" noEditPoints="1" noAdjustHandles="1" noChangeArrowheads="1" noChangeShapeType="1" noTextEdit="1"/>
              </p:cNvSpPr>
              <p:nvPr/>
            </p:nvSpPr>
            <p:spPr>
              <a:xfrm>
                <a:off x="5917034" y="3611361"/>
                <a:ext cx="153888" cy="138499"/>
              </a:xfrm>
              <a:prstGeom prst="rect">
                <a:avLst/>
              </a:prstGeom>
              <a:blipFill>
                <a:blip r:embed="rId18"/>
                <a:stretch>
                  <a:fillRect l="-16000" r="-4000" b="-217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8" name="テキスト ボックス 87">
                <a:extLst>
                  <a:ext uri="{FF2B5EF4-FFF2-40B4-BE49-F238E27FC236}">
                    <a16:creationId xmlns:a16="http://schemas.microsoft.com/office/drawing/2014/main" id="{729B78B4-3F87-AF58-2A89-376DBEA91D2B}"/>
                  </a:ext>
                </a:extLst>
              </p:cNvPr>
              <p:cNvSpPr txBox="1"/>
              <p:nvPr/>
            </p:nvSpPr>
            <p:spPr>
              <a:xfrm>
                <a:off x="5852186" y="3341315"/>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𝒄</m:t>
                          </m:r>
                        </m:e>
                      </m:groupChr>
                    </m:oMath>
                  </m:oMathPara>
                </a14:m>
                <a:endParaRPr kumimoji="1" lang="ja-JP" altLang="en-US" sz="1050" b="1" dirty="0"/>
              </a:p>
            </p:txBody>
          </p:sp>
        </mc:Choice>
        <mc:Fallback>
          <p:sp>
            <p:nvSpPr>
              <p:cNvPr id="88" name="テキスト ボックス 87">
                <a:extLst>
                  <a:ext uri="{FF2B5EF4-FFF2-40B4-BE49-F238E27FC236}">
                    <a16:creationId xmlns:a16="http://schemas.microsoft.com/office/drawing/2014/main" id="{729B78B4-3F87-AF58-2A89-376DBEA91D2B}"/>
                  </a:ext>
                </a:extLst>
              </p:cNvPr>
              <p:cNvSpPr txBox="1">
                <a:spLocks noRot="1" noChangeAspect="1" noMove="1" noResize="1" noEditPoints="1" noAdjustHandles="1" noChangeArrowheads="1" noChangeShapeType="1" noTextEdit="1"/>
              </p:cNvSpPr>
              <p:nvPr/>
            </p:nvSpPr>
            <p:spPr>
              <a:xfrm>
                <a:off x="5852186" y="3341315"/>
                <a:ext cx="151323" cy="206275"/>
              </a:xfrm>
              <a:prstGeom prst="rect">
                <a:avLst/>
              </a:prstGeom>
              <a:blipFill>
                <a:blip r:embed="rId19"/>
                <a:stretch>
                  <a:fillRect l="-60000" t="-35294" r="-88000" b="-5294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0" name="テキスト ボックス 89">
                <a:extLst>
                  <a:ext uri="{FF2B5EF4-FFF2-40B4-BE49-F238E27FC236}">
                    <a16:creationId xmlns:a16="http://schemas.microsoft.com/office/drawing/2014/main" id="{9CE43754-2CA7-1B08-B6B5-CED1BDFD9E25}"/>
                  </a:ext>
                </a:extLst>
              </p:cNvPr>
              <p:cNvSpPr txBox="1"/>
              <p:nvPr/>
            </p:nvSpPr>
            <p:spPr>
              <a:xfrm>
                <a:off x="5024916" y="5610153"/>
                <a:ext cx="114505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𝑓</m:t>
                          </m:r>
                        </m:e>
                        <m:sub>
                          <m:r>
                            <a:rPr kumimoji="1" lang="en-US" altLang="ja-JP" sz="1200" b="0" i="1" smtClean="0">
                              <a:latin typeface="Cambria Math" panose="02040503050406030204" pitchFamily="18" charset="0"/>
                            </a:rPr>
                            <m:t>𝑡𝑜𝑡𝑎𝑙</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𝑎</m:t>
                          </m:r>
                        </m:e>
                      </m:d>
                      <m:r>
                        <a:rPr lang="en-US" altLang="ja-JP" sz="1200" b="1" i="1" smtClean="0">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r>
                            <a:rPr lang="en-US" altLang="ja-JP" sz="1200" b="0" i="1" smtClean="0">
                              <a:latin typeface="Cambria Math" panose="02040503050406030204" pitchFamily="18" charset="0"/>
                            </a:rPr>
                            <m:t>𝑏</m:t>
                          </m:r>
                        </m:e>
                      </m:d>
                    </m:oMath>
                  </m:oMathPara>
                </a14:m>
                <a:endParaRPr kumimoji="1" lang="ja-JP" altLang="en-US" sz="1200" dirty="0"/>
              </a:p>
            </p:txBody>
          </p:sp>
        </mc:Choice>
        <mc:Fallback>
          <p:sp>
            <p:nvSpPr>
              <p:cNvPr id="90" name="テキスト ボックス 89">
                <a:extLst>
                  <a:ext uri="{FF2B5EF4-FFF2-40B4-BE49-F238E27FC236}">
                    <a16:creationId xmlns:a16="http://schemas.microsoft.com/office/drawing/2014/main" id="{9CE43754-2CA7-1B08-B6B5-CED1BDFD9E25}"/>
                  </a:ext>
                </a:extLst>
              </p:cNvPr>
              <p:cNvSpPr txBox="1">
                <a:spLocks noRot="1" noChangeAspect="1" noMove="1" noResize="1" noEditPoints="1" noAdjustHandles="1" noChangeArrowheads="1" noChangeShapeType="1" noTextEdit="1"/>
              </p:cNvSpPr>
              <p:nvPr/>
            </p:nvSpPr>
            <p:spPr>
              <a:xfrm>
                <a:off x="5024916" y="5610153"/>
                <a:ext cx="1145057" cy="184666"/>
              </a:xfrm>
              <a:prstGeom prst="rect">
                <a:avLst/>
              </a:prstGeom>
              <a:blipFill>
                <a:blip r:embed="rId20"/>
                <a:stretch>
                  <a:fillRect l="-4255" t="-3226" b="-2903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2" name="テキスト ボックス 91">
                <a:extLst>
                  <a:ext uri="{FF2B5EF4-FFF2-40B4-BE49-F238E27FC236}">
                    <a16:creationId xmlns:a16="http://schemas.microsoft.com/office/drawing/2014/main" id="{46D6EFF5-850A-3354-639E-2B0FD6126614}"/>
                  </a:ext>
                </a:extLst>
              </p:cNvPr>
              <p:cNvSpPr txBox="1"/>
              <p:nvPr/>
            </p:nvSpPr>
            <p:spPr>
              <a:xfrm>
                <a:off x="4775414" y="5820146"/>
                <a:ext cx="176868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𝑡𝑜𝑡𝑎𝑙</m:t>
                          </m:r>
                        </m:sub>
                      </m:sSub>
                      <m:r>
                        <a:rPr kumimoji="1" lang="en-US" altLang="ja-JP" sz="1200" b="0" i="1" smtClean="0">
                          <a:latin typeface="Cambria Math" panose="02040503050406030204" pitchFamily="18" charset="0"/>
                        </a:rPr>
                        <m: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𝑎</m:t>
                          </m:r>
                        </m:sub>
                      </m:sSub>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𝑎</m:t>
                          </m:r>
                        </m:e>
                      </m:d>
                      <m:r>
                        <a:rPr lang="en-US" altLang="ja-JP" sz="1200" b="1" i="1" smtClean="0">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𝑏</m:t>
                          </m:r>
                        </m:sub>
                      </m:sSub>
                      <m:r>
                        <a:rPr lang="en-US" altLang="ja-JP" sz="1200" b="1" i="1" smtClean="0">
                          <a:latin typeface="Cambria Math" panose="02040503050406030204" pitchFamily="18" charset="0"/>
                        </a:rPr>
                        <m:t>∗</m:t>
                      </m:r>
                      <m:d>
                        <m:dPr>
                          <m:begChr m:val="|"/>
                          <m:endChr m:val="|"/>
                          <m:ctrlPr>
                            <a:rPr lang="en-US" altLang="ja-JP" sz="1200" i="1" smtClean="0">
                              <a:latin typeface="Cambria Math" panose="02040503050406030204" pitchFamily="18" charset="0"/>
                            </a:rPr>
                          </m:ctrlPr>
                        </m:dPr>
                        <m:e>
                          <m:r>
                            <a:rPr lang="en-US" altLang="ja-JP" sz="1200" b="0" i="1" smtClean="0">
                              <a:latin typeface="Cambria Math" panose="02040503050406030204" pitchFamily="18" charset="0"/>
                            </a:rPr>
                            <m:t>𝑏</m:t>
                          </m:r>
                        </m:e>
                      </m:d>
                    </m:oMath>
                  </m:oMathPara>
                </a14:m>
                <a:endParaRPr kumimoji="1" lang="ja-JP" altLang="en-US" sz="1200" dirty="0"/>
              </a:p>
            </p:txBody>
          </p:sp>
        </mc:Choice>
        <mc:Fallback>
          <p:sp>
            <p:nvSpPr>
              <p:cNvPr id="92" name="テキスト ボックス 91">
                <a:extLst>
                  <a:ext uri="{FF2B5EF4-FFF2-40B4-BE49-F238E27FC236}">
                    <a16:creationId xmlns:a16="http://schemas.microsoft.com/office/drawing/2014/main" id="{46D6EFF5-850A-3354-639E-2B0FD6126614}"/>
                  </a:ext>
                </a:extLst>
              </p:cNvPr>
              <p:cNvSpPr txBox="1">
                <a:spLocks noRot="1" noChangeAspect="1" noMove="1" noResize="1" noEditPoints="1" noAdjustHandles="1" noChangeArrowheads="1" noChangeShapeType="1" noTextEdit="1"/>
              </p:cNvSpPr>
              <p:nvPr/>
            </p:nvSpPr>
            <p:spPr>
              <a:xfrm>
                <a:off x="4775414" y="5820146"/>
                <a:ext cx="1768689" cy="184666"/>
              </a:xfrm>
              <a:prstGeom prst="rect">
                <a:avLst/>
              </a:prstGeom>
              <a:blipFill>
                <a:blip r:embed="rId21"/>
                <a:stretch>
                  <a:fillRect l="-1375"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5" name="テキスト ボックス 94">
                <a:extLst>
                  <a:ext uri="{FF2B5EF4-FFF2-40B4-BE49-F238E27FC236}">
                    <a16:creationId xmlns:a16="http://schemas.microsoft.com/office/drawing/2014/main" id="{52685AFE-F721-2A6D-EE94-C379DC71E081}"/>
                  </a:ext>
                </a:extLst>
              </p:cNvPr>
              <p:cNvSpPr txBox="1"/>
              <p:nvPr/>
            </p:nvSpPr>
            <p:spPr>
              <a:xfrm>
                <a:off x="5000893" y="6082504"/>
                <a:ext cx="128919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𝑐</m:t>
                          </m:r>
                        </m:sub>
                      </m:sSub>
                      <m:r>
                        <a:rPr kumimoji="1" lang="en-US" altLang="ja-JP" sz="1200" b="0" i="1" smtClean="0">
                          <a:latin typeface="Cambria Math" panose="02040503050406030204" pitchFamily="18" charset="0"/>
                        </a:rPr>
                        <m:t>=</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𝑝</m:t>
                          </m:r>
                        </m:e>
                        <m:sub>
                          <m:r>
                            <a:rPr kumimoji="1" lang="en-US" altLang="ja-JP" sz="1200" b="0" i="1" smtClean="0">
                              <a:latin typeface="Cambria Math" panose="02040503050406030204" pitchFamily="18" charset="0"/>
                            </a:rPr>
                            <m:t>𝑡𝑜𝑡𝑎𝑙</m:t>
                          </m:r>
                        </m:sub>
                      </m:sSub>
                      <m:r>
                        <a:rPr lang="en-US" altLang="ja-JP" sz="1200" b="1" i="1">
                          <a:latin typeface="Cambria Math" panose="02040503050406030204" pitchFamily="18" charset="0"/>
                          <a:ea typeface="Cambria Math" panose="02040503050406030204" pitchFamily="18" charset="0"/>
                        </a:rPr>
                        <m:t>÷</m:t>
                      </m:r>
                      <m:sSub>
                        <m:sSubPr>
                          <m:ctrlPr>
                            <a:rPr lang="en-US" altLang="ja-JP" sz="1200" i="1" smtClean="0">
                              <a:latin typeface="Cambria Math" panose="02040503050406030204" pitchFamily="18" charset="0"/>
                              <a:ea typeface="Cambria Math" panose="02040503050406030204" pitchFamily="18" charset="0"/>
                            </a:rPr>
                          </m:ctrlPr>
                        </m:sSubPr>
                        <m:e>
                          <m:r>
                            <a:rPr lang="en-US" altLang="ja-JP" sz="1200" b="0" i="1" smtClean="0">
                              <a:latin typeface="Cambria Math" panose="02040503050406030204" pitchFamily="18" charset="0"/>
                              <a:ea typeface="Cambria Math" panose="02040503050406030204" pitchFamily="18" charset="0"/>
                            </a:rPr>
                            <m:t>𝑓</m:t>
                          </m:r>
                        </m:e>
                        <m:sub>
                          <m:r>
                            <a:rPr lang="en-US" altLang="ja-JP" sz="1200" b="0" i="1" smtClean="0">
                              <a:latin typeface="Cambria Math" panose="02040503050406030204" pitchFamily="18" charset="0"/>
                              <a:ea typeface="Cambria Math" panose="02040503050406030204" pitchFamily="18" charset="0"/>
                            </a:rPr>
                            <m:t>𝑡𝑜𝑡𝑎𝑙</m:t>
                          </m:r>
                        </m:sub>
                      </m:sSub>
                    </m:oMath>
                  </m:oMathPara>
                </a14:m>
                <a:endParaRPr kumimoji="1" lang="ja-JP" altLang="en-US" sz="1200" dirty="0"/>
              </a:p>
            </p:txBody>
          </p:sp>
        </mc:Choice>
        <mc:Fallback>
          <p:sp>
            <p:nvSpPr>
              <p:cNvPr id="95" name="テキスト ボックス 94">
                <a:extLst>
                  <a:ext uri="{FF2B5EF4-FFF2-40B4-BE49-F238E27FC236}">
                    <a16:creationId xmlns:a16="http://schemas.microsoft.com/office/drawing/2014/main" id="{52685AFE-F721-2A6D-EE94-C379DC71E081}"/>
                  </a:ext>
                </a:extLst>
              </p:cNvPr>
              <p:cNvSpPr txBox="1">
                <a:spLocks noRot="1" noChangeAspect="1" noMove="1" noResize="1" noEditPoints="1" noAdjustHandles="1" noChangeArrowheads="1" noChangeShapeType="1" noTextEdit="1"/>
              </p:cNvSpPr>
              <p:nvPr/>
            </p:nvSpPr>
            <p:spPr>
              <a:xfrm>
                <a:off x="5000893" y="6082504"/>
                <a:ext cx="1289199" cy="184666"/>
              </a:xfrm>
              <a:prstGeom prst="rect">
                <a:avLst/>
              </a:prstGeom>
              <a:blipFill>
                <a:blip r:embed="rId22"/>
                <a:stretch>
                  <a:fillRect l="-1887" t="-3333" b="-33333"/>
                </a:stretch>
              </a:blipFill>
            </p:spPr>
            <p:txBody>
              <a:bodyPr/>
              <a:lstStyle/>
              <a:p>
                <a:r>
                  <a:rPr lang="ja-JP" altLang="en-US">
                    <a:noFill/>
                  </a:rPr>
                  <a:t> </a:t>
                </a:r>
              </a:p>
            </p:txBody>
          </p:sp>
        </mc:Fallback>
      </mc:AlternateContent>
      <p:cxnSp>
        <p:nvCxnSpPr>
          <p:cNvPr id="96" name="直線矢印コネクタ 95">
            <a:extLst>
              <a:ext uri="{FF2B5EF4-FFF2-40B4-BE49-F238E27FC236}">
                <a16:creationId xmlns:a16="http://schemas.microsoft.com/office/drawing/2014/main" id="{339B9639-AC12-5FF4-BBC2-A93A13064675}"/>
              </a:ext>
            </a:extLst>
          </p:cNvPr>
          <p:cNvCxnSpPr>
            <a:cxnSpLocks/>
          </p:cNvCxnSpPr>
          <p:nvPr/>
        </p:nvCxnSpPr>
        <p:spPr>
          <a:xfrm>
            <a:off x="7233830" y="4272608"/>
            <a:ext cx="19055" cy="1544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正方形/長方形 96">
            <a:extLst>
              <a:ext uri="{FF2B5EF4-FFF2-40B4-BE49-F238E27FC236}">
                <a16:creationId xmlns:a16="http://schemas.microsoft.com/office/drawing/2014/main" id="{41B2F486-EE9A-1D2B-9464-934E2690905D}"/>
              </a:ext>
            </a:extLst>
          </p:cNvPr>
          <p:cNvSpPr/>
          <p:nvPr/>
        </p:nvSpPr>
        <p:spPr>
          <a:xfrm>
            <a:off x="7131893" y="3332421"/>
            <a:ext cx="939788" cy="9230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06AFD985-F001-1414-116E-B8F794BF2C0A}"/>
              </a:ext>
            </a:extLst>
          </p:cNvPr>
          <p:cNvCxnSpPr>
            <a:cxnSpLocks/>
          </p:cNvCxnSpPr>
          <p:nvPr/>
        </p:nvCxnSpPr>
        <p:spPr>
          <a:xfrm>
            <a:off x="7956360" y="4258480"/>
            <a:ext cx="67119" cy="3372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9" name="テキスト ボックス 98">
                <a:extLst>
                  <a:ext uri="{FF2B5EF4-FFF2-40B4-BE49-F238E27FC236}">
                    <a16:creationId xmlns:a16="http://schemas.microsoft.com/office/drawing/2014/main" id="{8C9DAE1D-0C13-7208-6E0C-FF2DD1AFFFDC}"/>
                  </a:ext>
                </a:extLst>
              </p:cNvPr>
              <p:cNvSpPr txBox="1"/>
              <p:nvPr/>
            </p:nvSpPr>
            <p:spPr>
              <a:xfrm>
                <a:off x="7161604" y="4054142"/>
                <a:ext cx="16350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𝒂</m:t>
                          </m:r>
                        </m:sub>
                      </m:sSub>
                    </m:oMath>
                  </m:oMathPara>
                </a14:m>
                <a:endParaRPr kumimoji="1" lang="ja-JP" altLang="en-US" b="1" dirty="0"/>
              </a:p>
            </p:txBody>
          </p:sp>
        </mc:Choice>
        <mc:Fallback>
          <p:sp>
            <p:nvSpPr>
              <p:cNvPr id="99" name="テキスト ボックス 98">
                <a:extLst>
                  <a:ext uri="{FF2B5EF4-FFF2-40B4-BE49-F238E27FC236}">
                    <a16:creationId xmlns:a16="http://schemas.microsoft.com/office/drawing/2014/main" id="{8C9DAE1D-0C13-7208-6E0C-FF2DD1AFFFDC}"/>
                  </a:ext>
                </a:extLst>
              </p:cNvPr>
              <p:cNvSpPr txBox="1">
                <a:spLocks noRot="1" noChangeAspect="1" noMove="1" noResize="1" noEditPoints="1" noAdjustHandles="1" noChangeArrowheads="1" noChangeShapeType="1" noTextEdit="1"/>
              </p:cNvSpPr>
              <p:nvPr/>
            </p:nvSpPr>
            <p:spPr>
              <a:xfrm>
                <a:off x="7161604" y="4054142"/>
                <a:ext cx="163506" cy="138499"/>
              </a:xfrm>
              <a:prstGeom prst="rect">
                <a:avLst/>
              </a:prstGeom>
              <a:blipFill>
                <a:blip r:embed="rId14"/>
                <a:stretch>
                  <a:fillRect l="-14815" r="-3704" b="-21739"/>
                </a:stretch>
              </a:blipFill>
            </p:spPr>
            <p:txBody>
              <a:bodyPr/>
              <a:lstStyle/>
              <a:p>
                <a:r>
                  <a:rPr lang="ja-JP" altLang="en-US">
                    <a:noFill/>
                  </a:rPr>
                  <a:t> </a:t>
                </a:r>
              </a:p>
            </p:txBody>
          </p:sp>
        </mc:Fallback>
      </mc:AlternateContent>
      <p:sp>
        <p:nvSpPr>
          <p:cNvPr id="101" name="楕円 100">
            <a:extLst>
              <a:ext uri="{FF2B5EF4-FFF2-40B4-BE49-F238E27FC236}">
                <a16:creationId xmlns:a16="http://schemas.microsoft.com/office/drawing/2014/main" id="{5723D842-368F-9E0E-71D3-822FB995A3C7}"/>
              </a:ext>
            </a:extLst>
          </p:cNvPr>
          <p:cNvSpPr/>
          <p:nvPr/>
        </p:nvSpPr>
        <p:spPr>
          <a:xfrm>
            <a:off x="7199365" y="420974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2" name="テキスト ボックス 101">
                <a:extLst>
                  <a:ext uri="{FF2B5EF4-FFF2-40B4-BE49-F238E27FC236}">
                    <a16:creationId xmlns:a16="http://schemas.microsoft.com/office/drawing/2014/main" id="{311B91D1-235C-CDD2-B40A-73898767B84C}"/>
                  </a:ext>
                </a:extLst>
              </p:cNvPr>
              <p:cNvSpPr txBox="1"/>
              <p:nvPr/>
            </p:nvSpPr>
            <p:spPr>
              <a:xfrm>
                <a:off x="7041899" y="4209745"/>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𝒂</m:t>
                          </m:r>
                        </m:e>
                      </m:groupChr>
                    </m:oMath>
                  </m:oMathPara>
                </a14:m>
                <a:endParaRPr kumimoji="1" lang="ja-JP" altLang="en-US" sz="1050" b="1" dirty="0"/>
              </a:p>
            </p:txBody>
          </p:sp>
        </mc:Choice>
        <mc:Fallback>
          <p:sp>
            <p:nvSpPr>
              <p:cNvPr id="102" name="テキスト ボックス 101">
                <a:extLst>
                  <a:ext uri="{FF2B5EF4-FFF2-40B4-BE49-F238E27FC236}">
                    <a16:creationId xmlns:a16="http://schemas.microsoft.com/office/drawing/2014/main" id="{311B91D1-235C-CDD2-B40A-73898767B84C}"/>
                  </a:ext>
                </a:extLst>
              </p:cNvPr>
              <p:cNvSpPr txBox="1">
                <a:spLocks noRot="1" noChangeAspect="1" noMove="1" noResize="1" noEditPoints="1" noAdjustHandles="1" noChangeArrowheads="1" noChangeShapeType="1" noTextEdit="1"/>
              </p:cNvSpPr>
              <p:nvPr/>
            </p:nvSpPr>
            <p:spPr>
              <a:xfrm>
                <a:off x="7041899" y="4209745"/>
                <a:ext cx="151323" cy="206275"/>
              </a:xfrm>
              <a:prstGeom prst="rect">
                <a:avLst/>
              </a:prstGeom>
              <a:blipFill>
                <a:blip r:embed="rId23"/>
                <a:stretch>
                  <a:fillRect l="-60000" t="-39394" r="-88000" b="-5454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3" name="テキスト ボックス 102">
                <a:extLst>
                  <a:ext uri="{FF2B5EF4-FFF2-40B4-BE49-F238E27FC236}">
                    <a16:creationId xmlns:a16="http://schemas.microsoft.com/office/drawing/2014/main" id="{7A6C9886-DD12-08ED-99A3-784D4B4EA151}"/>
                  </a:ext>
                </a:extLst>
              </p:cNvPr>
              <p:cNvSpPr txBox="1"/>
              <p:nvPr/>
            </p:nvSpPr>
            <p:spPr>
              <a:xfrm>
                <a:off x="7816088" y="4289831"/>
                <a:ext cx="151323" cy="205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𝒃</m:t>
                          </m:r>
                        </m:e>
                      </m:groupChr>
                    </m:oMath>
                  </m:oMathPara>
                </a14:m>
                <a:endParaRPr kumimoji="1" lang="ja-JP" altLang="en-US" sz="1050" b="1" dirty="0"/>
              </a:p>
            </p:txBody>
          </p:sp>
        </mc:Choice>
        <mc:Fallback>
          <p:sp>
            <p:nvSpPr>
              <p:cNvPr id="103" name="テキスト ボックス 102">
                <a:extLst>
                  <a:ext uri="{FF2B5EF4-FFF2-40B4-BE49-F238E27FC236}">
                    <a16:creationId xmlns:a16="http://schemas.microsoft.com/office/drawing/2014/main" id="{7A6C9886-DD12-08ED-99A3-784D4B4EA151}"/>
                  </a:ext>
                </a:extLst>
              </p:cNvPr>
              <p:cNvSpPr txBox="1">
                <a:spLocks noRot="1" noChangeAspect="1" noMove="1" noResize="1" noEditPoints="1" noAdjustHandles="1" noChangeArrowheads="1" noChangeShapeType="1" noTextEdit="1"/>
              </p:cNvSpPr>
              <p:nvPr/>
            </p:nvSpPr>
            <p:spPr>
              <a:xfrm>
                <a:off x="7816088" y="4289831"/>
                <a:ext cx="151323" cy="205505"/>
              </a:xfrm>
              <a:prstGeom prst="rect">
                <a:avLst/>
              </a:prstGeom>
              <a:blipFill>
                <a:blip r:embed="rId24"/>
                <a:stretch>
                  <a:fillRect l="-60000" t="-39394" r="-88000" b="-5454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テキスト ボックス 103">
                <a:extLst>
                  <a:ext uri="{FF2B5EF4-FFF2-40B4-BE49-F238E27FC236}">
                    <a16:creationId xmlns:a16="http://schemas.microsoft.com/office/drawing/2014/main" id="{6D9588EB-776E-8DCD-B1CF-56CFE162A4C5}"/>
                  </a:ext>
                </a:extLst>
              </p:cNvPr>
              <p:cNvSpPr txBox="1"/>
              <p:nvPr/>
            </p:nvSpPr>
            <p:spPr>
              <a:xfrm>
                <a:off x="7846796" y="4087168"/>
                <a:ext cx="161903"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𝒃</m:t>
                          </m:r>
                        </m:sub>
                      </m:sSub>
                    </m:oMath>
                  </m:oMathPara>
                </a14:m>
                <a:endParaRPr kumimoji="1" lang="ja-JP" altLang="en-US" b="1" dirty="0"/>
              </a:p>
            </p:txBody>
          </p:sp>
        </mc:Choice>
        <mc:Fallback>
          <p:sp>
            <p:nvSpPr>
              <p:cNvPr id="104" name="テキスト ボックス 103">
                <a:extLst>
                  <a:ext uri="{FF2B5EF4-FFF2-40B4-BE49-F238E27FC236}">
                    <a16:creationId xmlns:a16="http://schemas.microsoft.com/office/drawing/2014/main" id="{6D9588EB-776E-8DCD-B1CF-56CFE162A4C5}"/>
                  </a:ext>
                </a:extLst>
              </p:cNvPr>
              <p:cNvSpPr txBox="1">
                <a:spLocks noRot="1" noChangeAspect="1" noMove="1" noResize="1" noEditPoints="1" noAdjustHandles="1" noChangeArrowheads="1" noChangeShapeType="1" noTextEdit="1"/>
              </p:cNvSpPr>
              <p:nvPr/>
            </p:nvSpPr>
            <p:spPr>
              <a:xfrm>
                <a:off x="7846796" y="4087168"/>
                <a:ext cx="161903" cy="138499"/>
              </a:xfrm>
              <a:prstGeom prst="rect">
                <a:avLst/>
              </a:prstGeom>
              <a:blipFill>
                <a:blip r:embed="rId17"/>
                <a:stretch>
                  <a:fillRect l="-14815" r="-11111" b="-21739"/>
                </a:stretch>
              </a:blipFill>
            </p:spPr>
            <p:txBody>
              <a:bodyPr/>
              <a:lstStyle/>
              <a:p>
                <a:r>
                  <a:rPr lang="ja-JP" altLang="en-US">
                    <a:noFill/>
                  </a:rPr>
                  <a:t> </a:t>
                </a:r>
              </a:p>
            </p:txBody>
          </p:sp>
        </mc:Fallback>
      </mc:AlternateContent>
      <p:sp>
        <p:nvSpPr>
          <p:cNvPr id="105" name="楕円 104">
            <a:extLst>
              <a:ext uri="{FF2B5EF4-FFF2-40B4-BE49-F238E27FC236}">
                <a16:creationId xmlns:a16="http://schemas.microsoft.com/office/drawing/2014/main" id="{09D4C0F8-EF5C-CCC2-076A-541D5A799EE5}"/>
              </a:ext>
            </a:extLst>
          </p:cNvPr>
          <p:cNvSpPr/>
          <p:nvPr/>
        </p:nvSpPr>
        <p:spPr>
          <a:xfrm>
            <a:off x="7910871" y="422566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a:extLst>
              <a:ext uri="{FF2B5EF4-FFF2-40B4-BE49-F238E27FC236}">
                <a16:creationId xmlns:a16="http://schemas.microsoft.com/office/drawing/2014/main" id="{D64C78EA-29FA-B133-DF86-6F62A8632889}"/>
              </a:ext>
            </a:extLst>
          </p:cNvPr>
          <p:cNvSpPr/>
          <p:nvPr/>
        </p:nvSpPr>
        <p:spPr>
          <a:xfrm>
            <a:off x="7542678" y="3443934"/>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52D1DA7A-6844-AF57-5F2B-20557587DE8B}"/>
              </a:ext>
            </a:extLst>
          </p:cNvPr>
          <p:cNvCxnSpPr>
            <a:cxnSpLocks/>
          </p:cNvCxnSpPr>
          <p:nvPr/>
        </p:nvCxnSpPr>
        <p:spPr>
          <a:xfrm>
            <a:off x="7595064" y="3489216"/>
            <a:ext cx="228251" cy="3681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8" name="テキスト ボックス 107">
                <a:extLst>
                  <a:ext uri="{FF2B5EF4-FFF2-40B4-BE49-F238E27FC236}">
                    <a16:creationId xmlns:a16="http://schemas.microsoft.com/office/drawing/2014/main" id="{4EE8FAC3-64A0-D656-7821-1AE56C30CBD8}"/>
                  </a:ext>
                </a:extLst>
              </p:cNvPr>
              <p:cNvSpPr txBox="1"/>
              <p:nvPr/>
            </p:nvSpPr>
            <p:spPr>
              <a:xfrm>
                <a:off x="7404661" y="3360414"/>
                <a:ext cx="15388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900" b="1" i="1" smtClean="0">
                              <a:latin typeface="Cambria Math" panose="02040503050406030204" pitchFamily="18" charset="0"/>
                            </a:rPr>
                          </m:ctrlPr>
                        </m:sSubPr>
                        <m:e>
                          <m:r>
                            <a:rPr kumimoji="1" lang="en-US" altLang="ja-JP" sz="900" b="1" i="1" smtClean="0">
                              <a:latin typeface="Cambria Math" panose="02040503050406030204" pitchFamily="18" charset="0"/>
                            </a:rPr>
                            <m:t>𝒑</m:t>
                          </m:r>
                        </m:e>
                        <m:sub>
                          <m:r>
                            <a:rPr kumimoji="1" lang="en-US" altLang="ja-JP" sz="900" b="1" i="1" smtClean="0">
                              <a:latin typeface="Cambria Math" panose="02040503050406030204" pitchFamily="18" charset="0"/>
                            </a:rPr>
                            <m:t>𝒄</m:t>
                          </m:r>
                        </m:sub>
                      </m:sSub>
                    </m:oMath>
                  </m:oMathPara>
                </a14:m>
                <a:endParaRPr kumimoji="1" lang="ja-JP" altLang="en-US" b="1" dirty="0"/>
              </a:p>
            </p:txBody>
          </p:sp>
        </mc:Choice>
        <mc:Fallback>
          <p:sp>
            <p:nvSpPr>
              <p:cNvPr id="108" name="テキスト ボックス 107">
                <a:extLst>
                  <a:ext uri="{FF2B5EF4-FFF2-40B4-BE49-F238E27FC236}">
                    <a16:creationId xmlns:a16="http://schemas.microsoft.com/office/drawing/2014/main" id="{4EE8FAC3-64A0-D656-7821-1AE56C30CBD8}"/>
                  </a:ext>
                </a:extLst>
              </p:cNvPr>
              <p:cNvSpPr txBox="1">
                <a:spLocks noRot="1" noChangeAspect="1" noMove="1" noResize="1" noEditPoints="1" noAdjustHandles="1" noChangeArrowheads="1" noChangeShapeType="1" noTextEdit="1"/>
              </p:cNvSpPr>
              <p:nvPr/>
            </p:nvSpPr>
            <p:spPr>
              <a:xfrm>
                <a:off x="7404661" y="3360414"/>
                <a:ext cx="153888" cy="138499"/>
              </a:xfrm>
              <a:prstGeom prst="rect">
                <a:avLst/>
              </a:prstGeom>
              <a:blipFill>
                <a:blip r:embed="rId18"/>
                <a:stretch>
                  <a:fillRect l="-16000" r="-4000" b="-217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0" name="テキスト ボックス 109">
                <a:extLst>
                  <a:ext uri="{FF2B5EF4-FFF2-40B4-BE49-F238E27FC236}">
                    <a16:creationId xmlns:a16="http://schemas.microsoft.com/office/drawing/2014/main" id="{2957A748-31AC-7B81-7F4D-69A2C9FBD659}"/>
                  </a:ext>
                </a:extLst>
              </p:cNvPr>
              <p:cNvSpPr txBox="1"/>
              <p:nvPr/>
            </p:nvSpPr>
            <p:spPr>
              <a:xfrm>
                <a:off x="7673537" y="3447649"/>
                <a:ext cx="151323" cy="2062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050" b="1" i="1" smtClean="0">
                              <a:latin typeface="Cambria Math" panose="02040503050406030204" pitchFamily="18" charset="0"/>
                            </a:rPr>
                          </m:ctrlPr>
                        </m:groupChrPr>
                        <m:e>
                          <m:r>
                            <m:rPr>
                              <m:brk m:alnAt="1"/>
                            </m:rPr>
                            <a:rPr kumimoji="1" lang="en-US" altLang="ja-JP" sz="1050" b="1" i="1" smtClean="0">
                              <a:latin typeface="Cambria Math" panose="02040503050406030204" pitchFamily="18" charset="0"/>
                            </a:rPr>
                            <m:t>𝒄</m:t>
                          </m:r>
                        </m:e>
                      </m:groupChr>
                    </m:oMath>
                  </m:oMathPara>
                </a14:m>
                <a:endParaRPr kumimoji="1" lang="ja-JP" altLang="en-US" sz="1050" b="1" dirty="0"/>
              </a:p>
            </p:txBody>
          </p:sp>
        </mc:Choice>
        <mc:Fallback>
          <p:sp>
            <p:nvSpPr>
              <p:cNvPr id="110" name="テキスト ボックス 109">
                <a:extLst>
                  <a:ext uri="{FF2B5EF4-FFF2-40B4-BE49-F238E27FC236}">
                    <a16:creationId xmlns:a16="http://schemas.microsoft.com/office/drawing/2014/main" id="{2957A748-31AC-7B81-7F4D-69A2C9FBD659}"/>
                  </a:ext>
                </a:extLst>
              </p:cNvPr>
              <p:cNvSpPr txBox="1">
                <a:spLocks noRot="1" noChangeAspect="1" noMove="1" noResize="1" noEditPoints="1" noAdjustHandles="1" noChangeArrowheads="1" noChangeShapeType="1" noTextEdit="1"/>
              </p:cNvSpPr>
              <p:nvPr/>
            </p:nvSpPr>
            <p:spPr>
              <a:xfrm>
                <a:off x="7673537" y="3447649"/>
                <a:ext cx="151323" cy="206275"/>
              </a:xfrm>
              <a:prstGeom prst="rect">
                <a:avLst/>
              </a:prstGeom>
              <a:blipFill>
                <a:blip r:embed="rId25"/>
                <a:stretch>
                  <a:fillRect l="-64000" t="-39394" r="-84000" b="-5454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9" name="テキスト ボックス 118">
                <a:extLst>
                  <a:ext uri="{FF2B5EF4-FFF2-40B4-BE49-F238E27FC236}">
                    <a16:creationId xmlns:a16="http://schemas.microsoft.com/office/drawing/2014/main" id="{D146DBD3-9CC1-5F4B-A04F-D9C6497A933C}"/>
                  </a:ext>
                </a:extLst>
              </p:cNvPr>
              <p:cNvSpPr txBox="1"/>
              <p:nvPr/>
            </p:nvSpPr>
            <p:spPr>
              <a:xfrm>
                <a:off x="6836201" y="5298562"/>
                <a:ext cx="1333442"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𝑣</m:t>
                          </m:r>
                        </m:e>
                      </m:groupChr>
                      <m:r>
                        <a:rPr lang="en-US" altLang="ja-JP" sz="1200" i="1">
                          <a:latin typeface="Cambria Math" panose="02040503050406030204" pitchFamily="18" charset="0"/>
                        </a:rPr>
                        <m:t>=</m:t>
                      </m:r>
                      <m:r>
                        <a:rPr lang="en-US" altLang="ja-JP" sz="1200" i="1">
                          <a:latin typeface="Cambria Math" panose="02040503050406030204" pitchFamily="18" charset="0"/>
                        </a:rPr>
                        <m:t>𝐶𝑟𝑜𝑠𝑠</m:t>
                      </m:r>
                      <m:d>
                        <m:dPr>
                          <m:ctrlPr>
                            <a:rPr lang="en-US" altLang="ja-JP" sz="1200" i="1">
                              <a:latin typeface="Cambria Math" panose="02040503050406030204" pitchFamily="18" charset="0"/>
                            </a:rPr>
                          </m:ctrlPr>
                        </m:dPr>
                        <m:e>
                          <m:groupChr>
                            <m:groupChrPr>
                              <m:chr m:val="→"/>
                              <m:pos m:val="top"/>
                              <m:ctrlPr>
                                <a:rPr lang="en-US" altLang="ja-JP" sz="1200" i="1">
                                  <a:latin typeface="Cambria Math" panose="02040503050406030204" pitchFamily="18" charset="0"/>
                                </a:rPr>
                              </m:ctrlPr>
                            </m:groupChrPr>
                            <m:e>
                              <m:r>
                                <m:rPr>
                                  <m:brk m:alnAt="1"/>
                                </m:rPr>
                                <a:rPr lang="en-US" altLang="ja-JP" sz="1200" b="0" i="1" smtClean="0">
                                  <a:latin typeface="Cambria Math" panose="02040503050406030204" pitchFamily="18" charset="0"/>
                                </a:rPr>
                                <m:t>𝑐</m:t>
                              </m:r>
                            </m:e>
                          </m:groupChr>
                          <m:r>
                            <a:rPr lang="en-US" altLang="ja-JP" sz="1200" i="1">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𝑐</m:t>
                              </m:r>
                            </m:sub>
                          </m:sSub>
                          <m:r>
                            <a:rPr lang="en-US" altLang="ja-JP" sz="1200" i="1" smtClean="0">
                              <a:latin typeface="Cambria Math" panose="02040503050406030204" pitchFamily="18" charset="0"/>
                            </a:rPr>
                            <m:t> </m:t>
                          </m:r>
                        </m:e>
                      </m:d>
                    </m:oMath>
                  </m:oMathPara>
                </a14:m>
                <a:endParaRPr kumimoji="1" lang="ja-JP" altLang="en-US" sz="1200" dirty="0"/>
              </a:p>
            </p:txBody>
          </p:sp>
        </mc:Choice>
        <mc:Fallback>
          <p:sp>
            <p:nvSpPr>
              <p:cNvPr id="119" name="テキスト ボックス 118">
                <a:extLst>
                  <a:ext uri="{FF2B5EF4-FFF2-40B4-BE49-F238E27FC236}">
                    <a16:creationId xmlns:a16="http://schemas.microsoft.com/office/drawing/2014/main" id="{D146DBD3-9CC1-5F4B-A04F-D9C6497A933C}"/>
                  </a:ext>
                </a:extLst>
              </p:cNvPr>
              <p:cNvSpPr txBox="1">
                <a:spLocks noRot="1" noChangeAspect="1" noMove="1" noResize="1" noEditPoints="1" noAdjustHandles="1" noChangeArrowheads="1" noChangeShapeType="1" noTextEdit="1"/>
              </p:cNvSpPr>
              <p:nvPr/>
            </p:nvSpPr>
            <p:spPr>
              <a:xfrm>
                <a:off x="6836201" y="5298562"/>
                <a:ext cx="1333442" cy="283154"/>
              </a:xfrm>
              <a:prstGeom prst="rect">
                <a:avLst/>
              </a:prstGeom>
              <a:blipFill>
                <a:blip r:embed="rId26"/>
                <a:stretch>
                  <a:fillRect l="-7306" t="-12766" r="-7306" b="-3829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テキスト ボックス 119">
                <a:extLst>
                  <a:ext uri="{FF2B5EF4-FFF2-40B4-BE49-F238E27FC236}">
                    <a16:creationId xmlns:a16="http://schemas.microsoft.com/office/drawing/2014/main" id="{F707411D-B5E5-ACC7-4B04-A0F26B0740E1}"/>
                  </a:ext>
                </a:extLst>
              </p:cNvPr>
              <p:cNvSpPr txBox="1"/>
              <p:nvPr/>
            </p:nvSpPr>
            <p:spPr>
              <a:xfrm>
                <a:off x="6768397" y="5674155"/>
                <a:ext cx="1426416" cy="305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i="1" smtClean="0">
                              <a:latin typeface="Cambria Math" panose="02040503050406030204" pitchFamily="18" charset="0"/>
                            </a:rPr>
                          </m:ctrlPr>
                        </m:groupChrPr>
                        <m:e>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𝑚</m:t>
                              </m:r>
                            </m:e>
                            <m:sub>
                              <m:r>
                                <a:rPr kumimoji="1" lang="en-US" altLang="ja-JP" sz="1200" b="0" i="1" smtClean="0">
                                  <a:latin typeface="Cambria Math" panose="02040503050406030204" pitchFamily="18" charset="0"/>
                                </a:rPr>
                                <m:t>𝑎</m:t>
                              </m:r>
                            </m:sub>
                          </m:sSub>
                        </m:e>
                      </m:groupChr>
                      <m:r>
                        <a:rPr lang="en-US" altLang="ja-JP" sz="1200" b="0" i="1">
                          <a:latin typeface="Cambria Math" panose="02040503050406030204" pitchFamily="18" charset="0"/>
                        </a:rPr>
                        <m:t>=</m:t>
                      </m:r>
                      <m:r>
                        <a:rPr lang="en-US" altLang="ja-JP" sz="1200" b="0" i="1">
                          <a:latin typeface="Cambria Math" panose="02040503050406030204" pitchFamily="18" charset="0"/>
                        </a:rPr>
                        <m:t>𝐶𝑟𝑜𝑠𝑠</m:t>
                      </m:r>
                      <m:d>
                        <m:dPr>
                          <m:ctrlPr>
                            <a:rPr lang="en-US" altLang="ja-JP" sz="1200" i="1">
                              <a:latin typeface="Cambria Math" panose="02040503050406030204" pitchFamily="18" charset="0"/>
                            </a:rPr>
                          </m:ctrlPr>
                        </m:dPr>
                        <m:e>
                          <m:groupChr>
                            <m:groupChrPr>
                              <m:chr m:val="→"/>
                              <m:pos m:val="top"/>
                              <m:ctrlPr>
                                <a:rPr lang="en-US" altLang="ja-JP" sz="1200" i="1">
                                  <a:latin typeface="Cambria Math" panose="02040503050406030204" pitchFamily="18" charset="0"/>
                                </a:rPr>
                              </m:ctrlPr>
                            </m:groupChrPr>
                            <m:e>
                              <m:r>
                                <m:rPr>
                                  <m:brk m:alnAt="1"/>
                                </m:rPr>
                                <a:rPr lang="en-US" altLang="ja-JP" sz="1200" b="0" i="1" smtClean="0">
                                  <a:latin typeface="Cambria Math" panose="02040503050406030204" pitchFamily="18" charset="0"/>
                                </a:rPr>
                                <m:t>𝑣</m:t>
                              </m:r>
                            </m:e>
                          </m:groupChr>
                          <m:r>
                            <a:rPr lang="en-US" altLang="ja-JP" sz="1200" b="0" i="1">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𝑎</m:t>
                              </m:r>
                            </m:sub>
                          </m:sSub>
                          <m:r>
                            <a:rPr lang="en-US" altLang="ja-JP" sz="1200" b="0" i="1" smtClean="0">
                              <a:latin typeface="Cambria Math" panose="02040503050406030204" pitchFamily="18" charset="0"/>
                            </a:rPr>
                            <m:t> </m:t>
                          </m:r>
                        </m:e>
                      </m:d>
                    </m:oMath>
                  </m:oMathPara>
                </a14:m>
                <a:endParaRPr kumimoji="1" lang="ja-JP" altLang="en-US" sz="1200" dirty="0"/>
              </a:p>
            </p:txBody>
          </p:sp>
        </mc:Choice>
        <mc:Fallback>
          <p:sp>
            <p:nvSpPr>
              <p:cNvPr id="120" name="テキスト ボックス 119">
                <a:extLst>
                  <a:ext uri="{FF2B5EF4-FFF2-40B4-BE49-F238E27FC236}">
                    <a16:creationId xmlns:a16="http://schemas.microsoft.com/office/drawing/2014/main" id="{F707411D-B5E5-ACC7-4B04-A0F26B0740E1}"/>
                  </a:ext>
                </a:extLst>
              </p:cNvPr>
              <p:cNvSpPr txBox="1">
                <a:spLocks noRot="1" noChangeAspect="1" noMove="1" noResize="1" noEditPoints="1" noAdjustHandles="1" noChangeArrowheads="1" noChangeShapeType="1" noTextEdit="1"/>
              </p:cNvSpPr>
              <p:nvPr/>
            </p:nvSpPr>
            <p:spPr>
              <a:xfrm>
                <a:off x="6768397" y="5674155"/>
                <a:ext cx="1426416" cy="305918"/>
              </a:xfrm>
              <a:prstGeom prst="rect">
                <a:avLst/>
              </a:prstGeom>
              <a:blipFill>
                <a:blip r:embed="rId27"/>
                <a:stretch>
                  <a:fillRect t="-14000" r="-4701" b="-28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1" name="テキスト ボックス 120">
                <a:extLst>
                  <a:ext uri="{FF2B5EF4-FFF2-40B4-BE49-F238E27FC236}">
                    <a16:creationId xmlns:a16="http://schemas.microsoft.com/office/drawing/2014/main" id="{BBCA8BDC-467A-990F-783B-C247C6F17C04}"/>
                  </a:ext>
                </a:extLst>
              </p:cNvPr>
              <p:cNvSpPr txBox="1"/>
              <p:nvPr/>
            </p:nvSpPr>
            <p:spPr>
              <a:xfrm>
                <a:off x="7009153" y="5961952"/>
                <a:ext cx="878126" cy="265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𝑎</m:t>
                          </m:r>
                        </m:e>
                      </m:groupChr>
                      <m:r>
                        <a:rPr lang="en-US" altLang="ja-JP" sz="1200" i="1">
                          <a:latin typeface="Cambria Math" panose="02040503050406030204" pitchFamily="18" charset="0"/>
                        </a:rPr>
                        <m:t>=</m:t>
                      </m:r>
                      <m:groupChr>
                        <m:groupChrPr>
                          <m:chr m:val="→"/>
                          <m:pos m:val="top"/>
                          <m:ctrlPr>
                            <a:rPr lang="en-US" altLang="ja-JP" sz="1200" i="1" smtClean="0">
                              <a:latin typeface="Cambria Math" panose="02040503050406030204" pitchFamily="18" charset="0"/>
                            </a:rPr>
                          </m:ctrlPr>
                        </m:groupChrPr>
                        <m:e>
                          <m:r>
                            <m:rPr>
                              <m:brk m:alnAt="1"/>
                            </m:rPr>
                            <a:rPr lang="en-US" altLang="ja-JP" sz="1200" b="0" i="1" smtClean="0">
                              <a:latin typeface="Cambria Math" panose="02040503050406030204" pitchFamily="18" charset="0"/>
                            </a:rPr>
                            <m:t>𝑣</m:t>
                          </m:r>
                        </m:e>
                      </m:groupChr>
                      <m:r>
                        <a:rPr lang="en-US" altLang="ja-JP" sz="1200" b="0" i="1" smtClean="0">
                          <a:latin typeface="Cambria Math" panose="02040503050406030204" pitchFamily="18" charset="0"/>
                        </a:rPr>
                        <m:t>+</m:t>
                      </m:r>
                      <m:groupChr>
                        <m:groupChrPr>
                          <m:chr m:val="→"/>
                          <m:pos m:val="top"/>
                          <m:ctrlPr>
                            <a:rPr lang="en-US" altLang="ja-JP" sz="1200" b="0" i="1" smtClean="0">
                              <a:latin typeface="Cambria Math" panose="02040503050406030204" pitchFamily="18" charset="0"/>
                            </a:rPr>
                          </m:ctrlPr>
                        </m:groupChr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𝑚</m:t>
                              </m:r>
                            </m:e>
                            <m:sub>
                              <m:r>
                                <a:rPr lang="en-US" altLang="ja-JP" sz="1200" b="0" i="1" smtClean="0">
                                  <a:latin typeface="Cambria Math" panose="02040503050406030204" pitchFamily="18" charset="0"/>
                                </a:rPr>
                                <m:t>𝑎</m:t>
                              </m:r>
                            </m:sub>
                          </m:sSub>
                        </m:e>
                      </m:groupChr>
                    </m:oMath>
                  </m:oMathPara>
                </a14:m>
                <a:endParaRPr kumimoji="1" lang="ja-JP" altLang="en-US" sz="1200" dirty="0"/>
              </a:p>
            </p:txBody>
          </p:sp>
        </mc:Choice>
        <mc:Fallback>
          <p:sp>
            <p:nvSpPr>
              <p:cNvPr id="121" name="テキスト ボックス 120">
                <a:extLst>
                  <a:ext uri="{FF2B5EF4-FFF2-40B4-BE49-F238E27FC236}">
                    <a16:creationId xmlns:a16="http://schemas.microsoft.com/office/drawing/2014/main" id="{BBCA8BDC-467A-990F-783B-C247C6F17C04}"/>
                  </a:ext>
                </a:extLst>
              </p:cNvPr>
              <p:cNvSpPr txBox="1">
                <a:spLocks noRot="1" noChangeAspect="1" noMove="1" noResize="1" noEditPoints="1" noAdjustHandles="1" noChangeArrowheads="1" noChangeShapeType="1" noTextEdit="1"/>
              </p:cNvSpPr>
              <p:nvPr/>
            </p:nvSpPr>
            <p:spPr>
              <a:xfrm>
                <a:off x="7009153" y="5961952"/>
                <a:ext cx="878126" cy="265137"/>
              </a:xfrm>
              <a:prstGeom prst="rect">
                <a:avLst/>
              </a:prstGeom>
              <a:blipFill>
                <a:blip r:embed="rId28"/>
                <a:stretch>
                  <a:fillRect l="-10417" t="-29545" r="-7639" b="-3181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2" name="テキスト ボックス 121">
                <a:extLst>
                  <a:ext uri="{FF2B5EF4-FFF2-40B4-BE49-F238E27FC236}">
                    <a16:creationId xmlns:a16="http://schemas.microsoft.com/office/drawing/2014/main" id="{C2CAEA10-E348-AB0D-91A0-E3282FCAF51A}"/>
                  </a:ext>
                </a:extLst>
              </p:cNvPr>
              <p:cNvSpPr txBox="1"/>
              <p:nvPr/>
            </p:nvSpPr>
            <p:spPr>
              <a:xfrm>
                <a:off x="6768397" y="6184226"/>
                <a:ext cx="1413528" cy="3123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i="1" smtClean="0">
                              <a:latin typeface="Cambria Math" panose="02040503050406030204" pitchFamily="18" charset="0"/>
                            </a:rPr>
                          </m:ctrlPr>
                        </m:groupChrPr>
                        <m:e>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𝑚</m:t>
                              </m:r>
                            </m:e>
                            <m:sub>
                              <m:r>
                                <a:rPr kumimoji="1" lang="en-US" altLang="ja-JP" sz="1200" b="0" i="1" smtClean="0">
                                  <a:latin typeface="Cambria Math" panose="02040503050406030204" pitchFamily="18" charset="0"/>
                                </a:rPr>
                                <m:t>𝑏</m:t>
                              </m:r>
                            </m:sub>
                          </m:sSub>
                        </m:e>
                      </m:groupChr>
                      <m:r>
                        <a:rPr lang="en-US" altLang="ja-JP" sz="1200" b="0" i="1">
                          <a:latin typeface="Cambria Math" panose="02040503050406030204" pitchFamily="18" charset="0"/>
                        </a:rPr>
                        <m:t>=</m:t>
                      </m:r>
                      <m:r>
                        <a:rPr lang="en-US" altLang="ja-JP" sz="1200" b="0" i="1">
                          <a:latin typeface="Cambria Math" panose="02040503050406030204" pitchFamily="18" charset="0"/>
                        </a:rPr>
                        <m:t>𝐶𝑟𝑜𝑠𝑠</m:t>
                      </m:r>
                      <m:d>
                        <m:dPr>
                          <m:ctrlPr>
                            <a:rPr lang="en-US" altLang="ja-JP" sz="1200" i="1">
                              <a:latin typeface="Cambria Math" panose="02040503050406030204" pitchFamily="18" charset="0"/>
                            </a:rPr>
                          </m:ctrlPr>
                        </m:dPr>
                        <m:e>
                          <m:groupChr>
                            <m:groupChrPr>
                              <m:chr m:val="→"/>
                              <m:pos m:val="top"/>
                              <m:ctrlPr>
                                <a:rPr lang="en-US" altLang="ja-JP" sz="1200" i="1">
                                  <a:latin typeface="Cambria Math" panose="02040503050406030204" pitchFamily="18" charset="0"/>
                                </a:rPr>
                              </m:ctrlPr>
                            </m:groupChrPr>
                            <m:e>
                              <m:r>
                                <m:rPr>
                                  <m:brk m:alnAt="1"/>
                                </m:rPr>
                                <a:rPr lang="en-US" altLang="ja-JP" sz="1200" b="0" i="1" smtClean="0">
                                  <a:latin typeface="Cambria Math" panose="02040503050406030204" pitchFamily="18" charset="0"/>
                                </a:rPr>
                                <m:t>𝑣</m:t>
                              </m:r>
                            </m:e>
                          </m:groupChr>
                          <m:r>
                            <a:rPr lang="en-US" altLang="ja-JP" sz="1200" b="0" i="1">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𝑏</m:t>
                              </m:r>
                            </m:sub>
                          </m:sSub>
                          <m:r>
                            <a:rPr lang="en-US" altLang="ja-JP" sz="1200" b="0" i="1" smtClean="0">
                              <a:latin typeface="Cambria Math" panose="02040503050406030204" pitchFamily="18" charset="0"/>
                            </a:rPr>
                            <m:t> </m:t>
                          </m:r>
                        </m:e>
                      </m:d>
                    </m:oMath>
                  </m:oMathPara>
                </a14:m>
                <a:endParaRPr kumimoji="1" lang="ja-JP" altLang="en-US" sz="1200" dirty="0"/>
              </a:p>
            </p:txBody>
          </p:sp>
        </mc:Choice>
        <mc:Fallback>
          <p:sp>
            <p:nvSpPr>
              <p:cNvPr id="122" name="テキスト ボックス 121">
                <a:extLst>
                  <a:ext uri="{FF2B5EF4-FFF2-40B4-BE49-F238E27FC236}">
                    <a16:creationId xmlns:a16="http://schemas.microsoft.com/office/drawing/2014/main" id="{C2CAEA10-E348-AB0D-91A0-E3282FCAF51A}"/>
                  </a:ext>
                </a:extLst>
              </p:cNvPr>
              <p:cNvSpPr txBox="1">
                <a:spLocks noRot="1" noChangeAspect="1" noMove="1" noResize="1" noEditPoints="1" noAdjustHandles="1" noChangeArrowheads="1" noChangeShapeType="1" noTextEdit="1"/>
              </p:cNvSpPr>
              <p:nvPr/>
            </p:nvSpPr>
            <p:spPr>
              <a:xfrm>
                <a:off x="6768397" y="6184226"/>
                <a:ext cx="1413528" cy="312330"/>
              </a:xfrm>
              <a:prstGeom prst="rect">
                <a:avLst/>
              </a:prstGeom>
              <a:blipFill>
                <a:blip r:embed="rId29"/>
                <a:stretch>
                  <a:fillRect t="-11538" r="-5172"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 name="テキスト ボックス 122">
                <a:extLst>
                  <a:ext uri="{FF2B5EF4-FFF2-40B4-BE49-F238E27FC236}">
                    <a16:creationId xmlns:a16="http://schemas.microsoft.com/office/drawing/2014/main" id="{81BD3EE6-208D-EDE4-C0C7-B8D6BA4F2EA6}"/>
                  </a:ext>
                </a:extLst>
              </p:cNvPr>
              <p:cNvSpPr txBox="1"/>
              <p:nvPr/>
            </p:nvSpPr>
            <p:spPr>
              <a:xfrm>
                <a:off x="7009153" y="6472023"/>
                <a:ext cx="878126" cy="265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e>
                      </m:groupChr>
                      <m:r>
                        <a:rPr lang="en-US" altLang="ja-JP" sz="1200" i="1">
                          <a:latin typeface="Cambria Math" panose="02040503050406030204" pitchFamily="18" charset="0"/>
                        </a:rPr>
                        <m:t>=</m:t>
                      </m:r>
                      <m:groupChr>
                        <m:groupChrPr>
                          <m:chr m:val="→"/>
                          <m:pos m:val="top"/>
                          <m:ctrlPr>
                            <a:rPr lang="en-US" altLang="ja-JP" sz="1200" i="1" smtClean="0">
                              <a:latin typeface="Cambria Math" panose="02040503050406030204" pitchFamily="18" charset="0"/>
                            </a:rPr>
                          </m:ctrlPr>
                        </m:groupChrPr>
                        <m:e>
                          <m:r>
                            <m:rPr>
                              <m:brk m:alnAt="1"/>
                            </m:rPr>
                            <a:rPr lang="en-US" altLang="ja-JP" sz="1200" b="0" i="1" smtClean="0">
                              <a:latin typeface="Cambria Math" panose="02040503050406030204" pitchFamily="18" charset="0"/>
                            </a:rPr>
                            <m:t>𝑣</m:t>
                          </m:r>
                        </m:e>
                      </m:groupChr>
                      <m:r>
                        <a:rPr lang="en-US" altLang="ja-JP" sz="1200" b="0" i="1" smtClean="0">
                          <a:latin typeface="Cambria Math" panose="02040503050406030204" pitchFamily="18" charset="0"/>
                        </a:rPr>
                        <m:t>+</m:t>
                      </m:r>
                      <m:groupChr>
                        <m:groupChrPr>
                          <m:chr m:val="→"/>
                          <m:pos m:val="top"/>
                          <m:ctrlPr>
                            <a:rPr lang="en-US" altLang="ja-JP" sz="1200" b="0" i="1" smtClean="0">
                              <a:latin typeface="Cambria Math" panose="02040503050406030204" pitchFamily="18" charset="0"/>
                            </a:rPr>
                          </m:ctrlPr>
                        </m:groupChr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𝑚</m:t>
                              </m:r>
                            </m:e>
                            <m:sub>
                              <m:r>
                                <a:rPr lang="en-US" altLang="ja-JP" sz="1200" b="0" i="1" smtClean="0">
                                  <a:latin typeface="Cambria Math" panose="02040503050406030204" pitchFamily="18" charset="0"/>
                                </a:rPr>
                                <m:t>𝑏</m:t>
                              </m:r>
                            </m:sub>
                          </m:sSub>
                        </m:e>
                      </m:groupChr>
                    </m:oMath>
                  </m:oMathPara>
                </a14:m>
                <a:endParaRPr kumimoji="1" lang="ja-JP" altLang="en-US" sz="1200" dirty="0"/>
              </a:p>
            </p:txBody>
          </p:sp>
        </mc:Choice>
        <mc:Fallback>
          <p:sp>
            <p:nvSpPr>
              <p:cNvPr id="123" name="テキスト ボックス 122">
                <a:extLst>
                  <a:ext uri="{FF2B5EF4-FFF2-40B4-BE49-F238E27FC236}">
                    <a16:creationId xmlns:a16="http://schemas.microsoft.com/office/drawing/2014/main" id="{81BD3EE6-208D-EDE4-C0C7-B8D6BA4F2EA6}"/>
                  </a:ext>
                </a:extLst>
              </p:cNvPr>
              <p:cNvSpPr txBox="1">
                <a:spLocks noRot="1" noChangeAspect="1" noMove="1" noResize="1" noEditPoints="1" noAdjustHandles="1" noChangeArrowheads="1" noChangeShapeType="1" noTextEdit="1"/>
              </p:cNvSpPr>
              <p:nvPr/>
            </p:nvSpPr>
            <p:spPr>
              <a:xfrm>
                <a:off x="7009153" y="6472023"/>
                <a:ext cx="878126" cy="265137"/>
              </a:xfrm>
              <a:prstGeom prst="rect">
                <a:avLst/>
              </a:prstGeom>
              <a:blipFill>
                <a:blip r:embed="rId30"/>
                <a:stretch>
                  <a:fillRect l="-10417" t="-32558" r="-8333" b="-325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 name="テキスト ボックス 123">
                <a:extLst>
                  <a:ext uri="{FF2B5EF4-FFF2-40B4-BE49-F238E27FC236}">
                    <a16:creationId xmlns:a16="http://schemas.microsoft.com/office/drawing/2014/main" id="{0C4F8481-E1CD-0E76-699E-1A2FDB5BD28A}"/>
                  </a:ext>
                </a:extLst>
              </p:cNvPr>
              <p:cNvSpPr txBox="1"/>
              <p:nvPr/>
            </p:nvSpPr>
            <p:spPr>
              <a:xfrm>
                <a:off x="8717134" y="4709311"/>
                <a:ext cx="2205476" cy="462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100" i="1" smtClean="0">
                              <a:latin typeface="Cambria Math" panose="02040503050406030204" pitchFamily="18" charset="0"/>
                            </a:rPr>
                          </m:ctrlPr>
                        </m:sSubPr>
                        <m:e>
                          <m:r>
                            <a:rPr kumimoji="1" lang="en-US" altLang="ja-JP" sz="1100" b="0" i="1" smtClean="0">
                              <a:latin typeface="Cambria Math" panose="02040503050406030204" pitchFamily="18" charset="0"/>
                            </a:rPr>
                            <m:t>𝑝</m:t>
                          </m:r>
                        </m:e>
                        <m:sub>
                          <m:r>
                            <a:rPr kumimoji="1" lang="en-US" altLang="ja-JP" sz="1100" b="0" i="1" smtClean="0">
                              <a:latin typeface="Cambria Math" panose="02040503050406030204" pitchFamily="18" charset="0"/>
                            </a:rPr>
                            <m:t>𝑠𝑢𝑚</m:t>
                          </m:r>
                        </m:sub>
                      </m:sSub>
                      <m:r>
                        <a:rPr kumimoji="1" lang="en-US" altLang="ja-JP" sz="1100" b="0" i="1" smtClean="0">
                          <a:latin typeface="Cambria Math" panose="02040503050406030204" pitchFamily="18" charset="0"/>
                        </a:rPr>
                        <m:t>=</m:t>
                      </m:r>
                      <m:d>
                        <m:dPr>
                          <m:ctrlPr>
                            <a:rPr kumimoji="1" lang="en-US" altLang="ja-JP" sz="1100" b="0" i="1" smtClean="0">
                              <a:latin typeface="Cambria Math" panose="02040503050406030204" pitchFamily="18" charset="0"/>
                            </a:rPr>
                          </m:ctrlPr>
                        </m:dPr>
                        <m:e>
                          <m:nary>
                            <m:naryPr>
                              <m:chr m:val="∑"/>
                              <m:ctrlPr>
                                <a:rPr lang="en-US" altLang="ja-JP" sz="1100" i="1">
                                  <a:latin typeface="Cambria Math" panose="02040503050406030204" pitchFamily="18" charset="0"/>
                                </a:rPr>
                              </m:ctrlPr>
                            </m:naryPr>
                            <m:sub>
                              <m:r>
                                <m:rPr>
                                  <m:brk m:alnAt="23"/>
                                </m:rPr>
                                <a:rPr lang="en-US" altLang="ja-JP" sz="1100" i="1">
                                  <a:latin typeface="Cambria Math" panose="02040503050406030204" pitchFamily="18" charset="0"/>
                                </a:rPr>
                                <m:t>𝑘</m:t>
                              </m:r>
                              <m:r>
                                <a:rPr lang="en-US" altLang="ja-JP" sz="1100" i="1">
                                  <a:latin typeface="Cambria Math" panose="02040503050406030204" pitchFamily="18" charset="0"/>
                                </a:rPr>
                                <m:t>=1</m:t>
                              </m:r>
                            </m:sub>
                            <m:sup>
                              <m:r>
                                <a:rPr lang="en-US" altLang="ja-JP" sz="1100" i="1">
                                  <a:latin typeface="Cambria Math" panose="02040503050406030204" pitchFamily="18" charset="0"/>
                                </a:rPr>
                                <m:t>𝑛</m:t>
                              </m:r>
                            </m:sup>
                            <m:e>
                              <m:d>
                                <m:dPr>
                                  <m:begChr m:val="|"/>
                                  <m:endChr m:val="|"/>
                                  <m:ctrlPr>
                                    <a:rPr lang="en-US" altLang="ja-JP" sz="1100" i="1">
                                      <a:latin typeface="Cambria Math" panose="02040503050406030204" pitchFamily="18" charset="0"/>
                                    </a:rPr>
                                  </m:ctrlPr>
                                </m:dPr>
                                <m:e>
                                  <m:sSub>
                                    <m:sSubPr>
                                      <m:ctrlPr>
                                        <a:rPr lang="en-US" altLang="ja-JP" sz="1100" i="1">
                                          <a:latin typeface="Cambria Math" panose="02040503050406030204" pitchFamily="18" charset="0"/>
                                        </a:rPr>
                                      </m:ctrlPr>
                                    </m:sSubPr>
                                    <m:e>
                                      <m:r>
                                        <a:rPr lang="en-US" altLang="ja-JP" sz="1100" b="0" i="1" smtClean="0">
                                          <a:latin typeface="Cambria Math" panose="02040503050406030204" pitchFamily="18" charset="0"/>
                                        </a:rPr>
                                        <m:t>𝑣</m:t>
                                      </m:r>
                                    </m:e>
                                    <m:sub>
                                      <m:r>
                                        <a:rPr lang="en-US" altLang="ja-JP" sz="1100" i="1">
                                          <a:latin typeface="Cambria Math" panose="02040503050406030204" pitchFamily="18" charset="0"/>
                                        </a:rPr>
                                        <m:t>𝑛</m:t>
                                      </m:r>
                                    </m:sub>
                                  </m:sSub>
                                </m:e>
                              </m:d>
                              <m:r>
                                <a:rPr lang="en-US" altLang="ja-JP" sz="1100" b="0" i="1" smtClean="0">
                                  <a:latin typeface="Cambria Math" panose="02040503050406030204" pitchFamily="18" charset="0"/>
                                </a:rPr>
                                <m:t>∗</m:t>
                              </m:r>
                              <m:sSub>
                                <m:sSubPr>
                                  <m:ctrlPr>
                                    <a:rPr lang="en-US" altLang="ja-JP" sz="1100" b="0" i="1" smtClean="0">
                                      <a:latin typeface="Cambria Math" panose="02040503050406030204" pitchFamily="18" charset="0"/>
                                    </a:rPr>
                                  </m:ctrlPr>
                                </m:sSubPr>
                                <m:e>
                                  <m:r>
                                    <a:rPr lang="en-US" altLang="ja-JP" sz="1100" b="0" i="1" smtClean="0">
                                      <a:latin typeface="Cambria Math" panose="02040503050406030204" pitchFamily="18" charset="0"/>
                                    </a:rPr>
                                    <m:t>𝑝</m:t>
                                  </m:r>
                                </m:e>
                                <m:sub>
                                  <m:r>
                                    <a:rPr lang="en-US" altLang="ja-JP" sz="1100" b="0" i="1" smtClean="0">
                                      <a:latin typeface="Cambria Math" panose="02040503050406030204" pitchFamily="18" charset="0"/>
                                    </a:rPr>
                                    <m:t>𝑛</m:t>
                                  </m:r>
                                </m:sub>
                              </m:sSub>
                            </m:e>
                          </m:nary>
                        </m:e>
                      </m:d>
                      <m:r>
                        <a:rPr kumimoji="1" lang="en-US" altLang="ja-JP" sz="1100" b="0" i="1" smtClean="0">
                          <a:latin typeface="Cambria Math" panose="02040503050406030204" pitchFamily="18" charset="0"/>
                          <a:ea typeface="Cambria Math" panose="02040503050406030204" pitchFamily="18" charset="0"/>
                        </a:rPr>
                        <m:t>÷</m:t>
                      </m:r>
                      <m:d>
                        <m:dPr>
                          <m:ctrlPr>
                            <a:rPr lang="en-US" altLang="ja-JP" sz="1100" i="1">
                              <a:solidFill>
                                <a:prstClr val="black"/>
                              </a:solidFill>
                              <a:latin typeface="Cambria Math" panose="02040503050406030204" pitchFamily="18" charset="0"/>
                            </a:rPr>
                          </m:ctrlPr>
                        </m:dPr>
                        <m:e>
                          <m:nary>
                            <m:naryPr>
                              <m:chr m:val="∑"/>
                              <m:ctrlPr>
                                <a:rPr lang="en-US" altLang="ja-JP" sz="1100" i="1">
                                  <a:solidFill>
                                    <a:prstClr val="black"/>
                                  </a:solidFill>
                                  <a:latin typeface="Cambria Math" panose="02040503050406030204" pitchFamily="18" charset="0"/>
                                </a:rPr>
                              </m:ctrlPr>
                            </m:naryPr>
                            <m:sub>
                              <m:r>
                                <m:rPr>
                                  <m:brk m:alnAt="23"/>
                                </m:rPr>
                                <a:rPr lang="en-US" altLang="ja-JP" sz="1100" i="1">
                                  <a:solidFill>
                                    <a:prstClr val="black"/>
                                  </a:solidFill>
                                  <a:latin typeface="Cambria Math" panose="02040503050406030204" pitchFamily="18" charset="0"/>
                                </a:rPr>
                                <m:t>𝑘</m:t>
                              </m:r>
                              <m:r>
                                <a:rPr lang="en-US" altLang="ja-JP" sz="1100" i="1">
                                  <a:solidFill>
                                    <a:prstClr val="black"/>
                                  </a:solidFill>
                                  <a:latin typeface="Cambria Math" panose="02040503050406030204" pitchFamily="18" charset="0"/>
                                </a:rPr>
                                <m:t>=1</m:t>
                              </m:r>
                            </m:sub>
                            <m:sup>
                              <m:r>
                                <a:rPr lang="en-US" altLang="ja-JP" sz="1100" i="1">
                                  <a:solidFill>
                                    <a:prstClr val="black"/>
                                  </a:solidFill>
                                  <a:latin typeface="Cambria Math" panose="02040503050406030204" pitchFamily="18" charset="0"/>
                                </a:rPr>
                                <m:t>𝑛</m:t>
                              </m:r>
                            </m:sup>
                            <m:e>
                              <m:d>
                                <m:dPr>
                                  <m:begChr m:val="|"/>
                                  <m:endChr m:val="|"/>
                                  <m:ctrlPr>
                                    <a:rPr lang="en-US" altLang="ja-JP" sz="1100" i="1">
                                      <a:solidFill>
                                        <a:prstClr val="black"/>
                                      </a:solidFill>
                                      <a:latin typeface="Cambria Math" panose="02040503050406030204" pitchFamily="18" charset="0"/>
                                    </a:rPr>
                                  </m:ctrlPr>
                                </m:dPr>
                                <m:e>
                                  <m:sSub>
                                    <m:sSubPr>
                                      <m:ctrlPr>
                                        <a:rPr lang="en-US" altLang="ja-JP" sz="1100" i="1">
                                          <a:solidFill>
                                            <a:prstClr val="black"/>
                                          </a:solidFill>
                                          <a:latin typeface="Cambria Math" panose="02040503050406030204" pitchFamily="18" charset="0"/>
                                        </a:rPr>
                                      </m:ctrlPr>
                                    </m:sSubPr>
                                    <m:e>
                                      <m:r>
                                        <a:rPr lang="en-US" altLang="ja-JP" sz="1100" b="0" i="1" smtClean="0">
                                          <a:solidFill>
                                            <a:prstClr val="black"/>
                                          </a:solidFill>
                                          <a:latin typeface="Cambria Math" panose="02040503050406030204" pitchFamily="18" charset="0"/>
                                        </a:rPr>
                                        <m:t>𝑣</m:t>
                                      </m:r>
                                    </m:e>
                                    <m:sub>
                                      <m:r>
                                        <a:rPr lang="en-US" altLang="ja-JP" sz="1100" i="1">
                                          <a:solidFill>
                                            <a:prstClr val="black"/>
                                          </a:solidFill>
                                          <a:latin typeface="Cambria Math" panose="02040503050406030204" pitchFamily="18" charset="0"/>
                                        </a:rPr>
                                        <m:t>𝑛</m:t>
                                      </m:r>
                                    </m:sub>
                                  </m:sSub>
                                </m:e>
                              </m:d>
                            </m:e>
                          </m:nary>
                        </m:e>
                      </m:d>
                    </m:oMath>
                  </m:oMathPara>
                </a14:m>
                <a:endParaRPr kumimoji="1" lang="ja-JP" altLang="en-US" dirty="0"/>
              </a:p>
            </p:txBody>
          </p:sp>
        </mc:Choice>
        <mc:Fallback>
          <p:sp>
            <p:nvSpPr>
              <p:cNvPr id="124" name="テキスト ボックス 123">
                <a:extLst>
                  <a:ext uri="{FF2B5EF4-FFF2-40B4-BE49-F238E27FC236}">
                    <a16:creationId xmlns:a16="http://schemas.microsoft.com/office/drawing/2014/main" id="{0C4F8481-E1CD-0E76-699E-1A2FDB5BD28A}"/>
                  </a:ext>
                </a:extLst>
              </p:cNvPr>
              <p:cNvSpPr txBox="1">
                <a:spLocks noRot="1" noChangeAspect="1" noMove="1" noResize="1" noEditPoints="1" noAdjustHandles="1" noChangeArrowheads="1" noChangeShapeType="1" noTextEdit="1"/>
              </p:cNvSpPr>
              <p:nvPr/>
            </p:nvSpPr>
            <p:spPr>
              <a:xfrm>
                <a:off x="8717134" y="4709311"/>
                <a:ext cx="2205476" cy="462178"/>
              </a:xfrm>
              <a:prstGeom prst="rect">
                <a:avLst/>
              </a:prstGeom>
              <a:blipFill>
                <a:blip r:embed="rId31"/>
                <a:stretch>
                  <a:fillRect l="-552" t="-125333" r="-31215" b="-18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5" name="テキスト ボックス 124">
                <a:extLst>
                  <a:ext uri="{FF2B5EF4-FFF2-40B4-BE49-F238E27FC236}">
                    <a16:creationId xmlns:a16="http://schemas.microsoft.com/office/drawing/2014/main" id="{A24CBE84-1AAB-C4A2-C37C-F9954BCD2B4E}"/>
                  </a:ext>
                </a:extLst>
              </p:cNvPr>
              <p:cNvSpPr txBox="1"/>
              <p:nvPr/>
            </p:nvSpPr>
            <p:spPr>
              <a:xfrm>
                <a:off x="8744626" y="5140858"/>
                <a:ext cx="802784" cy="4621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100" b="0" i="1" smtClean="0">
                              <a:latin typeface="Cambria Math" panose="02040503050406030204" pitchFamily="18" charset="0"/>
                            </a:rPr>
                          </m:ctrlPr>
                        </m:groupChrPr>
                        <m:e>
                          <m:sSub>
                            <m:sSubPr>
                              <m:ctrlPr>
                                <a:rPr lang="en-US" altLang="ja-JP" sz="1050" i="1">
                                  <a:solidFill>
                                    <a:prstClr val="black"/>
                                  </a:solidFill>
                                  <a:latin typeface="Cambria Math" panose="02040503050406030204" pitchFamily="18" charset="0"/>
                                </a:rPr>
                              </m:ctrlPr>
                            </m:sSubPr>
                            <m:e>
                              <m:r>
                                <a:rPr lang="en-US" altLang="ja-JP" sz="1050" i="1">
                                  <a:solidFill>
                                    <a:prstClr val="black"/>
                                  </a:solidFill>
                                  <a:latin typeface="Cambria Math" panose="02040503050406030204" pitchFamily="18" charset="0"/>
                                </a:rPr>
                                <m:t>𝑣</m:t>
                              </m:r>
                            </m:e>
                            <m:sub>
                              <m:r>
                                <a:rPr lang="en-US" altLang="ja-JP" sz="1050" i="1">
                                  <a:solidFill>
                                    <a:prstClr val="black"/>
                                  </a:solidFill>
                                  <a:latin typeface="Cambria Math" panose="02040503050406030204" pitchFamily="18" charset="0"/>
                                </a:rPr>
                                <m:t>𝑠𝑢𝑚</m:t>
                              </m:r>
                            </m:sub>
                          </m:sSub>
                        </m:e>
                      </m:groupChr>
                      <m:r>
                        <a:rPr kumimoji="1" lang="en-US" altLang="ja-JP" sz="1100" b="0" i="1" smtClean="0">
                          <a:latin typeface="Cambria Math" panose="02040503050406030204" pitchFamily="18" charset="0"/>
                        </a:rPr>
                        <m:t>=</m:t>
                      </m:r>
                      <m:nary>
                        <m:naryPr>
                          <m:chr m:val="∑"/>
                          <m:ctrlPr>
                            <a:rPr lang="en-US" altLang="ja-JP" sz="1100" i="1">
                              <a:solidFill>
                                <a:prstClr val="black"/>
                              </a:solidFill>
                              <a:latin typeface="Cambria Math" panose="02040503050406030204" pitchFamily="18" charset="0"/>
                            </a:rPr>
                          </m:ctrlPr>
                        </m:naryPr>
                        <m:sub>
                          <m:r>
                            <m:rPr>
                              <m:brk m:alnAt="23"/>
                            </m:rPr>
                            <a:rPr lang="en-US" altLang="ja-JP" sz="1100" i="1">
                              <a:solidFill>
                                <a:prstClr val="black"/>
                              </a:solidFill>
                              <a:latin typeface="Cambria Math" panose="02040503050406030204" pitchFamily="18" charset="0"/>
                            </a:rPr>
                            <m:t>𝑘</m:t>
                          </m:r>
                          <m:r>
                            <a:rPr lang="en-US" altLang="ja-JP" sz="1100" i="1">
                              <a:solidFill>
                                <a:prstClr val="black"/>
                              </a:solidFill>
                              <a:latin typeface="Cambria Math" panose="02040503050406030204" pitchFamily="18" charset="0"/>
                            </a:rPr>
                            <m:t>=1</m:t>
                          </m:r>
                        </m:sub>
                        <m:sup>
                          <m:r>
                            <a:rPr lang="en-US" altLang="ja-JP" sz="1100" i="1">
                              <a:solidFill>
                                <a:prstClr val="black"/>
                              </a:solidFill>
                              <a:latin typeface="Cambria Math" panose="02040503050406030204" pitchFamily="18" charset="0"/>
                            </a:rPr>
                            <m:t>𝑛</m:t>
                          </m:r>
                        </m:sup>
                        <m:e>
                          <m:groupChr>
                            <m:groupChrPr>
                              <m:chr m:val="→"/>
                              <m:pos m:val="top"/>
                              <m:ctrlPr>
                                <a:rPr lang="en-US" altLang="ja-JP" sz="1100" i="1" smtClean="0">
                                  <a:solidFill>
                                    <a:prstClr val="black"/>
                                  </a:solidFill>
                                  <a:latin typeface="Cambria Math" panose="02040503050406030204" pitchFamily="18" charset="0"/>
                                </a:rPr>
                              </m:ctrlPr>
                            </m:groupChrPr>
                            <m:e>
                              <m:sSub>
                                <m:sSubPr>
                                  <m:ctrlPr>
                                    <a:rPr lang="en-US" altLang="ja-JP" sz="1100" i="1" smtClean="0">
                                      <a:solidFill>
                                        <a:prstClr val="black"/>
                                      </a:solidFill>
                                      <a:latin typeface="Cambria Math" panose="02040503050406030204" pitchFamily="18" charset="0"/>
                                    </a:rPr>
                                  </m:ctrlPr>
                                </m:sSubPr>
                                <m:e>
                                  <m:r>
                                    <a:rPr lang="en-US" altLang="ja-JP" sz="1100" b="0" i="1" smtClean="0">
                                      <a:solidFill>
                                        <a:prstClr val="black"/>
                                      </a:solidFill>
                                      <a:latin typeface="Cambria Math" panose="02040503050406030204" pitchFamily="18" charset="0"/>
                                    </a:rPr>
                                    <m:t>𝑣</m:t>
                                  </m:r>
                                </m:e>
                                <m:sub>
                                  <m:r>
                                    <a:rPr lang="en-US" altLang="ja-JP" sz="1100" b="0" i="1" smtClean="0">
                                      <a:solidFill>
                                        <a:prstClr val="black"/>
                                      </a:solidFill>
                                      <a:latin typeface="Cambria Math" panose="02040503050406030204" pitchFamily="18" charset="0"/>
                                    </a:rPr>
                                    <m:t>𝑛</m:t>
                                  </m:r>
                                </m:sub>
                              </m:sSub>
                            </m:e>
                          </m:groupChr>
                        </m:e>
                      </m:nary>
                    </m:oMath>
                  </m:oMathPara>
                </a14:m>
                <a:endParaRPr kumimoji="1" lang="ja-JP" altLang="en-US" dirty="0"/>
              </a:p>
            </p:txBody>
          </p:sp>
        </mc:Choice>
        <mc:Fallback>
          <p:sp>
            <p:nvSpPr>
              <p:cNvPr id="125" name="テキスト ボックス 124">
                <a:extLst>
                  <a:ext uri="{FF2B5EF4-FFF2-40B4-BE49-F238E27FC236}">
                    <a16:creationId xmlns:a16="http://schemas.microsoft.com/office/drawing/2014/main" id="{A24CBE84-1AAB-C4A2-C37C-F9954BCD2B4E}"/>
                  </a:ext>
                </a:extLst>
              </p:cNvPr>
              <p:cNvSpPr txBox="1">
                <a:spLocks noRot="1" noChangeAspect="1" noMove="1" noResize="1" noEditPoints="1" noAdjustHandles="1" noChangeArrowheads="1" noChangeShapeType="1" noTextEdit="1"/>
              </p:cNvSpPr>
              <p:nvPr/>
            </p:nvSpPr>
            <p:spPr>
              <a:xfrm>
                <a:off x="8744626" y="5140858"/>
                <a:ext cx="802784" cy="462178"/>
              </a:xfrm>
              <a:prstGeom prst="rect">
                <a:avLst/>
              </a:prstGeom>
              <a:blipFill>
                <a:blip r:embed="rId32"/>
                <a:stretch>
                  <a:fillRect l="-11364" t="-122368" r="-110606" b="-1842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6" name="テキスト ボックス 125">
                <a:extLst>
                  <a:ext uri="{FF2B5EF4-FFF2-40B4-BE49-F238E27FC236}">
                    <a16:creationId xmlns:a16="http://schemas.microsoft.com/office/drawing/2014/main" id="{6DC6BAC1-4A8E-8D3F-1CCD-75C8CEA76133}"/>
                  </a:ext>
                </a:extLst>
              </p:cNvPr>
              <p:cNvSpPr txBox="1"/>
              <p:nvPr/>
            </p:nvSpPr>
            <p:spPr>
              <a:xfrm>
                <a:off x="8735630" y="6151282"/>
                <a:ext cx="915314" cy="237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100" i="1" smtClean="0">
                              <a:latin typeface="Cambria Math" panose="02040503050406030204" pitchFamily="18" charset="0"/>
                            </a:rPr>
                          </m:ctrlPr>
                        </m:groupChrPr>
                        <m:e>
                          <m:sSub>
                            <m:sSubPr>
                              <m:ctrlPr>
                                <a:rPr kumimoji="1" lang="en-US" altLang="ja-JP" sz="1100" i="1" smtClean="0">
                                  <a:latin typeface="Cambria Math" panose="02040503050406030204" pitchFamily="18" charset="0"/>
                                </a:rPr>
                              </m:ctrlPr>
                            </m:sSubPr>
                            <m:e>
                              <m:r>
                                <a:rPr kumimoji="1" lang="en-US" altLang="ja-JP" sz="1100" b="0" i="1" smtClean="0">
                                  <a:latin typeface="Cambria Math" panose="02040503050406030204" pitchFamily="18" charset="0"/>
                                </a:rPr>
                                <m:t>𝑣</m:t>
                              </m:r>
                            </m:e>
                            <m:sub>
                              <m:r>
                                <a:rPr kumimoji="1" lang="en-US" altLang="ja-JP" sz="1100" b="0" i="1" smtClean="0">
                                  <a:latin typeface="Cambria Math" panose="02040503050406030204" pitchFamily="18" charset="0"/>
                                </a:rPr>
                                <m:t>𝑛</m:t>
                              </m:r>
                            </m:sub>
                          </m:sSub>
                        </m:e>
                      </m:groupChr>
                      <m:r>
                        <a:rPr kumimoji="1" lang="en-US" altLang="ja-JP" sz="1100" b="0" i="1" smtClean="0">
                          <a:latin typeface="Cambria Math" panose="02040503050406030204" pitchFamily="18" charset="0"/>
                        </a:rPr>
                        <m:t>=</m:t>
                      </m:r>
                      <m:groupChr>
                        <m:groupChrPr>
                          <m:chr m:val="→"/>
                          <m:pos m:val="top"/>
                          <m:ctrlPr>
                            <a:rPr kumimoji="1" lang="en-US" altLang="ja-JP" sz="1100" b="0" i="1" smtClean="0">
                              <a:latin typeface="Cambria Math" panose="02040503050406030204" pitchFamily="18" charset="0"/>
                            </a:rPr>
                          </m:ctrlPr>
                        </m:groupChrPr>
                        <m:e>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𝑣</m:t>
                              </m:r>
                            </m:e>
                            <m:sub>
                              <m:r>
                                <a:rPr kumimoji="1" lang="en-US" altLang="ja-JP" sz="1100" b="0" i="1" smtClean="0">
                                  <a:latin typeface="Cambria Math" panose="02040503050406030204" pitchFamily="18" charset="0"/>
                                </a:rPr>
                                <m:t>𝑠𝑢𝑚</m:t>
                              </m:r>
                            </m:sub>
                          </m:sSub>
                        </m:e>
                      </m:groupChr>
                      <m:r>
                        <a:rPr kumimoji="1" lang="en-US" altLang="ja-JP" sz="1100" b="0" i="1" smtClean="0">
                          <a:latin typeface="Cambria Math" panose="02040503050406030204" pitchFamily="18" charset="0"/>
                        </a:rPr>
                        <m:t>+</m:t>
                      </m:r>
                      <m:groupChr>
                        <m:groupChrPr>
                          <m:chr m:val="→"/>
                          <m:pos m:val="top"/>
                          <m:ctrlPr>
                            <a:rPr kumimoji="1" lang="en-US" altLang="ja-JP" sz="1100" b="0" i="1" smtClean="0">
                              <a:latin typeface="Cambria Math" panose="02040503050406030204" pitchFamily="18" charset="0"/>
                            </a:rPr>
                          </m:ctrlPr>
                        </m:groupChrPr>
                        <m:e>
                          <m:sSub>
                            <m:sSubPr>
                              <m:ctrlPr>
                                <a:rPr kumimoji="1" lang="en-US" altLang="ja-JP" sz="1100" b="0" i="1" smtClean="0">
                                  <a:latin typeface="Cambria Math" panose="02040503050406030204" pitchFamily="18" charset="0"/>
                                </a:rPr>
                              </m:ctrlPr>
                            </m:sSubPr>
                            <m:e>
                              <m:r>
                                <a:rPr kumimoji="1" lang="en-US" altLang="ja-JP" sz="1100" b="0" i="1" smtClean="0">
                                  <a:latin typeface="Cambria Math" panose="02040503050406030204" pitchFamily="18" charset="0"/>
                                </a:rPr>
                                <m:t>𝑚</m:t>
                              </m:r>
                            </m:e>
                            <m:sub>
                              <m:r>
                                <a:rPr kumimoji="1" lang="en-US" altLang="ja-JP" sz="1100" b="0" i="1" smtClean="0">
                                  <a:latin typeface="Cambria Math" panose="02040503050406030204" pitchFamily="18" charset="0"/>
                                </a:rPr>
                                <m:t>𝑛</m:t>
                              </m:r>
                            </m:sub>
                          </m:sSub>
                        </m:e>
                      </m:groupChr>
                    </m:oMath>
                  </m:oMathPara>
                </a14:m>
                <a:endParaRPr kumimoji="1" lang="ja-JP" altLang="en-US" dirty="0"/>
              </a:p>
            </p:txBody>
          </p:sp>
        </mc:Choice>
        <mc:Fallback>
          <p:sp>
            <p:nvSpPr>
              <p:cNvPr id="126" name="テキスト ボックス 125">
                <a:extLst>
                  <a:ext uri="{FF2B5EF4-FFF2-40B4-BE49-F238E27FC236}">
                    <a16:creationId xmlns:a16="http://schemas.microsoft.com/office/drawing/2014/main" id="{6DC6BAC1-4A8E-8D3F-1CCD-75C8CEA76133}"/>
                  </a:ext>
                </a:extLst>
              </p:cNvPr>
              <p:cNvSpPr txBox="1">
                <a:spLocks noRot="1" noChangeAspect="1" noMove="1" noResize="1" noEditPoints="1" noAdjustHandles="1" noChangeArrowheads="1" noChangeShapeType="1" noTextEdit="1"/>
              </p:cNvSpPr>
              <p:nvPr/>
            </p:nvSpPr>
            <p:spPr>
              <a:xfrm>
                <a:off x="8735630" y="6151282"/>
                <a:ext cx="915314" cy="237181"/>
              </a:xfrm>
              <a:prstGeom prst="rect">
                <a:avLst/>
              </a:prstGeom>
              <a:blipFill>
                <a:blip r:embed="rId33"/>
                <a:stretch>
                  <a:fillRect l="-9333" t="-28205" b="-358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7" name="テキスト ボックス 126">
                <a:extLst>
                  <a:ext uri="{FF2B5EF4-FFF2-40B4-BE49-F238E27FC236}">
                    <a16:creationId xmlns:a16="http://schemas.microsoft.com/office/drawing/2014/main" id="{32B5BD2B-83FA-D73B-A3B0-464575C198CA}"/>
                  </a:ext>
                </a:extLst>
              </p:cNvPr>
              <p:cNvSpPr txBox="1"/>
              <p:nvPr/>
            </p:nvSpPr>
            <p:spPr>
              <a:xfrm>
                <a:off x="8673118" y="5850710"/>
                <a:ext cx="2334613" cy="258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en-US" altLang="ja-JP" sz="1200" i="1" smtClean="0">
                              <a:latin typeface="Cambria Math" panose="02040503050406030204" pitchFamily="18" charset="0"/>
                            </a:rPr>
                          </m:ctrlPr>
                        </m:groupChrPr>
                        <m:e>
                          <m:sSub>
                            <m:sSubPr>
                              <m:ctrlPr>
                                <a:rPr kumimoji="1" lang="en-US" altLang="ja-JP" sz="1200" i="1" smtClean="0">
                                  <a:latin typeface="Cambria Math" panose="02040503050406030204" pitchFamily="18" charset="0"/>
                                </a:rPr>
                              </m:ctrlPr>
                            </m:sSubPr>
                            <m:e>
                              <m:r>
                                <a:rPr kumimoji="1" lang="en-US" altLang="ja-JP" sz="1200" b="0" i="1" smtClean="0">
                                  <a:latin typeface="Cambria Math" panose="02040503050406030204" pitchFamily="18" charset="0"/>
                                </a:rPr>
                                <m:t>𝑚</m:t>
                              </m:r>
                            </m:e>
                            <m:sub>
                              <m:r>
                                <a:rPr kumimoji="1" lang="en-US" altLang="ja-JP" sz="1200" b="0" i="1" smtClean="0">
                                  <a:latin typeface="Cambria Math" panose="02040503050406030204" pitchFamily="18" charset="0"/>
                                </a:rPr>
                                <m:t>𝑛</m:t>
                              </m:r>
                            </m:sub>
                          </m:sSub>
                        </m:e>
                      </m:groupChr>
                      <m:r>
                        <a:rPr lang="en-US" altLang="ja-JP" sz="1200" b="0" i="1">
                          <a:latin typeface="Cambria Math" panose="02040503050406030204" pitchFamily="18" charset="0"/>
                        </a:rPr>
                        <m:t>=</m:t>
                      </m:r>
                      <m:r>
                        <a:rPr lang="en-US" altLang="ja-JP" sz="1200" b="0" i="1">
                          <a:latin typeface="Cambria Math" panose="02040503050406030204" pitchFamily="18" charset="0"/>
                        </a:rPr>
                        <m:t>𝐶𝑟𝑜𝑠𝑠</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𝐶𝑟𝑜𝑠𝑠</m:t>
                          </m:r>
                          <m:r>
                            <a:rPr lang="en-US" altLang="ja-JP" sz="1200" b="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𝑣</m:t>
                              </m:r>
                            </m:e>
                            <m:sub>
                              <m:r>
                                <a:rPr lang="en-US" altLang="ja-JP" sz="1200" b="0" i="1" smtClean="0">
                                  <a:latin typeface="Cambria Math" panose="02040503050406030204" pitchFamily="18" charset="0"/>
                                </a:rPr>
                                <m:t>𝑠𝑢𝑚</m:t>
                              </m:r>
                            </m:sub>
                          </m:sSub>
                          <m:r>
                            <a:rPr lang="en-US" altLang="ja-JP" sz="1200" b="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𝑛</m:t>
                              </m:r>
                            </m:sub>
                          </m:sSub>
                          <m:r>
                            <a:rPr lang="en-US" altLang="ja-JP" sz="1200" b="0" i="1" smtClean="0">
                              <a:latin typeface="Cambria Math" panose="02040503050406030204" pitchFamily="18" charset="0"/>
                            </a:rPr>
                            <m:t>)</m:t>
                          </m:r>
                          <m:r>
                            <a:rPr lang="en-US" altLang="ja-JP" sz="1200" b="0" i="1">
                              <a:latin typeface="Cambria Math" panose="02040503050406030204" pitchFamily="18" charset="0"/>
                            </a:rPr>
                            <m:t>,</m:t>
                          </m:r>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𝑛</m:t>
                              </m:r>
                            </m:sub>
                          </m:sSub>
                          <m:r>
                            <a:rPr lang="en-US" altLang="ja-JP" sz="1200" b="0" i="1" smtClean="0">
                              <a:latin typeface="Cambria Math" panose="02040503050406030204" pitchFamily="18" charset="0"/>
                            </a:rPr>
                            <m:t> </m:t>
                          </m:r>
                        </m:e>
                      </m:d>
                    </m:oMath>
                  </m:oMathPara>
                </a14:m>
                <a:endParaRPr kumimoji="1" lang="ja-JP" altLang="en-US" sz="1200" dirty="0"/>
              </a:p>
            </p:txBody>
          </p:sp>
        </mc:Choice>
        <mc:Fallback>
          <p:sp>
            <p:nvSpPr>
              <p:cNvPr id="127" name="テキスト ボックス 126">
                <a:extLst>
                  <a:ext uri="{FF2B5EF4-FFF2-40B4-BE49-F238E27FC236}">
                    <a16:creationId xmlns:a16="http://schemas.microsoft.com/office/drawing/2014/main" id="{32B5BD2B-83FA-D73B-A3B0-464575C198CA}"/>
                  </a:ext>
                </a:extLst>
              </p:cNvPr>
              <p:cNvSpPr txBox="1">
                <a:spLocks noRot="1" noChangeAspect="1" noMove="1" noResize="1" noEditPoints="1" noAdjustHandles="1" noChangeArrowheads="1" noChangeShapeType="1" noTextEdit="1"/>
              </p:cNvSpPr>
              <p:nvPr/>
            </p:nvSpPr>
            <p:spPr>
              <a:xfrm>
                <a:off x="8673118" y="5850710"/>
                <a:ext cx="2334613" cy="258725"/>
              </a:xfrm>
              <a:prstGeom prst="rect">
                <a:avLst/>
              </a:prstGeom>
              <a:blipFill>
                <a:blip r:embed="rId34"/>
                <a:stretch>
                  <a:fillRect t="-2381" b="-9524"/>
                </a:stretch>
              </a:blipFill>
            </p:spPr>
            <p:txBody>
              <a:bodyPr/>
              <a:lstStyle/>
              <a:p>
                <a:r>
                  <a:rPr lang="ja-JP" altLang="en-US">
                    <a:noFill/>
                  </a:rPr>
                  <a:t> </a:t>
                </a:r>
              </a:p>
            </p:txBody>
          </p:sp>
        </mc:Fallback>
      </mc:AlternateContent>
      <p:sp>
        <p:nvSpPr>
          <p:cNvPr id="128" name="テキスト ボックス 127">
            <a:extLst>
              <a:ext uri="{FF2B5EF4-FFF2-40B4-BE49-F238E27FC236}">
                <a16:creationId xmlns:a16="http://schemas.microsoft.com/office/drawing/2014/main" id="{A8025EED-23F8-349D-7D63-53C3234535EF}"/>
              </a:ext>
            </a:extLst>
          </p:cNvPr>
          <p:cNvSpPr txBox="1"/>
          <p:nvPr/>
        </p:nvSpPr>
        <p:spPr>
          <a:xfrm>
            <a:off x="8696291" y="6411865"/>
            <a:ext cx="1841469" cy="253916"/>
          </a:xfrm>
          <a:prstGeom prst="rect">
            <a:avLst/>
          </a:prstGeom>
          <a:noFill/>
        </p:spPr>
        <p:txBody>
          <a:bodyPr wrap="square" rtlCol="0">
            <a:spAutoFit/>
          </a:bodyPr>
          <a:lstStyle/>
          <a:p>
            <a:r>
              <a:rPr kumimoji="1" lang="ja-JP" altLang="en-US" sz="1050" dirty="0"/>
              <a:t>で求めることができる</a:t>
            </a:r>
            <a:endParaRPr kumimoji="1" lang="en-US" altLang="ja-JP" sz="1050" dirty="0"/>
          </a:p>
        </p:txBody>
      </p:sp>
      <p:sp>
        <p:nvSpPr>
          <p:cNvPr id="6" name="テキスト ボックス 5">
            <a:extLst>
              <a:ext uri="{FF2B5EF4-FFF2-40B4-BE49-F238E27FC236}">
                <a16:creationId xmlns:a16="http://schemas.microsoft.com/office/drawing/2014/main" id="{B241FD5A-9BCA-6895-BAF0-DCD0161EA13C}"/>
              </a:ext>
            </a:extLst>
          </p:cNvPr>
          <p:cNvSpPr txBox="1"/>
          <p:nvPr/>
        </p:nvSpPr>
        <p:spPr>
          <a:xfrm>
            <a:off x="2678942" y="2777917"/>
            <a:ext cx="3175030" cy="276999"/>
          </a:xfrm>
          <a:prstGeom prst="rect">
            <a:avLst/>
          </a:prstGeom>
          <a:noFill/>
        </p:spPr>
        <p:txBody>
          <a:bodyPr wrap="square" rtlCol="0">
            <a:spAutoFit/>
          </a:bodyPr>
          <a:lstStyle/>
          <a:p>
            <a:r>
              <a:rPr lang="en-US" altLang="ja-JP" sz="1200" dirty="0"/>
              <a:t>Unity</a:t>
            </a:r>
            <a:r>
              <a:rPr lang="ja-JP" altLang="en-US" sz="1200" dirty="0"/>
              <a:t>物理演算</a:t>
            </a:r>
            <a:endParaRPr kumimoji="1" lang="ja-JP" altLang="en-US" sz="1200" dirty="0"/>
          </a:p>
        </p:txBody>
      </p:sp>
      <p:cxnSp>
        <p:nvCxnSpPr>
          <p:cNvPr id="16" name="直線コネクタ 15">
            <a:extLst>
              <a:ext uri="{FF2B5EF4-FFF2-40B4-BE49-F238E27FC236}">
                <a16:creationId xmlns:a16="http://schemas.microsoft.com/office/drawing/2014/main" id="{8613F400-85A9-D14E-9C91-2F260E10797D}"/>
              </a:ext>
            </a:extLst>
          </p:cNvPr>
          <p:cNvCxnSpPr/>
          <p:nvPr/>
        </p:nvCxnSpPr>
        <p:spPr>
          <a:xfrm>
            <a:off x="3557665" y="3669565"/>
            <a:ext cx="38305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05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フローチャート: 処理 197">
            <a:extLst>
              <a:ext uri="{FF2B5EF4-FFF2-40B4-BE49-F238E27FC236}">
                <a16:creationId xmlns:a16="http://schemas.microsoft.com/office/drawing/2014/main" id="{F5556377-5844-F631-9772-7B2C9C348A65}"/>
              </a:ext>
            </a:extLst>
          </p:cNvPr>
          <p:cNvSpPr/>
          <p:nvPr/>
        </p:nvSpPr>
        <p:spPr>
          <a:xfrm>
            <a:off x="8653763" y="3104266"/>
            <a:ext cx="3596293" cy="3799279"/>
          </a:xfrm>
          <a:prstGeom prst="flowChartProcess">
            <a:avLst/>
          </a:prstGeom>
          <a:solidFill>
            <a:schemeClr val="accent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2" name="直線矢印コネクタ 191">
            <a:extLst>
              <a:ext uri="{FF2B5EF4-FFF2-40B4-BE49-F238E27FC236}">
                <a16:creationId xmlns:a16="http://schemas.microsoft.com/office/drawing/2014/main" id="{4C6D4F29-CDDC-F96A-85D6-15064C300D42}"/>
              </a:ext>
            </a:extLst>
          </p:cNvPr>
          <p:cNvCxnSpPr>
            <a:cxnSpLocks/>
          </p:cNvCxnSpPr>
          <p:nvPr/>
        </p:nvCxnSpPr>
        <p:spPr>
          <a:xfrm flipV="1">
            <a:off x="7076692" y="3528653"/>
            <a:ext cx="294584" cy="5307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21822DCF-4DBC-B510-AC00-93841B22B7CE}"/>
              </a:ext>
            </a:extLst>
          </p:cNvPr>
          <p:cNvSpPr txBox="1"/>
          <p:nvPr/>
        </p:nvSpPr>
        <p:spPr>
          <a:xfrm>
            <a:off x="84531" y="1628493"/>
            <a:ext cx="5561881" cy="461665"/>
          </a:xfrm>
          <a:prstGeom prst="rect">
            <a:avLst/>
          </a:prstGeom>
          <a:noFill/>
        </p:spPr>
        <p:txBody>
          <a:bodyPr wrap="square" rtlCol="0">
            <a:spAutoFit/>
          </a:bodyPr>
          <a:lstStyle/>
          <a:p>
            <a:r>
              <a:rPr kumimoji="1" lang="ja-JP" altLang="en-US" sz="2400" dirty="0"/>
              <a:t>接触の判定方法（多角形同士の場合）</a:t>
            </a:r>
          </a:p>
        </p:txBody>
      </p:sp>
      <p:cxnSp>
        <p:nvCxnSpPr>
          <p:cNvPr id="9" name="直線コネクタ 8">
            <a:extLst>
              <a:ext uri="{FF2B5EF4-FFF2-40B4-BE49-F238E27FC236}">
                <a16:creationId xmlns:a16="http://schemas.microsoft.com/office/drawing/2014/main" id="{9B2DBC33-0345-7FDE-08C6-0A92E79AF65D}"/>
              </a:ext>
            </a:extLst>
          </p:cNvPr>
          <p:cNvCxnSpPr>
            <a:cxnSpLocks/>
          </p:cNvCxnSpPr>
          <p:nvPr/>
        </p:nvCxnSpPr>
        <p:spPr>
          <a:xfrm>
            <a:off x="11668516" y="2632332"/>
            <a:ext cx="30652" cy="4479547"/>
          </a:xfrm>
          <a:prstGeom prst="line">
            <a:avLst/>
          </a:prstGeom>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6AC3723-64DE-2F02-DE77-C558C3D6E7E0}"/>
              </a:ext>
            </a:extLst>
          </p:cNvPr>
          <p:cNvSpPr txBox="1"/>
          <p:nvPr/>
        </p:nvSpPr>
        <p:spPr>
          <a:xfrm>
            <a:off x="209907" y="4081227"/>
            <a:ext cx="2081814" cy="1384995"/>
          </a:xfrm>
          <a:prstGeom prst="rect">
            <a:avLst/>
          </a:prstGeom>
          <a:noFill/>
        </p:spPr>
        <p:txBody>
          <a:bodyPr wrap="square" rtlCol="0">
            <a:spAutoFit/>
          </a:bodyPr>
          <a:lstStyle/>
          <a:p>
            <a:r>
              <a:rPr lang="ja-JP" altLang="en-US" sz="1200" dirty="0"/>
              <a:t>接触はお互いの頂点と面、もしくは辺と辺の接触で表現する</a:t>
            </a:r>
            <a:endParaRPr lang="en-US" altLang="ja-JP" sz="1200" dirty="0"/>
          </a:p>
          <a:p>
            <a:r>
              <a:rPr lang="ja-JP" altLang="en-US" sz="1200" dirty="0"/>
              <a:t>上図のように面同士の接触が起きた際も頂点と面の接触の組み合わせで表すことができる</a:t>
            </a:r>
            <a:endParaRPr lang="en-US" altLang="ja-JP" sz="1200" dirty="0"/>
          </a:p>
        </p:txBody>
      </p:sp>
      <p:sp>
        <p:nvSpPr>
          <p:cNvPr id="28" name="正方形/長方形 27">
            <a:extLst>
              <a:ext uri="{FF2B5EF4-FFF2-40B4-BE49-F238E27FC236}">
                <a16:creationId xmlns:a16="http://schemas.microsoft.com/office/drawing/2014/main" id="{1929C724-933D-EF99-6981-DB7D73E10D1F}"/>
              </a:ext>
            </a:extLst>
          </p:cNvPr>
          <p:cNvSpPr/>
          <p:nvPr/>
        </p:nvSpPr>
        <p:spPr>
          <a:xfrm>
            <a:off x="770216" y="2457536"/>
            <a:ext cx="1039056" cy="951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EE80EB08-C32E-F583-5FF3-A6B1A9AC60AC}"/>
              </a:ext>
            </a:extLst>
          </p:cNvPr>
          <p:cNvSpPr/>
          <p:nvPr/>
        </p:nvSpPr>
        <p:spPr>
          <a:xfrm>
            <a:off x="150828" y="3416195"/>
            <a:ext cx="2381414" cy="320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テキスト ボックス 99">
            <a:extLst>
              <a:ext uri="{FF2B5EF4-FFF2-40B4-BE49-F238E27FC236}">
                <a16:creationId xmlns:a16="http://schemas.microsoft.com/office/drawing/2014/main" id="{8C50B850-3AA2-2155-0888-0173B1CE13FA}"/>
              </a:ext>
            </a:extLst>
          </p:cNvPr>
          <p:cNvSpPr txBox="1"/>
          <p:nvPr/>
        </p:nvSpPr>
        <p:spPr>
          <a:xfrm>
            <a:off x="2690042" y="2402357"/>
            <a:ext cx="4963783" cy="338554"/>
          </a:xfrm>
          <a:prstGeom prst="rect">
            <a:avLst/>
          </a:prstGeom>
          <a:noFill/>
        </p:spPr>
        <p:txBody>
          <a:bodyPr wrap="square" rtlCol="0">
            <a:spAutoFit/>
          </a:bodyPr>
          <a:lstStyle/>
          <a:p>
            <a:r>
              <a:rPr lang="ja-JP" altLang="en-US" sz="1600" u="sng" dirty="0"/>
              <a:t>すべての面と頂点の組み合わせに対しての処理手順</a:t>
            </a:r>
            <a:endParaRPr lang="en-US" altLang="ja-JP" sz="1600" u="sng" dirty="0"/>
          </a:p>
        </p:txBody>
      </p:sp>
      <mc:AlternateContent xmlns:mc="http://schemas.openxmlformats.org/markup-compatibility/2006">
        <mc:Choice xmlns:a14="http://schemas.microsoft.com/office/drawing/2010/main" Requires="a14">
          <p:sp>
            <p:nvSpPr>
              <p:cNvPr id="109" name="テキスト ボックス 108">
                <a:extLst>
                  <a:ext uri="{FF2B5EF4-FFF2-40B4-BE49-F238E27FC236}">
                    <a16:creationId xmlns:a16="http://schemas.microsoft.com/office/drawing/2014/main" id="{3D0A9867-81BF-8F83-0A5F-40E7789BC6B3}"/>
                  </a:ext>
                </a:extLst>
              </p:cNvPr>
              <p:cNvSpPr txBox="1"/>
              <p:nvPr/>
            </p:nvSpPr>
            <p:spPr>
              <a:xfrm>
                <a:off x="2719670" y="4924934"/>
                <a:ext cx="2018565" cy="1150571"/>
              </a:xfrm>
              <a:prstGeom prst="rect">
                <a:avLst/>
              </a:prstGeom>
              <a:noFill/>
            </p:spPr>
            <p:txBody>
              <a:bodyPr wrap="square" rtlCol="0">
                <a:spAutoFit/>
              </a:bodyPr>
              <a:lstStyle/>
              <a:p>
                <a:r>
                  <a:rPr lang="ja-JP" altLang="en-US" sz="1050" dirty="0"/>
                  <a:t>面</a:t>
                </a:r>
                <a14:m>
                  <m:oMath xmlns:m="http://schemas.openxmlformats.org/officeDocument/2006/math">
                    <m:r>
                      <a:rPr lang="en-US" altLang="ja-JP" sz="1050" b="0" i="1" smtClean="0">
                        <a:latin typeface="Cambria Math" panose="02040503050406030204" pitchFamily="18" charset="0"/>
                      </a:rPr>
                      <m:t>𝑎𝑏𝑐𝑑</m:t>
                    </m:r>
                  </m:oMath>
                </a14:m>
                <a:r>
                  <a:rPr lang="ja-JP" altLang="en-US" sz="1050" dirty="0"/>
                  <a:t>の任意の頂点</a:t>
                </a:r>
                <a14:m>
                  <m:oMath xmlns:m="http://schemas.openxmlformats.org/officeDocument/2006/math">
                    <m:r>
                      <a:rPr lang="en-US" altLang="ja-JP" sz="1050" b="0" i="1" smtClean="0">
                        <a:latin typeface="Cambria Math" panose="02040503050406030204" pitchFamily="18" charset="0"/>
                      </a:rPr>
                      <m:t>𝑎</m:t>
                    </m:r>
                    <m:r>
                      <a:rPr lang="en-US" altLang="ja-JP" sz="1050" b="0" i="1" smtClean="0">
                        <a:latin typeface="Cambria Math" panose="02040503050406030204" pitchFamily="18" charset="0"/>
                      </a:rPr>
                      <m:t>,</m:t>
                    </m:r>
                    <m: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m:t>
                    </m:r>
                    <m:r>
                      <a:rPr lang="en-US" altLang="ja-JP" sz="1050" b="0" i="1" smtClean="0">
                        <a:latin typeface="Cambria Math" panose="02040503050406030204" pitchFamily="18" charset="0"/>
                      </a:rPr>
                      <m:t>𝑐</m:t>
                    </m:r>
                  </m:oMath>
                </a14:m>
                <a:r>
                  <a:rPr lang="ja-JP" altLang="en-US" sz="1050" dirty="0"/>
                  <a:t>からベクトル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𝑎</m:t>
                        </m:r>
                      </m:e>
                    </m:groupChr>
                    <m:r>
                      <a:rPr lang="en-US" altLang="ja-JP" sz="1050" b="0" i="1" smtClean="0">
                        <a:latin typeface="Cambria Math" panose="02040503050406030204" pitchFamily="18" charset="0"/>
                      </a:rPr>
                      <m:t>,</m:t>
                    </m:r>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𝑏</m:t>
                        </m:r>
                        <m:r>
                          <a:rPr lang="en-US" altLang="ja-JP" sz="1050" b="0" i="1" smtClean="0">
                            <a:latin typeface="Cambria Math" panose="02040503050406030204" pitchFamily="18" charset="0"/>
                          </a:rPr>
                          <m:t>𝑐</m:t>
                        </m:r>
                      </m:e>
                    </m:groupChr>
                  </m:oMath>
                </a14:m>
                <a:r>
                  <a:rPr lang="ja-JP" altLang="en-US" sz="1050" dirty="0"/>
                  <a:t>を求める</a:t>
                </a:r>
                <a:r>
                  <a:rPr lang="en-US" altLang="ja-JP" sz="1050" dirty="0"/>
                  <a:t>(1)</a:t>
                </a:r>
                <a:endParaRPr lang="en-US" altLang="ja-JP" sz="1000" dirty="0"/>
              </a:p>
              <a:p>
                <a:endParaRPr lang="en-US" altLang="ja-JP" sz="1050" dirty="0"/>
              </a:p>
              <a:p>
                <a:r>
                  <a:rPr lang="ja-JP" altLang="en-US" sz="1050" dirty="0"/>
                  <a:t>二つのベクトルの外積から面の法線ベクトル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𝑛</m:t>
                        </m:r>
                      </m:e>
                    </m:groupChr>
                  </m:oMath>
                </a14:m>
                <a:r>
                  <a:rPr lang="ja-JP" altLang="en-US" sz="1050" dirty="0"/>
                  <a:t>を</a:t>
                </a:r>
                <a:endParaRPr lang="en-US" altLang="ja-JP" sz="1050" dirty="0"/>
              </a:p>
              <a:p>
                <a:r>
                  <a:rPr lang="ja-JP" altLang="en-US" sz="1050" dirty="0"/>
                  <a:t>求める</a:t>
                </a:r>
                <a:r>
                  <a:rPr lang="en-US" altLang="ja-JP" sz="1050" dirty="0"/>
                  <a:t>(2)</a:t>
                </a:r>
                <a:endParaRPr lang="en-US" altLang="ja-JP" sz="1100" dirty="0"/>
              </a:p>
            </p:txBody>
          </p:sp>
        </mc:Choice>
        <mc:Fallback>
          <p:sp>
            <p:nvSpPr>
              <p:cNvPr id="109" name="テキスト ボックス 108">
                <a:extLst>
                  <a:ext uri="{FF2B5EF4-FFF2-40B4-BE49-F238E27FC236}">
                    <a16:creationId xmlns:a16="http://schemas.microsoft.com/office/drawing/2014/main" id="{3D0A9867-81BF-8F83-0A5F-40E7789BC6B3}"/>
                  </a:ext>
                </a:extLst>
              </p:cNvPr>
              <p:cNvSpPr txBox="1">
                <a:spLocks noRot="1" noChangeAspect="1" noMove="1" noResize="1" noEditPoints="1" noAdjustHandles="1" noChangeArrowheads="1" noChangeShapeType="1" noTextEdit="1"/>
              </p:cNvSpPr>
              <p:nvPr/>
            </p:nvSpPr>
            <p:spPr>
              <a:xfrm>
                <a:off x="2719670" y="4924934"/>
                <a:ext cx="2018565" cy="1150571"/>
              </a:xfrm>
              <a:prstGeom prst="rect">
                <a:avLst/>
              </a:prstGeom>
              <a:blipFill>
                <a:blip r:embed="rId2"/>
                <a:stretch>
                  <a:fillRect b="-21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テキスト ボックス 116">
                <a:extLst>
                  <a:ext uri="{FF2B5EF4-FFF2-40B4-BE49-F238E27FC236}">
                    <a16:creationId xmlns:a16="http://schemas.microsoft.com/office/drawing/2014/main" id="{02FAE898-CCCB-4AB3-5508-1A888D291DB3}"/>
                  </a:ext>
                </a:extLst>
              </p:cNvPr>
              <p:cNvSpPr txBox="1"/>
              <p:nvPr/>
            </p:nvSpPr>
            <p:spPr>
              <a:xfrm>
                <a:off x="4693434" y="4916574"/>
                <a:ext cx="2081814" cy="1106906"/>
              </a:xfrm>
              <a:prstGeom prst="rect">
                <a:avLst/>
              </a:prstGeom>
              <a:noFill/>
            </p:spPr>
            <p:txBody>
              <a:bodyPr wrap="square" rtlCol="0">
                <a:spAutoFit/>
              </a:bodyPr>
              <a:lstStyle/>
              <a:p>
                <a:r>
                  <a:rPr lang="ja-JP" altLang="en-US" sz="1050" dirty="0"/>
                  <a:t>任意の頂点</a:t>
                </a:r>
                <a:r>
                  <a:rPr lang="en-US" altLang="ja-JP" sz="1050" dirty="0"/>
                  <a:t>b</a:t>
                </a:r>
                <a:r>
                  <a:rPr lang="ja-JP" altLang="en-US" sz="1050" dirty="0"/>
                  <a:t>と頂点</a:t>
                </a:r>
                <a:r>
                  <a:rPr lang="en-US" altLang="ja-JP" sz="1050" dirty="0"/>
                  <a:t>e</a:t>
                </a:r>
                <a:r>
                  <a:rPr lang="ja-JP" altLang="en-US" sz="1050" dirty="0"/>
                  <a:t>を結んだベクトル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𝑒</m:t>
                        </m:r>
                        <m:r>
                          <a:rPr lang="en-US" altLang="ja-JP" sz="1050" b="0" i="1" smtClean="0">
                            <a:latin typeface="Cambria Math" panose="02040503050406030204" pitchFamily="18" charset="0"/>
                          </a:rPr>
                          <m:t>𝑏</m:t>
                        </m:r>
                      </m:e>
                    </m:groupChr>
                    <m:r>
                      <a:rPr lang="ja-JP" altLang="en-US" sz="1050" i="1">
                        <a:latin typeface="Cambria Math" panose="02040503050406030204" pitchFamily="18" charset="0"/>
                      </a:rPr>
                      <m:t>と</m:t>
                    </m:r>
                  </m:oMath>
                </a14:m>
                <a:r>
                  <a:rPr lang="ja-JP" altLang="en-US" sz="1050" dirty="0"/>
                  <a:t>法線ベクトル</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r>
                          <m:rPr>
                            <m:brk m:alnAt="1"/>
                          </m:rPr>
                          <a:rPr lang="en-US" altLang="ja-JP" sz="1050" b="0" i="1" smtClean="0">
                            <a:latin typeface="Cambria Math" panose="02040503050406030204" pitchFamily="18" charset="0"/>
                          </a:rPr>
                          <m:t>𝑛</m:t>
                        </m:r>
                      </m:e>
                    </m:groupChr>
                    <m:r>
                      <a:rPr lang="ja-JP" altLang="en-US" sz="1050" i="1">
                        <a:latin typeface="Cambria Math" panose="02040503050406030204" pitchFamily="18" charset="0"/>
                      </a:rPr>
                      <m:t>の</m:t>
                    </m:r>
                    <m:r>
                      <a:rPr lang="ja-JP" altLang="en-US" sz="1050" i="1" smtClean="0">
                        <a:latin typeface="Cambria Math" panose="02040503050406030204" pitchFamily="18" charset="0"/>
                      </a:rPr>
                      <m:t>内積</m:t>
                    </m:r>
                  </m:oMath>
                </a14:m>
                <a:r>
                  <a:rPr lang="ja-JP" altLang="en-US" sz="1050" dirty="0"/>
                  <a:t>を求める</a:t>
                </a:r>
                <a:r>
                  <a:rPr lang="en-US" altLang="ja-JP" sz="1050" dirty="0"/>
                  <a:t>(3)</a:t>
                </a:r>
              </a:p>
              <a:p>
                <a:endParaRPr lang="en-US" altLang="ja-JP" sz="1050" dirty="0"/>
              </a:p>
              <a:p>
                <a:r>
                  <a:rPr lang="ja-JP" altLang="en-US" sz="1050" dirty="0"/>
                  <a:t>内積が</a:t>
                </a:r>
                <a:r>
                  <a:rPr lang="en-US" altLang="ja-JP" sz="1050" dirty="0"/>
                  <a:t>0</a:t>
                </a:r>
                <a:r>
                  <a:rPr lang="ja-JP" altLang="en-US" sz="1050" dirty="0"/>
                  <a:t>の場合、面</a:t>
                </a:r>
                <a14:m>
                  <m:oMath xmlns:m="http://schemas.openxmlformats.org/officeDocument/2006/math">
                    <m:r>
                      <a:rPr lang="en-US" altLang="ja-JP" sz="1050" b="0" i="1" smtClean="0">
                        <a:latin typeface="Cambria Math" panose="02040503050406030204" pitchFamily="18" charset="0"/>
                      </a:rPr>
                      <m:t>𝑎𝑏𝑐𝑑</m:t>
                    </m:r>
                  </m:oMath>
                </a14:m>
                <a:r>
                  <a:rPr lang="ja-JP" altLang="en-US" sz="1050" dirty="0"/>
                  <a:t>の平面上に頂点</a:t>
                </a:r>
                <a:r>
                  <a:rPr lang="en-US" altLang="ja-JP" sz="1050" dirty="0"/>
                  <a:t>e</a:t>
                </a:r>
                <a:r>
                  <a:rPr lang="ja-JP" altLang="en-US" sz="1050" dirty="0"/>
                  <a:t>が存在する</a:t>
                </a:r>
                <a:endParaRPr lang="en-US" altLang="ja-JP" sz="1050" dirty="0"/>
              </a:p>
            </p:txBody>
          </p:sp>
        </mc:Choice>
        <mc:Fallback>
          <p:sp>
            <p:nvSpPr>
              <p:cNvPr id="117" name="テキスト ボックス 116">
                <a:extLst>
                  <a:ext uri="{FF2B5EF4-FFF2-40B4-BE49-F238E27FC236}">
                    <a16:creationId xmlns:a16="http://schemas.microsoft.com/office/drawing/2014/main" id="{02FAE898-CCCB-4AB3-5508-1A888D291DB3}"/>
                  </a:ext>
                </a:extLst>
              </p:cNvPr>
              <p:cNvSpPr txBox="1">
                <a:spLocks noRot="1" noChangeAspect="1" noMove="1" noResize="1" noEditPoints="1" noAdjustHandles="1" noChangeArrowheads="1" noChangeShapeType="1" noTextEdit="1"/>
              </p:cNvSpPr>
              <p:nvPr/>
            </p:nvSpPr>
            <p:spPr>
              <a:xfrm>
                <a:off x="4693434" y="4916574"/>
                <a:ext cx="2081814" cy="1106906"/>
              </a:xfrm>
              <a:prstGeom prst="rect">
                <a:avLst/>
              </a:prstGeom>
              <a:blipFill>
                <a:blip r:embed="rId3"/>
                <a:stretch>
                  <a:fillRect r="-880" b="-2762"/>
                </a:stretch>
              </a:blipFill>
            </p:spPr>
            <p:txBody>
              <a:bodyPr/>
              <a:lstStyle/>
              <a:p>
                <a:r>
                  <a:rPr lang="ja-JP" altLang="en-US">
                    <a:noFill/>
                  </a:rPr>
                  <a:t> </a:t>
                </a:r>
              </a:p>
            </p:txBody>
          </p:sp>
        </mc:Fallback>
      </mc:AlternateContent>
      <p:sp>
        <p:nvSpPr>
          <p:cNvPr id="11" name="直方体 10">
            <a:extLst>
              <a:ext uri="{FF2B5EF4-FFF2-40B4-BE49-F238E27FC236}">
                <a16:creationId xmlns:a16="http://schemas.microsoft.com/office/drawing/2014/main" id="{4B399815-6BD1-D419-D5B9-3BBE4688C79C}"/>
              </a:ext>
            </a:extLst>
          </p:cNvPr>
          <p:cNvSpPr/>
          <p:nvPr/>
        </p:nvSpPr>
        <p:spPr>
          <a:xfrm>
            <a:off x="3559170" y="3116564"/>
            <a:ext cx="734140" cy="719039"/>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方体 12">
            <a:extLst>
              <a:ext uri="{FF2B5EF4-FFF2-40B4-BE49-F238E27FC236}">
                <a16:creationId xmlns:a16="http://schemas.microsoft.com/office/drawing/2014/main" id="{15510DC5-6CC9-CFE2-8439-5B64EE1893FF}"/>
              </a:ext>
            </a:extLst>
          </p:cNvPr>
          <p:cNvSpPr/>
          <p:nvPr/>
        </p:nvSpPr>
        <p:spPr>
          <a:xfrm>
            <a:off x="2830684" y="3963939"/>
            <a:ext cx="734140" cy="719039"/>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D955D4E3-5658-1E49-83E4-E4C65168B160}"/>
              </a:ext>
            </a:extLst>
          </p:cNvPr>
          <p:cNvSpPr/>
          <p:nvPr/>
        </p:nvSpPr>
        <p:spPr>
          <a:xfrm>
            <a:off x="1749475" y="3342297"/>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D2A7F9D-11A4-C772-13A5-9195FE1F1781}"/>
              </a:ext>
            </a:extLst>
          </p:cNvPr>
          <p:cNvSpPr/>
          <p:nvPr/>
        </p:nvSpPr>
        <p:spPr>
          <a:xfrm>
            <a:off x="722013" y="3342297"/>
            <a:ext cx="108000"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A181A29F-C86B-0D52-7A9C-DB00ABE19783}"/>
              </a:ext>
            </a:extLst>
          </p:cNvPr>
          <p:cNvSpPr/>
          <p:nvPr/>
        </p:nvSpPr>
        <p:spPr>
          <a:xfrm>
            <a:off x="2702082" y="2960683"/>
            <a:ext cx="2115435" cy="1775402"/>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平行四辺形 19">
            <a:extLst>
              <a:ext uri="{FF2B5EF4-FFF2-40B4-BE49-F238E27FC236}">
                <a16:creationId xmlns:a16="http://schemas.microsoft.com/office/drawing/2014/main" id="{CC32C596-D5A6-E157-C6AC-BA17FE32B4E3}"/>
              </a:ext>
            </a:extLst>
          </p:cNvPr>
          <p:cNvSpPr/>
          <p:nvPr/>
        </p:nvSpPr>
        <p:spPr>
          <a:xfrm rot="4924117">
            <a:off x="3124023" y="4181103"/>
            <a:ext cx="684663" cy="282809"/>
          </a:xfrm>
          <a:custGeom>
            <a:avLst/>
            <a:gdLst>
              <a:gd name="connsiteX0" fmla="*/ 0 w 463755"/>
              <a:gd name="connsiteY0" fmla="*/ 581768 h 581768"/>
              <a:gd name="connsiteX1" fmla="*/ 168654 w 463755"/>
              <a:gd name="connsiteY1" fmla="*/ 0 h 581768"/>
              <a:gd name="connsiteX2" fmla="*/ 463755 w 463755"/>
              <a:gd name="connsiteY2" fmla="*/ 0 h 581768"/>
              <a:gd name="connsiteX3" fmla="*/ 295101 w 463755"/>
              <a:gd name="connsiteY3" fmla="*/ 581768 h 581768"/>
              <a:gd name="connsiteX4" fmla="*/ 0 w 463755"/>
              <a:gd name="connsiteY4" fmla="*/ 581768 h 581768"/>
              <a:gd name="connsiteX0" fmla="*/ 235125 w 698880"/>
              <a:gd name="connsiteY0" fmla="*/ 581768 h 581768"/>
              <a:gd name="connsiteX1" fmla="*/ 0 w 698880"/>
              <a:gd name="connsiteY1" fmla="*/ 334602 h 581768"/>
              <a:gd name="connsiteX2" fmla="*/ 698880 w 698880"/>
              <a:gd name="connsiteY2" fmla="*/ 0 h 581768"/>
              <a:gd name="connsiteX3" fmla="*/ 530226 w 698880"/>
              <a:gd name="connsiteY3" fmla="*/ 581768 h 581768"/>
              <a:gd name="connsiteX4" fmla="*/ 235125 w 698880"/>
              <a:gd name="connsiteY4" fmla="*/ 581768 h 581768"/>
              <a:gd name="connsiteX0" fmla="*/ 107518 w 698880"/>
              <a:gd name="connsiteY0" fmla="*/ 530295 h 581768"/>
              <a:gd name="connsiteX1" fmla="*/ 0 w 698880"/>
              <a:gd name="connsiteY1" fmla="*/ 334602 h 581768"/>
              <a:gd name="connsiteX2" fmla="*/ 698880 w 698880"/>
              <a:gd name="connsiteY2" fmla="*/ 0 h 581768"/>
              <a:gd name="connsiteX3" fmla="*/ 530226 w 698880"/>
              <a:gd name="connsiteY3" fmla="*/ 581768 h 581768"/>
              <a:gd name="connsiteX4" fmla="*/ 107518 w 698880"/>
              <a:gd name="connsiteY4" fmla="*/ 530295 h 581768"/>
              <a:gd name="connsiteX0" fmla="*/ 107518 w 698880"/>
              <a:gd name="connsiteY0" fmla="*/ 530295 h 600188"/>
              <a:gd name="connsiteX1" fmla="*/ 0 w 698880"/>
              <a:gd name="connsiteY1" fmla="*/ 334602 h 600188"/>
              <a:gd name="connsiteX2" fmla="*/ 698880 w 698880"/>
              <a:gd name="connsiteY2" fmla="*/ 0 h 600188"/>
              <a:gd name="connsiteX3" fmla="*/ 662438 w 698880"/>
              <a:gd name="connsiteY3" fmla="*/ 600188 h 600188"/>
              <a:gd name="connsiteX4" fmla="*/ 107518 w 698880"/>
              <a:gd name="connsiteY4" fmla="*/ 530295 h 600188"/>
              <a:gd name="connsiteX0" fmla="*/ 107518 w 662438"/>
              <a:gd name="connsiteY0" fmla="*/ 195693 h 265586"/>
              <a:gd name="connsiteX1" fmla="*/ 0 w 662438"/>
              <a:gd name="connsiteY1" fmla="*/ 0 h 265586"/>
              <a:gd name="connsiteX2" fmla="*/ 492498 w 662438"/>
              <a:gd name="connsiteY2" fmla="*/ 34241 h 265586"/>
              <a:gd name="connsiteX3" fmla="*/ 662438 w 662438"/>
              <a:gd name="connsiteY3" fmla="*/ 265586 h 265586"/>
              <a:gd name="connsiteX4" fmla="*/ 107518 w 662438"/>
              <a:gd name="connsiteY4" fmla="*/ 195693 h 265586"/>
              <a:gd name="connsiteX0" fmla="*/ 107518 w 662438"/>
              <a:gd name="connsiteY0" fmla="*/ 195693 h 265586"/>
              <a:gd name="connsiteX1" fmla="*/ 0 w 662438"/>
              <a:gd name="connsiteY1" fmla="*/ 0 h 265586"/>
              <a:gd name="connsiteX2" fmla="*/ 527697 w 662438"/>
              <a:gd name="connsiteY2" fmla="*/ 63669 h 265586"/>
              <a:gd name="connsiteX3" fmla="*/ 662438 w 662438"/>
              <a:gd name="connsiteY3" fmla="*/ 265586 h 265586"/>
              <a:gd name="connsiteX4" fmla="*/ 107518 w 662438"/>
              <a:gd name="connsiteY4" fmla="*/ 195693 h 265586"/>
              <a:gd name="connsiteX0" fmla="*/ 155491 w 662438"/>
              <a:gd name="connsiteY0" fmla="*/ 183371 h 265586"/>
              <a:gd name="connsiteX1" fmla="*/ 0 w 662438"/>
              <a:gd name="connsiteY1" fmla="*/ 0 h 265586"/>
              <a:gd name="connsiteX2" fmla="*/ 527697 w 662438"/>
              <a:gd name="connsiteY2" fmla="*/ 63669 h 265586"/>
              <a:gd name="connsiteX3" fmla="*/ 662438 w 662438"/>
              <a:gd name="connsiteY3" fmla="*/ 265586 h 265586"/>
              <a:gd name="connsiteX4" fmla="*/ 155491 w 662438"/>
              <a:gd name="connsiteY4" fmla="*/ 183371 h 265586"/>
              <a:gd name="connsiteX0" fmla="*/ 155491 w 669805"/>
              <a:gd name="connsiteY0" fmla="*/ 183371 h 260347"/>
              <a:gd name="connsiteX1" fmla="*/ 0 w 669805"/>
              <a:gd name="connsiteY1" fmla="*/ 0 h 260347"/>
              <a:gd name="connsiteX2" fmla="*/ 527697 w 669805"/>
              <a:gd name="connsiteY2" fmla="*/ 63669 h 260347"/>
              <a:gd name="connsiteX3" fmla="*/ 669805 w 669805"/>
              <a:gd name="connsiteY3" fmla="*/ 260347 h 260347"/>
              <a:gd name="connsiteX4" fmla="*/ 155491 w 669805"/>
              <a:gd name="connsiteY4" fmla="*/ 183371 h 26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805" h="260347">
                <a:moveTo>
                  <a:pt x="155491" y="183371"/>
                </a:moveTo>
                <a:lnTo>
                  <a:pt x="0" y="0"/>
                </a:lnTo>
                <a:lnTo>
                  <a:pt x="527697" y="63669"/>
                </a:lnTo>
                <a:lnTo>
                  <a:pt x="669805" y="260347"/>
                </a:lnTo>
                <a:lnTo>
                  <a:pt x="155491" y="18337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8E491BF-BB90-5032-F261-A256EA298879}"/>
              </a:ext>
            </a:extLst>
          </p:cNvPr>
          <p:cNvSpPr/>
          <p:nvPr/>
        </p:nvSpPr>
        <p:spPr>
          <a:xfrm>
            <a:off x="5339993" y="349427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B349EF49-73E8-6DE4-C5F6-F82F9AC3B570}"/>
              </a:ext>
            </a:extLst>
          </p:cNvPr>
          <p:cNvCxnSpPr>
            <a:cxnSpLocks/>
          </p:cNvCxnSpPr>
          <p:nvPr/>
        </p:nvCxnSpPr>
        <p:spPr>
          <a:xfrm flipH="1">
            <a:off x="2620786" y="2428154"/>
            <a:ext cx="9954" cy="4429846"/>
          </a:xfrm>
          <a:prstGeom prst="line">
            <a:avLst/>
          </a:prstGeom>
        </p:spPr>
        <p:style>
          <a:lnRef idx="1">
            <a:schemeClr val="accent1"/>
          </a:lnRef>
          <a:fillRef idx="0">
            <a:schemeClr val="accent1"/>
          </a:fillRef>
          <a:effectRef idx="0">
            <a:schemeClr val="accent1"/>
          </a:effectRef>
          <a:fontRef idx="minor">
            <a:schemeClr val="tx1"/>
          </a:fontRef>
        </p:style>
      </p:cxnSp>
      <p:sp>
        <p:nvSpPr>
          <p:cNvPr id="32" name="楕円 31">
            <a:extLst>
              <a:ext uri="{FF2B5EF4-FFF2-40B4-BE49-F238E27FC236}">
                <a16:creationId xmlns:a16="http://schemas.microsoft.com/office/drawing/2014/main" id="{BBA02BAE-89D4-6A90-3250-50002FC1A2A6}"/>
              </a:ext>
            </a:extLst>
          </p:cNvPr>
          <p:cNvSpPr/>
          <p:nvPr/>
        </p:nvSpPr>
        <p:spPr>
          <a:xfrm>
            <a:off x="3332284" y="4628086"/>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8B1D090-1469-686E-6F24-B0CB7E9BA723}"/>
              </a:ext>
            </a:extLst>
          </p:cNvPr>
          <p:cNvSpPr/>
          <p:nvPr/>
        </p:nvSpPr>
        <p:spPr>
          <a:xfrm>
            <a:off x="3534178" y="447683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89996C0A-9FAB-1507-88D7-6E0931284C2B}"/>
              </a:ext>
            </a:extLst>
          </p:cNvPr>
          <p:cNvSpPr/>
          <p:nvPr/>
        </p:nvSpPr>
        <p:spPr>
          <a:xfrm>
            <a:off x="3354133" y="4112511"/>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4E04BC7F-8654-7B63-C106-4A42FBB3300C}"/>
              </a:ext>
            </a:extLst>
          </p:cNvPr>
          <p:cNvCxnSpPr>
            <a:cxnSpLocks/>
          </p:cNvCxnSpPr>
          <p:nvPr/>
        </p:nvCxnSpPr>
        <p:spPr>
          <a:xfrm flipV="1">
            <a:off x="3382130" y="4505563"/>
            <a:ext cx="201894" cy="1512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F80D422C-7416-65F8-621C-5D0FE49B96F9}"/>
                  </a:ext>
                </a:extLst>
              </p:cNvPr>
              <p:cNvSpPr txBox="1"/>
              <p:nvPr/>
            </p:nvSpPr>
            <p:spPr>
              <a:xfrm>
                <a:off x="3303557" y="4371741"/>
                <a:ext cx="278228" cy="251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𝒂𝒃</m:t>
                          </m:r>
                        </m:e>
                      </m:acc>
                    </m:oMath>
                  </m:oMathPara>
                </a14:m>
                <a:endParaRPr kumimoji="1" lang="en-US" altLang="ja-JP" sz="900" b="1" dirty="0"/>
              </a:p>
            </p:txBody>
          </p:sp>
        </mc:Choice>
        <mc:Fallback>
          <p:sp>
            <p:nvSpPr>
              <p:cNvPr id="44" name="テキスト ボックス 43">
                <a:extLst>
                  <a:ext uri="{FF2B5EF4-FFF2-40B4-BE49-F238E27FC236}">
                    <a16:creationId xmlns:a16="http://schemas.microsoft.com/office/drawing/2014/main" id="{F80D422C-7416-65F8-621C-5D0FE49B96F9}"/>
                  </a:ext>
                </a:extLst>
              </p:cNvPr>
              <p:cNvSpPr txBox="1">
                <a:spLocks noRot="1" noChangeAspect="1" noMove="1" noResize="1" noEditPoints="1" noAdjustHandles="1" noChangeArrowheads="1" noChangeShapeType="1" noTextEdit="1"/>
              </p:cNvSpPr>
              <p:nvPr/>
            </p:nvSpPr>
            <p:spPr>
              <a:xfrm>
                <a:off x="3303557" y="4371741"/>
                <a:ext cx="278228" cy="25147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E2BB1529-BDA6-F5E7-9BCC-36D7F009232C}"/>
                  </a:ext>
                </a:extLst>
              </p:cNvPr>
              <p:cNvSpPr txBox="1"/>
              <p:nvPr/>
            </p:nvSpPr>
            <p:spPr>
              <a:xfrm>
                <a:off x="3117328" y="4303859"/>
                <a:ext cx="278228" cy="260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𝒃𝒄</m:t>
                          </m:r>
                        </m:e>
                      </m:acc>
                    </m:oMath>
                  </m:oMathPara>
                </a14:m>
                <a:endParaRPr kumimoji="1" lang="en-US" altLang="ja-JP" sz="900" b="1" dirty="0"/>
              </a:p>
            </p:txBody>
          </p:sp>
        </mc:Choice>
        <mc:Fallback>
          <p:sp>
            <p:nvSpPr>
              <p:cNvPr id="45" name="テキスト ボックス 44">
                <a:extLst>
                  <a:ext uri="{FF2B5EF4-FFF2-40B4-BE49-F238E27FC236}">
                    <a16:creationId xmlns:a16="http://schemas.microsoft.com/office/drawing/2014/main" id="{E2BB1529-BDA6-F5E7-9BCC-36D7F009232C}"/>
                  </a:ext>
                </a:extLst>
              </p:cNvPr>
              <p:cNvSpPr txBox="1">
                <a:spLocks noRot="1" noChangeAspect="1" noMove="1" noResize="1" noEditPoints="1" noAdjustHandles="1" noChangeArrowheads="1" noChangeShapeType="1" noTextEdit="1"/>
              </p:cNvSpPr>
              <p:nvPr/>
            </p:nvSpPr>
            <p:spPr>
              <a:xfrm>
                <a:off x="3117328" y="4303859"/>
                <a:ext cx="278228" cy="260521"/>
              </a:xfrm>
              <a:prstGeom prst="rect">
                <a:avLst/>
              </a:prstGeom>
              <a:blipFill>
                <a:blip r:embed="rId5"/>
                <a:stretch>
                  <a:fillRect/>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8E567D9B-3F85-1FFE-17EC-56569ACCE47F}"/>
              </a:ext>
            </a:extLst>
          </p:cNvPr>
          <p:cNvCxnSpPr>
            <a:cxnSpLocks/>
            <a:stCxn id="32" idx="0"/>
          </p:cNvCxnSpPr>
          <p:nvPr/>
        </p:nvCxnSpPr>
        <p:spPr>
          <a:xfrm flipV="1">
            <a:off x="3368284" y="4119591"/>
            <a:ext cx="3558" cy="50849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3DB6855-C75C-995F-C8C5-D98BF9DCC9FD}"/>
              </a:ext>
            </a:extLst>
          </p:cNvPr>
          <p:cNvCxnSpPr>
            <a:cxnSpLocks/>
          </p:cNvCxnSpPr>
          <p:nvPr/>
        </p:nvCxnSpPr>
        <p:spPr>
          <a:xfrm flipH="1">
            <a:off x="5163756" y="3642056"/>
            <a:ext cx="21151" cy="7536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6478A3FF-33BA-2BEC-6768-B667F4F36FD4}"/>
              </a:ext>
            </a:extLst>
          </p:cNvPr>
          <p:cNvCxnSpPr>
            <a:cxnSpLocks/>
            <a:endCxn id="22" idx="3"/>
          </p:cNvCxnSpPr>
          <p:nvPr/>
        </p:nvCxnSpPr>
        <p:spPr>
          <a:xfrm flipV="1">
            <a:off x="5171934" y="3555734"/>
            <a:ext cx="178603" cy="6437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8C718F9B-29BA-9A56-3938-65C53D6DDF51}"/>
                  </a:ext>
                </a:extLst>
              </p:cNvPr>
              <p:cNvSpPr txBox="1"/>
              <p:nvPr/>
            </p:nvSpPr>
            <p:spPr>
              <a:xfrm>
                <a:off x="4846166" y="4193140"/>
                <a:ext cx="255626" cy="251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𝒂𝒃</m:t>
                          </m:r>
                        </m:e>
                      </m:acc>
                    </m:oMath>
                  </m:oMathPara>
                </a14:m>
                <a:endParaRPr kumimoji="1" lang="en-US" altLang="ja-JP" sz="900" b="1" dirty="0"/>
              </a:p>
            </p:txBody>
          </p:sp>
        </mc:Choice>
        <mc:Fallback>
          <p:sp>
            <p:nvSpPr>
              <p:cNvPr id="60" name="テキスト ボックス 59">
                <a:extLst>
                  <a:ext uri="{FF2B5EF4-FFF2-40B4-BE49-F238E27FC236}">
                    <a16:creationId xmlns:a16="http://schemas.microsoft.com/office/drawing/2014/main" id="{8C718F9B-29BA-9A56-3938-65C53D6DDF51}"/>
                  </a:ext>
                </a:extLst>
              </p:cNvPr>
              <p:cNvSpPr txBox="1">
                <a:spLocks noRot="1" noChangeAspect="1" noMove="1" noResize="1" noEditPoints="1" noAdjustHandles="1" noChangeArrowheads="1" noChangeShapeType="1" noTextEdit="1"/>
              </p:cNvSpPr>
              <p:nvPr/>
            </p:nvSpPr>
            <p:spPr>
              <a:xfrm>
                <a:off x="4846166" y="4193140"/>
                <a:ext cx="255626" cy="251479"/>
              </a:xfrm>
              <a:prstGeom prst="rect">
                <a:avLst/>
              </a:prstGeom>
              <a:blipFill>
                <a:blip r:embed="rId6"/>
                <a:stretch>
                  <a:fillRect r="-9524"/>
                </a:stretch>
              </a:blipFill>
            </p:spPr>
            <p:txBody>
              <a:bodyPr/>
              <a:lstStyle/>
              <a:p>
                <a:r>
                  <a:rPr lang="ja-JP" altLang="en-US">
                    <a:noFill/>
                  </a:rPr>
                  <a:t> </a:t>
                </a:r>
              </a:p>
            </p:txBody>
          </p:sp>
        </mc:Fallback>
      </mc:AlternateContent>
      <p:cxnSp>
        <p:nvCxnSpPr>
          <p:cNvPr id="61" name="直線矢印コネクタ 60">
            <a:extLst>
              <a:ext uri="{FF2B5EF4-FFF2-40B4-BE49-F238E27FC236}">
                <a16:creationId xmlns:a16="http://schemas.microsoft.com/office/drawing/2014/main" id="{98C1A022-4BC4-02F7-70E0-5B628101909E}"/>
              </a:ext>
            </a:extLst>
          </p:cNvPr>
          <p:cNvCxnSpPr>
            <a:cxnSpLocks/>
          </p:cNvCxnSpPr>
          <p:nvPr/>
        </p:nvCxnSpPr>
        <p:spPr>
          <a:xfrm flipH="1">
            <a:off x="5172314" y="4225667"/>
            <a:ext cx="9418" cy="170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F11D6BD0-3F88-FC45-AC54-B69D80ED132D}"/>
              </a:ext>
            </a:extLst>
          </p:cNvPr>
          <p:cNvSpPr/>
          <p:nvPr/>
        </p:nvSpPr>
        <p:spPr>
          <a:xfrm>
            <a:off x="5148907" y="415737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22D36892-AFD0-40AF-27FE-AAC5D0E41107}"/>
                  </a:ext>
                </a:extLst>
              </p:cNvPr>
              <p:cNvSpPr txBox="1"/>
              <p:nvPr/>
            </p:nvSpPr>
            <p:spPr>
              <a:xfrm>
                <a:off x="3605889" y="4461199"/>
                <a:ext cx="10579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𝒂</m:t>
                      </m:r>
                    </m:oMath>
                  </m:oMathPara>
                </a14:m>
                <a:endParaRPr kumimoji="1" lang="ja-JP" altLang="en-US" sz="1050" b="1" dirty="0"/>
              </a:p>
            </p:txBody>
          </p:sp>
        </mc:Choice>
        <mc:Fallback>
          <p:sp>
            <p:nvSpPr>
              <p:cNvPr id="64" name="テキスト ボックス 63">
                <a:extLst>
                  <a:ext uri="{FF2B5EF4-FFF2-40B4-BE49-F238E27FC236}">
                    <a16:creationId xmlns:a16="http://schemas.microsoft.com/office/drawing/2014/main" id="{22D36892-AFD0-40AF-27FE-AAC5D0E41107}"/>
                  </a:ext>
                </a:extLst>
              </p:cNvPr>
              <p:cNvSpPr txBox="1">
                <a:spLocks noRot="1" noChangeAspect="1" noMove="1" noResize="1" noEditPoints="1" noAdjustHandles="1" noChangeArrowheads="1" noChangeShapeType="1" noTextEdit="1"/>
              </p:cNvSpPr>
              <p:nvPr/>
            </p:nvSpPr>
            <p:spPr>
              <a:xfrm>
                <a:off x="3605889" y="4461199"/>
                <a:ext cx="105798" cy="138499"/>
              </a:xfrm>
              <a:prstGeom prst="rect">
                <a:avLst/>
              </a:prstGeom>
              <a:blipFill>
                <a:blip r:embed="rId7"/>
                <a:stretch>
                  <a:fillRect l="-11765" r="-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a:extLst>
                  <a:ext uri="{FF2B5EF4-FFF2-40B4-BE49-F238E27FC236}">
                    <a16:creationId xmlns:a16="http://schemas.microsoft.com/office/drawing/2014/main" id="{9A89FE21-F0B1-DAB0-7111-7CA6649871C5}"/>
                  </a:ext>
                </a:extLst>
              </p:cNvPr>
              <p:cNvSpPr txBox="1"/>
              <p:nvPr/>
            </p:nvSpPr>
            <p:spPr>
              <a:xfrm>
                <a:off x="3300088" y="4691621"/>
                <a:ext cx="10419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𝒃</m:t>
                      </m:r>
                    </m:oMath>
                  </m:oMathPara>
                </a14:m>
                <a:endParaRPr kumimoji="1" lang="ja-JP" altLang="en-US" sz="1050" b="1" dirty="0"/>
              </a:p>
            </p:txBody>
          </p:sp>
        </mc:Choice>
        <mc:Fallback>
          <p:sp>
            <p:nvSpPr>
              <p:cNvPr id="65" name="テキスト ボックス 64">
                <a:extLst>
                  <a:ext uri="{FF2B5EF4-FFF2-40B4-BE49-F238E27FC236}">
                    <a16:creationId xmlns:a16="http://schemas.microsoft.com/office/drawing/2014/main" id="{9A89FE21-F0B1-DAB0-7111-7CA6649871C5}"/>
                  </a:ext>
                </a:extLst>
              </p:cNvPr>
              <p:cNvSpPr txBox="1">
                <a:spLocks noRot="1" noChangeAspect="1" noMove="1" noResize="1" noEditPoints="1" noAdjustHandles="1" noChangeArrowheads="1" noChangeShapeType="1" noTextEdit="1"/>
              </p:cNvSpPr>
              <p:nvPr/>
            </p:nvSpPr>
            <p:spPr>
              <a:xfrm>
                <a:off x="3300088" y="4691621"/>
                <a:ext cx="104196" cy="138499"/>
              </a:xfrm>
              <a:prstGeom prst="rect">
                <a:avLst/>
              </a:prstGeom>
              <a:blipFill>
                <a:blip r:embed="rId8"/>
                <a:stretch>
                  <a:fillRect l="-23529" t="-4545" r="-35294" b="-90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a:extLst>
                  <a:ext uri="{FF2B5EF4-FFF2-40B4-BE49-F238E27FC236}">
                    <a16:creationId xmlns:a16="http://schemas.microsoft.com/office/drawing/2014/main" id="{272C2CE6-6AD0-5543-3AB7-C0FE1BAAF9CD}"/>
                  </a:ext>
                </a:extLst>
              </p:cNvPr>
              <p:cNvSpPr txBox="1"/>
              <p:nvPr/>
            </p:nvSpPr>
            <p:spPr>
              <a:xfrm>
                <a:off x="3288604" y="3966149"/>
                <a:ext cx="1057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𝒄</m:t>
                      </m:r>
                    </m:oMath>
                  </m:oMathPara>
                </a14:m>
                <a:endParaRPr kumimoji="1" lang="ja-JP" altLang="en-US" sz="1050" b="1" dirty="0"/>
              </a:p>
            </p:txBody>
          </p:sp>
        </mc:Choice>
        <mc:Fallback>
          <p:sp>
            <p:nvSpPr>
              <p:cNvPr id="66" name="テキスト ボックス 65">
                <a:extLst>
                  <a:ext uri="{FF2B5EF4-FFF2-40B4-BE49-F238E27FC236}">
                    <a16:creationId xmlns:a16="http://schemas.microsoft.com/office/drawing/2014/main" id="{272C2CE6-6AD0-5543-3AB7-C0FE1BAAF9CD}"/>
                  </a:ext>
                </a:extLst>
              </p:cNvPr>
              <p:cNvSpPr txBox="1">
                <a:spLocks noRot="1" noChangeAspect="1" noMove="1" noResize="1" noEditPoints="1" noAdjustHandles="1" noChangeArrowheads="1" noChangeShapeType="1" noTextEdit="1"/>
              </p:cNvSpPr>
              <p:nvPr/>
            </p:nvSpPr>
            <p:spPr>
              <a:xfrm>
                <a:off x="3288604" y="3966149"/>
                <a:ext cx="105798" cy="161583"/>
              </a:xfrm>
              <a:prstGeom prst="rect">
                <a:avLst/>
              </a:prstGeom>
              <a:blipFill>
                <a:blip r:embed="rId9"/>
                <a:stretch>
                  <a:fillRect l="-16667" r="-111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1" name="テキスト ボックス 70">
                <a:extLst>
                  <a:ext uri="{FF2B5EF4-FFF2-40B4-BE49-F238E27FC236}">
                    <a16:creationId xmlns:a16="http://schemas.microsoft.com/office/drawing/2014/main" id="{9126084F-6A30-38FF-A802-DDAAB86F8985}"/>
                  </a:ext>
                </a:extLst>
              </p:cNvPr>
              <p:cNvSpPr txBox="1"/>
              <p:nvPr/>
            </p:nvSpPr>
            <p:spPr>
              <a:xfrm>
                <a:off x="3568617" y="3944892"/>
                <a:ext cx="10740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𝒅</m:t>
                      </m:r>
                    </m:oMath>
                  </m:oMathPara>
                </a14:m>
                <a:endParaRPr kumimoji="1" lang="ja-JP" altLang="en-US" sz="1050" b="1" dirty="0"/>
              </a:p>
            </p:txBody>
          </p:sp>
        </mc:Choice>
        <mc:Fallback>
          <p:sp>
            <p:nvSpPr>
              <p:cNvPr id="71" name="テキスト ボックス 70">
                <a:extLst>
                  <a:ext uri="{FF2B5EF4-FFF2-40B4-BE49-F238E27FC236}">
                    <a16:creationId xmlns:a16="http://schemas.microsoft.com/office/drawing/2014/main" id="{9126084F-6A30-38FF-A802-DDAAB86F8985}"/>
                  </a:ext>
                </a:extLst>
              </p:cNvPr>
              <p:cNvSpPr txBox="1">
                <a:spLocks noRot="1" noChangeAspect="1" noMove="1" noResize="1" noEditPoints="1" noAdjustHandles="1" noChangeArrowheads="1" noChangeShapeType="1" noTextEdit="1"/>
              </p:cNvSpPr>
              <p:nvPr/>
            </p:nvSpPr>
            <p:spPr>
              <a:xfrm>
                <a:off x="3568617" y="3944892"/>
                <a:ext cx="107402" cy="138499"/>
              </a:xfrm>
              <a:prstGeom prst="rect">
                <a:avLst/>
              </a:prstGeom>
              <a:blipFill>
                <a:blip r:embed="rId10"/>
                <a:stretch>
                  <a:fillRect l="-22222" t="-4348" r="-27778" b="-8696"/>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8CA5F238-E958-F75B-D7A0-B2330A2AAABE}"/>
              </a:ext>
            </a:extLst>
          </p:cNvPr>
          <p:cNvSpPr txBox="1"/>
          <p:nvPr/>
        </p:nvSpPr>
        <p:spPr>
          <a:xfrm>
            <a:off x="5327050" y="3067369"/>
            <a:ext cx="846775" cy="230832"/>
          </a:xfrm>
          <a:prstGeom prst="rect">
            <a:avLst/>
          </a:prstGeom>
          <a:noFill/>
        </p:spPr>
        <p:txBody>
          <a:bodyPr wrap="square" rtlCol="0">
            <a:spAutoFit/>
          </a:bodyPr>
          <a:lstStyle/>
          <a:p>
            <a:r>
              <a:rPr lang="ja-JP" altLang="en-US" sz="900" b="1" dirty="0"/>
              <a:t>面</a:t>
            </a:r>
            <a:r>
              <a:rPr lang="en-US" altLang="ja-JP" sz="900" b="1" dirty="0" err="1"/>
              <a:t>abcd</a:t>
            </a:r>
            <a:r>
              <a:rPr lang="ja-JP" altLang="en-US" sz="900" b="1" dirty="0"/>
              <a:t>断面</a:t>
            </a:r>
            <a:endParaRPr kumimoji="1" lang="en-US" altLang="ja-JP" sz="900" b="1" dirty="0"/>
          </a:p>
        </p:txBody>
      </p:sp>
      <p:cxnSp>
        <p:nvCxnSpPr>
          <p:cNvPr id="82" name="直線矢印コネクタ 81">
            <a:extLst>
              <a:ext uri="{FF2B5EF4-FFF2-40B4-BE49-F238E27FC236}">
                <a16:creationId xmlns:a16="http://schemas.microsoft.com/office/drawing/2014/main" id="{5E78DC9A-04EB-8D35-6DBD-BE94CA09BDD8}"/>
              </a:ext>
            </a:extLst>
          </p:cNvPr>
          <p:cNvCxnSpPr>
            <a:cxnSpLocks/>
          </p:cNvCxnSpPr>
          <p:nvPr/>
        </p:nvCxnSpPr>
        <p:spPr>
          <a:xfrm>
            <a:off x="5220907" y="4202180"/>
            <a:ext cx="3122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1" name="テキスト ボックス 90">
                <a:extLst>
                  <a:ext uri="{FF2B5EF4-FFF2-40B4-BE49-F238E27FC236}">
                    <a16:creationId xmlns:a16="http://schemas.microsoft.com/office/drawing/2014/main" id="{6D691C31-63BF-DEE8-297F-436ED51B7E88}"/>
                  </a:ext>
                </a:extLst>
              </p:cNvPr>
              <p:cNvSpPr txBox="1"/>
              <p:nvPr/>
            </p:nvSpPr>
            <p:spPr>
              <a:xfrm>
                <a:off x="5211918" y="4172786"/>
                <a:ext cx="278228" cy="232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ja-JP" altLang="en-US" sz="900" b="1" i="1">
                              <a:latin typeface="Cambria Math" panose="02040503050406030204" pitchFamily="18" charset="0"/>
                            </a:rPr>
                            <m:t>𝒏</m:t>
                          </m:r>
                        </m:e>
                      </m:acc>
                    </m:oMath>
                  </m:oMathPara>
                </a14:m>
                <a:endParaRPr kumimoji="1" lang="en-US" altLang="ja-JP" sz="900" b="1" dirty="0"/>
              </a:p>
            </p:txBody>
          </p:sp>
        </mc:Choice>
        <mc:Fallback>
          <p:sp>
            <p:nvSpPr>
              <p:cNvPr id="91" name="テキスト ボックス 90">
                <a:extLst>
                  <a:ext uri="{FF2B5EF4-FFF2-40B4-BE49-F238E27FC236}">
                    <a16:creationId xmlns:a16="http://schemas.microsoft.com/office/drawing/2014/main" id="{6D691C31-63BF-DEE8-297F-436ED51B7E88}"/>
                  </a:ext>
                </a:extLst>
              </p:cNvPr>
              <p:cNvSpPr txBox="1">
                <a:spLocks noRot="1" noChangeAspect="1" noMove="1" noResize="1" noEditPoints="1" noAdjustHandles="1" noChangeArrowheads="1" noChangeShapeType="1" noTextEdit="1"/>
              </p:cNvSpPr>
              <p:nvPr/>
            </p:nvSpPr>
            <p:spPr>
              <a:xfrm>
                <a:off x="5211918" y="4172786"/>
                <a:ext cx="278228" cy="23243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3" name="テキスト ボックス 92">
                <a:extLst>
                  <a:ext uri="{FF2B5EF4-FFF2-40B4-BE49-F238E27FC236}">
                    <a16:creationId xmlns:a16="http://schemas.microsoft.com/office/drawing/2014/main" id="{B48C98A6-A4E7-8A52-7D23-B194A8FA116A}"/>
                  </a:ext>
                </a:extLst>
              </p:cNvPr>
              <p:cNvSpPr txBox="1"/>
              <p:nvPr/>
            </p:nvSpPr>
            <p:spPr>
              <a:xfrm>
                <a:off x="4867075" y="3813359"/>
                <a:ext cx="278228" cy="260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𝒃𝒄</m:t>
                          </m:r>
                        </m:e>
                      </m:acc>
                    </m:oMath>
                  </m:oMathPara>
                </a14:m>
                <a:endParaRPr kumimoji="1" lang="en-US" altLang="ja-JP" sz="900" b="1" dirty="0"/>
              </a:p>
            </p:txBody>
          </p:sp>
        </mc:Choice>
        <mc:Fallback>
          <p:sp>
            <p:nvSpPr>
              <p:cNvPr id="93" name="テキスト ボックス 92">
                <a:extLst>
                  <a:ext uri="{FF2B5EF4-FFF2-40B4-BE49-F238E27FC236}">
                    <a16:creationId xmlns:a16="http://schemas.microsoft.com/office/drawing/2014/main" id="{B48C98A6-A4E7-8A52-7D23-B194A8FA116A}"/>
                  </a:ext>
                </a:extLst>
              </p:cNvPr>
              <p:cNvSpPr txBox="1">
                <a:spLocks noRot="1" noChangeAspect="1" noMove="1" noResize="1" noEditPoints="1" noAdjustHandles="1" noChangeArrowheads="1" noChangeShapeType="1" noTextEdit="1"/>
              </p:cNvSpPr>
              <p:nvPr/>
            </p:nvSpPr>
            <p:spPr>
              <a:xfrm>
                <a:off x="4867075" y="3813359"/>
                <a:ext cx="278228" cy="260521"/>
              </a:xfrm>
              <a:prstGeom prst="rect">
                <a:avLst/>
              </a:prstGeom>
              <a:blipFill>
                <a:blip r:embed="rId12"/>
                <a:stretch>
                  <a:fillRect/>
                </a:stretch>
              </a:blipFill>
            </p:spPr>
            <p:txBody>
              <a:bodyPr/>
              <a:lstStyle/>
              <a:p>
                <a:r>
                  <a:rPr lang="ja-JP" altLang="en-US">
                    <a:noFill/>
                  </a:rPr>
                  <a:t> </a:t>
                </a:r>
              </a:p>
            </p:txBody>
          </p:sp>
        </mc:Fallback>
      </mc:AlternateContent>
      <p:cxnSp>
        <p:nvCxnSpPr>
          <p:cNvPr id="94" name="直線矢印コネクタ 93">
            <a:extLst>
              <a:ext uri="{FF2B5EF4-FFF2-40B4-BE49-F238E27FC236}">
                <a16:creationId xmlns:a16="http://schemas.microsoft.com/office/drawing/2014/main" id="{10640882-DA8D-1F30-DCE9-66987EB458F8}"/>
              </a:ext>
            </a:extLst>
          </p:cNvPr>
          <p:cNvCxnSpPr>
            <a:cxnSpLocks/>
          </p:cNvCxnSpPr>
          <p:nvPr/>
        </p:nvCxnSpPr>
        <p:spPr>
          <a:xfrm>
            <a:off x="3386140" y="4656817"/>
            <a:ext cx="34281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0" name="テキスト ボックス 129">
                <a:extLst>
                  <a:ext uri="{FF2B5EF4-FFF2-40B4-BE49-F238E27FC236}">
                    <a16:creationId xmlns:a16="http://schemas.microsoft.com/office/drawing/2014/main" id="{8879B338-FA40-EFC7-C571-093C8F5F3D35}"/>
                  </a:ext>
                </a:extLst>
              </p:cNvPr>
              <p:cNvSpPr txBox="1"/>
              <p:nvPr/>
            </p:nvSpPr>
            <p:spPr>
              <a:xfrm>
                <a:off x="3413070" y="4625453"/>
                <a:ext cx="278228" cy="232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ja-JP" altLang="en-US" sz="900" b="1" i="1">
                              <a:latin typeface="Cambria Math" panose="02040503050406030204" pitchFamily="18" charset="0"/>
                            </a:rPr>
                            <m:t>𝒏</m:t>
                          </m:r>
                        </m:e>
                      </m:acc>
                    </m:oMath>
                  </m:oMathPara>
                </a14:m>
                <a:endParaRPr kumimoji="1" lang="en-US" altLang="ja-JP" sz="900" b="1" dirty="0"/>
              </a:p>
            </p:txBody>
          </p:sp>
        </mc:Choice>
        <mc:Fallback>
          <p:sp>
            <p:nvSpPr>
              <p:cNvPr id="130" name="テキスト ボックス 129">
                <a:extLst>
                  <a:ext uri="{FF2B5EF4-FFF2-40B4-BE49-F238E27FC236}">
                    <a16:creationId xmlns:a16="http://schemas.microsoft.com/office/drawing/2014/main" id="{8879B338-FA40-EFC7-C571-093C8F5F3D35}"/>
                  </a:ext>
                </a:extLst>
              </p:cNvPr>
              <p:cNvSpPr txBox="1">
                <a:spLocks noRot="1" noChangeAspect="1" noMove="1" noResize="1" noEditPoints="1" noAdjustHandles="1" noChangeArrowheads="1" noChangeShapeType="1" noTextEdit="1"/>
              </p:cNvSpPr>
              <p:nvPr/>
            </p:nvSpPr>
            <p:spPr>
              <a:xfrm>
                <a:off x="3413070" y="4625453"/>
                <a:ext cx="278228" cy="23243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3" name="テキスト ボックス 132">
                <a:extLst>
                  <a:ext uri="{FF2B5EF4-FFF2-40B4-BE49-F238E27FC236}">
                    <a16:creationId xmlns:a16="http://schemas.microsoft.com/office/drawing/2014/main" id="{423BAAC3-3CD6-AE8D-AE0C-E5D05D20D16E}"/>
                  </a:ext>
                </a:extLst>
              </p:cNvPr>
              <p:cNvSpPr txBox="1"/>
              <p:nvPr/>
            </p:nvSpPr>
            <p:spPr>
              <a:xfrm>
                <a:off x="5298130" y="3326318"/>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p:sp>
            <p:nvSpPr>
              <p:cNvPr id="133" name="テキスト ボックス 132">
                <a:extLst>
                  <a:ext uri="{FF2B5EF4-FFF2-40B4-BE49-F238E27FC236}">
                    <a16:creationId xmlns:a16="http://schemas.microsoft.com/office/drawing/2014/main" id="{423BAAC3-3CD6-AE8D-AE0C-E5D05D20D16E}"/>
                  </a:ext>
                </a:extLst>
              </p:cNvPr>
              <p:cNvSpPr txBox="1">
                <a:spLocks noRot="1" noChangeAspect="1" noMove="1" noResize="1" noEditPoints="1" noAdjustHandles="1" noChangeArrowheads="1" noChangeShapeType="1" noTextEdit="1"/>
              </p:cNvSpPr>
              <p:nvPr/>
            </p:nvSpPr>
            <p:spPr>
              <a:xfrm>
                <a:off x="5298130" y="3326318"/>
                <a:ext cx="112210" cy="161583"/>
              </a:xfrm>
              <a:prstGeom prst="rect">
                <a:avLst/>
              </a:prstGeom>
              <a:blipFill>
                <a:blip r:embed="rId14"/>
                <a:stretch>
                  <a:fillRect l="-15789" r="-10526"/>
                </a:stretch>
              </a:blipFill>
            </p:spPr>
            <p:txBody>
              <a:bodyPr/>
              <a:lstStyle/>
              <a:p>
                <a:r>
                  <a:rPr lang="ja-JP" altLang="en-US">
                    <a:noFill/>
                  </a:rPr>
                  <a:t> </a:t>
                </a:r>
              </a:p>
            </p:txBody>
          </p:sp>
        </mc:Fallback>
      </mc:AlternateContent>
      <p:sp>
        <p:nvSpPr>
          <p:cNvPr id="137" name="テキスト ボックス 136">
            <a:extLst>
              <a:ext uri="{FF2B5EF4-FFF2-40B4-BE49-F238E27FC236}">
                <a16:creationId xmlns:a16="http://schemas.microsoft.com/office/drawing/2014/main" id="{D0A20FE2-680C-9F79-2985-C7F47831A466}"/>
              </a:ext>
            </a:extLst>
          </p:cNvPr>
          <p:cNvSpPr txBox="1"/>
          <p:nvPr/>
        </p:nvSpPr>
        <p:spPr>
          <a:xfrm>
            <a:off x="5003881" y="4522500"/>
            <a:ext cx="712557" cy="230832"/>
          </a:xfrm>
          <a:prstGeom prst="rect">
            <a:avLst/>
          </a:prstGeom>
          <a:noFill/>
        </p:spPr>
        <p:txBody>
          <a:bodyPr wrap="square" rtlCol="0">
            <a:spAutoFit/>
          </a:bodyPr>
          <a:lstStyle/>
          <a:p>
            <a:r>
              <a:rPr kumimoji="1" lang="ja-JP" altLang="en-US" sz="900" b="1" dirty="0"/>
              <a:t>内積 </a:t>
            </a:r>
            <a:r>
              <a:rPr kumimoji="1" lang="en-US" altLang="ja-JP" sz="900" b="1" dirty="0"/>
              <a:t>!= 0</a:t>
            </a:r>
          </a:p>
        </p:txBody>
      </p:sp>
      <p:sp>
        <p:nvSpPr>
          <p:cNvPr id="138" name="楕円 137">
            <a:extLst>
              <a:ext uri="{FF2B5EF4-FFF2-40B4-BE49-F238E27FC236}">
                <a16:creationId xmlns:a16="http://schemas.microsoft.com/office/drawing/2014/main" id="{0CF20DB4-38F0-BA7E-C676-D39D91C31040}"/>
              </a:ext>
            </a:extLst>
          </p:cNvPr>
          <p:cNvSpPr/>
          <p:nvPr/>
        </p:nvSpPr>
        <p:spPr>
          <a:xfrm>
            <a:off x="6053270" y="3477023"/>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24FF401A-749D-BF03-0CA2-A62CEC971F34}"/>
              </a:ext>
            </a:extLst>
          </p:cNvPr>
          <p:cNvCxnSpPr>
            <a:cxnSpLocks/>
          </p:cNvCxnSpPr>
          <p:nvPr/>
        </p:nvCxnSpPr>
        <p:spPr>
          <a:xfrm flipH="1">
            <a:off x="6064466" y="3642056"/>
            <a:ext cx="21151" cy="7536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B8F1753E-4E38-0411-0899-3A27FA0778E0}"/>
              </a:ext>
            </a:extLst>
          </p:cNvPr>
          <p:cNvCxnSpPr>
            <a:cxnSpLocks/>
          </p:cNvCxnSpPr>
          <p:nvPr/>
        </p:nvCxnSpPr>
        <p:spPr>
          <a:xfrm flipV="1">
            <a:off x="6085617" y="3642056"/>
            <a:ext cx="0" cy="5353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1" name="テキスト ボックス 140">
                <a:extLst>
                  <a:ext uri="{FF2B5EF4-FFF2-40B4-BE49-F238E27FC236}">
                    <a16:creationId xmlns:a16="http://schemas.microsoft.com/office/drawing/2014/main" id="{6F5DF4A2-F8A4-2B1E-219A-FE682CE2B874}"/>
                  </a:ext>
                </a:extLst>
              </p:cNvPr>
              <p:cNvSpPr txBox="1"/>
              <p:nvPr/>
            </p:nvSpPr>
            <p:spPr>
              <a:xfrm>
                <a:off x="5746876" y="4193140"/>
                <a:ext cx="255626" cy="251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𝒂𝒃</m:t>
                          </m:r>
                        </m:e>
                      </m:acc>
                    </m:oMath>
                  </m:oMathPara>
                </a14:m>
                <a:endParaRPr kumimoji="1" lang="en-US" altLang="ja-JP" sz="900" b="1" dirty="0"/>
              </a:p>
            </p:txBody>
          </p:sp>
        </mc:Choice>
        <mc:Fallback>
          <p:sp>
            <p:nvSpPr>
              <p:cNvPr id="141" name="テキスト ボックス 140">
                <a:extLst>
                  <a:ext uri="{FF2B5EF4-FFF2-40B4-BE49-F238E27FC236}">
                    <a16:creationId xmlns:a16="http://schemas.microsoft.com/office/drawing/2014/main" id="{6F5DF4A2-F8A4-2B1E-219A-FE682CE2B874}"/>
                  </a:ext>
                </a:extLst>
              </p:cNvPr>
              <p:cNvSpPr txBox="1">
                <a:spLocks noRot="1" noChangeAspect="1" noMove="1" noResize="1" noEditPoints="1" noAdjustHandles="1" noChangeArrowheads="1" noChangeShapeType="1" noTextEdit="1"/>
              </p:cNvSpPr>
              <p:nvPr/>
            </p:nvSpPr>
            <p:spPr>
              <a:xfrm>
                <a:off x="5746876" y="4193140"/>
                <a:ext cx="255626" cy="251479"/>
              </a:xfrm>
              <a:prstGeom prst="rect">
                <a:avLst/>
              </a:prstGeom>
              <a:blipFill>
                <a:blip r:embed="rId15"/>
                <a:stretch>
                  <a:fillRect r="-9524"/>
                </a:stretch>
              </a:blipFill>
            </p:spPr>
            <p:txBody>
              <a:bodyPr/>
              <a:lstStyle/>
              <a:p>
                <a:r>
                  <a:rPr lang="ja-JP" altLang="en-US">
                    <a:noFill/>
                  </a:rPr>
                  <a:t> </a:t>
                </a:r>
              </a:p>
            </p:txBody>
          </p:sp>
        </mc:Fallback>
      </mc:AlternateContent>
      <p:cxnSp>
        <p:nvCxnSpPr>
          <p:cNvPr id="142" name="直線矢印コネクタ 141">
            <a:extLst>
              <a:ext uri="{FF2B5EF4-FFF2-40B4-BE49-F238E27FC236}">
                <a16:creationId xmlns:a16="http://schemas.microsoft.com/office/drawing/2014/main" id="{19161F8E-5573-E5EC-5C6E-58647C3404DF}"/>
              </a:ext>
            </a:extLst>
          </p:cNvPr>
          <p:cNvCxnSpPr>
            <a:cxnSpLocks/>
          </p:cNvCxnSpPr>
          <p:nvPr/>
        </p:nvCxnSpPr>
        <p:spPr>
          <a:xfrm flipH="1">
            <a:off x="6073024" y="4225667"/>
            <a:ext cx="9418" cy="1700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07957EFF-1E02-48F7-8E76-8F62ADEEFCA6}"/>
              </a:ext>
            </a:extLst>
          </p:cNvPr>
          <p:cNvSpPr/>
          <p:nvPr/>
        </p:nvSpPr>
        <p:spPr>
          <a:xfrm>
            <a:off x="6049617" y="4157377"/>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矢印コネクタ 143">
            <a:extLst>
              <a:ext uri="{FF2B5EF4-FFF2-40B4-BE49-F238E27FC236}">
                <a16:creationId xmlns:a16="http://schemas.microsoft.com/office/drawing/2014/main" id="{87EEB370-5B2C-BD29-3F9F-ABFF794F8A34}"/>
              </a:ext>
            </a:extLst>
          </p:cNvPr>
          <p:cNvCxnSpPr>
            <a:cxnSpLocks/>
          </p:cNvCxnSpPr>
          <p:nvPr/>
        </p:nvCxnSpPr>
        <p:spPr>
          <a:xfrm>
            <a:off x="6121617" y="4202180"/>
            <a:ext cx="31228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5" name="テキスト ボックス 144">
                <a:extLst>
                  <a:ext uri="{FF2B5EF4-FFF2-40B4-BE49-F238E27FC236}">
                    <a16:creationId xmlns:a16="http://schemas.microsoft.com/office/drawing/2014/main" id="{9892A1BF-D4A3-523F-EC39-3CE11749C34B}"/>
                  </a:ext>
                </a:extLst>
              </p:cNvPr>
              <p:cNvSpPr txBox="1"/>
              <p:nvPr/>
            </p:nvSpPr>
            <p:spPr>
              <a:xfrm>
                <a:off x="6112628" y="4172786"/>
                <a:ext cx="278228" cy="2324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ja-JP" altLang="en-US" sz="900" b="1" i="1">
                              <a:latin typeface="Cambria Math" panose="02040503050406030204" pitchFamily="18" charset="0"/>
                            </a:rPr>
                            <m:t>𝒏</m:t>
                          </m:r>
                        </m:e>
                      </m:acc>
                    </m:oMath>
                  </m:oMathPara>
                </a14:m>
                <a:endParaRPr kumimoji="1" lang="en-US" altLang="ja-JP" sz="900" b="1" dirty="0"/>
              </a:p>
            </p:txBody>
          </p:sp>
        </mc:Choice>
        <mc:Fallback>
          <p:sp>
            <p:nvSpPr>
              <p:cNvPr id="145" name="テキスト ボックス 144">
                <a:extLst>
                  <a:ext uri="{FF2B5EF4-FFF2-40B4-BE49-F238E27FC236}">
                    <a16:creationId xmlns:a16="http://schemas.microsoft.com/office/drawing/2014/main" id="{9892A1BF-D4A3-523F-EC39-3CE11749C34B}"/>
                  </a:ext>
                </a:extLst>
              </p:cNvPr>
              <p:cNvSpPr txBox="1">
                <a:spLocks noRot="1" noChangeAspect="1" noMove="1" noResize="1" noEditPoints="1" noAdjustHandles="1" noChangeArrowheads="1" noChangeShapeType="1" noTextEdit="1"/>
              </p:cNvSpPr>
              <p:nvPr/>
            </p:nvSpPr>
            <p:spPr>
              <a:xfrm>
                <a:off x="6112628" y="4172786"/>
                <a:ext cx="278228" cy="232436"/>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6" name="テキスト ボックス 145">
                <a:extLst>
                  <a:ext uri="{FF2B5EF4-FFF2-40B4-BE49-F238E27FC236}">
                    <a16:creationId xmlns:a16="http://schemas.microsoft.com/office/drawing/2014/main" id="{5CEEC2D1-99BA-7596-87A8-593DA9D24D3D}"/>
                  </a:ext>
                </a:extLst>
              </p:cNvPr>
              <p:cNvSpPr txBox="1"/>
              <p:nvPr/>
            </p:nvSpPr>
            <p:spPr>
              <a:xfrm>
                <a:off x="5767785" y="3813359"/>
                <a:ext cx="278228" cy="2605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900" b="1" i="1" smtClean="0">
                              <a:latin typeface="Cambria Math" panose="02040503050406030204" pitchFamily="18" charset="0"/>
                            </a:rPr>
                          </m:ctrlPr>
                        </m:accPr>
                        <m:e>
                          <m:r>
                            <a:rPr lang="en-US" altLang="ja-JP" sz="900" b="1" i="1" smtClean="0">
                              <a:latin typeface="Cambria Math" panose="02040503050406030204" pitchFamily="18" charset="0"/>
                            </a:rPr>
                            <m:t>𝒃𝒄</m:t>
                          </m:r>
                        </m:e>
                      </m:acc>
                    </m:oMath>
                  </m:oMathPara>
                </a14:m>
                <a:endParaRPr kumimoji="1" lang="en-US" altLang="ja-JP" sz="900" b="1" dirty="0"/>
              </a:p>
            </p:txBody>
          </p:sp>
        </mc:Choice>
        <mc:Fallback>
          <p:sp>
            <p:nvSpPr>
              <p:cNvPr id="146" name="テキスト ボックス 145">
                <a:extLst>
                  <a:ext uri="{FF2B5EF4-FFF2-40B4-BE49-F238E27FC236}">
                    <a16:creationId xmlns:a16="http://schemas.microsoft.com/office/drawing/2014/main" id="{5CEEC2D1-99BA-7596-87A8-593DA9D24D3D}"/>
                  </a:ext>
                </a:extLst>
              </p:cNvPr>
              <p:cNvSpPr txBox="1">
                <a:spLocks noRot="1" noChangeAspect="1" noMove="1" noResize="1" noEditPoints="1" noAdjustHandles="1" noChangeArrowheads="1" noChangeShapeType="1" noTextEdit="1"/>
              </p:cNvSpPr>
              <p:nvPr/>
            </p:nvSpPr>
            <p:spPr>
              <a:xfrm>
                <a:off x="5767785" y="3813359"/>
                <a:ext cx="278228" cy="260521"/>
              </a:xfrm>
              <a:prstGeom prst="rect">
                <a:avLst/>
              </a:prstGeom>
              <a:blipFill>
                <a:blip r:embed="rId17"/>
                <a:stretch>
                  <a:fillRect/>
                </a:stretch>
              </a:blipFill>
            </p:spPr>
            <p:txBody>
              <a:bodyPr/>
              <a:lstStyle/>
              <a:p>
                <a:r>
                  <a:rPr lang="ja-JP" altLang="en-US">
                    <a:noFill/>
                  </a:rPr>
                  <a:t> </a:t>
                </a:r>
              </a:p>
            </p:txBody>
          </p:sp>
        </mc:Fallback>
      </mc:AlternateContent>
      <p:cxnSp>
        <p:nvCxnSpPr>
          <p:cNvPr id="147" name="直線矢印コネクタ 146">
            <a:extLst>
              <a:ext uri="{FF2B5EF4-FFF2-40B4-BE49-F238E27FC236}">
                <a16:creationId xmlns:a16="http://schemas.microsoft.com/office/drawing/2014/main" id="{ADE88732-E810-3F4D-56AF-EAFE03D9DA6D}"/>
              </a:ext>
            </a:extLst>
          </p:cNvPr>
          <p:cNvCxnSpPr>
            <a:cxnSpLocks/>
            <a:stCxn id="143" idx="0"/>
          </p:cNvCxnSpPr>
          <p:nvPr/>
        </p:nvCxnSpPr>
        <p:spPr>
          <a:xfrm flipV="1">
            <a:off x="6085617" y="3530278"/>
            <a:ext cx="3653" cy="6270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テキスト ボックス 147">
            <a:extLst>
              <a:ext uri="{FF2B5EF4-FFF2-40B4-BE49-F238E27FC236}">
                <a16:creationId xmlns:a16="http://schemas.microsoft.com/office/drawing/2014/main" id="{BDA88978-A169-C3C8-82C0-C40634E09AC3}"/>
              </a:ext>
            </a:extLst>
          </p:cNvPr>
          <p:cNvSpPr txBox="1"/>
          <p:nvPr/>
        </p:nvSpPr>
        <p:spPr>
          <a:xfrm>
            <a:off x="5904591" y="4522500"/>
            <a:ext cx="712557" cy="230832"/>
          </a:xfrm>
          <a:prstGeom prst="rect">
            <a:avLst/>
          </a:prstGeom>
          <a:noFill/>
        </p:spPr>
        <p:txBody>
          <a:bodyPr wrap="square" rtlCol="0">
            <a:spAutoFit/>
          </a:bodyPr>
          <a:lstStyle/>
          <a:p>
            <a:r>
              <a:rPr kumimoji="1" lang="ja-JP" altLang="en-US" sz="900" b="1" dirty="0"/>
              <a:t>内積 </a:t>
            </a:r>
            <a:r>
              <a:rPr kumimoji="1" lang="en-US" altLang="ja-JP" sz="900" b="1" dirty="0"/>
              <a:t>= 0</a:t>
            </a:r>
          </a:p>
        </p:txBody>
      </p:sp>
      <mc:AlternateContent xmlns:mc="http://schemas.openxmlformats.org/markup-compatibility/2006">
        <mc:Choice xmlns:a14="http://schemas.microsoft.com/office/drawing/2010/main" Requires="a14">
          <p:sp>
            <p:nvSpPr>
              <p:cNvPr id="149" name="テキスト ボックス 148">
                <a:extLst>
                  <a:ext uri="{FF2B5EF4-FFF2-40B4-BE49-F238E27FC236}">
                    <a16:creationId xmlns:a16="http://schemas.microsoft.com/office/drawing/2014/main" id="{6CCF0C51-6E7A-4A19-E4AE-D31C1677E3E7}"/>
                  </a:ext>
                </a:extLst>
              </p:cNvPr>
              <p:cNvSpPr txBox="1"/>
              <p:nvPr/>
            </p:nvSpPr>
            <p:spPr>
              <a:xfrm>
                <a:off x="5882398" y="3326318"/>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p:sp>
            <p:nvSpPr>
              <p:cNvPr id="149" name="テキスト ボックス 148">
                <a:extLst>
                  <a:ext uri="{FF2B5EF4-FFF2-40B4-BE49-F238E27FC236}">
                    <a16:creationId xmlns:a16="http://schemas.microsoft.com/office/drawing/2014/main" id="{6CCF0C51-6E7A-4A19-E4AE-D31C1677E3E7}"/>
                  </a:ext>
                </a:extLst>
              </p:cNvPr>
              <p:cNvSpPr txBox="1">
                <a:spLocks noRot="1" noChangeAspect="1" noMove="1" noResize="1" noEditPoints="1" noAdjustHandles="1" noChangeArrowheads="1" noChangeShapeType="1" noTextEdit="1"/>
              </p:cNvSpPr>
              <p:nvPr/>
            </p:nvSpPr>
            <p:spPr>
              <a:xfrm>
                <a:off x="5882398" y="3326318"/>
                <a:ext cx="112210" cy="161583"/>
              </a:xfrm>
              <a:prstGeom prst="rect">
                <a:avLst/>
              </a:prstGeom>
              <a:blipFill>
                <a:blip r:embed="rId14"/>
                <a:stretch>
                  <a:fillRect l="-16667" r="-16667"/>
                </a:stretch>
              </a:blipFill>
            </p:spPr>
            <p:txBody>
              <a:bodyPr/>
              <a:lstStyle/>
              <a:p>
                <a:r>
                  <a:rPr lang="ja-JP" altLang="en-US">
                    <a:noFill/>
                  </a:rPr>
                  <a:t> </a:t>
                </a:r>
              </a:p>
            </p:txBody>
          </p:sp>
        </mc:Fallback>
      </mc:AlternateContent>
      <p:sp>
        <p:nvSpPr>
          <p:cNvPr id="155" name="テキスト ボックス 154">
            <a:extLst>
              <a:ext uri="{FF2B5EF4-FFF2-40B4-BE49-F238E27FC236}">
                <a16:creationId xmlns:a16="http://schemas.microsoft.com/office/drawing/2014/main" id="{301FE885-9E1A-E8F7-B40D-CDE879DDA1D9}"/>
              </a:ext>
            </a:extLst>
          </p:cNvPr>
          <p:cNvSpPr txBox="1"/>
          <p:nvPr/>
        </p:nvSpPr>
        <p:spPr>
          <a:xfrm>
            <a:off x="7256100" y="3047631"/>
            <a:ext cx="846775" cy="230832"/>
          </a:xfrm>
          <a:prstGeom prst="rect">
            <a:avLst/>
          </a:prstGeom>
          <a:noFill/>
        </p:spPr>
        <p:txBody>
          <a:bodyPr wrap="square" rtlCol="0">
            <a:spAutoFit/>
          </a:bodyPr>
          <a:lstStyle/>
          <a:p>
            <a:r>
              <a:rPr lang="ja-JP" altLang="en-US" sz="900" b="1" dirty="0"/>
              <a:t>面</a:t>
            </a:r>
            <a:r>
              <a:rPr lang="en-US" altLang="ja-JP" sz="900" b="1" dirty="0" err="1"/>
              <a:t>abcd</a:t>
            </a:r>
            <a:r>
              <a:rPr lang="ja-JP" altLang="en-US" sz="900" b="1" dirty="0"/>
              <a:t>表面</a:t>
            </a:r>
            <a:endParaRPr kumimoji="1" lang="en-US" altLang="ja-JP" sz="900" b="1" dirty="0"/>
          </a:p>
        </p:txBody>
      </p:sp>
      <p:sp>
        <p:nvSpPr>
          <p:cNvPr id="156" name="正方形/長方形 155">
            <a:extLst>
              <a:ext uri="{FF2B5EF4-FFF2-40B4-BE49-F238E27FC236}">
                <a16:creationId xmlns:a16="http://schemas.microsoft.com/office/drawing/2014/main" id="{EC19C69A-8FD6-F92F-25F0-8572FA879B44}"/>
              </a:ext>
            </a:extLst>
          </p:cNvPr>
          <p:cNvSpPr/>
          <p:nvPr/>
        </p:nvSpPr>
        <p:spPr>
          <a:xfrm>
            <a:off x="6856255" y="3737468"/>
            <a:ext cx="621250" cy="6110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7" name="テキスト ボックス 156">
                <a:extLst>
                  <a:ext uri="{FF2B5EF4-FFF2-40B4-BE49-F238E27FC236}">
                    <a16:creationId xmlns:a16="http://schemas.microsoft.com/office/drawing/2014/main" id="{E25CB04C-7222-1F35-867E-3CC665149B7F}"/>
                  </a:ext>
                </a:extLst>
              </p:cNvPr>
              <p:cNvSpPr txBox="1"/>
              <p:nvPr/>
            </p:nvSpPr>
            <p:spPr>
              <a:xfrm>
                <a:off x="7516420" y="4335971"/>
                <a:ext cx="10579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𝒂</m:t>
                      </m:r>
                    </m:oMath>
                  </m:oMathPara>
                </a14:m>
                <a:endParaRPr kumimoji="1" lang="ja-JP" altLang="en-US" sz="1050" b="1" dirty="0"/>
              </a:p>
            </p:txBody>
          </p:sp>
        </mc:Choice>
        <mc:Fallback>
          <p:sp>
            <p:nvSpPr>
              <p:cNvPr id="157" name="テキスト ボックス 156">
                <a:extLst>
                  <a:ext uri="{FF2B5EF4-FFF2-40B4-BE49-F238E27FC236}">
                    <a16:creationId xmlns:a16="http://schemas.microsoft.com/office/drawing/2014/main" id="{E25CB04C-7222-1F35-867E-3CC665149B7F}"/>
                  </a:ext>
                </a:extLst>
              </p:cNvPr>
              <p:cNvSpPr txBox="1">
                <a:spLocks noRot="1" noChangeAspect="1" noMove="1" noResize="1" noEditPoints="1" noAdjustHandles="1" noChangeArrowheads="1" noChangeShapeType="1" noTextEdit="1"/>
              </p:cNvSpPr>
              <p:nvPr/>
            </p:nvSpPr>
            <p:spPr>
              <a:xfrm>
                <a:off x="7516420" y="4335971"/>
                <a:ext cx="105798" cy="138499"/>
              </a:xfrm>
              <a:prstGeom prst="rect">
                <a:avLst/>
              </a:prstGeom>
              <a:blipFill>
                <a:blip r:embed="rId7"/>
                <a:stretch>
                  <a:fillRect l="-11765" r="-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8" name="テキスト ボックス 157">
                <a:extLst>
                  <a:ext uri="{FF2B5EF4-FFF2-40B4-BE49-F238E27FC236}">
                    <a16:creationId xmlns:a16="http://schemas.microsoft.com/office/drawing/2014/main" id="{C0532676-7559-1E1D-5194-F5B0B3DABAC8}"/>
                  </a:ext>
                </a:extLst>
              </p:cNvPr>
              <p:cNvSpPr txBox="1"/>
              <p:nvPr/>
            </p:nvSpPr>
            <p:spPr>
              <a:xfrm>
                <a:off x="6723347" y="4335972"/>
                <a:ext cx="10419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𝒃</m:t>
                      </m:r>
                    </m:oMath>
                  </m:oMathPara>
                </a14:m>
                <a:endParaRPr kumimoji="1" lang="ja-JP" altLang="en-US" sz="1050" b="1" dirty="0"/>
              </a:p>
            </p:txBody>
          </p:sp>
        </mc:Choice>
        <mc:Fallback>
          <p:sp>
            <p:nvSpPr>
              <p:cNvPr id="158" name="テキスト ボックス 157">
                <a:extLst>
                  <a:ext uri="{FF2B5EF4-FFF2-40B4-BE49-F238E27FC236}">
                    <a16:creationId xmlns:a16="http://schemas.microsoft.com/office/drawing/2014/main" id="{C0532676-7559-1E1D-5194-F5B0B3DABAC8}"/>
                  </a:ext>
                </a:extLst>
              </p:cNvPr>
              <p:cNvSpPr txBox="1">
                <a:spLocks noRot="1" noChangeAspect="1" noMove="1" noResize="1" noEditPoints="1" noAdjustHandles="1" noChangeArrowheads="1" noChangeShapeType="1" noTextEdit="1"/>
              </p:cNvSpPr>
              <p:nvPr/>
            </p:nvSpPr>
            <p:spPr>
              <a:xfrm>
                <a:off x="6723347" y="4335972"/>
                <a:ext cx="104196" cy="138499"/>
              </a:xfrm>
              <a:prstGeom prst="rect">
                <a:avLst/>
              </a:prstGeom>
              <a:blipFill>
                <a:blip r:embed="rId18"/>
                <a:stretch>
                  <a:fillRect l="-29412" t="-4348" r="-29412" b="-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9" name="テキスト ボックス 158">
                <a:extLst>
                  <a:ext uri="{FF2B5EF4-FFF2-40B4-BE49-F238E27FC236}">
                    <a16:creationId xmlns:a16="http://schemas.microsoft.com/office/drawing/2014/main" id="{572FC603-67DE-2B6C-0685-5EDC7C1FB714}"/>
                  </a:ext>
                </a:extLst>
              </p:cNvPr>
              <p:cNvSpPr txBox="1"/>
              <p:nvPr/>
            </p:nvSpPr>
            <p:spPr>
              <a:xfrm>
                <a:off x="6740059" y="3620359"/>
                <a:ext cx="1057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𝒄</m:t>
                      </m:r>
                    </m:oMath>
                  </m:oMathPara>
                </a14:m>
                <a:endParaRPr kumimoji="1" lang="ja-JP" altLang="en-US" sz="1050" b="1" dirty="0"/>
              </a:p>
            </p:txBody>
          </p:sp>
        </mc:Choice>
        <mc:Fallback>
          <p:sp>
            <p:nvSpPr>
              <p:cNvPr id="159" name="テキスト ボックス 158">
                <a:extLst>
                  <a:ext uri="{FF2B5EF4-FFF2-40B4-BE49-F238E27FC236}">
                    <a16:creationId xmlns:a16="http://schemas.microsoft.com/office/drawing/2014/main" id="{572FC603-67DE-2B6C-0685-5EDC7C1FB714}"/>
                  </a:ext>
                </a:extLst>
              </p:cNvPr>
              <p:cNvSpPr txBox="1">
                <a:spLocks noRot="1" noChangeAspect="1" noMove="1" noResize="1" noEditPoints="1" noAdjustHandles="1" noChangeArrowheads="1" noChangeShapeType="1" noTextEdit="1"/>
              </p:cNvSpPr>
              <p:nvPr/>
            </p:nvSpPr>
            <p:spPr>
              <a:xfrm>
                <a:off x="6740059" y="3620359"/>
                <a:ext cx="105798" cy="161583"/>
              </a:xfrm>
              <a:prstGeom prst="rect">
                <a:avLst/>
              </a:prstGeom>
              <a:blipFill>
                <a:blip r:embed="rId19"/>
                <a:stretch>
                  <a:fillRect l="-17647" r="-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0" name="テキスト ボックス 159">
                <a:extLst>
                  <a:ext uri="{FF2B5EF4-FFF2-40B4-BE49-F238E27FC236}">
                    <a16:creationId xmlns:a16="http://schemas.microsoft.com/office/drawing/2014/main" id="{A5CD1C54-4DC0-F111-2E9D-E272728C21C7}"/>
                  </a:ext>
                </a:extLst>
              </p:cNvPr>
              <p:cNvSpPr txBox="1"/>
              <p:nvPr/>
            </p:nvSpPr>
            <p:spPr>
              <a:xfrm>
                <a:off x="7462719" y="3580172"/>
                <a:ext cx="10740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𝒅</m:t>
                      </m:r>
                    </m:oMath>
                  </m:oMathPara>
                </a14:m>
                <a:endParaRPr kumimoji="1" lang="ja-JP" altLang="en-US" sz="1050" b="1" dirty="0"/>
              </a:p>
            </p:txBody>
          </p:sp>
        </mc:Choice>
        <mc:Fallback>
          <p:sp>
            <p:nvSpPr>
              <p:cNvPr id="160" name="テキスト ボックス 159">
                <a:extLst>
                  <a:ext uri="{FF2B5EF4-FFF2-40B4-BE49-F238E27FC236}">
                    <a16:creationId xmlns:a16="http://schemas.microsoft.com/office/drawing/2014/main" id="{A5CD1C54-4DC0-F111-2E9D-E272728C21C7}"/>
                  </a:ext>
                </a:extLst>
              </p:cNvPr>
              <p:cNvSpPr txBox="1">
                <a:spLocks noRot="1" noChangeAspect="1" noMove="1" noResize="1" noEditPoints="1" noAdjustHandles="1" noChangeArrowheads="1" noChangeShapeType="1" noTextEdit="1"/>
              </p:cNvSpPr>
              <p:nvPr/>
            </p:nvSpPr>
            <p:spPr>
              <a:xfrm>
                <a:off x="7462719" y="3580172"/>
                <a:ext cx="107402" cy="138499"/>
              </a:xfrm>
              <a:prstGeom prst="rect">
                <a:avLst/>
              </a:prstGeom>
              <a:blipFill>
                <a:blip r:embed="rId10"/>
                <a:stretch>
                  <a:fillRect l="-22222" t="-4348" r="-27778" b="-8696"/>
                </a:stretch>
              </a:blipFill>
            </p:spPr>
            <p:txBody>
              <a:bodyPr/>
              <a:lstStyle/>
              <a:p>
                <a:r>
                  <a:rPr lang="ja-JP" altLang="en-US">
                    <a:noFill/>
                  </a:rPr>
                  <a:t> </a:t>
                </a:r>
              </a:p>
            </p:txBody>
          </p:sp>
        </mc:Fallback>
      </mc:AlternateContent>
      <p:sp>
        <p:nvSpPr>
          <p:cNvPr id="162" name="楕円 161">
            <a:extLst>
              <a:ext uri="{FF2B5EF4-FFF2-40B4-BE49-F238E27FC236}">
                <a16:creationId xmlns:a16="http://schemas.microsoft.com/office/drawing/2014/main" id="{6A399547-B5EA-E407-393D-2CDD742501E5}"/>
              </a:ext>
            </a:extLst>
          </p:cNvPr>
          <p:cNvSpPr/>
          <p:nvPr/>
        </p:nvSpPr>
        <p:spPr>
          <a:xfrm>
            <a:off x="7217191" y="370524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楕円 164">
            <a:extLst>
              <a:ext uri="{FF2B5EF4-FFF2-40B4-BE49-F238E27FC236}">
                <a16:creationId xmlns:a16="http://schemas.microsoft.com/office/drawing/2014/main" id="{570A0F13-35D3-D532-33D3-6B5D8440E794}"/>
              </a:ext>
            </a:extLst>
          </p:cNvPr>
          <p:cNvSpPr/>
          <p:nvPr/>
        </p:nvSpPr>
        <p:spPr>
          <a:xfrm>
            <a:off x="7020717" y="403788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テキスト ボックス 166">
            <a:extLst>
              <a:ext uri="{FF2B5EF4-FFF2-40B4-BE49-F238E27FC236}">
                <a16:creationId xmlns:a16="http://schemas.microsoft.com/office/drawing/2014/main" id="{BA1D4674-D4AC-8EA9-A5A2-A980FB37117B}"/>
              </a:ext>
            </a:extLst>
          </p:cNvPr>
          <p:cNvSpPr txBox="1"/>
          <p:nvPr/>
        </p:nvSpPr>
        <p:spPr>
          <a:xfrm>
            <a:off x="6657292" y="4840848"/>
            <a:ext cx="1964023" cy="1708160"/>
          </a:xfrm>
          <a:prstGeom prst="rect">
            <a:avLst/>
          </a:prstGeom>
          <a:noFill/>
        </p:spPr>
        <p:txBody>
          <a:bodyPr wrap="square" rtlCol="0">
            <a:spAutoFit/>
          </a:bodyPr>
          <a:lstStyle/>
          <a:p>
            <a:r>
              <a:rPr lang="ja-JP" altLang="en-US" sz="1050" dirty="0"/>
              <a:t>平面上に存在していた場合</a:t>
            </a:r>
            <a:endParaRPr lang="en-US" altLang="ja-JP" sz="1050" dirty="0"/>
          </a:p>
          <a:p>
            <a:r>
              <a:rPr lang="en-US" altLang="ja-JP" sz="1050" dirty="0"/>
              <a:t>Crossing Number Algorithm</a:t>
            </a:r>
            <a:r>
              <a:rPr lang="ja-JP" altLang="en-US" sz="1050" dirty="0"/>
              <a:t>を用いて内外判定を行う</a:t>
            </a:r>
            <a:endParaRPr lang="en-US" altLang="ja-JP" sz="1050" dirty="0"/>
          </a:p>
          <a:p>
            <a:r>
              <a:rPr lang="ja-JP" altLang="en-US" sz="1050" dirty="0"/>
              <a:t>頂点</a:t>
            </a:r>
            <a:r>
              <a:rPr lang="en-US" altLang="ja-JP" sz="1050" dirty="0"/>
              <a:t>e</a:t>
            </a:r>
            <a:r>
              <a:rPr lang="ja-JP" altLang="en-US" sz="1050" dirty="0"/>
              <a:t>から引いた任意の垂線と各辺の交点の数で判定を行う</a:t>
            </a:r>
            <a:endParaRPr lang="en-US" altLang="ja-JP" sz="1050" dirty="0"/>
          </a:p>
          <a:p>
            <a:r>
              <a:rPr lang="ja-JP" altLang="en-US" sz="1050" dirty="0"/>
              <a:t>垂線と各辺の外積からさらに各辺との内積を求め、値が正であれば交点を求めることができる</a:t>
            </a:r>
            <a:r>
              <a:rPr lang="en-US" altLang="ja-JP" sz="1050" dirty="0"/>
              <a:t>(4)</a:t>
            </a:r>
          </a:p>
        </p:txBody>
      </p:sp>
      <mc:AlternateContent xmlns:mc="http://schemas.openxmlformats.org/markup-compatibility/2006">
        <mc:Choice xmlns:a14="http://schemas.microsoft.com/office/drawing/2010/main" Requires="a14">
          <p:sp>
            <p:nvSpPr>
              <p:cNvPr id="168" name="テキスト ボックス 167">
                <a:extLst>
                  <a:ext uri="{FF2B5EF4-FFF2-40B4-BE49-F238E27FC236}">
                    <a16:creationId xmlns:a16="http://schemas.microsoft.com/office/drawing/2014/main" id="{6B7304E3-0F2B-7C32-86A8-BFCFEE3DE22A}"/>
                  </a:ext>
                </a:extLst>
              </p:cNvPr>
              <p:cNvSpPr txBox="1"/>
              <p:nvPr/>
            </p:nvSpPr>
            <p:spPr>
              <a:xfrm>
                <a:off x="7090836" y="3986928"/>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p:sp>
            <p:nvSpPr>
              <p:cNvPr id="168" name="テキスト ボックス 167">
                <a:extLst>
                  <a:ext uri="{FF2B5EF4-FFF2-40B4-BE49-F238E27FC236}">
                    <a16:creationId xmlns:a16="http://schemas.microsoft.com/office/drawing/2014/main" id="{6B7304E3-0F2B-7C32-86A8-BFCFEE3DE22A}"/>
                  </a:ext>
                </a:extLst>
              </p:cNvPr>
              <p:cNvSpPr txBox="1">
                <a:spLocks noRot="1" noChangeAspect="1" noMove="1" noResize="1" noEditPoints="1" noAdjustHandles="1" noChangeArrowheads="1" noChangeShapeType="1" noTextEdit="1"/>
              </p:cNvSpPr>
              <p:nvPr/>
            </p:nvSpPr>
            <p:spPr>
              <a:xfrm>
                <a:off x="7090836" y="3986928"/>
                <a:ext cx="112210" cy="161583"/>
              </a:xfrm>
              <a:prstGeom prst="rect">
                <a:avLst/>
              </a:prstGeom>
              <a:blipFill>
                <a:blip r:embed="rId20"/>
                <a:stretch>
                  <a:fillRect l="-15789" r="-10526"/>
                </a:stretch>
              </a:blipFill>
            </p:spPr>
            <p:txBody>
              <a:bodyPr/>
              <a:lstStyle/>
              <a:p>
                <a:r>
                  <a:rPr lang="ja-JP" altLang="en-US">
                    <a:noFill/>
                  </a:rPr>
                  <a:t> </a:t>
                </a:r>
              </a:p>
            </p:txBody>
          </p:sp>
        </mc:Fallback>
      </mc:AlternateContent>
      <p:sp>
        <p:nvSpPr>
          <p:cNvPr id="172" name="テキスト ボックス 171">
            <a:extLst>
              <a:ext uri="{FF2B5EF4-FFF2-40B4-BE49-F238E27FC236}">
                <a16:creationId xmlns:a16="http://schemas.microsoft.com/office/drawing/2014/main" id="{8CBCC470-CADC-5E47-05C7-100AD09FD8CF}"/>
              </a:ext>
            </a:extLst>
          </p:cNvPr>
          <p:cNvSpPr txBox="1"/>
          <p:nvPr/>
        </p:nvSpPr>
        <p:spPr>
          <a:xfrm>
            <a:off x="6784376" y="4533494"/>
            <a:ext cx="827738" cy="230832"/>
          </a:xfrm>
          <a:prstGeom prst="rect">
            <a:avLst/>
          </a:prstGeom>
          <a:noFill/>
        </p:spPr>
        <p:txBody>
          <a:bodyPr wrap="square" rtlCol="0">
            <a:spAutoFit/>
          </a:bodyPr>
          <a:lstStyle/>
          <a:p>
            <a:r>
              <a:rPr lang="ja-JP" altLang="en-US" sz="900" b="1" dirty="0"/>
              <a:t>交点</a:t>
            </a:r>
            <a:r>
              <a:rPr lang="en-US" altLang="ja-JP" sz="900" b="1" dirty="0"/>
              <a:t>%2 =</a:t>
            </a:r>
            <a:r>
              <a:rPr kumimoji="1" lang="en-US" altLang="ja-JP" sz="900" b="1" dirty="0"/>
              <a:t> 1</a:t>
            </a:r>
          </a:p>
        </p:txBody>
      </p:sp>
      <p:cxnSp>
        <p:nvCxnSpPr>
          <p:cNvPr id="173" name="直線矢印コネクタ 172">
            <a:extLst>
              <a:ext uri="{FF2B5EF4-FFF2-40B4-BE49-F238E27FC236}">
                <a16:creationId xmlns:a16="http://schemas.microsoft.com/office/drawing/2014/main" id="{229CC88A-056C-0E9F-2B23-3F81EE53F3C4}"/>
              </a:ext>
            </a:extLst>
          </p:cNvPr>
          <p:cNvCxnSpPr>
            <a:cxnSpLocks/>
          </p:cNvCxnSpPr>
          <p:nvPr/>
        </p:nvCxnSpPr>
        <p:spPr>
          <a:xfrm flipV="1">
            <a:off x="7938905" y="3520934"/>
            <a:ext cx="360001" cy="936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5" name="正方形/長方形 174">
            <a:extLst>
              <a:ext uri="{FF2B5EF4-FFF2-40B4-BE49-F238E27FC236}">
                <a16:creationId xmlns:a16="http://schemas.microsoft.com/office/drawing/2014/main" id="{59ECD5D6-B61B-ED40-EE66-3DA3F5C98A23}"/>
              </a:ext>
            </a:extLst>
          </p:cNvPr>
          <p:cNvSpPr/>
          <p:nvPr/>
        </p:nvSpPr>
        <p:spPr>
          <a:xfrm>
            <a:off x="7819087" y="3737468"/>
            <a:ext cx="621250" cy="6110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76" name="テキスト ボックス 175">
                <a:extLst>
                  <a:ext uri="{FF2B5EF4-FFF2-40B4-BE49-F238E27FC236}">
                    <a16:creationId xmlns:a16="http://schemas.microsoft.com/office/drawing/2014/main" id="{EE8DF67C-38EB-158D-6897-FAEE9B7546CE}"/>
                  </a:ext>
                </a:extLst>
              </p:cNvPr>
              <p:cNvSpPr txBox="1"/>
              <p:nvPr/>
            </p:nvSpPr>
            <p:spPr>
              <a:xfrm>
                <a:off x="8479252" y="4335971"/>
                <a:ext cx="105798"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𝒂</m:t>
                      </m:r>
                    </m:oMath>
                  </m:oMathPara>
                </a14:m>
                <a:endParaRPr kumimoji="1" lang="ja-JP" altLang="en-US" sz="1050" b="1" dirty="0"/>
              </a:p>
            </p:txBody>
          </p:sp>
        </mc:Choice>
        <mc:Fallback>
          <p:sp>
            <p:nvSpPr>
              <p:cNvPr id="176" name="テキスト ボックス 175">
                <a:extLst>
                  <a:ext uri="{FF2B5EF4-FFF2-40B4-BE49-F238E27FC236}">
                    <a16:creationId xmlns:a16="http://schemas.microsoft.com/office/drawing/2014/main" id="{EE8DF67C-38EB-158D-6897-FAEE9B7546CE}"/>
                  </a:ext>
                </a:extLst>
              </p:cNvPr>
              <p:cNvSpPr txBox="1">
                <a:spLocks noRot="1" noChangeAspect="1" noMove="1" noResize="1" noEditPoints="1" noAdjustHandles="1" noChangeArrowheads="1" noChangeShapeType="1" noTextEdit="1"/>
              </p:cNvSpPr>
              <p:nvPr/>
            </p:nvSpPr>
            <p:spPr>
              <a:xfrm>
                <a:off x="8479252" y="4335971"/>
                <a:ext cx="105798" cy="138499"/>
              </a:xfrm>
              <a:prstGeom prst="rect">
                <a:avLst/>
              </a:prstGeom>
              <a:blipFill>
                <a:blip r:embed="rId7"/>
                <a:stretch>
                  <a:fillRect l="-11765" r="-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7" name="テキスト ボックス 176">
                <a:extLst>
                  <a:ext uri="{FF2B5EF4-FFF2-40B4-BE49-F238E27FC236}">
                    <a16:creationId xmlns:a16="http://schemas.microsoft.com/office/drawing/2014/main" id="{7D13AFD6-0BAE-3A21-2BFF-BAA0542FA02E}"/>
                  </a:ext>
                </a:extLst>
              </p:cNvPr>
              <p:cNvSpPr txBox="1"/>
              <p:nvPr/>
            </p:nvSpPr>
            <p:spPr>
              <a:xfrm>
                <a:off x="7686179" y="4335972"/>
                <a:ext cx="104196"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𝒃</m:t>
                      </m:r>
                    </m:oMath>
                  </m:oMathPara>
                </a14:m>
                <a:endParaRPr kumimoji="1" lang="ja-JP" altLang="en-US" sz="1050" b="1" dirty="0"/>
              </a:p>
            </p:txBody>
          </p:sp>
        </mc:Choice>
        <mc:Fallback>
          <p:sp>
            <p:nvSpPr>
              <p:cNvPr id="177" name="テキスト ボックス 176">
                <a:extLst>
                  <a:ext uri="{FF2B5EF4-FFF2-40B4-BE49-F238E27FC236}">
                    <a16:creationId xmlns:a16="http://schemas.microsoft.com/office/drawing/2014/main" id="{7D13AFD6-0BAE-3A21-2BFF-BAA0542FA02E}"/>
                  </a:ext>
                </a:extLst>
              </p:cNvPr>
              <p:cNvSpPr txBox="1">
                <a:spLocks noRot="1" noChangeAspect="1" noMove="1" noResize="1" noEditPoints="1" noAdjustHandles="1" noChangeArrowheads="1" noChangeShapeType="1" noTextEdit="1"/>
              </p:cNvSpPr>
              <p:nvPr/>
            </p:nvSpPr>
            <p:spPr>
              <a:xfrm>
                <a:off x="7686179" y="4335972"/>
                <a:ext cx="104196" cy="138499"/>
              </a:xfrm>
              <a:prstGeom prst="rect">
                <a:avLst/>
              </a:prstGeom>
              <a:blipFill>
                <a:blip r:embed="rId18"/>
                <a:stretch>
                  <a:fillRect l="-29412" t="-4348" r="-29412" b="-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8" name="テキスト ボックス 177">
                <a:extLst>
                  <a:ext uri="{FF2B5EF4-FFF2-40B4-BE49-F238E27FC236}">
                    <a16:creationId xmlns:a16="http://schemas.microsoft.com/office/drawing/2014/main" id="{12BDEC93-694A-5F0E-260C-B94AB9469953}"/>
                  </a:ext>
                </a:extLst>
              </p:cNvPr>
              <p:cNvSpPr txBox="1"/>
              <p:nvPr/>
            </p:nvSpPr>
            <p:spPr>
              <a:xfrm>
                <a:off x="7702891" y="3620359"/>
                <a:ext cx="1057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𝒄</m:t>
                      </m:r>
                    </m:oMath>
                  </m:oMathPara>
                </a14:m>
                <a:endParaRPr kumimoji="1" lang="ja-JP" altLang="en-US" sz="1050" b="1" dirty="0"/>
              </a:p>
            </p:txBody>
          </p:sp>
        </mc:Choice>
        <mc:Fallback>
          <p:sp>
            <p:nvSpPr>
              <p:cNvPr id="178" name="テキスト ボックス 177">
                <a:extLst>
                  <a:ext uri="{FF2B5EF4-FFF2-40B4-BE49-F238E27FC236}">
                    <a16:creationId xmlns:a16="http://schemas.microsoft.com/office/drawing/2014/main" id="{12BDEC93-694A-5F0E-260C-B94AB9469953}"/>
                  </a:ext>
                </a:extLst>
              </p:cNvPr>
              <p:cNvSpPr txBox="1">
                <a:spLocks noRot="1" noChangeAspect="1" noMove="1" noResize="1" noEditPoints="1" noAdjustHandles="1" noChangeArrowheads="1" noChangeShapeType="1" noTextEdit="1"/>
              </p:cNvSpPr>
              <p:nvPr/>
            </p:nvSpPr>
            <p:spPr>
              <a:xfrm>
                <a:off x="7702891" y="3620359"/>
                <a:ext cx="105798" cy="161583"/>
              </a:xfrm>
              <a:prstGeom prst="rect">
                <a:avLst/>
              </a:prstGeom>
              <a:blipFill>
                <a:blip r:embed="rId19"/>
                <a:stretch>
                  <a:fillRect l="-17647" r="-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9" name="テキスト ボックス 178">
                <a:extLst>
                  <a:ext uri="{FF2B5EF4-FFF2-40B4-BE49-F238E27FC236}">
                    <a16:creationId xmlns:a16="http://schemas.microsoft.com/office/drawing/2014/main" id="{AA63BED2-9DED-47A0-EC30-21314AE34632}"/>
                  </a:ext>
                </a:extLst>
              </p:cNvPr>
              <p:cNvSpPr txBox="1"/>
              <p:nvPr/>
            </p:nvSpPr>
            <p:spPr>
              <a:xfrm>
                <a:off x="8425551" y="3580172"/>
                <a:ext cx="107402" cy="1384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900" b="1" i="1" smtClean="0">
                          <a:latin typeface="Cambria Math" panose="02040503050406030204" pitchFamily="18" charset="0"/>
                        </a:rPr>
                        <m:t>𝒅</m:t>
                      </m:r>
                    </m:oMath>
                  </m:oMathPara>
                </a14:m>
                <a:endParaRPr kumimoji="1" lang="ja-JP" altLang="en-US" sz="1050" b="1" dirty="0"/>
              </a:p>
            </p:txBody>
          </p:sp>
        </mc:Choice>
        <mc:Fallback>
          <p:sp>
            <p:nvSpPr>
              <p:cNvPr id="179" name="テキスト ボックス 178">
                <a:extLst>
                  <a:ext uri="{FF2B5EF4-FFF2-40B4-BE49-F238E27FC236}">
                    <a16:creationId xmlns:a16="http://schemas.microsoft.com/office/drawing/2014/main" id="{AA63BED2-9DED-47A0-EC30-21314AE34632}"/>
                  </a:ext>
                </a:extLst>
              </p:cNvPr>
              <p:cNvSpPr txBox="1">
                <a:spLocks noRot="1" noChangeAspect="1" noMove="1" noResize="1" noEditPoints="1" noAdjustHandles="1" noChangeArrowheads="1" noChangeShapeType="1" noTextEdit="1"/>
              </p:cNvSpPr>
              <p:nvPr/>
            </p:nvSpPr>
            <p:spPr>
              <a:xfrm>
                <a:off x="8425551" y="3580172"/>
                <a:ext cx="107402" cy="138499"/>
              </a:xfrm>
              <a:prstGeom prst="rect">
                <a:avLst/>
              </a:prstGeom>
              <a:blipFill>
                <a:blip r:embed="rId10"/>
                <a:stretch>
                  <a:fillRect l="-22222" t="-4348" r="-27778" b="-8696"/>
                </a:stretch>
              </a:blipFill>
            </p:spPr>
            <p:txBody>
              <a:bodyPr/>
              <a:lstStyle/>
              <a:p>
                <a:r>
                  <a:rPr lang="ja-JP" altLang="en-US">
                    <a:noFill/>
                  </a:rPr>
                  <a:t> </a:t>
                </a:r>
              </a:p>
            </p:txBody>
          </p:sp>
        </mc:Fallback>
      </mc:AlternateContent>
      <p:sp>
        <p:nvSpPr>
          <p:cNvPr id="180" name="楕円 179">
            <a:extLst>
              <a:ext uri="{FF2B5EF4-FFF2-40B4-BE49-F238E27FC236}">
                <a16:creationId xmlns:a16="http://schemas.microsoft.com/office/drawing/2014/main" id="{0C54EE77-C140-E22D-B873-154131BB4EFF}"/>
              </a:ext>
            </a:extLst>
          </p:cNvPr>
          <p:cNvSpPr/>
          <p:nvPr/>
        </p:nvSpPr>
        <p:spPr>
          <a:xfrm>
            <a:off x="7889065" y="443847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82" name="テキスト ボックス 181">
                <a:extLst>
                  <a:ext uri="{FF2B5EF4-FFF2-40B4-BE49-F238E27FC236}">
                    <a16:creationId xmlns:a16="http://schemas.microsoft.com/office/drawing/2014/main" id="{456EEB75-1B76-73CF-0153-D50F32FDE578}"/>
                  </a:ext>
                </a:extLst>
              </p:cNvPr>
              <p:cNvSpPr txBox="1"/>
              <p:nvPr/>
            </p:nvSpPr>
            <p:spPr>
              <a:xfrm>
                <a:off x="7954800" y="4357678"/>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p:sp>
            <p:nvSpPr>
              <p:cNvPr id="182" name="テキスト ボックス 181">
                <a:extLst>
                  <a:ext uri="{FF2B5EF4-FFF2-40B4-BE49-F238E27FC236}">
                    <a16:creationId xmlns:a16="http://schemas.microsoft.com/office/drawing/2014/main" id="{456EEB75-1B76-73CF-0153-D50F32FDE578}"/>
                  </a:ext>
                </a:extLst>
              </p:cNvPr>
              <p:cNvSpPr txBox="1">
                <a:spLocks noRot="1" noChangeAspect="1" noMove="1" noResize="1" noEditPoints="1" noAdjustHandles="1" noChangeArrowheads="1" noChangeShapeType="1" noTextEdit="1"/>
              </p:cNvSpPr>
              <p:nvPr/>
            </p:nvSpPr>
            <p:spPr>
              <a:xfrm>
                <a:off x="7954800" y="4357678"/>
                <a:ext cx="112210" cy="161583"/>
              </a:xfrm>
              <a:prstGeom prst="rect">
                <a:avLst/>
              </a:prstGeom>
              <a:blipFill>
                <a:blip r:embed="rId14"/>
                <a:stretch>
                  <a:fillRect l="-16667" r="-16667"/>
                </a:stretch>
              </a:blipFill>
            </p:spPr>
            <p:txBody>
              <a:bodyPr/>
              <a:lstStyle/>
              <a:p>
                <a:r>
                  <a:rPr lang="ja-JP" altLang="en-US">
                    <a:noFill/>
                  </a:rPr>
                  <a:t> </a:t>
                </a:r>
              </a:p>
            </p:txBody>
          </p:sp>
        </mc:Fallback>
      </mc:AlternateContent>
      <p:sp>
        <p:nvSpPr>
          <p:cNvPr id="183" name="テキスト ボックス 182">
            <a:extLst>
              <a:ext uri="{FF2B5EF4-FFF2-40B4-BE49-F238E27FC236}">
                <a16:creationId xmlns:a16="http://schemas.microsoft.com/office/drawing/2014/main" id="{48BF07EC-8A13-7E80-212E-66FB386BD2C4}"/>
              </a:ext>
            </a:extLst>
          </p:cNvPr>
          <p:cNvSpPr txBox="1"/>
          <p:nvPr/>
        </p:nvSpPr>
        <p:spPr>
          <a:xfrm>
            <a:off x="7747208" y="4533494"/>
            <a:ext cx="827738" cy="230832"/>
          </a:xfrm>
          <a:prstGeom prst="rect">
            <a:avLst/>
          </a:prstGeom>
          <a:noFill/>
        </p:spPr>
        <p:txBody>
          <a:bodyPr wrap="square" rtlCol="0">
            <a:spAutoFit/>
          </a:bodyPr>
          <a:lstStyle/>
          <a:p>
            <a:r>
              <a:rPr lang="ja-JP" altLang="en-US" sz="900" b="1" dirty="0"/>
              <a:t>交点</a:t>
            </a:r>
            <a:r>
              <a:rPr lang="en-US" altLang="ja-JP" sz="900" b="1" dirty="0"/>
              <a:t>%2 =</a:t>
            </a:r>
            <a:r>
              <a:rPr kumimoji="1" lang="en-US" altLang="ja-JP" sz="900" b="1" dirty="0"/>
              <a:t> 0</a:t>
            </a:r>
          </a:p>
        </p:txBody>
      </p:sp>
      <p:sp>
        <p:nvSpPr>
          <p:cNvPr id="190" name="楕円 189">
            <a:extLst>
              <a:ext uri="{FF2B5EF4-FFF2-40B4-BE49-F238E27FC236}">
                <a16:creationId xmlns:a16="http://schemas.microsoft.com/office/drawing/2014/main" id="{2141F604-6245-6EB6-1D7E-83717A22E562}"/>
              </a:ext>
            </a:extLst>
          </p:cNvPr>
          <p:cNvSpPr/>
          <p:nvPr/>
        </p:nvSpPr>
        <p:spPr>
          <a:xfrm>
            <a:off x="3531491" y="3802792"/>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1" name="テキスト ボックス 190">
                <a:extLst>
                  <a:ext uri="{FF2B5EF4-FFF2-40B4-BE49-F238E27FC236}">
                    <a16:creationId xmlns:a16="http://schemas.microsoft.com/office/drawing/2014/main" id="{AB9887D8-2702-EFF8-A1B7-F2C71A53B7CF}"/>
                  </a:ext>
                </a:extLst>
              </p:cNvPr>
              <p:cNvSpPr txBox="1"/>
              <p:nvPr/>
            </p:nvSpPr>
            <p:spPr>
              <a:xfrm>
                <a:off x="3489628" y="3634832"/>
                <a:ext cx="11221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050" b="1" i="1" smtClean="0">
                          <a:latin typeface="Cambria Math" panose="02040503050406030204" pitchFamily="18" charset="0"/>
                        </a:rPr>
                        <m:t>𝒆</m:t>
                      </m:r>
                    </m:oMath>
                  </m:oMathPara>
                </a14:m>
                <a:endParaRPr kumimoji="1" lang="ja-JP" altLang="en-US" sz="1050" b="1" dirty="0"/>
              </a:p>
            </p:txBody>
          </p:sp>
        </mc:Choice>
        <mc:Fallback>
          <p:sp>
            <p:nvSpPr>
              <p:cNvPr id="191" name="テキスト ボックス 190">
                <a:extLst>
                  <a:ext uri="{FF2B5EF4-FFF2-40B4-BE49-F238E27FC236}">
                    <a16:creationId xmlns:a16="http://schemas.microsoft.com/office/drawing/2014/main" id="{AB9887D8-2702-EFF8-A1B7-F2C71A53B7CF}"/>
                  </a:ext>
                </a:extLst>
              </p:cNvPr>
              <p:cNvSpPr txBox="1">
                <a:spLocks noRot="1" noChangeAspect="1" noMove="1" noResize="1" noEditPoints="1" noAdjustHandles="1" noChangeArrowheads="1" noChangeShapeType="1" noTextEdit="1"/>
              </p:cNvSpPr>
              <p:nvPr/>
            </p:nvSpPr>
            <p:spPr>
              <a:xfrm>
                <a:off x="3489628" y="3634832"/>
                <a:ext cx="112210" cy="161583"/>
              </a:xfrm>
              <a:prstGeom prst="rect">
                <a:avLst/>
              </a:prstGeom>
              <a:blipFill>
                <a:blip r:embed="rId20"/>
                <a:stretch>
                  <a:fillRect l="-15789" r="-10526"/>
                </a:stretch>
              </a:blipFill>
            </p:spPr>
            <p:txBody>
              <a:bodyPr/>
              <a:lstStyle/>
              <a:p>
                <a:r>
                  <a:rPr lang="ja-JP" altLang="en-US">
                    <a:noFill/>
                  </a:rPr>
                  <a:t> </a:t>
                </a:r>
              </a:p>
            </p:txBody>
          </p:sp>
        </mc:Fallback>
      </mc:AlternateContent>
      <p:sp>
        <p:nvSpPr>
          <p:cNvPr id="195" name="楕円 194">
            <a:extLst>
              <a:ext uri="{FF2B5EF4-FFF2-40B4-BE49-F238E27FC236}">
                <a16:creationId xmlns:a16="http://schemas.microsoft.com/office/drawing/2014/main" id="{D3F6F1E6-E273-D629-38BF-F03E9D1D7B57}"/>
              </a:ext>
            </a:extLst>
          </p:cNvPr>
          <p:cNvSpPr/>
          <p:nvPr/>
        </p:nvSpPr>
        <p:spPr>
          <a:xfrm>
            <a:off x="7939076" y="431249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楕円 195">
            <a:extLst>
              <a:ext uri="{FF2B5EF4-FFF2-40B4-BE49-F238E27FC236}">
                <a16:creationId xmlns:a16="http://schemas.microsoft.com/office/drawing/2014/main" id="{96AD9CA4-AB7C-790D-FF22-657C3BFCFCE4}"/>
              </a:ext>
            </a:extLst>
          </p:cNvPr>
          <p:cNvSpPr/>
          <p:nvPr/>
        </p:nvSpPr>
        <p:spPr>
          <a:xfrm>
            <a:off x="8175188" y="3703268"/>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00" name="テキスト ボックス 199">
                <a:extLst>
                  <a:ext uri="{FF2B5EF4-FFF2-40B4-BE49-F238E27FC236}">
                    <a16:creationId xmlns:a16="http://schemas.microsoft.com/office/drawing/2014/main" id="{0A88BAC5-D437-6B38-68A1-9F829A438A32}"/>
                  </a:ext>
                </a:extLst>
              </p:cNvPr>
              <p:cNvSpPr txBox="1"/>
              <p:nvPr/>
            </p:nvSpPr>
            <p:spPr>
              <a:xfrm>
                <a:off x="8787255" y="4790465"/>
                <a:ext cx="1786451" cy="258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𝐶𝑟𝑜𝑠𝑠</m:t>
                      </m: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sub>
                          </m:sSub>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−1</m:t>
                              </m:r>
                            </m:sub>
                          </m:sSub>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sub>
                          </m:sSub>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𝑎</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−2</m:t>
                              </m:r>
                            </m:sub>
                          </m:sSub>
                        </m:e>
                      </m:groupChr>
                      <m:r>
                        <a:rPr kumimoji="1" lang="en-US" altLang="ja-JP" sz="1200" b="0" i="1" smtClean="0">
                          <a:latin typeface="Cambria Math" panose="02040503050406030204" pitchFamily="18" charset="0"/>
                        </a:rPr>
                        <m:t>)</m:t>
                      </m:r>
                    </m:oMath>
                  </m:oMathPara>
                </a14:m>
                <a:endParaRPr kumimoji="1" lang="ja-JP" altLang="en-US" dirty="0"/>
              </a:p>
            </p:txBody>
          </p:sp>
        </mc:Choice>
        <mc:Fallback>
          <p:sp>
            <p:nvSpPr>
              <p:cNvPr id="200" name="テキスト ボックス 199">
                <a:extLst>
                  <a:ext uri="{FF2B5EF4-FFF2-40B4-BE49-F238E27FC236}">
                    <a16:creationId xmlns:a16="http://schemas.microsoft.com/office/drawing/2014/main" id="{0A88BAC5-D437-6B38-68A1-9F829A438A32}"/>
                  </a:ext>
                </a:extLst>
              </p:cNvPr>
              <p:cNvSpPr txBox="1">
                <a:spLocks noRot="1" noChangeAspect="1" noMove="1" noResize="1" noEditPoints="1" noAdjustHandles="1" noChangeArrowheads="1" noChangeShapeType="1" noTextEdit="1"/>
              </p:cNvSpPr>
              <p:nvPr/>
            </p:nvSpPr>
            <p:spPr>
              <a:xfrm>
                <a:off x="8787255" y="4790465"/>
                <a:ext cx="1786451" cy="258725"/>
              </a:xfrm>
              <a:prstGeom prst="rect">
                <a:avLst/>
              </a:prstGeom>
              <a:blipFill>
                <a:blip r:embed="rId21"/>
                <a:stretch>
                  <a:fillRect l="-5102" t="-33333" r="-2381" b="-35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1" name="テキスト ボックス 200">
                <a:extLst>
                  <a:ext uri="{FF2B5EF4-FFF2-40B4-BE49-F238E27FC236}">
                    <a16:creationId xmlns:a16="http://schemas.microsoft.com/office/drawing/2014/main" id="{C1907952-D72A-7704-A23F-BA8CB413723E}"/>
                  </a:ext>
                </a:extLst>
              </p:cNvPr>
              <p:cNvSpPr txBox="1"/>
              <p:nvPr/>
            </p:nvSpPr>
            <p:spPr>
              <a:xfrm>
                <a:off x="5220907" y="6218718"/>
                <a:ext cx="1100751"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𝑏</m:t>
                              </m:r>
                            </m:e>
                          </m:groupChr>
                        </m:e>
                      </m:d>
                      <m:r>
                        <a:rPr kumimoji="1" lang="en-US" altLang="ja-JP" sz="1200" b="0" i="1" smtClean="0">
                          <a:latin typeface="Cambria Math" panose="02040503050406030204" pitchFamily="18" charset="0"/>
                        </a:rPr>
                        <m:t>=0</m:t>
                      </m:r>
                    </m:oMath>
                  </m:oMathPara>
                </a14:m>
                <a:endParaRPr kumimoji="1" lang="ja-JP" altLang="en-US" sz="1200" dirty="0"/>
              </a:p>
            </p:txBody>
          </p:sp>
        </mc:Choice>
        <mc:Fallback>
          <p:sp>
            <p:nvSpPr>
              <p:cNvPr id="201" name="テキスト ボックス 200">
                <a:extLst>
                  <a:ext uri="{FF2B5EF4-FFF2-40B4-BE49-F238E27FC236}">
                    <a16:creationId xmlns:a16="http://schemas.microsoft.com/office/drawing/2014/main" id="{C1907952-D72A-7704-A23F-BA8CB413723E}"/>
                  </a:ext>
                </a:extLst>
              </p:cNvPr>
              <p:cNvSpPr txBox="1">
                <a:spLocks noRot="1" noChangeAspect="1" noMove="1" noResize="1" noEditPoints="1" noAdjustHandles="1" noChangeArrowheads="1" noChangeShapeType="1" noTextEdit="1"/>
              </p:cNvSpPr>
              <p:nvPr/>
            </p:nvSpPr>
            <p:spPr>
              <a:xfrm>
                <a:off x="5220907" y="6218718"/>
                <a:ext cx="1100751" cy="283154"/>
              </a:xfrm>
              <a:prstGeom prst="rect">
                <a:avLst/>
              </a:prstGeom>
              <a:blipFill>
                <a:blip r:embed="rId22"/>
                <a:stretch>
                  <a:fillRect l="-2762" t="-12766" r="-2210" b="-3829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4" name="テキスト ボックス 203">
                <a:extLst>
                  <a:ext uri="{FF2B5EF4-FFF2-40B4-BE49-F238E27FC236}">
                    <a16:creationId xmlns:a16="http://schemas.microsoft.com/office/drawing/2014/main" id="{B13AF8A3-B21D-A28E-F923-4A61F9C29FC4}"/>
                  </a:ext>
                </a:extLst>
              </p:cNvPr>
              <p:cNvSpPr txBox="1"/>
              <p:nvPr/>
            </p:nvSpPr>
            <p:spPr>
              <a:xfrm>
                <a:off x="8744626" y="5983774"/>
                <a:ext cx="1886670" cy="2587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𝐶𝑟𝑜𝑠𝑠</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𝑤</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r>
                                    <a:rPr kumimoji="1" lang="en-US" altLang="ja-JP" sz="1200" b="0" i="1" smtClean="0">
                                      <a:latin typeface="Cambria Math" panose="02040503050406030204" pitchFamily="18" charset="0"/>
                                    </a:rPr>
                                    <m:t>−1</m:t>
                                  </m:r>
                                </m:sub>
                              </m:sSub>
                            </m:e>
                          </m:groupChr>
                        </m:e>
                      </m:d>
                      <m:r>
                        <a:rPr kumimoji="1" lang="en-US" altLang="ja-JP" sz="1200" b="0" i="0" smtClean="0">
                          <a:latin typeface="Cambria Math" panose="02040503050406030204" pitchFamily="18" charset="0"/>
                        </a:rPr>
                        <m:t>&gt;0</m:t>
                      </m:r>
                    </m:oMath>
                  </m:oMathPara>
                </a14:m>
                <a:endParaRPr kumimoji="1" lang="ja-JP" altLang="en-US" sz="1200" dirty="0"/>
              </a:p>
            </p:txBody>
          </p:sp>
        </mc:Choice>
        <mc:Fallback>
          <p:sp>
            <p:nvSpPr>
              <p:cNvPr id="204" name="テキスト ボックス 203">
                <a:extLst>
                  <a:ext uri="{FF2B5EF4-FFF2-40B4-BE49-F238E27FC236}">
                    <a16:creationId xmlns:a16="http://schemas.microsoft.com/office/drawing/2014/main" id="{B13AF8A3-B21D-A28E-F923-4A61F9C29FC4}"/>
                  </a:ext>
                </a:extLst>
              </p:cNvPr>
              <p:cNvSpPr txBox="1">
                <a:spLocks noRot="1" noChangeAspect="1" noMove="1" noResize="1" noEditPoints="1" noAdjustHandles="1" noChangeArrowheads="1" noChangeShapeType="1" noTextEdit="1"/>
              </p:cNvSpPr>
              <p:nvPr/>
            </p:nvSpPr>
            <p:spPr>
              <a:xfrm>
                <a:off x="8744626" y="5983774"/>
                <a:ext cx="1886670" cy="258725"/>
              </a:xfrm>
              <a:prstGeom prst="rect">
                <a:avLst/>
              </a:prstGeom>
              <a:blipFill>
                <a:blip r:embed="rId23"/>
                <a:stretch>
                  <a:fillRect l="-1290" t="-33333" r="-1290" b="-35714"/>
                </a:stretch>
              </a:blipFill>
            </p:spPr>
            <p:txBody>
              <a:bodyPr/>
              <a:lstStyle/>
              <a:p>
                <a:r>
                  <a:rPr lang="ja-JP" altLang="en-US">
                    <a:noFill/>
                  </a:rPr>
                  <a:t> </a:t>
                </a:r>
              </a:p>
            </p:txBody>
          </p:sp>
        </mc:Fallback>
      </mc:AlternateContent>
      <p:sp>
        <p:nvSpPr>
          <p:cNvPr id="207" name="テキスト ボックス 206">
            <a:extLst>
              <a:ext uri="{FF2B5EF4-FFF2-40B4-BE49-F238E27FC236}">
                <a16:creationId xmlns:a16="http://schemas.microsoft.com/office/drawing/2014/main" id="{0F1C00FA-86D0-3E0C-3946-2893FE3C7889}"/>
              </a:ext>
            </a:extLst>
          </p:cNvPr>
          <p:cNvSpPr txBox="1"/>
          <p:nvPr/>
        </p:nvSpPr>
        <p:spPr>
          <a:xfrm>
            <a:off x="4870556" y="6240262"/>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(3)</a:t>
            </a:r>
            <a:endParaRPr kumimoji="1" lang="ja-JP" altLang="en-US" sz="1100" dirty="0">
              <a:latin typeface="Cambria Math" panose="02040503050406030204" pitchFamily="18" charset="0"/>
            </a:endParaRPr>
          </a:p>
        </p:txBody>
      </p:sp>
      <p:sp>
        <p:nvSpPr>
          <p:cNvPr id="209" name="テキスト ボックス 208">
            <a:extLst>
              <a:ext uri="{FF2B5EF4-FFF2-40B4-BE49-F238E27FC236}">
                <a16:creationId xmlns:a16="http://schemas.microsoft.com/office/drawing/2014/main" id="{6092523E-71C9-F0C1-3EB0-7416FC774502}"/>
              </a:ext>
            </a:extLst>
          </p:cNvPr>
          <p:cNvSpPr txBox="1"/>
          <p:nvPr/>
        </p:nvSpPr>
        <p:spPr>
          <a:xfrm>
            <a:off x="8607760" y="3155724"/>
            <a:ext cx="2149173" cy="338554"/>
          </a:xfrm>
          <a:prstGeom prst="rect">
            <a:avLst/>
          </a:prstGeom>
          <a:noFill/>
        </p:spPr>
        <p:txBody>
          <a:bodyPr wrap="square" rtlCol="0">
            <a:spAutoFit/>
          </a:bodyPr>
          <a:lstStyle/>
          <a:p>
            <a:r>
              <a:rPr kumimoji="1" lang="ja-JP" altLang="en-US" sz="1600" dirty="0"/>
              <a:t>条件まとめ</a:t>
            </a:r>
          </a:p>
        </p:txBody>
      </p:sp>
      <mc:AlternateContent xmlns:mc="http://schemas.openxmlformats.org/markup-compatibility/2006">
        <mc:Choice xmlns:a14="http://schemas.microsoft.com/office/drawing/2010/main" Requires="a14">
          <p:sp>
            <p:nvSpPr>
              <p:cNvPr id="210" name="テキスト ボックス 209">
                <a:extLst>
                  <a:ext uri="{FF2B5EF4-FFF2-40B4-BE49-F238E27FC236}">
                    <a16:creationId xmlns:a16="http://schemas.microsoft.com/office/drawing/2014/main" id="{EDD4A888-FBCE-B7CA-2E0C-86D666A71F61}"/>
                  </a:ext>
                </a:extLst>
              </p:cNvPr>
              <p:cNvSpPr txBox="1"/>
              <p:nvPr/>
            </p:nvSpPr>
            <p:spPr>
              <a:xfrm>
                <a:off x="3235401" y="6043880"/>
                <a:ext cx="744114" cy="4719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𝑎</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𝑎</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m:t>
                      </m:r>
                    </m:oMath>
                  </m:oMathPara>
                </a14:m>
                <a:endParaRPr kumimoji="1" lang="en-US" altLang="ja-JP" sz="1200" b="0" dirty="0"/>
              </a:p>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𝑐</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𝑐</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𝑏</m:t>
                      </m:r>
                    </m:oMath>
                  </m:oMathPara>
                </a14:m>
                <a:endParaRPr kumimoji="1" lang="ja-JP" altLang="en-US" sz="1200" dirty="0"/>
              </a:p>
            </p:txBody>
          </p:sp>
        </mc:Choice>
        <mc:Fallback>
          <p:sp>
            <p:nvSpPr>
              <p:cNvPr id="210" name="テキスト ボックス 209">
                <a:extLst>
                  <a:ext uri="{FF2B5EF4-FFF2-40B4-BE49-F238E27FC236}">
                    <a16:creationId xmlns:a16="http://schemas.microsoft.com/office/drawing/2014/main" id="{EDD4A888-FBCE-B7CA-2E0C-86D666A71F61}"/>
                  </a:ext>
                </a:extLst>
              </p:cNvPr>
              <p:cNvSpPr txBox="1">
                <a:spLocks noRot="1" noChangeAspect="1" noMove="1" noResize="1" noEditPoints="1" noAdjustHandles="1" noChangeArrowheads="1" noChangeShapeType="1" noTextEdit="1"/>
              </p:cNvSpPr>
              <p:nvPr/>
            </p:nvSpPr>
            <p:spPr>
              <a:xfrm>
                <a:off x="3235401" y="6043880"/>
                <a:ext cx="744114" cy="471924"/>
              </a:xfrm>
              <a:prstGeom prst="rect">
                <a:avLst/>
              </a:prstGeom>
              <a:blipFill>
                <a:blip r:embed="rId24"/>
                <a:stretch>
                  <a:fillRect l="-12295" r="-3279" b="-230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1" name="テキスト ボックス 210">
                <a:extLst>
                  <a:ext uri="{FF2B5EF4-FFF2-40B4-BE49-F238E27FC236}">
                    <a16:creationId xmlns:a16="http://schemas.microsoft.com/office/drawing/2014/main" id="{513EC18C-9E6F-788A-3EE4-579ECBDBBE9F}"/>
                  </a:ext>
                </a:extLst>
              </p:cNvPr>
              <p:cNvSpPr txBox="1"/>
              <p:nvPr/>
            </p:nvSpPr>
            <p:spPr>
              <a:xfrm>
                <a:off x="3235401" y="6482003"/>
                <a:ext cx="1245405" cy="2359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kumimoji="1" lang="ja-JP" altLang="en-US" sz="120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𝐶𝑟𝑜𝑠𝑠</m:t>
                      </m: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𝑎</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𝑏</m:t>
                          </m:r>
                          <m:r>
                            <a:rPr kumimoji="1" lang="en-US" altLang="ja-JP" sz="1200" b="0" i="1" smtClean="0">
                              <a:latin typeface="Cambria Math" panose="02040503050406030204" pitchFamily="18" charset="0"/>
                            </a:rPr>
                            <m:t>𝑐</m:t>
                          </m:r>
                        </m:e>
                      </m:groupChr>
                      <m:r>
                        <a:rPr kumimoji="1" lang="en-US" altLang="ja-JP" sz="1200" b="0" i="1" smtClean="0">
                          <a:latin typeface="Cambria Math" panose="02040503050406030204" pitchFamily="18" charset="0"/>
                        </a:rPr>
                        <m:t>)</m:t>
                      </m:r>
                    </m:oMath>
                  </m:oMathPara>
                </a14:m>
                <a:endParaRPr kumimoji="1" lang="ja-JP" altLang="en-US" dirty="0"/>
              </a:p>
            </p:txBody>
          </p:sp>
        </mc:Choice>
        <mc:Fallback>
          <p:sp>
            <p:nvSpPr>
              <p:cNvPr id="211" name="テキスト ボックス 210">
                <a:extLst>
                  <a:ext uri="{FF2B5EF4-FFF2-40B4-BE49-F238E27FC236}">
                    <a16:creationId xmlns:a16="http://schemas.microsoft.com/office/drawing/2014/main" id="{513EC18C-9E6F-788A-3EE4-579ECBDBBE9F}"/>
                  </a:ext>
                </a:extLst>
              </p:cNvPr>
              <p:cNvSpPr txBox="1">
                <a:spLocks noRot="1" noChangeAspect="1" noMove="1" noResize="1" noEditPoints="1" noAdjustHandles="1" noChangeArrowheads="1" noChangeShapeType="1" noTextEdit="1"/>
              </p:cNvSpPr>
              <p:nvPr/>
            </p:nvSpPr>
            <p:spPr>
              <a:xfrm>
                <a:off x="3235401" y="6482003"/>
                <a:ext cx="1245405" cy="235962"/>
              </a:xfrm>
              <a:prstGeom prst="rect">
                <a:avLst/>
              </a:prstGeom>
              <a:blipFill>
                <a:blip r:embed="rId25"/>
                <a:stretch>
                  <a:fillRect l="-8333" t="-33333" r="-29412" b="-48718"/>
                </a:stretch>
              </a:blipFill>
            </p:spPr>
            <p:txBody>
              <a:bodyPr/>
              <a:lstStyle/>
              <a:p>
                <a:r>
                  <a:rPr lang="ja-JP" altLang="en-US">
                    <a:noFill/>
                  </a:rPr>
                  <a:t> </a:t>
                </a:r>
              </a:p>
            </p:txBody>
          </p:sp>
        </mc:Fallback>
      </mc:AlternateContent>
      <p:sp>
        <p:nvSpPr>
          <p:cNvPr id="212" name="テキスト ボックス 211">
            <a:extLst>
              <a:ext uri="{FF2B5EF4-FFF2-40B4-BE49-F238E27FC236}">
                <a16:creationId xmlns:a16="http://schemas.microsoft.com/office/drawing/2014/main" id="{925B032F-1C99-A234-CB5F-277FE4B5E1FF}"/>
              </a:ext>
            </a:extLst>
          </p:cNvPr>
          <p:cNvSpPr txBox="1"/>
          <p:nvPr/>
        </p:nvSpPr>
        <p:spPr>
          <a:xfrm>
            <a:off x="2891328" y="6171266"/>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(1)</a:t>
            </a:r>
            <a:endParaRPr kumimoji="1" lang="ja-JP" altLang="en-US" sz="1100" dirty="0">
              <a:latin typeface="Cambria Math" panose="02040503050406030204" pitchFamily="18" charset="0"/>
            </a:endParaRPr>
          </a:p>
        </p:txBody>
      </p:sp>
      <p:sp>
        <p:nvSpPr>
          <p:cNvPr id="213" name="テキスト ボックス 212">
            <a:extLst>
              <a:ext uri="{FF2B5EF4-FFF2-40B4-BE49-F238E27FC236}">
                <a16:creationId xmlns:a16="http://schemas.microsoft.com/office/drawing/2014/main" id="{6FD95CE3-635E-FB43-5E5E-68F030A6C50C}"/>
              </a:ext>
            </a:extLst>
          </p:cNvPr>
          <p:cNvSpPr txBox="1"/>
          <p:nvPr/>
        </p:nvSpPr>
        <p:spPr>
          <a:xfrm>
            <a:off x="2891328" y="6475800"/>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(2)</a:t>
            </a:r>
            <a:endParaRPr kumimoji="1" lang="ja-JP" altLang="en-US" sz="1100" dirty="0">
              <a:latin typeface="Cambria Math" panose="02040503050406030204" pitchFamily="18" charset="0"/>
            </a:endParaRPr>
          </a:p>
        </p:txBody>
      </p:sp>
      <mc:AlternateContent xmlns:mc="http://schemas.openxmlformats.org/markup-compatibility/2006">
        <mc:Choice xmlns:a14="http://schemas.microsoft.com/office/drawing/2010/main" Requires="a14">
          <p:sp>
            <p:nvSpPr>
              <p:cNvPr id="214" name="テキスト ボックス 213">
                <a:extLst>
                  <a:ext uri="{FF2B5EF4-FFF2-40B4-BE49-F238E27FC236}">
                    <a16:creationId xmlns:a16="http://schemas.microsoft.com/office/drawing/2014/main" id="{F836E372-E9ED-F148-A91E-037B5D27FF0C}"/>
                  </a:ext>
                </a:extLst>
              </p:cNvPr>
              <p:cNvSpPr txBox="1"/>
              <p:nvPr/>
            </p:nvSpPr>
            <p:spPr>
              <a:xfrm>
                <a:off x="8812559" y="5357871"/>
                <a:ext cx="1100751" cy="283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𝑛</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𝑏</m:t>
                              </m:r>
                            </m:e>
                          </m:groupChr>
                        </m:e>
                      </m:d>
                      <m:r>
                        <a:rPr kumimoji="1" lang="en-US" altLang="ja-JP" sz="1200" b="0" i="1" smtClean="0">
                          <a:latin typeface="Cambria Math" panose="02040503050406030204" pitchFamily="18" charset="0"/>
                        </a:rPr>
                        <m:t>=0</m:t>
                      </m:r>
                    </m:oMath>
                  </m:oMathPara>
                </a14:m>
                <a:endParaRPr kumimoji="1" lang="ja-JP" altLang="en-US" sz="1200" dirty="0"/>
              </a:p>
            </p:txBody>
          </p:sp>
        </mc:Choice>
        <mc:Fallback>
          <p:sp>
            <p:nvSpPr>
              <p:cNvPr id="214" name="テキスト ボックス 213">
                <a:extLst>
                  <a:ext uri="{FF2B5EF4-FFF2-40B4-BE49-F238E27FC236}">
                    <a16:creationId xmlns:a16="http://schemas.microsoft.com/office/drawing/2014/main" id="{F836E372-E9ED-F148-A91E-037B5D27FF0C}"/>
                  </a:ext>
                </a:extLst>
              </p:cNvPr>
              <p:cNvSpPr txBox="1">
                <a:spLocks noRot="1" noChangeAspect="1" noMove="1" noResize="1" noEditPoints="1" noAdjustHandles="1" noChangeArrowheads="1" noChangeShapeType="1" noTextEdit="1"/>
              </p:cNvSpPr>
              <p:nvPr/>
            </p:nvSpPr>
            <p:spPr>
              <a:xfrm>
                <a:off x="8812559" y="5357871"/>
                <a:ext cx="1100751" cy="283154"/>
              </a:xfrm>
              <a:prstGeom prst="rect">
                <a:avLst/>
              </a:prstGeom>
              <a:blipFill>
                <a:blip r:embed="rId26"/>
                <a:stretch>
                  <a:fillRect l="-2778" t="-15217" r="-2778" b="-391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6" name="テキスト ボックス 215">
                <a:extLst>
                  <a:ext uri="{FF2B5EF4-FFF2-40B4-BE49-F238E27FC236}">
                    <a16:creationId xmlns:a16="http://schemas.microsoft.com/office/drawing/2014/main" id="{2CF219B1-03D0-1D02-D97E-16AAEAF53C71}"/>
                  </a:ext>
                </a:extLst>
              </p:cNvPr>
              <p:cNvSpPr txBox="1"/>
              <p:nvPr/>
            </p:nvSpPr>
            <p:spPr>
              <a:xfrm>
                <a:off x="6832011" y="6529012"/>
                <a:ext cx="1835374" cy="2651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𝐷𝑒𝑡</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𝐶𝑟𝑜𝑠𝑠</m:t>
                          </m:r>
                          <m:d>
                            <m:dPr>
                              <m:ctrlPr>
                                <a:rPr kumimoji="1" lang="en-US" altLang="ja-JP" sz="1200" b="0" i="1" smtClean="0">
                                  <a:latin typeface="Cambria Math" panose="02040503050406030204" pitchFamily="18" charset="0"/>
                                </a:rPr>
                              </m:ctrlPr>
                            </m:dPr>
                            <m:e>
                              <m:groupChr>
                                <m:groupChrPr>
                                  <m:chr m:val="→"/>
                                  <m:pos m:val="top"/>
                                  <m:ctrlPr>
                                    <a:rPr kumimoji="1" lang="en-US" altLang="ja-JP" sz="1200" b="0" i="1" smtClean="0">
                                      <a:latin typeface="Cambria Math" panose="02040503050406030204" pitchFamily="18" charset="0"/>
                                    </a:rPr>
                                  </m:ctrlPr>
                                </m:groupChrPr>
                                <m:e>
                                  <m:r>
                                    <m:rPr>
                                      <m:brk m:alnAt="1"/>
                                    </m:rPr>
                                    <a:rPr kumimoji="1" lang="en-US" altLang="ja-JP" sz="1200" b="0" i="1" smtClean="0">
                                      <a:latin typeface="Cambria Math" panose="02040503050406030204" pitchFamily="18" charset="0"/>
                                    </a:rPr>
                                    <m:t>𝑤</m:t>
                                  </m:r>
                                </m:e>
                              </m:groupChr>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1" smtClean="0">
                              <a:latin typeface="Cambria Math" panose="02040503050406030204" pitchFamily="18" charset="0"/>
                            </a:rPr>
                            <m:t>,</m:t>
                          </m:r>
                          <m:groupChr>
                            <m:groupChrPr>
                              <m:chr m:val="→"/>
                              <m:pos m:val="top"/>
                              <m:ctrlPr>
                                <a:rPr kumimoji="1" lang="en-US" altLang="ja-JP" sz="1200" b="0" i="1" smtClean="0">
                                  <a:latin typeface="Cambria Math" panose="02040503050406030204" pitchFamily="18" charset="0"/>
                                </a:rPr>
                              </m:ctrlPr>
                            </m:groupChr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𝑡</m:t>
                                  </m:r>
                                </m:e>
                                <m:sub>
                                  <m:r>
                                    <a:rPr kumimoji="1" lang="en-US" altLang="ja-JP" sz="1200" b="0" i="1" smtClean="0">
                                      <a:latin typeface="Cambria Math" panose="02040503050406030204" pitchFamily="18" charset="0"/>
                                    </a:rPr>
                                    <m:t>𝑛</m:t>
                                  </m:r>
                                </m:sub>
                              </m:sSub>
                            </m:e>
                          </m:groupChr>
                        </m:e>
                      </m:d>
                      <m:r>
                        <a:rPr kumimoji="1" lang="en-US" altLang="ja-JP" sz="1200" b="0" i="0" smtClean="0">
                          <a:latin typeface="Cambria Math" panose="02040503050406030204" pitchFamily="18" charset="0"/>
                        </a:rPr>
                        <m:t>&gt;0</m:t>
                      </m:r>
                    </m:oMath>
                  </m:oMathPara>
                </a14:m>
                <a:endParaRPr kumimoji="1" lang="ja-JP" altLang="en-US" sz="1200" dirty="0"/>
              </a:p>
            </p:txBody>
          </p:sp>
        </mc:Choice>
        <mc:Fallback>
          <p:sp>
            <p:nvSpPr>
              <p:cNvPr id="216" name="テキスト ボックス 215">
                <a:extLst>
                  <a:ext uri="{FF2B5EF4-FFF2-40B4-BE49-F238E27FC236}">
                    <a16:creationId xmlns:a16="http://schemas.microsoft.com/office/drawing/2014/main" id="{2CF219B1-03D0-1D02-D97E-16AAEAF53C71}"/>
                  </a:ext>
                </a:extLst>
              </p:cNvPr>
              <p:cNvSpPr txBox="1">
                <a:spLocks noRot="1" noChangeAspect="1" noMove="1" noResize="1" noEditPoints="1" noAdjustHandles="1" noChangeArrowheads="1" noChangeShapeType="1" noTextEdit="1"/>
              </p:cNvSpPr>
              <p:nvPr/>
            </p:nvSpPr>
            <p:spPr>
              <a:xfrm>
                <a:off x="6832011" y="6529012"/>
                <a:ext cx="1835374" cy="265137"/>
              </a:xfrm>
              <a:prstGeom prst="rect">
                <a:avLst/>
              </a:prstGeom>
              <a:blipFill>
                <a:blip r:embed="rId27"/>
                <a:stretch>
                  <a:fillRect t="-29545" r="-2326" b="-31818"/>
                </a:stretch>
              </a:blipFill>
            </p:spPr>
            <p:txBody>
              <a:bodyPr/>
              <a:lstStyle/>
              <a:p>
                <a:r>
                  <a:rPr lang="ja-JP" altLang="en-US">
                    <a:noFill/>
                  </a:rPr>
                  <a:t> </a:t>
                </a:r>
              </a:p>
            </p:txBody>
          </p:sp>
        </mc:Fallback>
      </mc:AlternateContent>
      <p:sp>
        <p:nvSpPr>
          <p:cNvPr id="217" name="テキスト ボックス 216">
            <a:extLst>
              <a:ext uri="{FF2B5EF4-FFF2-40B4-BE49-F238E27FC236}">
                <a16:creationId xmlns:a16="http://schemas.microsoft.com/office/drawing/2014/main" id="{8A52AC1B-04D5-4DDB-9494-56D81173FF7D}"/>
              </a:ext>
            </a:extLst>
          </p:cNvPr>
          <p:cNvSpPr txBox="1"/>
          <p:nvPr/>
        </p:nvSpPr>
        <p:spPr>
          <a:xfrm>
            <a:off x="6546929" y="6491718"/>
            <a:ext cx="413831" cy="261610"/>
          </a:xfrm>
          <a:prstGeom prst="rect">
            <a:avLst/>
          </a:prstGeom>
          <a:noFill/>
        </p:spPr>
        <p:txBody>
          <a:bodyPr wrap="square" rtlCol="0">
            <a:spAutoFit/>
          </a:bodyPr>
          <a:lstStyle/>
          <a:p>
            <a:r>
              <a:rPr kumimoji="1" lang="en-US" altLang="ja-JP" sz="1100" dirty="0">
                <a:latin typeface="Cambria Math" panose="02040503050406030204" pitchFamily="18" charset="0"/>
              </a:rPr>
              <a:t>(4)</a:t>
            </a:r>
            <a:endParaRPr kumimoji="1" lang="ja-JP" altLang="en-US" sz="1100" dirty="0">
              <a:latin typeface="Cambria Math" panose="02040503050406030204" pitchFamily="18" charset="0"/>
            </a:endParaRPr>
          </a:p>
        </p:txBody>
      </p:sp>
      <p:sp>
        <p:nvSpPr>
          <p:cNvPr id="218" name="テキスト ボックス 217">
            <a:extLst>
              <a:ext uri="{FF2B5EF4-FFF2-40B4-BE49-F238E27FC236}">
                <a16:creationId xmlns:a16="http://schemas.microsoft.com/office/drawing/2014/main" id="{A4C840E1-803B-11BC-E4A1-3C6F39792D28}"/>
              </a:ext>
            </a:extLst>
          </p:cNvPr>
          <p:cNvSpPr txBox="1"/>
          <p:nvPr/>
        </p:nvSpPr>
        <p:spPr>
          <a:xfrm>
            <a:off x="2670158" y="2684941"/>
            <a:ext cx="3175030" cy="276999"/>
          </a:xfrm>
          <a:prstGeom prst="rect">
            <a:avLst/>
          </a:prstGeom>
          <a:noFill/>
        </p:spPr>
        <p:txBody>
          <a:bodyPr wrap="square" rtlCol="0">
            <a:spAutoFit/>
          </a:bodyPr>
          <a:lstStyle/>
          <a:p>
            <a:r>
              <a:rPr lang="ja-JP" altLang="en-US" sz="1200" dirty="0"/>
              <a:t>例：四角形の面と頂点の場合</a:t>
            </a:r>
            <a:endParaRPr kumimoji="1" lang="ja-JP" altLang="en-US" sz="1200" dirty="0"/>
          </a:p>
        </p:txBody>
      </p:sp>
      <p:sp>
        <p:nvSpPr>
          <p:cNvPr id="219" name="テキスト ボックス 218">
            <a:extLst>
              <a:ext uri="{FF2B5EF4-FFF2-40B4-BE49-F238E27FC236}">
                <a16:creationId xmlns:a16="http://schemas.microsoft.com/office/drawing/2014/main" id="{DF640537-9213-2039-D1BF-0D327D886F80}"/>
              </a:ext>
            </a:extLst>
          </p:cNvPr>
          <p:cNvSpPr txBox="1"/>
          <p:nvPr/>
        </p:nvSpPr>
        <p:spPr>
          <a:xfrm>
            <a:off x="8637206" y="3533051"/>
            <a:ext cx="2528656" cy="430887"/>
          </a:xfrm>
          <a:prstGeom prst="rect">
            <a:avLst/>
          </a:prstGeom>
          <a:noFill/>
        </p:spPr>
        <p:txBody>
          <a:bodyPr wrap="square" rtlCol="0">
            <a:spAutoFit/>
          </a:bodyPr>
          <a:lstStyle/>
          <a:p>
            <a:r>
              <a:rPr kumimoji="1" lang="ja-JP" altLang="en-US" sz="1050" dirty="0"/>
              <a:t>左図の計算、処理は多面体の場合であればすべて可能</a:t>
            </a:r>
          </a:p>
        </p:txBody>
      </p:sp>
      <mc:AlternateContent xmlns:mc="http://schemas.openxmlformats.org/markup-compatibility/2006">
        <mc:Choice xmlns:a14="http://schemas.microsoft.com/office/drawing/2010/main" Requires="a14">
          <p:sp>
            <p:nvSpPr>
              <p:cNvPr id="220" name="テキスト ボックス 219">
                <a:extLst>
                  <a:ext uri="{FF2B5EF4-FFF2-40B4-BE49-F238E27FC236}">
                    <a16:creationId xmlns:a16="http://schemas.microsoft.com/office/drawing/2014/main" id="{4BE52FA6-9FD2-998F-0957-B65F4D58928C}"/>
                  </a:ext>
                </a:extLst>
              </p:cNvPr>
              <p:cNvSpPr txBox="1"/>
              <p:nvPr/>
            </p:nvSpPr>
            <p:spPr>
              <a:xfrm>
                <a:off x="8662937" y="3910049"/>
                <a:ext cx="2592860" cy="848246"/>
              </a:xfrm>
              <a:prstGeom prst="rect">
                <a:avLst/>
              </a:prstGeom>
              <a:noFill/>
            </p:spPr>
            <p:txBody>
              <a:bodyPr wrap="square" rtlCol="0">
                <a:spAutoFit/>
              </a:bodyPr>
              <a:lstStyle/>
              <a:p>
                <a:r>
                  <a:rPr lang="ja-JP" altLang="en-US" sz="1050" dirty="0"/>
                  <a:t>多角形</a:t>
                </a:r>
                <a:r>
                  <a:rPr kumimoji="1" lang="ja-JP" altLang="en-US" sz="1050" dirty="0"/>
                  <a:t>の各頂点を</a:t>
                </a:r>
                <a14:m>
                  <m:oMath xmlns:m="http://schemas.openxmlformats.org/officeDocument/2006/math">
                    <m:r>
                      <m:rPr>
                        <m:sty m:val="p"/>
                      </m:rPr>
                      <a:rPr kumimoji="1" lang="en-US" altLang="ja-JP" sz="1050" b="0" i="0" smtClean="0">
                        <a:latin typeface="Cambria Math" panose="02040503050406030204" pitchFamily="18" charset="0"/>
                      </a:rPr>
                      <m:t>a</m:t>
                    </m:r>
                    <m:r>
                      <a:rPr kumimoji="1" lang="en-US" altLang="ja-JP" sz="1050" b="0" i="0" smtClean="0">
                        <a:latin typeface="Cambria Math" panose="02040503050406030204" pitchFamily="18" charset="0"/>
                      </a:rPr>
                      <m:t>=</m:t>
                    </m:r>
                    <m:d>
                      <m:dPr>
                        <m:ctrlPr>
                          <a:rPr kumimoji="1" lang="en-US" altLang="ja-JP" sz="1050" b="0" i="1" smtClean="0">
                            <a:latin typeface="Cambria Math" panose="02040503050406030204" pitchFamily="18" charset="0"/>
                          </a:rPr>
                        </m:ctrlPr>
                      </m:dPr>
                      <m:e>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1</m:t>
                            </m:r>
                          </m:sub>
                        </m:sSub>
                        <m:r>
                          <a:rPr kumimoji="1" lang="en-US" altLang="ja-JP" sz="1050" b="0" i="1" smtClean="0">
                            <a:latin typeface="Cambria Math" panose="02040503050406030204" pitchFamily="18" charset="0"/>
                          </a:rPr>
                          <m:t>,</m:t>
                        </m:r>
                        <m:sSub>
                          <m:sSubPr>
                            <m:ctrlPr>
                              <a:rPr kumimoji="1" lang="en-US" altLang="ja-JP" sz="1050" b="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2</m:t>
                            </m:r>
                          </m:sub>
                        </m:sSub>
                        <m:r>
                          <a:rPr kumimoji="1" lang="en-US" altLang="ja-JP" sz="1050" b="0" i="1" smtClean="0">
                            <a:latin typeface="Cambria Math" panose="02040503050406030204" pitchFamily="18" charset="0"/>
                          </a:rPr>
                          <m:t>…</m:t>
                        </m:r>
                        <m:sSub>
                          <m:sSubPr>
                            <m:ctrlPr>
                              <a:rPr kumimoji="1" lang="en-US" altLang="ja-JP" sz="1050" i="1" smtClean="0">
                                <a:latin typeface="Cambria Math" panose="02040503050406030204" pitchFamily="18" charset="0"/>
                              </a:rPr>
                            </m:ctrlPr>
                          </m:sSubPr>
                          <m:e>
                            <m:r>
                              <a:rPr kumimoji="1" lang="en-US" altLang="ja-JP" sz="1050" b="0" i="1" smtClean="0">
                                <a:latin typeface="Cambria Math" panose="02040503050406030204" pitchFamily="18" charset="0"/>
                              </a:rPr>
                              <m:t>𝑎</m:t>
                            </m:r>
                          </m:e>
                          <m:sub>
                            <m:r>
                              <a:rPr kumimoji="1" lang="en-US" altLang="ja-JP" sz="1050" b="0" i="1" smtClean="0">
                                <a:latin typeface="Cambria Math" panose="02040503050406030204" pitchFamily="18" charset="0"/>
                              </a:rPr>
                              <m:t>𝑛</m:t>
                            </m:r>
                          </m:sub>
                        </m:sSub>
                      </m:e>
                    </m:d>
                  </m:oMath>
                </a14:m>
                <a:endParaRPr kumimoji="1" lang="en-US" altLang="ja-JP" sz="1050" b="0" dirty="0"/>
              </a:p>
              <a:p>
                <a:r>
                  <a:rPr lang="ja-JP" altLang="en-US" sz="1050" dirty="0"/>
                  <a:t>辺のベクトルを</a:t>
                </a:r>
                <a14:m>
                  <m:oMath xmlns:m="http://schemas.openxmlformats.org/officeDocument/2006/math">
                    <m:groupChr>
                      <m:groupChrPr>
                        <m:chr m:val="→"/>
                        <m:pos m:val="top"/>
                        <m:ctrlPr>
                          <a:rPr lang="ja-JP" altLang="en-US" sz="1050" i="1" smtClean="0">
                            <a:latin typeface="Cambria Math" panose="02040503050406030204" pitchFamily="18" charset="0"/>
                          </a:rPr>
                        </m:ctrlPr>
                      </m:groupChrPr>
                      <m:e>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1</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2</m:t>
                            </m:r>
                          </m:sub>
                        </m:sSub>
                      </m:e>
                    </m:groupChr>
                    <m:r>
                      <a:rPr lang="en-US" altLang="ja-JP" sz="1050" b="0" i="1" smtClean="0">
                        <a:latin typeface="Cambria Math" panose="02040503050406030204" pitchFamily="18" charset="0"/>
                      </a:rPr>
                      <m:t>…</m:t>
                    </m:r>
                    <m:groupChr>
                      <m:groupChrPr>
                        <m:chr m:val="→"/>
                        <m:pos m:val="top"/>
                        <m:ctrlPr>
                          <a:rPr lang="en-US" altLang="ja-JP" sz="1050" b="0" i="1" smtClean="0">
                            <a:latin typeface="Cambria Math" panose="02040503050406030204" pitchFamily="18" charset="0"/>
                          </a:rPr>
                        </m:ctrlPr>
                      </m:groupChrPr>
                      <m:e>
                        <m:sSub>
                          <m:sSubPr>
                            <m:ctrlPr>
                              <a:rPr lang="en-US" altLang="ja-JP" sz="1050" b="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e>
                    </m:groupChr>
                    <m:r>
                      <a:rPr lang="en-US" altLang="ja-JP" sz="1050" b="0" i="1" smtClean="0">
                        <a:latin typeface="Cambria Math" panose="02040503050406030204" pitchFamily="18" charset="0"/>
                      </a:rPr>
                      <m:t>)</m:t>
                    </m:r>
                  </m:oMath>
                </a14:m>
                <a:endParaRPr kumimoji="1" lang="en-US" altLang="ja-JP" sz="1050" b="0" dirty="0"/>
              </a:p>
              <a:p>
                <a:r>
                  <a:rPr kumimoji="1" lang="ja-JP" altLang="en-US" sz="1050" b="0" dirty="0"/>
                  <a:t>法線ベクトルを</a:t>
                </a:r>
                <a14:m>
                  <m:oMath xmlns:m="http://schemas.openxmlformats.org/officeDocument/2006/math">
                    <m:groupChr>
                      <m:groupChrPr>
                        <m:chr m:val="→"/>
                        <m:pos m:val="top"/>
                        <m:ctrlPr>
                          <a:rPr kumimoji="1" lang="ja-JP" altLang="en-US" sz="1050" i="1" smtClean="0">
                            <a:latin typeface="Cambria Math" panose="02040503050406030204" pitchFamily="18" charset="0"/>
                          </a:rPr>
                        </m:ctrlPr>
                      </m:groupChrPr>
                      <m:e>
                        <m:r>
                          <m:rPr>
                            <m:brk m:alnAt="1"/>
                          </m:rPr>
                          <a:rPr kumimoji="1" lang="en-US" altLang="ja-JP" sz="1050" b="0" i="1" smtClean="0">
                            <a:latin typeface="Cambria Math" panose="02040503050406030204" pitchFamily="18" charset="0"/>
                          </a:rPr>
                          <m:t>𝑛</m:t>
                        </m:r>
                      </m:e>
                    </m:groupChr>
                  </m:oMath>
                </a14:m>
                <a:endParaRPr kumimoji="1" lang="en-US" altLang="ja-JP" sz="1050" b="0" dirty="0"/>
              </a:p>
              <a:p>
                <a:r>
                  <a:rPr kumimoji="1" lang="ja-JP" altLang="en-US" sz="1050" dirty="0"/>
                  <a:t>他多面体の頂点を</a:t>
                </a:r>
                <a:r>
                  <a:rPr kumimoji="1" lang="en-US" altLang="ja-JP" sz="1050" dirty="0"/>
                  <a:t>b</a:t>
                </a:r>
                <a:r>
                  <a:rPr lang="ja-JP" altLang="en-US" sz="1050" dirty="0"/>
                  <a:t>としたとき、</a:t>
                </a:r>
                <a:endParaRPr kumimoji="1" lang="ja-JP" altLang="en-US" sz="1050" dirty="0"/>
              </a:p>
            </p:txBody>
          </p:sp>
        </mc:Choice>
        <mc:Fallback>
          <p:sp>
            <p:nvSpPr>
              <p:cNvPr id="220" name="テキスト ボックス 219">
                <a:extLst>
                  <a:ext uri="{FF2B5EF4-FFF2-40B4-BE49-F238E27FC236}">
                    <a16:creationId xmlns:a16="http://schemas.microsoft.com/office/drawing/2014/main" id="{4BE52FA6-9FD2-998F-0957-B65F4D58928C}"/>
                  </a:ext>
                </a:extLst>
              </p:cNvPr>
              <p:cNvSpPr txBox="1">
                <a:spLocks noRot="1" noChangeAspect="1" noMove="1" noResize="1" noEditPoints="1" noAdjustHandles="1" noChangeArrowheads="1" noChangeShapeType="1" noTextEdit="1"/>
              </p:cNvSpPr>
              <p:nvPr/>
            </p:nvSpPr>
            <p:spPr>
              <a:xfrm>
                <a:off x="8662937" y="3910049"/>
                <a:ext cx="2592860" cy="848246"/>
              </a:xfrm>
              <a:prstGeom prst="rect">
                <a:avLst/>
              </a:prstGeom>
              <a:blipFill>
                <a:blip r:embed="rId28"/>
                <a:stretch>
                  <a:fillRect b="-2857"/>
                </a:stretch>
              </a:blipFill>
            </p:spPr>
            <p:txBody>
              <a:bodyPr/>
              <a:lstStyle/>
              <a:p>
                <a:r>
                  <a:rPr lang="ja-JP" altLang="en-US">
                    <a:noFill/>
                  </a:rPr>
                  <a:t> </a:t>
                </a:r>
              </a:p>
            </p:txBody>
          </p:sp>
        </mc:Fallback>
      </mc:AlternateContent>
      <p:sp>
        <p:nvSpPr>
          <p:cNvPr id="222" name="テキスト ボックス 221">
            <a:extLst>
              <a:ext uri="{FF2B5EF4-FFF2-40B4-BE49-F238E27FC236}">
                <a16:creationId xmlns:a16="http://schemas.microsoft.com/office/drawing/2014/main" id="{1C124EE1-C3A3-8711-95C1-30C3380861D3}"/>
              </a:ext>
            </a:extLst>
          </p:cNvPr>
          <p:cNvSpPr txBox="1"/>
          <p:nvPr/>
        </p:nvSpPr>
        <p:spPr>
          <a:xfrm>
            <a:off x="8680393" y="5104802"/>
            <a:ext cx="2127237" cy="261610"/>
          </a:xfrm>
          <a:prstGeom prst="rect">
            <a:avLst/>
          </a:prstGeom>
          <a:noFill/>
        </p:spPr>
        <p:txBody>
          <a:bodyPr wrap="square" rtlCol="0">
            <a:spAutoFit/>
          </a:bodyPr>
          <a:lstStyle/>
          <a:p>
            <a:r>
              <a:rPr kumimoji="1" lang="ja-JP" altLang="en-US" sz="1050" dirty="0"/>
              <a:t>接触している条件は</a:t>
            </a:r>
          </a:p>
        </p:txBody>
      </p:sp>
      <mc:AlternateContent xmlns:mc="http://schemas.openxmlformats.org/markup-compatibility/2006">
        <mc:Choice xmlns:a14="http://schemas.microsoft.com/office/drawing/2010/main" Requires="a14">
          <p:sp>
            <p:nvSpPr>
              <p:cNvPr id="223" name="テキスト ボックス 222">
                <a:extLst>
                  <a:ext uri="{FF2B5EF4-FFF2-40B4-BE49-F238E27FC236}">
                    <a16:creationId xmlns:a16="http://schemas.microsoft.com/office/drawing/2014/main" id="{A9362AF0-E709-3826-5CEB-8054EB1BBE15}"/>
                  </a:ext>
                </a:extLst>
              </p:cNvPr>
              <p:cNvSpPr txBox="1"/>
              <p:nvPr/>
            </p:nvSpPr>
            <p:spPr>
              <a:xfrm>
                <a:off x="8696291" y="5705366"/>
                <a:ext cx="1841469" cy="253916"/>
              </a:xfrm>
              <a:prstGeom prst="rect">
                <a:avLst/>
              </a:prstGeom>
              <a:noFill/>
            </p:spPr>
            <p:txBody>
              <a:bodyPr wrap="square" rtlCol="0">
                <a:spAutoFit/>
              </a:bodyPr>
              <a:lstStyle/>
              <a:p>
                <a:r>
                  <a:rPr lang="ja-JP" altLang="en-US" sz="1050" dirty="0"/>
                  <a:t>が成り立ち、</a:t>
                </a:r>
                <a14:m>
                  <m:oMath xmlns:m="http://schemas.openxmlformats.org/officeDocument/2006/math">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0</m:t>
                        </m:r>
                      </m:sub>
                    </m:sSub>
                    <m:r>
                      <a:rPr lang="en-US" altLang="ja-JP" sz="1050" b="0" i="1" smtClean="0">
                        <a:latin typeface="Cambria Math" panose="02040503050406030204" pitchFamily="18" charset="0"/>
                      </a:rPr>
                      <m:t>~</m:t>
                    </m:r>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oMath>
                </a14:m>
                <a:r>
                  <a:rPr kumimoji="1" lang="ja-JP" altLang="en-US" sz="1050" dirty="0"/>
                  <a:t>に対し</a:t>
                </a:r>
                <a:endParaRPr kumimoji="1" lang="en-US" altLang="ja-JP" sz="1050" dirty="0"/>
              </a:p>
            </p:txBody>
          </p:sp>
        </mc:Choice>
        <mc:Fallback>
          <p:sp>
            <p:nvSpPr>
              <p:cNvPr id="223" name="テキスト ボックス 222">
                <a:extLst>
                  <a:ext uri="{FF2B5EF4-FFF2-40B4-BE49-F238E27FC236}">
                    <a16:creationId xmlns:a16="http://schemas.microsoft.com/office/drawing/2014/main" id="{A9362AF0-E709-3826-5CEB-8054EB1BBE15}"/>
                  </a:ext>
                </a:extLst>
              </p:cNvPr>
              <p:cNvSpPr txBox="1">
                <a:spLocks noRot="1" noChangeAspect="1" noMove="1" noResize="1" noEditPoints="1" noAdjustHandles="1" noChangeArrowheads="1" noChangeShapeType="1" noTextEdit="1"/>
              </p:cNvSpPr>
              <p:nvPr/>
            </p:nvSpPr>
            <p:spPr>
              <a:xfrm>
                <a:off x="8696291" y="5705366"/>
                <a:ext cx="1841469" cy="253916"/>
              </a:xfrm>
              <a:prstGeom prst="rect">
                <a:avLst/>
              </a:prstGeom>
              <a:blipFill>
                <a:blip r:embed="rId29"/>
                <a:stretch>
                  <a:fillRect b="-1190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4" name="テキスト ボックス 223">
                <a:extLst>
                  <a:ext uri="{FF2B5EF4-FFF2-40B4-BE49-F238E27FC236}">
                    <a16:creationId xmlns:a16="http://schemas.microsoft.com/office/drawing/2014/main" id="{B51E1A6A-94FB-FFB7-3F62-E9DAFDBE1669}"/>
                  </a:ext>
                </a:extLst>
              </p:cNvPr>
              <p:cNvSpPr txBox="1"/>
              <p:nvPr/>
            </p:nvSpPr>
            <p:spPr>
              <a:xfrm>
                <a:off x="8710418" y="6300592"/>
                <a:ext cx="1841469" cy="415498"/>
              </a:xfrm>
              <a:prstGeom prst="rect">
                <a:avLst/>
              </a:prstGeom>
              <a:noFill/>
            </p:spPr>
            <p:txBody>
              <a:bodyPr wrap="square" rtlCol="0">
                <a:spAutoFit/>
              </a:bodyPr>
              <a:lstStyle/>
              <a:p>
                <a:r>
                  <a:rPr lang="ja-JP" altLang="en-US" sz="1050" dirty="0"/>
                  <a:t>が成り立つ</a:t>
                </a:r>
                <a14:m>
                  <m:oMath xmlns:m="http://schemas.openxmlformats.org/officeDocument/2006/math">
                    <m:sSub>
                      <m:sSubPr>
                        <m:ctrlPr>
                          <a:rPr lang="en-US" altLang="ja-JP" sz="1050" i="1" smtClean="0">
                            <a:latin typeface="Cambria Math" panose="02040503050406030204" pitchFamily="18" charset="0"/>
                          </a:rPr>
                        </m:ctrlPr>
                      </m:sSubPr>
                      <m:e>
                        <m:r>
                          <a:rPr lang="en-US" altLang="ja-JP" sz="1050" b="0" i="1" smtClean="0">
                            <a:latin typeface="Cambria Math" panose="02040503050406030204" pitchFamily="18" charset="0"/>
                          </a:rPr>
                          <m:t>𝑡</m:t>
                        </m:r>
                      </m:e>
                      <m:sub>
                        <m:r>
                          <a:rPr lang="en-US" altLang="ja-JP" sz="1050" b="0" i="1" smtClean="0">
                            <a:latin typeface="Cambria Math" panose="02040503050406030204" pitchFamily="18" charset="0"/>
                          </a:rPr>
                          <m:t>𝑛</m:t>
                        </m:r>
                      </m:sub>
                    </m:sSub>
                  </m:oMath>
                </a14:m>
                <a:r>
                  <a:rPr kumimoji="1" lang="ja-JP" altLang="en-US" sz="1050" dirty="0"/>
                  <a:t>が奇数個存在する場合である</a:t>
                </a:r>
                <a:endParaRPr kumimoji="1" lang="en-US" altLang="ja-JP" sz="1050" dirty="0"/>
              </a:p>
            </p:txBody>
          </p:sp>
        </mc:Choice>
        <mc:Fallback>
          <p:sp>
            <p:nvSpPr>
              <p:cNvPr id="224" name="テキスト ボックス 223">
                <a:extLst>
                  <a:ext uri="{FF2B5EF4-FFF2-40B4-BE49-F238E27FC236}">
                    <a16:creationId xmlns:a16="http://schemas.microsoft.com/office/drawing/2014/main" id="{B51E1A6A-94FB-FFB7-3F62-E9DAFDBE1669}"/>
                  </a:ext>
                </a:extLst>
              </p:cNvPr>
              <p:cNvSpPr txBox="1">
                <a:spLocks noRot="1" noChangeAspect="1" noMove="1" noResize="1" noEditPoints="1" noAdjustHandles="1" noChangeArrowheads="1" noChangeShapeType="1" noTextEdit="1"/>
              </p:cNvSpPr>
              <p:nvPr/>
            </p:nvSpPr>
            <p:spPr>
              <a:xfrm>
                <a:off x="8710418" y="6300592"/>
                <a:ext cx="1841469" cy="415498"/>
              </a:xfrm>
              <a:prstGeom prst="rect">
                <a:avLst/>
              </a:prstGeom>
              <a:blipFill>
                <a:blip r:embed="rId30"/>
                <a:stretch>
                  <a:fillRect b="-73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321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72FFEF-82A8-1A13-3B2B-3DED2DB4CA97}"/>
              </a:ext>
            </a:extLst>
          </p:cNvPr>
          <p:cNvSpPr txBox="1"/>
          <p:nvPr/>
        </p:nvSpPr>
        <p:spPr>
          <a:xfrm>
            <a:off x="145649" y="171160"/>
            <a:ext cx="2375065" cy="461665"/>
          </a:xfrm>
          <a:prstGeom prst="rect">
            <a:avLst/>
          </a:prstGeom>
          <a:noFill/>
        </p:spPr>
        <p:txBody>
          <a:bodyPr wrap="square" rtlCol="0">
            <a:spAutoFit/>
          </a:bodyPr>
          <a:lstStyle/>
          <a:p>
            <a:r>
              <a:rPr kumimoji="1" lang="ja-JP" altLang="en-US" sz="2400" dirty="0"/>
              <a:t>情報の計算方法</a:t>
            </a:r>
          </a:p>
        </p:txBody>
      </p:sp>
      <p:sp>
        <p:nvSpPr>
          <p:cNvPr id="6" name="正方形/長方形 5">
            <a:extLst>
              <a:ext uri="{FF2B5EF4-FFF2-40B4-BE49-F238E27FC236}">
                <a16:creationId xmlns:a16="http://schemas.microsoft.com/office/drawing/2014/main" id="{3E544E60-616C-8070-6355-98BE4FDBFCFE}"/>
              </a:ext>
            </a:extLst>
          </p:cNvPr>
          <p:cNvSpPr/>
          <p:nvPr/>
        </p:nvSpPr>
        <p:spPr>
          <a:xfrm>
            <a:off x="1007123" y="2762188"/>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5CD5DA31-215D-7826-B6F3-757E14F424CC}"/>
              </a:ext>
            </a:extLst>
          </p:cNvPr>
          <p:cNvCxnSpPr>
            <a:cxnSpLocks/>
          </p:cNvCxnSpPr>
          <p:nvPr/>
        </p:nvCxnSpPr>
        <p:spPr>
          <a:xfrm flipH="1">
            <a:off x="2493305" y="2184921"/>
            <a:ext cx="381293" cy="5772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16658D4F-8C1C-91D7-7582-26F84F116C48}"/>
              </a:ext>
            </a:extLst>
          </p:cNvPr>
          <p:cNvSpPr/>
          <p:nvPr/>
        </p:nvSpPr>
        <p:spPr>
          <a:xfrm>
            <a:off x="1007123" y="4657760"/>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425E5B05-7D51-9277-B7F2-2426629BAFC5}"/>
              </a:ext>
            </a:extLst>
          </p:cNvPr>
          <p:cNvCxnSpPr>
            <a:cxnSpLocks/>
          </p:cNvCxnSpPr>
          <p:nvPr/>
        </p:nvCxnSpPr>
        <p:spPr>
          <a:xfrm>
            <a:off x="2493305" y="3996233"/>
            <a:ext cx="0" cy="641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3B59E97-4F06-62E0-D440-DCC0EC8073F2}"/>
              </a:ext>
            </a:extLst>
          </p:cNvPr>
          <p:cNvCxnSpPr>
            <a:cxnSpLocks/>
          </p:cNvCxnSpPr>
          <p:nvPr/>
        </p:nvCxnSpPr>
        <p:spPr>
          <a:xfrm flipH="1">
            <a:off x="2113808" y="4637240"/>
            <a:ext cx="379497"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54F5AA8-1A29-7F12-8FAA-A924C384F156}"/>
              </a:ext>
            </a:extLst>
          </p:cNvPr>
          <p:cNvSpPr txBox="1"/>
          <p:nvPr/>
        </p:nvSpPr>
        <p:spPr>
          <a:xfrm>
            <a:off x="427254" y="1000234"/>
            <a:ext cx="1941616" cy="369332"/>
          </a:xfrm>
          <a:prstGeom prst="rect">
            <a:avLst/>
          </a:prstGeom>
          <a:noFill/>
        </p:spPr>
        <p:txBody>
          <a:bodyPr wrap="square" rtlCol="0">
            <a:spAutoFit/>
          </a:bodyPr>
          <a:lstStyle/>
          <a:p>
            <a:r>
              <a:rPr kumimoji="1" lang="ja-JP" altLang="en-US" dirty="0"/>
              <a:t>接触情報の分割</a:t>
            </a:r>
          </a:p>
        </p:txBody>
      </p:sp>
      <p:sp>
        <p:nvSpPr>
          <p:cNvPr id="44" name="テキスト ボックス 43">
            <a:extLst>
              <a:ext uri="{FF2B5EF4-FFF2-40B4-BE49-F238E27FC236}">
                <a16:creationId xmlns:a16="http://schemas.microsoft.com/office/drawing/2014/main" id="{AAF31050-3607-DD3A-F48D-0BE3D79272E7}"/>
              </a:ext>
            </a:extLst>
          </p:cNvPr>
          <p:cNvSpPr txBox="1"/>
          <p:nvPr/>
        </p:nvSpPr>
        <p:spPr>
          <a:xfrm>
            <a:off x="2874598" y="1897138"/>
            <a:ext cx="3012794" cy="815608"/>
          </a:xfrm>
          <a:prstGeom prst="rect">
            <a:avLst/>
          </a:prstGeom>
          <a:noFill/>
        </p:spPr>
        <p:txBody>
          <a:bodyPr wrap="square" rtlCol="0">
            <a:spAutoFit/>
          </a:bodyPr>
          <a:lstStyle/>
          <a:p>
            <a:r>
              <a:rPr kumimoji="1" lang="ja-JP" altLang="en-US" sz="1400" dirty="0"/>
              <a:t>接触している物体の情報</a:t>
            </a:r>
            <a:endParaRPr kumimoji="1" lang="en-US" altLang="ja-JP" sz="1400" dirty="0"/>
          </a:p>
          <a:p>
            <a:r>
              <a:rPr kumimoji="1" lang="ja-JP" altLang="en-US" sz="1100" dirty="0"/>
              <a:t>・接触点に与える力</a:t>
            </a:r>
            <a:endParaRPr kumimoji="1" lang="en-US" altLang="ja-JP" sz="1100" dirty="0"/>
          </a:p>
          <a:p>
            <a:r>
              <a:rPr lang="ja-JP" altLang="en-US" sz="1100" dirty="0"/>
              <a:t>・接触点に与えるブレーキ</a:t>
            </a:r>
            <a:endParaRPr lang="en-US" altLang="ja-JP" sz="1100" dirty="0"/>
          </a:p>
          <a:p>
            <a:r>
              <a:rPr kumimoji="1" lang="ja-JP" altLang="en-US" sz="1100" dirty="0"/>
              <a:t>・方向ベクトル</a:t>
            </a:r>
            <a:endParaRPr kumimoji="1" lang="en-US" altLang="ja-JP" sz="1100" dirty="0"/>
          </a:p>
        </p:txBody>
      </p:sp>
      <p:sp>
        <p:nvSpPr>
          <p:cNvPr id="45" name="テキスト ボックス 44">
            <a:extLst>
              <a:ext uri="{FF2B5EF4-FFF2-40B4-BE49-F238E27FC236}">
                <a16:creationId xmlns:a16="http://schemas.microsoft.com/office/drawing/2014/main" id="{07A44DB6-9EEA-076C-F7E9-447D7D15F0E7}"/>
              </a:ext>
            </a:extLst>
          </p:cNvPr>
          <p:cNvSpPr txBox="1"/>
          <p:nvPr/>
        </p:nvSpPr>
        <p:spPr>
          <a:xfrm>
            <a:off x="2731771" y="3876945"/>
            <a:ext cx="2851518" cy="646331"/>
          </a:xfrm>
          <a:prstGeom prst="rect">
            <a:avLst/>
          </a:prstGeom>
          <a:noFill/>
        </p:spPr>
        <p:txBody>
          <a:bodyPr wrap="square" rtlCol="0">
            <a:spAutoFit/>
          </a:bodyPr>
          <a:lstStyle/>
          <a:p>
            <a:r>
              <a:rPr kumimoji="1" lang="ja-JP" altLang="en-US" sz="1400" dirty="0"/>
              <a:t>接触している物体の情報（法線</a:t>
            </a:r>
            <a:endParaRPr kumimoji="1" lang="en-US" altLang="ja-JP" sz="1400" dirty="0"/>
          </a:p>
          <a:p>
            <a:r>
              <a:rPr kumimoji="1" lang="ja-JP" altLang="en-US" sz="1100" dirty="0"/>
              <a:t>・接触点に与える力</a:t>
            </a:r>
            <a:endParaRPr kumimoji="1" lang="en-US" altLang="ja-JP" sz="1100" dirty="0"/>
          </a:p>
          <a:p>
            <a:r>
              <a:rPr lang="ja-JP" altLang="en-US" sz="1100" dirty="0"/>
              <a:t>・接触点に与えるブレーキ</a:t>
            </a:r>
            <a:endParaRPr lang="en-US" altLang="ja-JP" sz="1100" dirty="0"/>
          </a:p>
        </p:txBody>
      </p:sp>
      <p:sp>
        <p:nvSpPr>
          <p:cNvPr id="46" name="テキスト ボックス 45">
            <a:extLst>
              <a:ext uri="{FF2B5EF4-FFF2-40B4-BE49-F238E27FC236}">
                <a16:creationId xmlns:a16="http://schemas.microsoft.com/office/drawing/2014/main" id="{03A14E39-84DD-6983-53BF-5FE06316B92B}"/>
              </a:ext>
            </a:extLst>
          </p:cNvPr>
          <p:cNvSpPr txBox="1"/>
          <p:nvPr/>
        </p:nvSpPr>
        <p:spPr>
          <a:xfrm>
            <a:off x="140158" y="4783143"/>
            <a:ext cx="3206338" cy="646331"/>
          </a:xfrm>
          <a:prstGeom prst="rect">
            <a:avLst/>
          </a:prstGeom>
          <a:noFill/>
        </p:spPr>
        <p:txBody>
          <a:bodyPr wrap="square" rtlCol="0">
            <a:spAutoFit/>
          </a:bodyPr>
          <a:lstStyle/>
          <a:p>
            <a:r>
              <a:rPr kumimoji="1" lang="ja-JP" altLang="en-US" sz="1400" dirty="0"/>
              <a:t>接触している物体の情報（法線に直角</a:t>
            </a:r>
            <a:endParaRPr kumimoji="1" lang="en-US" altLang="ja-JP" sz="1400" dirty="0"/>
          </a:p>
          <a:p>
            <a:r>
              <a:rPr kumimoji="1" lang="ja-JP" altLang="en-US" sz="1100" dirty="0"/>
              <a:t>・接触点に与える力</a:t>
            </a:r>
            <a:endParaRPr kumimoji="1" lang="en-US" altLang="ja-JP" sz="1100" dirty="0"/>
          </a:p>
          <a:p>
            <a:r>
              <a:rPr lang="ja-JP" altLang="en-US" sz="1100" dirty="0"/>
              <a:t>・接触点に与えるブレーキ</a:t>
            </a:r>
            <a:endParaRPr lang="en-US" altLang="ja-JP" sz="1100" dirty="0"/>
          </a:p>
        </p:txBody>
      </p:sp>
      <p:sp>
        <p:nvSpPr>
          <p:cNvPr id="2" name="正方形/長方形 1">
            <a:extLst>
              <a:ext uri="{FF2B5EF4-FFF2-40B4-BE49-F238E27FC236}">
                <a16:creationId xmlns:a16="http://schemas.microsoft.com/office/drawing/2014/main" id="{3C52B13A-F977-D62B-928D-BBDADC1D75FA}"/>
              </a:ext>
            </a:extLst>
          </p:cNvPr>
          <p:cNvSpPr/>
          <p:nvPr/>
        </p:nvSpPr>
        <p:spPr>
          <a:xfrm>
            <a:off x="5839436" y="3134825"/>
            <a:ext cx="2037229" cy="16674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4DC191B-E40A-F13E-C3E9-5E5910A111FB}"/>
              </a:ext>
            </a:extLst>
          </p:cNvPr>
          <p:cNvSpPr txBox="1"/>
          <p:nvPr/>
        </p:nvSpPr>
        <p:spPr>
          <a:xfrm>
            <a:off x="7152815" y="1560882"/>
            <a:ext cx="4502816" cy="369332"/>
          </a:xfrm>
          <a:prstGeom prst="rect">
            <a:avLst/>
          </a:prstGeom>
          <a:noFill/>
        </p:spPr>
        <p:txBody>
          <a:bodyPr wrap="square" rtlCol="0">
            <a:spAutoFit/>
          </a:bodyPr>
          <a:lstStyle/>
          <a:p>
            <a:r>
              <a:rPr kumimoji="1" lang="ja-JP" altLang="en-US" dirty="0"/>
              <a:t>固定あり（めんどいので全固定の場合）</a:t>
            </a:r>
          </a:p>
        </p:txBody>
      </p:sp>
      <p:cxnSp>
        <p:nvCxnSpPr>
          <p:cNvPr id="9" name="直線矢印コネクタ 8">
            <a:extLst>
              <a:ext uri="{FF2B5EF4-FFF2-40B4-BE49-F238E27FC236}">
                <a16:creationId xmlns:a16="http://schemas.microsoft.com/office/drawing/2014/main" id="{2A30FAAA-AD1E-6867-523B-1178832E64D6}"/>
              </a:ext>
            </a:extLst>
          </p:cNvPr>
          <p:cNvCxnSpPr>
            <a:cxnSpLocks/>
          </p:cNvCxnSpPr>
          <p:nvPr/>
        </p:nvCxnSpPr>
        <p:spPr>
          <a:xfrm flipV="1">
            <a:off x="7101444" y="3134825"/>
            <a:ext cx="472400" cy="469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E22730E-E310-A1D9-C9C9-03B2E5C6F884}"/>
              </a:ext>
            </a:extLst>
          </p:cNvPr>
          <p:cNvSpPr txBox="1"/>
          <p:nvPr/>
        </p:nvSpPr>
        <p:spPr>
          <a:xfrm>
            <a:off x="7152815" y="3579408"/>
            <a:ext cx="2743200" cy="477054"/>
          </a:xfrm>
          <a:prstGeom prst="rect">
            <a:avLst/>
          </a:prstGeom>
          <a:noFill/>
        </p:spPr>
        <p:txBody>
          <a:bodyPr wrap="square" rtlCol="0">
            <a:spAutoFit/>
          </a:bodyPr>
          <a:lstStyle/>
          <a:p>
            <a:r>
              <a:rPr kumimoji="1" lang="ja-JP" altLang="en-US" sz="1400" dirty="0"/>
              <a:t>接触している物体への情報</a:t>
            </a:r>
            <a:endParaRPr kumimoji="1" lang="en-US" altLang="ja-JP" sz="1400" dirty="0"/>
          </a:p>
          <a:p>
            <a:r>
              <a:rPr lang="ja-JP" altLang="en-US" sz="1100" dirty="0"/>
              <a:t>・接触点に与えるブレーキ</a:t>
            </a:r>
            <a:endParaRPr kumimoji="1" lang="en-US" altLang="ja-JP" sz="1100" dirty="0"/>
          </a:p>
        </p:txBody>
      </p:sp>
    </p:spTree>
    <p:extLst>
      <p:ext uri="{BB962C8B-B14F-4D97-AF65-F5344CB8AC3E}">
        <p14:creationId xmlns:p14="http://schemas.microsoft.com/office/powerpoint/2010/main" val="94410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72FFEF-82A8-1A13-3B2B-3DED2DB4CA97}"/>
              </a:ext>
            </a:extLst>
          </p:cNvPr>
          <p:cNvSpPr txBox="1"/>
          <p:nvPr/>
        </p:nvSpPr>
        <p:spPr>
          <a:xfrm>
            <a:off x="145649" y="171160"/>
            <a:ext cx="2375065" cy="461665"/>
          </a:xfrm>
          <a:prstGeom prst="rect">
            <a:avLst/>
          </a:prstGeom>
          <a:noFill/>
        </p:spPr>
        <p:txBody>
          <a:bodyPr wrap="square" rtlCol="0">
            <a:spAutoFit/>
          </a:bodyPr>
          <a:lstStyle/>
          <a:p>
            <a:r>
              <a:rPr kumimoji="1" lang="ja-JP" altLang="en-US" sz="2400" dirty="0"/>
              <a:t>情報の計算方法</a:t>
            </a:r>
          </a:p>
        </p:txBody>
      </p:sp>
      <p:sp>
        <p:nvSpPr>
          <p:cNvPr id="4" name="テキスト ボックス 3">
            <a:extLst>
              <a:ext uri="{FF2B5EF4-FFF2-40B4-BE49-F238E27FC236}">
                <a16:creationId xmlns:a16="http://schemas.microsoft.com/office/drawing/2014/main" id="{D2909C48-6006-F758-5206-57B288B84234}"/>
              </a:ext>
            </a:extLst>
          </p:cNvPr>
          <p:cNvSpPr txBox="1"/>
          <p:nvPr/>
        </p:nvSpPr>
        <p:spPr>
          <a:xfrm>
            <a:off x="6234546" y="546265"/>
            <a:ext cx="4572000" cy="646331"/>
          </a:xfrm>
          <a:prstGeom prst="rect">
            <a:avLst/>
          </a:prstGeom>
          <a:noFill/>
        </p:spPr>
        <p:txBody>
          <a:bodyPr wrap="square" rtlCol="0">
            <a:spAutoFit/>
          </a:bodyPr>
          <a:lstStyle/>
          <a:p>
            <a:r>
              <a:rPr kumimoji="1" lang="ja-JP" altLang="en-US" dirty="0"/>
              <a:t>接触地点で送りあう情報</a:t>
            </a:r>
            <a:endParaRPr kumimoji="1" lang="en-US" altLang="ja-JP" dirty="0"/>
          </a:p>
          <a:p>
            <a:endParaRPr kumimoji="1" lang="ja-JP" altLang="en-US" dirty="0"/>
          </a:p>
        </p:txBody>
      </p:sp>
      <p:sp>
        <p:nvSpPr>
          <p:cNvPr id="2" name="正方形/長方形 1">
            <a:extLst>
              <a:ext uri="{FF2B5EF4-FFF2-40B4-BE49-F238E27FC236}">
                <a16:creationId xmlns:a16="http://schemas.microsoft.com/office/drawing/2014/main" id="{0B451664-165A-9747-4030-79D1AD18B100}"/>
              </a:ext>
            </a:extLst>
          </p:cNvPr>
          <p:cNvSpPr/>
          <p:nvPr/>
        </p:nvSpPr>
        <p:spPr>
          <a:xfrm>
            <a:off x="1603257" y="2476064"/>
            <a:ext cx="1710046" cy="902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10138820-3A35-1887-9EF4-E3B2F40465EF}"/>
              </a:ext>
            </a:extLst>
          </p:cNvPr>
          <p:cNvSpPr/>
          <p:nvPr/>
        </p:nvSpPr>
        <p:spPr>
          <a:xfrm>
            <a:off x="392062" y="3431998"/>
            <a:ext cx="4132436" cy="5996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8A447610-E820-ED76-3D03-CE0F042FAFA7}"/>
              </a:ext>
            </a:extLst>
          </p:cNvPr>
          <p:cNvCxnSpPr>
            <a:cxnSpLocks/>
          </p:cNvCxnSpPr>
          <p:nvPr/>
        </p:nvCxnSpPr>
        <p:spPr>
          <a:xfrm>
            <a:off x="1413164" y="2929523"/>
            <a:ext cx="190093" cy="451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6B4C829-E399-3382-E62B-F84F845B0FE8}"/>
              </a:ext>
            </a:extLst>
          </p:cNvPr>
          <p:cNvSpPr txBox="1"/>
          <p:nvPr/>
        </p:nvSpPr>
        <p:spPr>
          <a:xfrm>
            <a:off x="344385" y="2561134"/>
            <a:ext cx="1508166" cy="639932"/>
          </a:xfrm>
          <a:prstGeom prst="rect">
            <a:avLst/>
          </a:prstGeom>
          <a:noFill/>
        </p:spPr>
        <p:txBody>
          <a:bodyPr wrap="square" rtlCol="0">
            <a:spAutoFit/>
          </a:bodyPr>
          <a:lstStyle/>
          <a:p>
            <a:r>
              <a:rPr kumimoji="1" lang="en-US" altLang="ja-JP" dirty="0"/>
              <a:t>trigger</a:t>
            </a:r>
            <a:r>
              <a:rPr kumimoji="1" lang="ja-JP" altLang="en-US" dirty="0"/>
              <a:t>接触</a:t>
            </a:r>
            <a:endParaRPr kumimoji="1" lang="en-US" altLang="ja-JP" dirty="0"/>
          </a:p>
          <a:p>
            <a:r>
              <a:rPr kumimoji="1" lang="ja-JP" altLang="en-US" dirty="0"/>
              <a:t>（一点）</a:t>
            </a:r>
          </a:p>
        </p:txBody>
      </p:sp>
      <p:sp>
        <p:nvSpPr>
          <p:cNvPr id="10" name="正方形/長方形 9">
            <a:extLst>
              <a:ext uri="{FF2B5EF4-FFF2-40B4-BE49-F238E27FC236}">
                <a16:creationId xmlns:a16="http://schemas.microsoft.com/office/drawing/2014/main" id="{B2C2D60F-E6EB-13D0-9540-33C10471ADA8}"/>
              </a:ext>
            </a:extLst>
          </p:cNvPr>
          <p:cNvSpPr/>
          <p:nvPr/>
        </p:nvSpPr>
        <p:spPr>
          <a:xfrm>
            <a:off x="1603257" y="4459243"/>
            <a:ext cx="1710046" cy="9024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643143D7-9023-3B9B-C523-8BB74DEB475E}"/>
              </a:ext>
            </a:extLst>
          </p:cNvPr>
          <p:cNvSpPr/>
          <p:nvPr/>
        </p:nvSpPr>
        <p:spPr>
          <a:xfrm>
            <a:off x="392062" y="5415177"/>
            <a:ext cx="4132436" cy="5996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AD09357F-3BE3-29EA-F317-215A50CE79D4}"/>
              </a:ext>
            </a:extLst>
          </p:cNvPr>
          <p:cNvCxnSpPr>
            <a:cxnSpLocks/>
          </p:cNvCxnSpPr>
          <p:nvPr/>
        </p:nvCxnSpPr>
        <p:spPr>
          <a:xfrm>
            <a:off x="1413164" y="4912702"/>
            <a:ext cx="190093" cy="451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582C7B7-B91C-19CB-E631-06D29DA6ED3C}"/>
              </a:ext>
            </a:extLst>
          </p:cNvPr>
          <p:cNvSpPr txBox="1"/>
          <p:nvPr/>
        </p:nvSpPr>
        <p:spPr>
          <a:xfrm>
            <a:off x="344385" y="4544313"/>
            <a:ext cx="1508166" cy="639932"/>
          </a:xfrm>
          <a:prstGeom prst="rect">
            <a:avLst/>
          </a:prstGeom>
          <a:noFill/>
        </p:spPr>
        <p:txBody>
          <a:bodyPr wrap="square" rtlCol="0">
            <a:spAutoFit/>
          </a:bodyPr>
          <a:lstStyle/>
          <a:p>
            <a:r>
              <a:rPr kumimoji="1" lang="en-US" altLang="ja-JP" dirty="0"/>
              <a:t>trigger</a:t>
            </a:r>
            <a:r>
              <a:rPr kumimoji="1" lang="ja-JP" altLang="en-US" dirty="0"/>
              <a:t>接触</a:t>
            </a:r>
            <a:endParaRPr kumimoji="1" lang="en-US" altLang="ja-JP" dirty="0"/>
          </a:p>
          <a:p>
            <a:r>
              <a:rPr kumimoji="1" lang="ja-JP" altLang="en-US" dirty="0"/>
              <a:t>（一点）</a:t>
            </a:r>
          </a:p>
        </p:txBody>
      </p:sp>
      <p:sp>
        <p:nvSpPr>
          <p:cNvPr id="14" name="正方形/長方形 13">
            <a:extLst>
              <a:ext uri="{FF2B5EF4-FFF2-40B4-BE49-F238E27FC236}">
                <a16:creationId xmlns:a16="http://schemas.microsoft.com/office/drawing/2014/main" id="{FDA8CD7C-CAC1-40F5-1808-05FD9381749E}"/>
              </a:ext>
            </a:extLst>
          </p:cNvPr>
          <p:cNvSpPr/>
          <p:nvPr/>
        </p:nvSpPr>
        <p:spPr>
          <a:xfrm>
            <a:off x="1546937" y="4390886"/>
            <a:ext cx="1822687" cy="1039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169CDD3-45C6-8458-D130-1B3FF1DEBC8D}"/>
              </a:ext>
            </a:extLst>
          </p:cNvPr>
          <p:cNvSpPr txBox="1"/>
          <p:nvPr/>
        </p:nvSpPr>
        <p:spPr>
          <a:xfrm>
            <a:off x="3369622" y="4459243"/>
            <a:ext cx="2726377" cy="369332"/>
          </a:xfrm>
          <a:prstGeom prst="rect">
            <a:avLst/>
          </a:prstGeom>
          <a:noFill/>
        </p:spPr>
        <p:txBody>
          <a:bodyPr wrap="square" rtlCol="0">
            <a:spAutoFit/>
          </a:bodyPr>
          <a:lstStyle/>
          <a:p>
            <a:r>
              <a:rPr kumimoji="1" lang="ja-JP" altLang="en-US" dirty="0">
                <a:solidFill>
                  <a:srgbClr val="FF0000"/>
                </a:solidFill>
              </a:rPr>
              <a:t>誤差を想定した接触範囲</a:t>
            </a:r>
            <a:endParaRPr kumimoji="1" lang="en-US" altLang="ja-JP" dirty="0">
              <a:solidFill>
                <a:srgbClr val="FF0000"/>
              </a:solidFill>
            </a:endParaRPr>
          </a:p>
        </p:txBody>
      </p:sp>
    </p:spTree>
    <p:extLst>
      <p:ext uri="{BB962C8B-B14F-4D97-AF65-F5344CB8AC3E}">
        <p14:creationId xmlns:p14="http://schemas.microsoft.com/office/powerpoint/2010/main" val="333107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1822DCF-4DBC-B510-AC00-93841B22B7CE}"/>
              </a:ext>
            </a:extLst>
          </p:cNvPr>
          <p:cNvSpPr txBox="1"/>
          <p:nvPr/>
        </p:nvSpPr>
        <p:spPr>
          <a:xfrm>
            <a:off x="145649" y="171160"/>
            <a:ext cx="2793494" cy="461665"/>
          </a:xfrm>
          <a:prstGeom prst="rect">
            <a:avLst/>
          </a:prstGeom>
          <a:noFill/>
        </p:spPr>
        <p:txBody>
          <a:bodyPr wrap="square" rtlCol="0">
            <a:spAutoFit/>
          </a:bodyPr>
          <a:lstStyle/>
          <a:p>
            <a:r>
              <a:rPr lang="ja-JP" altLang="en-US" sz="2400" dirty="0"/>
              <a:t>毎フレームの変化</a:t>
            </a:r>
            <a:endParaRPr kumimoji="1" lang="ja-JP" altLang="en-US" sz="2400" dirty="0"/>
          </a:p>
        </p:txBody>
      </p:sp>
      <p:sp>
        <p:nvSpPr>
          <p:cNvPr id="6" name="正方形/長方形 5">
            <a:extLst>
              <a:ext uri="{FF2B5EF4-FFF2-40B4-BE49-F238E27FC236}">
                <a16:creationId xmlns:a16="http://schemas.microsoft.com/office/drawing/2014/main" id="{684CD735-8BEA-DF5D-6C4B-A83147A59978}"/>
              </a:ext>
            </a:extLst>
          </p:cNvPr>
          <p:cNvSpPr/>
          <p:nvPr/>
        </p:nvSpPr>
        <p:spPr>
          <a:xfrm>
            <a:off x="760710" y="1924978"/>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24F0CBA-4212-0745-F429-79BB77B0AE33}"/>
              </a:ext>
            </a:extLst>
          </p:cNvPr>
          <p:cNvCxnSpPr/>
          <p:nvPr/>
        </p:nvCxnSpPr>
        <p:spPr>
          <a:xfrm>
            <a:off x="3105397"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B2DBC33-0345-7FDE-08C6-0A92E79AF65D}"/>
              </a:ext>
            </a:extLst>
          </p:cNvPr>
          <p:cNvCxnSpPr/>
          <p:nvPr/>
        </p:nvCxnSpPr>
        <p:spPr>
          <a:xfrm>
            <a:off x="6042561"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59B771-01F8-99BE-24A9-8EA03B093525}"/>
              </a:ext>
            </a:extLst>
          </p:cNvPr>
          <p:cNvCxnSpPr/>
          <p:nvPr/>
        </p:nvCxnSpPr>
        <p:spPr>
          <a:xfrm>
            <a:off x="9029205"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0A2ED35-7304-1C5C-7A9E-BDA7F1B53FB3}"/>
              </a:ext>
            </a:extLst>
          </p:cNvPr>
          <p:cNvSpPr txBox="1"/>
          <p:nvPr/>
        </p:nvSpPr>
        <p:spPr>
          <a:xfrm>
            <a:off x="382466" y="779107"/>
            <a:ext cx="1941616" cy="369332"/>
          </a:xfrm>
          <a:prstGeom prst="rect">
            <a:avLst/>
          </a:prstGeom>
          <a:noFill/>
        </p:spPr>
        <p:txBody>
          <a:bodyPr wrap="square" rtlCol="0">
            <a:spAutoFit/>
          </a:bodyPr>
          <a:lstStyle/>
          <a:p>
            <a:r>
              <a:rPr kumimoji="1" lang="ja-JP" altLang="en-US" dirty="0"/>
              <a:t>接触情報の分割</a:t>
            </a:r>
          </a:p>
        </p:txBody>
      </p:sp>
      <p:sp>
        <p:nvSpPr>
          <p:cNvPr id="12" name="正方形/長方形 11">
            <a:extLst>
              <a:ext uri="{FF2B5EF4-FFF2-40B4-BE49-F238E27FC236}">
                <a16:creationId xmlns:a16="http://schemas.microsoft.com/office/drawing/2014/main" id="{DCEFBC33-E19E-4A8F-8644-76019249C89D}"/>
              </a:ext>
            </a:extLst>
          </p:cNvPr>
          <p:cNvSpPr/>
          <p:nvPr/>
        </p:nvSpPr>
        <p:spPr>
          <a:xfrm>
            <a:off x="126037" y="3310340"/>
            <a:ext cx="2912067"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1629D397-2391-BFAE-DD9D-680ED114CCB2}"/>
              </a:ext>
            </a:extLst>
          </p:cNvPr>
          <p:cNvCxnSpPr/>
          <p:nvPr/>
        </p:nvCxnSpPr>
        <p:spPr>
          <a:xfrm>
            <a:off x="1527400" y="2461262"/>
            <a:ext cx="0" cy="51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AEA5DE3-823A-FC7D-5369-27063E53CA43}"/>
              </a:ext>
            </a:extLst>
          </p:cNvPr>
          <p:cNvSpPr txBox="1"/>
          <p:nvPr/>
        </p:nvSpPr>
        <p:spPr>
          <a:xfrm>
            <a:off x="1115034" y="2193966"/>
            <a:ext cx="1047522" cy="276999"/>
          </a:xfrm>
          <a:prstGeom prst="rect">
            <a:avLst/>
          </a:prstGeom>
          <a:noFill/>
        </p:spPr>
        <p:txBody>
          <a:bodyPr wrap="square" rtlCol="0">
            <a:spAutoFit/>
          </a:bodyPr>
          <a:lstStyle/>
          <a:p>
            <a:r>
              <a:rPr kumimoji="1" lang="ja-JP" altLang="en-US" sz="1200"/>
              <a:t>重力（力）</a:t>
            </a:r>
            <a:endParaRPr kumimoji="1" lang="ja-JP" altLang="en-US" sz="1200" dirty="0"/>
          </a:p>
        </p:txBody>
      </p:sp>
      <p:sp>
        <p:nvSpPr>
          <p:cNvPr id="15" name="テキスト ボックス 14">
            <a:extLst>
              <a:ext uri="{FF2B5EF4-FFF2-40B4-BE49-F238E27FC236}">
                <a16:creationId xmlns:a16="http://schemas.microsoft.com/office/drawing/2014/main" id="{C2CC30F0-1125-932A-4AD7-3B573938E113}"/>
              </a:ext>
            </a:extLst>
          </p:cNvPr>
          <p:cNvSpPr txBox="1"/>
          <p:nvPr/>
        </p:nvSpPr>
        <p:spPr>
          <a:xfrm>
            <a:off x="588781" y="1463365"/>
            <a:ext cx="1941616" cy="369332"/>
          </a:xfrm>
          <a:prstGeom prst="rect">
            <a:avLst/>
          </a:prstGeom>
          <a:noFill/>
        </p:spPr>
        <p:txBody>
          <a:bodyPr wrap="square" rtlCol="0">
            <a:spAutoFit/>
          </a:bodyPr>
          <a:lstStyle/>
          <a:p>
            <a:r>
              <a:rPr lang="en-US" altLang="ja-JP" dirty="0"/>
              <a:t>start</a:t>
            </a:r>
            <a:endParaRPr kumimoji="1" lang="ja-JP" altLang="en-US" dirty="0"/>
          </a:p>
        </p:txBody>
      </p:sp>
      <p:sp>
        <p:nvSpPr>
          <p:cNvPr id="16" name="テキスト ボックス 15">
            <a:extLst>
              <a:ext uri="{FF2B5EF4-FFF2-40B4-BE49-F238E27FC236}">
                <a16:creationId xmlns:a16="http://schemas.microsoft.com/office/drawing/2014/main" id="{E318A6F1-9C4C-DE37-6EB0-44750203C0A4}"/>
              </a:ext>
            </a:extLst>
          </p:cNvPr>
          <p:cNvSpPr txBox="1"/>
          <p:nvPr/>
        </p:nvSpPr>
        <p:spPr>
          <a:xfrm>
            <a:off x="3271651" y="1463365"/>
            <a:ext cx="1941616" cy="369332"/>
          </a:xfrm>
          <a:prstGeom prst="rect">
            <a:avLst/>
          </a:prstGeom>
          <a:noFill/>
        </p:spPr>
        <p:txBody>
          <a:bodyPr wrap="square" rtlCol="0">
            <a:spAutoFit/>
          </a:bodyPr>
          <a:lstStyle/>
          <a:p>
            <a:r>
              <a:rPr lang="en-US" altLang="ja-JP" dirty="0" err="1"/>
              <a:t>Oncollider</a:t>
            </a:r>
            <a:endParaRPr kumimoji="1" lang="ja-JP" altLang="en-US" dirty="0"/>
          </a:p>
        </p:txBody>
      </p:sp>
      <p:sp>
        <p:nvSpPr>
          <p:cNvPr id="17" name="テキスト ボックス 16">
            <a:extLst>
              <a:ext uri="{FF2B5EF4-FFF2-40B4-BE49-F238E27FC236}">
                <a16:creationId xmlns:a16="http://schemas.microsoft.com/office/drawing/2014/main" id="{7C6C4D29-F301-B635-C400-EAFB43F152E5}"/>
              </a:ext>
            </a:extLst>
          </p:cNvPr>
          <p:cNvSpPr txBox="1"/>
          <p:nvPr/>
        </p:nvSpPr>
        <p:spPr>
          <a:xfrm>
            <a:off x="6260752" y="1463365"/>
            <a:ext cx="1941616" cy="369332"/>
          </a:xfrm>
          <a:prstGeom prst="rect">
            <a:avLst/>
          </a:prstGeom>
          <a:noFill/>
        </p:spPr>
        <p:txBody>
          <a:bodyPr wrap="square" rtlCol="0">
            <a:spAutoFit/>
          </a:bodyPr>
          <a:lstStyle/>
          <a:p>
            <a:r>
              <a:rPr kumimoji="1" lang="en-US" altLang="ja-JP" dirty="0"/>
              <a:t>Fixed Update</a:t>
            </a:r>
            <a:endParaRPr kumimoji="1" lang="ja-JP" altLang="en-US" dirty="0"/>
          </a:p>
        </p:txBody>
      </p:sp>
      <p:sp>
        <p:nvSpPr>
          <p:cNvPr id="18" name="テキスト ボックス 17">
            <a:extLst>
              <a:ext uri="{FF2B5EF4-FFF2-40B4-BE49-F238E27FC236}">
                <a16:creationId xmlns:a16="http://schemas.microsoft.com/office/drawing/2014/main" id="{20EA5307-AB17-FD82-1910-0206D80AA5FE}"/>
              </a:ext>
            </a:extLst>
          </p:cNvPr>
          <p:cNvSpPr txBox="1"/>
          <p:nvPr/>
        </p:nvSpPr>
        <p:spPr>
          <a:xfrm>
            <a:off x="9149937" y="1463365"/>
            <a:ext cx="1941616" cy="369332"/>
          </a:xfrm>
          <a:prstGeom prst="rect">
            <a:avLst/>
          </a:prstGeom>
          <a:noFill/>
        </p:spPr>
        <p:txBody>
          <a:bodyPr wrap="square" rtlCol="0">
            <a:spAutoFit/>
          </a:bodyPr>
          <a:lstStyle/>
          <a:p>
            <a:r>
              <a:rPr lang="en-US" altLang="ja-JP" dirty="0" err="1"/>
              <a:t>Oncollider</a:t>
            </a:r>
            <a:endParaRPr kumimoji="1" lang="ja-JP" altLang="en-US" dirty="0"/>
          </a:p>
        </p:txBody>
      </p:sp>
      <p:sp>
        <p:nvSpPr>
          <p:cNvPr id="19" name="正方形/長方形 18">
            <a:extLst>
              <a:ext uri="{FF2B5EF4-FFF2-40B4-BE49-F238E27FC236}">
                <a16:creationId xmlns:a16="http://schemas.microsoft.com/office/drawing/2014/main" id="{77DB766A-8C66-F26E-643D-B2C24C197FD9}"/>
              </a:ext>
            </a:extLst>
          </p:cNvPr>
          <p:cNvSpPr/>
          <p:nvPr/>
        </p:nvSpPr>
        <p:spPr>
          <a:xfrm>
            <a:off x="760710" y="4798436"/>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50515E41-C025-5C89-F8DE-47F174E8EE31}"/>
              </a:ext>
            </a:extLst>
          </p:cNvPr>
          <p:cNvSpPr/>
          <p:nvPr/>
        </p:nvSpPr>
        <p:spPr>
          <a:xfrm>
            <a:off x="126037" y="5987855"/>
            <a:ext cx="2912067"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FD27E8E8-35C0-43F1-32EC-90FBB5C5C577}"/>
              </a:ext>
            </a:extLst>
          </p:cNvPr>
          <p:cNvCxnSpPr/>
          <p:nvPr/>
        </p:nvCxnSpPr>
        <p:spPr>
          <a:xfrm>
            <a:off x="1527400" y="5334720"/>
            <a:ext cx="0" cy="51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42105DCB-205E-E163-B643-D41D735D9460}"/>
              </a:ext>
            </a:extLst>
          </p:cNvPr>
          <p:cNvSpPr txBox="1"/>
          <p:nvPr/>
        </p:nvSpPr>
        <p:spPr>
          <a:xfrm>
            <a:off x="1115034" y="5067424"/>
            <a:ext cx="1047522" cy="276999"/>
          </a:xfrm>
          <a:prstGeom prst="rect">
            <a:avLst/>
          </a:prstGeom>
          <a:noFill/>
        </p:spPr>
        <p:txBody>
          <a:bodyPr wrap="square" rtlCol="0">
            <a:spAutoFit/>
          </a:bodyPr>
          <a:lstStyle/>
          <a:p>
            <a:r>
              <a:rPr kumimoji="1" lang="ja-JP" altLang="en-US" sz="1200"/>
              <a:t>重力（力）</a:t>
            </a:r>
            <a:endParaRPr kumimoji="1" lang="ja-JP" altLang="en-US" sz="1200" dirty="0"/>
          </a:p>
        </p:txBody>
      </p:sp>
      <p:sp>
        <p:nvSpPr>
          <p:cNvPr id="23" name="テキスト ボックス 22">
            <a:extLst>
              <a:ext uri="{FF2B5EF4-FFF2-40B4-BE49-F238E27FC236}">
                <a16:creationId xmlns:a16="http://schemas.microsoft.com/office/drawing/2014/main" id="{46AC3723-64DE-2F02-DE77-C558C3D6E7E0}"/>
              </a:ext>
            </a:extLst>
          </p:cNvPr>
          <p:cNvSpPr txBox="1"/>
          <p:nvPr/>
        </p:nvSpPr>
        <p:spPr>
          <a:xfrm>
            <a:off x="588781" y="4140880"/>
            <a:ext cx="1941616" cy="369332"/>
          </a:xfrm>
          <a:prstGeom prst="rect">
            <a:avLst/>
          </a:prstGeom>
          <a:noFill/>
        </p:spPr>
        <p:txBody>
          <a:bodyPr wrap="square" rtlCol="0">
            <a:spAutoFit/>
          </a:bodyPr>
          <a:lstStyle/>
          <a:p>
            <a:r>
              <a:rPr kumimoji="1" lang="en-US" altLang="ja-JP" dirty="0"/>
              <a:t>Fixed Update2</a:t>
            </a:r>
            <a:endParaRPr kumimoji="1" lang="ja-JP" altLang="en-US" dirty="0"/>
          </a:p>
        </p:txBody>
      </p:sp>
      <p:cxnSp>
        <p:nvCxnSpPr>
          <p:cNvPr id="24" name="直線矢印コネクタ 23">
            <a:extLst>
              <a:ext uri="{FF2B5EF4-FFF2-40B4-BE49-F238E27FC236}">
                <a16:creationId xmlns:a16="http://schemas.microsoft.com/office/drawing/2014/main" id="{AFCC4CD5-9C13-CF89-5F5C-311E730B5875}"/>
              </a:ext>
            </a:extLst>
          </p:cNvPr>
          <p:cNvCxnSpPr/>
          <p:nvPr/>
        </p:nvCxnSpPr>
        <p:spPr>
          <a:xfrm>
            <a:off x="1610528" y="5334720"/>
            <a:ext cx="0" cy="514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7818815A-E0CD-CED5-C56F-08F67E0A4818}"/>
              </a:ext>
            </a:extLst>
          </p:cNvPr>
          <p:cNvSpPr/>
          <p:nvPr/>
        </p:nvSpPr>
        <p:spPr>
          <a:xfrm>
            <a:off x="3843397" y="2200824"/>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A34C59C-DAE6-33D6-9AD8-872DEBFC44C0}"/>
              </a:ext>
            </a:extLst>
          </p:cNvPr>
          <p:cNvSpPr/>
          <p:nvPr/>
        </p:nvSpPr>
        <p:spPr>
          <a:xfrm>
            <a:off x="3210887" y="3310340"/>
            <a:ext cx="2912067"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BB2A7048-DBEF-35AD-0F26-DF1B95519C67}"/>
              </a:ext>
            </a:extLst>
          </p:cNvPr>
          <p:cNvCxnSpPr/>
          <p:nvPr/>
        </p:nvCxnSpPr>
        <p:spPr>
          <a:xfrm>
            <a:off x="4610087" y="2737108"/>
            <a:ext cx="0" cy="514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DCBD072-4F3A-F375-08A1-AC4575D2A589}"/>
              </a:ext>
            </a:extLst>
          </p:cNvPr>
          <p:cNvSpPr txBox="1"/>
          <p:nvPr/>
        </p:nvSpPr>
        <p:spPr>
          <a:xfrm>
            <a:off x="4197721" y="2469812"/>
            <a:ext cx="1047522" cy="276999"/>
          </a:xfrm>
          <a:prstGeom prst="rect">
            <a:avLst/>
          </a:prstGeom>
          <a:noFill/>
        </p:spPr>
        <p:txBody>
          <a:bodyPr wrap="square" rtlCol="0">
            <a:spAutoFit/>
          </a:bodyPr>
          <a:lstStyle/>
          <a:p>
            <a:r>
              <a:rPr kumimoji="1" lang="ja-JP" altLang="en-US" sz="1200"/>
              <a:t>重力（力）</a:t>
            </a:r>
            <a:endParaRPr kumimoji="1" lang="ja-JP" altLang="en-US" sz="1200" dirty="0"/>
          </a:p>
        </p:txBody>
      </p:sp>
    </p:spTree>
    <p:extLst>
      <p:ext uri="{BB962C8B-B14F-4D97-AF65-F5344CB8AC3E}">
        <p14:creationId xmlns:p14="http://schemas.microsoft.com/office/powerpoint/2010/main" val="47762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72FFEF-82A8-1A13-3B2B-3DED2DB4CA97}"/>
              </a:ext>
            </a:extLst>
          </p:cNvPr>
          <p:cNvSpPr txBox="1"/>
          <p:nvPr/>
        </p:nvSpPr>
        <p:spPr>
          <a:xfrm>
            <a:off x="145649" y="171160"/>
            <a:ext cx="2375065" cy="461665"/>
          </a:xfrm>
          <a:prstGeom prst="rect">
            <a:avLst/>
          </a:prstGeom>
          <a:noFill/>
        </p:spPr>
        <p:txBody>
          <a:bodyPr wrap="square" rtlCol="0">
            <a:spAutoFit/>
          </a:bodyPr>
          <a:lstStyle/>
          <a:p>
            <a:r>
              <a:rPr lang="ja-JP" altLang="en-US" sz="2400" dirty="0"/>
              <a:t>やることツリー</a:t>
            </a:r>
            <a:endParaRPr kumimoji="1" lang="ja-JP" altLang="en-US" sz="2400" dirty="0"/>
          </a:p>
        </p:txBody>
      </p:sp>
      <p:sp>
        <p:nvSpPr>
          <p:cNvPr id="4" name="テキスト ボックス 3">
            <a:extLst>
              <a:ext uri="{FF2B5EF4-FFF2-40B4-BE49-F238E27FC236}">
                <a16:creationId xmlns:a16="http://schemas.microsoft.com/office/drawing/2014/main" id="{D2909C48-6006-F758-5206-57B288B84234}"/>
              </a:ext>
            </a:extLst>
          </p:cNvPr>
          <p:cNvSpPr txBox="1"/>
          <p:nvPr/>
        </p:nvSpPr>
        <p:spPr>
          <a:xfrm>
            <a:off x="985652" y="5047012"/>
            <a:ext cx="4572000" cy="1200329"/>
          </a:xfrm>
          <a:prstGeom prst="rect">
            <a:avLst/>
          </a:prstGeom>
          <a:noFill/>
        </p:spPr>
        <p:txBody>
          <a:bodyPr wrap="square" rtlCol="0">
            <a:spAutoFit/>
          </a:bodyPr>
          <a:lstStyle/>
          <a:p>
            <a:r>
              <a:rPr lang="en-US" altLang="ja-JP" dirty="0" err="1"/>
              <a:t>Fixedupdate</a:t>
            </a:r>
            <a:r>
              <a:rPr lang="ja-JP" altLang="en-US" dirty="0"/>
              <a:t>内で自分で重力や接触の力の測定、反映</a:t>
            </a:r>
            <a:endParaRPr lang="en-US" altLang="ja-JP" dirty="0"/>
          </a:p>
          <a:p>
            <a:r>
              <a:rPr kumimoji="1" lang="en-US" altLang="ja-JP" dirty="0" err="1"/>
              <a:t>Colider</a:t>
            </a:r>
            <a:r>
              <a:rPr lang="ja-JP" altLang="en-US" dirty="0"/>
              <a:t>使用不可　</a:t>
            </a:r>
            <a:r>
              <a:rPr lang="en-US" altLang="ja-JP" dirty="0" err="1"/>
              <a:t>IsTriger</a:t>
            </a:r>
            <a:r>
              <a:rPr lang="ja-JP" altLang="en-US" dirty="0"/>
              <a:t>有効</a:t>
            </a:r>
            <a:endParaRPr kumimoji="1" lang="en-US" altLang="ja-JP" dirty="0"/>
          </a:p>
          <a:p>
            <a:endParaRPr kumimoji="1" lang="ja-JP" altLang="en-US" dirty="0"/>
          </a:p>
        </p:txBody>
      </p:sp>
      <p:sp>
        <p:nvSpPr>
          <p:cNvPr id="2" name="テキスト ボックス 1">
            <a:extLst>
              <a:ext uri="{FF2B5EF4-FFF2-40B4-BE49-F238E27FC236}">
                <a16:creationId xmlns:a16="http://schemas.microsoft.com/office/drawing/2014/main" id="{1324505E-866D-9F14-8BE2-2E310DC071F5}"/>
              </a:ext>
            </a:extLst>
          </p:cNvPr>
          <p:cNvSpPr txBox="1"/>
          <p:nvPr/>
        </p:nvSpPr>
        <p:spPr>
          <a:xfrm>
            <a:off x="6335486" y="3503221"/>
            <a:ext cx="2850078" cy="923330"/>
          </a:xfrm>
          <a:prstGeom prst="rect">
            <a:avLst/>
          </a:prstGeom>
          <a:noFill/>
        </p:spPr>
        <p:txBody>
          <a:bodyPr wrap="square" rtlCol="0">
            <a:spAutoFit/>
          </a:bodyPr>
          <a:lstStyle/>
          <a:p>
            <a:r>
              <a:rPr kumimoji="1" lang="en-US" altLang="ja-JP" dirty="0" err="1"/>
              <a:t>ontrigger</a:t>
            </a:r>
            <a:r>
              <a:rPr kumimoji="1" lang="ja-JP" altLang="en-US" dirty="0"/>
              <a:t>で接触位置取得</a:t>
            </a:r>
            <a:endParaRPr kumimoji="1" lang="en-US" altLang="ja-JP" dirty="0"/>
          </a:p>
          <a:p>
            <a:r>
              <a:rPr lang="ja-JP" altLang="en-US" dirty="0"/>
              <a:t>↓</a:t>
            </a:r>
            <a:endParaRPr lang="en-US" altLang="ja-JP" dirty="0"/>
          </a:p>
          <a:p>
            <a:r>
              <a:rPr kumimoji="1" lang="en-US" altLang="ja-JP" dirty="0" err="1"/>
              <a:t>Fixedupd</a:t>
            </a:r>
            <a:r>
              <a:rPr lang="en-US" altLang="ja-JP" dirty="0" err="1"/>
              <a:t>ate</a:t>
            </a:r>
            <a:r>
              <a:rPr lang="ja-JP" altLang="en-US" dirty="0"/>
              <a:t>で</a:t>
            </a:r>
            <a:endParaRPr kumimoji="1" lang="ja-JP" altLang="en-US" dirty="0"/>
          </a:p>
        </p:txBody>
      </p:sp>
    </p:spTree>
    <p:extLst>
      <p:ext uri="{BB962C8B-B14F-4D97-AF65-F5344CB8AC3E}">
        <p14:creationId xmlns:p14="http://schemas.microsoft.com/office/powerpoint/2010/main" val="294639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72FFEF-82A8-1A13-3B2B-3DED2DB4CA97}"/>
              </a:ext>
            </a:extLst>
          </p:cNvPr>
          <p:cNvSpPr txBox="1"/>
          <p:nvPr/>
        </p:nvSpPr>
        <p:spPr>
          <a:xfrm>
            <a:off x="145649" y="171160"/>
            <a:ext cx="2375065" cy="461665"/>
          </a:xfrm>
          <a:prstGeom prst="rect">
            <a:avLst/>
          </a:prstGeom>
          <a:noFill/>
        </p:spPr>
        <p:txBody>
          <a:bodyPr wrap="square" rtlCol="0">
            <a:spAutoFit/>
          </a:bodyPr>
          <a:lstStyle/>
          <a:p>
            <a:r>
              <a:rPr kumimoji="1" lang="ja-JP" altLang="en-US" sz="2400" dirty="0"/>
              <a:t>接触判定数式</a:t>
            </a:r>
          </a:p>
        </p:txBody>
      </p:sp>
      <p:sp>
        <p:nvSpPr>
          <p:cNvPr id="3" name="テキスト ボックス 2">
            <a:extLst>
              <a:ext uri="{FF2B5EF4-FFF2-40B4-BE49-F238E27FC236}">
                <a16:creationId xmlns:a16="http://schemas.microsoft.com/office/drawing/2014/main" id="{2BE17F45-BE60-AC2B-ACF9-3284E601A0D4}"/>
              </a:ext>
            </a:extLst>
          </p:cNvPr>
          <p:cNvSpPr txBox="1"/>
          <p:nvPr/>
        </p:nvSpPr>
        <p:spPr>
          <a:xfrm>
            <a:off x="2780773" y="299828"/>
            <a:ext cx="2986481" cy="923330"/>
          </a:xfrm>
          <a:prstGeom prst="rect">
            <a:avLst/>
          </a:prstGeom>
          <a:noFill/>
        </p:spPr>
        <p:txBody>
          <a:bodyPr wrap="square" rtlCol="0">
            <a:spAutoFit/>
          </a:bodyPr>
          <a:lstStyle/>
          <a:p>
            <a:r>
              <a:rPr lang="ja-JP" altLang="en-US" dirty="0"/>
              <a:t>四角形でまずはやる</a:t>
            </a:r>
            <a:endParaRPr lang="en-US" altLang="ja-JP" dirty="0"/>
          </a:p>
          <a:p>
            <a:r>
              <a:rPr kumimoji="1" lang="en-US" altLang="ja-JP" dirty="0"/>
              <a:t>6</a:t>
            </a:r>
            <a:r>
              <a:rPr kumimoji="1" lang="ja-JP" altLang="en-US" dirty="0"/>
              <a:t>面のそれぞれの面積方程式用意</a:t>
            </a:r>
          </a:p>
        </p:txBody>
      </p:sp>
      <p:sp>
        <p:nvSpPr>
          <p:cNvPr id="6" name="正方形/長方形 5">
            <a:extLst>
              <a:ext uri="{FF2B5EF4-FFF2-40B4-BE49-F238E27FC236}">
                <a16:creationId xmlns:a16="http://schemas.microsoft.com/office/drawing/2014/main" id="{17E4C041-54E8-6679-3181-7783454444F8}"/>
              </a:ext>
            </a:extLst>
          </p:cNvPr>
          <p:cNvSpPr/>
          <p:nvPr/>
        </p:nvSpPr>
        <p:spPr>
          <a:xfrm>
            <a:off x="8330939" y="1157782"/>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B074AF00-D53E-139B-8BBE-0AF28065EF7C}"/>
              </a:ext>
            </a:extLst>
          </p:cNvPr>
          <p:cNvSpPr/>
          <p:nvPr/>
        </p:nvSpPr>
        <p:spPr>
          <a:xfrm>
            <a:off x="10276573" y="895313"/>
            <a:ext cx="1692000" cy="1692000"/>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89E7D4-5B0A-6870-4701-6475A460CC56}"/>
              </a:ext>
            </a:extLst>
          </p:cNvPr>
          <p:cNvSpPr/>
          <p:nvPr/>
        </p:nvSpPr>
        <p:spPr>
          <a:xfrm rot="19348143">
            <a:off x="11034596" y="3461865"/>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071FA3B-99AC-0900-5450-5CFFDAF096C6}"/>
              </a:ext>
            </a:extLst>
          </p:cNvPr>
          <p:cNvSpPr/>
          <p:nvPr/>
        </p:nvSpPr>
        <p:spPr>
          <a:xfrm>
            <a:off x="11121081" y="1710459"/>
            <a:ext cx="100667" cy="1038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E2A307BC-111B-4235-5327-A52A0C4FD2C4}"/>
              </a:ext>
            </a:extLst>
          </p:cNvPr>
          <p:cNvSpPr txBox="1"/>
          <p:nvPr/>
        </p:nvSpPr>
        <p:spPr>
          <a:xfrm>
            <a:off x="10328149" y="5884500"/>
            <a:ext cx="1787199" cy="1200329"/>
          </a:xfrm>
          <a:prstGeom prst="rect">
            <a:avLst/>
          </a:prstGeom>
          <a:noFill/>
        </p:spPr>
        <p:txBody>
          <a:bodyPr wrap="square" rtlCol="0">
            <a:spAutoFit/>
          </a:bodyPr>
          <a:lstStyle/>
          <a:p>
            <a:r>
              <a:rPr kumimoji="1" lang="ja-JP" altLang="en-US" dirty="0"/>
              <a:t>四角形はそれぞれに</a:t>
            </a:r>
            <a:r>
              <a:rPr lang="en-US" altLang="ja-JP" dirty="0"/>
              <a:t>Vector</a:t>
            </a:r>
            <a:r>
              <a:rPr lang="ja-JP" altLang="en-US" dirty="0"/>
              <a:t>３の座標</a:t>
            </a:r>
            <a:r>
              <a:rPr lang="en-US" altLang="ja-JP" dirty="0"/>
              <a:t>8</a:t>
            </a:r>
            <a:r>
              <a:rPr lang="ja-JP" altLang="en-US" dirty="0"/>
              <a:t>つ、面の数式</a:t>
            </a:r>
            <a:endParaRPr lang="en-US" altLang="ja-JP" dirty="0"/>
          </a:p>
        </p:txBody>
      </p:sp>
      <p:sp>
        <p:nvSpPr>
          <p:cNvPr id="12" name="テキスト ボックス 11">
            <a:extLst>
              <a:ext uri="{FF2B5EF4-FFF2-40B4-BE49-F238E27FC236}">
                <a16:creationId xmlns:a16="http://schemas.microsoft.com/office/drawing/2014/main" id="{C8663F18-13C2-0FE7-26CC-29152EE10619}"/>
              </a:ext>
            </a:extLst>
          </p:cNvPr>
          <p:cNvSpPr txBox="1"/>
          <p:nvPr/>
        </p:nvSpPr>
        <p:spPr>
          <a:xfrm>
            <a:off x="255265" y="4333737"/>
            <a:ext cx="2514114" cy="1877437"/>
          </a:xfrm>
          <a:prstGeom prst="rect">
            <a:avLst/>
          </a:prstGeom>
          <a:noFill/>
        </p:spPr>
        <p:txBody>
          <a:bodyPr wrap="square" rtlCol="0">
            <a:spAutoFit/>
          </a:bodyPr>
          <a:lstStyle/>
          <a:p>
            <a:r>
              <a:rPr lang="ja-JP" altLang="en-US" dirty="0"/>
              <a:t>毎フレーム処理</a:t>
            </a:r>
            <a:endParaRPr lang="en-US" altLang="ja-JP" dirty="0"/>
          </a:p>
          <a:p>
            <a:r>
              <a:rPr lang="ja-JP" altLang="en-US" sz="1400" dirty="0"/>
              <a:t>・オブジェクトの頂点更新</a:t>
            </a:r>
            <a:endParaRPr lang="en-US" altLang="ja-JP" sz="1400" dirty="0"/>
          </a:p>
          <a:p>
            <a:r>
              <a:rPr lang="ja-JP" altLang="en-US" sz="1400" dirty="0"/>
              <a:t>・他</a:t>
            </a:r>
            <a:r>
              <a:rPr lang="en-US" altLang="ja-JP" sz="1400" dirty="0"/>
              <a:t>collision</a:t>
            </a:r>
            <a:r>
              <a:rPr lang="ja-JP" altLang="en-US" sz="1400" dirty="0"/>
              <a:t>との距離更新</a:t>
            </a:r>
            <a:endParaRPr lang="en-US" altLang="ja-JP" sz="1400" dirty="0"/>
          </a:p>
          <a:p>
            <a:endParaRPr lang="en-US" altLang="ja-JP" sz="1400" dirty="0"/>
          </a:p>
          <a:p>
            <a:r>
              <a:rPr lang="ja-JP" altLang="en-US" sz="1400" dirty="0"/>
              <a:t>分岐</a:t>
            </a:r>
            <a:endParaRPr lang="en-US" altLang="ja-JP" sz="1400" dirty="0"/>
          </a:p>
          <a:p>
            <a:r>
              <a:rPr lang="en-US" altLang="ja-JP" sz="1400" dirty="0"/>
              <a:t>(a</a:t>
            </a:r>
            <a:r>
              <a:rPr lang="ja-JP" altLang="en-US" sz="1400" dirty="0"/>
              <a:t>検知範囲</a:t>
            </a:r>
            <a:r>
              <a:rPr lang="en-US" altLang="ja-JP" sz="1400" dirty="0"/>
              <a:t>+b</a:t>
            </a:r>
            <a:r>
              <a:rPr lang="ja-JP" altLang="en-US" sz="1400" dirty="0"/>
              <a:t>検知範囲</a:t>
            </a:r>
            <a:r>
              <a:rPr lang="en-US" altLang="ja-JP" sz="1400" dirty="0"/>
              <a:t>)&gt;(|a</a:t>
            </a:r>
            <a:r>
              <a:rPr lang="ja-JP" altLang="en-US" sz="1400" dirty="0"/>
              <a:t>中心座標</a:t>
            </a:r>
            <a:r>
              <a:rPr lang="en-US" altLang="ja-JP" sz="1400" dirty="0"/>
              <a:t>-b</a:t>
            </a:r>
            <a:r>
              <a:rPr lang="ja-JP" altLang="en-US" sz="1400" dirty="0"/>
              <a:t>中心座標</a:t>
            </a:r>
            <a:r>
              <a:rPr lang="en-US" altLang="ja-JP" sz="1400" dirty="0"/>
              <a:t>|)</a:t>
            </a:r>
          </a:p>
          <a:p>
            <a:endParaRPr lang="en-US" altLang="ja-JP" sz="1400" dirty="0"/>
          </a:p>
        </p:txBody>
      </p:sp>
      <p:sp>
        <p:nvSpPr>
          <p:cNvPr id="13" name="正方形/長方形 12">
            <a:extLst>
              <a:ext uri="{FF2B5EF4-FFF2-40B4-BE49-F238E27FC236}">
                <a16:creationId xmlns:a16="http://schemas.microsoft.com/office/drawing/2014/main" id="{FF50DA2E-8C90-E3B5-029C-010F036C81F8}"/>
              </a:ext>
            </a:extLst>
          </p:cNvPr>
          <p:cNvSpPr/>
          <p:nvPr/>
        </p:nvSpPr>
        <p:spPr>
          <a:xfrm>
            <a:off x="9513115" y="3340240"/>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9BA4AB-E534-B887-60F2-5D47FC0C7C0F}"/>
              </a:ext>
            </a:extLst>
          </p:cNvPr>
          <p:cNvSpPr/>
          <p:nvPr/>
        </p:nvSpPr>
        <p:spPr>
          <a:xfrm>
            <a:off x="9253056" y="3105348"/>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73B730E-AB98-16DF-236F-688857DEE680}"/>
              </a:ext>
            </a:extLst>
          </p:cNvPr>
          <p:cNvSpPr/>
          <p:nvPr/>
        </p:nvSpPr>
        <p:spPr>
          <a:xfrm rot="19348143">
            <a:off x="9730079" y="4736037"/>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340D167-D1D3-337C-E0D0-D113FE12A09F}"/>
              </a:ext>
            </a:extLst>
          </p:cNvPr>
          <p:cNvSpPr/>
          <p:nvPr/>
        </p:nvSpPr>
        <p:spPr>
          <a:xfrm>
            <a:off x="10050011" y="4557910"/>
            <a:ext cx="100667" cy="1038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6720F383-565E-EF3D-9712-482EC5DA4411}"/>
              </a:ext>
            </a:extLst>
          </p:cNvPr>
          <p:cNvCxnSpPr/>
          <p:nvPr/>
        </p:nvCxnSpPr>
        <p:spPr>
          <a:xfrm>
            <a:off x="3105397"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241E2E3-CD03-3534-08AA-8C6429DE1988}"/>
              </a:ext>
            </a:extLst>
          </p:cNvPr>
          <p:cNvCxnSpPr/>
          <p:nvPr/>
        </p:nvCxnSpPr>
        <p:spPr>
          <a:xfrm>
            <a:off x="6042561"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A276DCB-73AD-E9B1-F147-0D1DFF672BFC}"/>
              </a:ext>
            </a:extLst>
          </p:cNvPr>
          <p:cNvCxnSpPr/>
          <p:nvPr/>
        </p:nvCxnSpPr>
        <p:spPr>
          <a:xfrm>
            <a:off x="9029205"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65009A-989C-2C78-2522-DA242895D84F}"/>
              </a:ext>
            </a:extLst>
          </p:cNvPr>
          <p:cNvCxnSpPr>
            <a:cxnSpLocks/>
          </p:cNvCxnSpPr>
          <p:nvPr/>
        </p:nvCxnSpPr>
        <p:spPr>
          <a:xfrm>
            <a:off x="48377" y="3999015"/>
            <a:ext cx="1214362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6337D34F-1BCE-9C6B-6F70-8A0193BDE862}"/>
              </a:ext>
            </a:extLst>
          </p:cNvPr>
          <p:cNvSpPr/>
          <p:nvPr/>
        </p:nvSpPr>
        <p:spPr>
          <a:xfrm>
            <a:off x="931732" y="1683791"/>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707615E-C7F0-F198-5D11-7BF6FD54DBC1}"/>
              </a:ext>
            </a:extLst>
          </p:cNvPr>
          <p:cNvSpPr/>
          <p:nvPr/>
        </p:nvSpPr>
        <p:spPr>
          <a:xfrm>
            <a:off x="671673" y="1448899"/>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139DC83-0D4F-7DA6-E312-879B9CEAFC26}"/>
              </a:ext>
            </a:extLst>
          </p:cNvPr>
          <p:cNvSpPr/>
          <p:nvPr/>
        </p:nvSpPr>
        <p:spPr>
          <a:xfrm rot="19348143">
            <a:off x="1230077" y="3282067"/>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2FC35AD6-1B07-E8EF-4E04-C4E36291FCB7}"/>
              </a:ext>
            </a:extLst>
          </p:cNvPr>
          <p:cNvSpPr/>
          <p:nvPr/>
        </p:nvSpPr>
        <p:spPr>
          <a:xfrm>
            <a:off x="4050953" y="3002275"/>
            <a:ext cx="847622" cy="843156"/>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C22E91D-86BE-9C39-DC56-15F7456DD3F9}"/>
              </a:ext>
            </a:extLst>
          </p:cNvPr>
          <p:cNvSpPr/>
          <p:nvPr/>
        </p:nvSpPr>
        <p:spPr>
          <a:xfrm>
            <a:off x="3945585" y="1742186"/>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6E13EB1-2BF6-8E95-0E53-9B6C95412F68}"/>
              </a:ext>
            </a:extLst>
          </p:cNvPr>
          <p:cNvSpPr/>
          <p:nvPr/>
        </p:nvSpPr>
        <p:spPr>
          <a:xfrm>
            <a:off x="3685526" y="1507294"/>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D6DB578F-3E2C-93D6-95EE-DA65CA5EFD40}"/>
              </a:ext>
            </a:extLst>
          </p:cNvPr>
          <p:cNvSpPr/>
          <p:nvPr/>
        </p:nvSpPr>
        <p:spPr>
          <a:xfrm rot="19348143">
            <a:off x="4162549" y="3137983"/>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C27CBB6-4ECA-277A-CA1B-2C6048F2A89D}"/>
              </a:ext>
            </a:extLst>
          </p:cNvPr>
          <p:cNvSpPr/>
          <p:nvPr/>
        </p:nvSpPr>
        <p:spPr>
          <a:xfrm>
            <a:off x="1516493" y="2189874"/>
            <a:ext cx="100667" cy="1038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A0E7BE8-1977-ED32-64D0-8EAB17DF9C36}"/>
              </a:ext>
            </a:extLst>
          </p:cNvPr>
          <p:cNvSpPr txBox="1"/>
          <p:nvPr/>
        </p:nvSpPr>
        <p:spPr>
          <a:xfrm>
            <a:off x="3291984" y="4167517"/>
            <a:ext cx="2514114" cy="1231106"/>
          </a:xfrm>
          <a:prstGeom prst="rect">
            <a:avLst/>
          </a:prstGeom>
          <a:noFill/>
        </p:spPr>
        <p:txBody>
          <a:bodyPr wrap="square" rtlCol="0">
            <a:spAutoFit/>
          </a:bodyPr>
          <a:lstStyle/>
          <a:p>
            <a:r>
              <a:rPr lang="ja-JP" altLang="en-US" dirty="0"/>
              <a:t>イベント１</a:t>
            </a:r>
            <a:endParaRPr lang="en-US" altLang="ja-JP" dirty="0"/>
          </a:p>
          <a:p>
            <a:r>
              <a:rPr lang="en-US" altLang="ja-JP" sz="1400" dirty="0"/>
              <a:t>|</a:t>
            </a:r>
            <a:r>
              <a:rPr lang="ja-JP" altLang="en-US" sz="1400" dirty="0"/>
              <a:t>頂点座標</a:t>
            </a:r>
            <a:r>
              <a:rPr lang="en-US" altLang="ja-JP" sz="1400" dirty="0"/>
              <a:t>-</a:t>
            </a:r>
            <a:r>
              <a:rPr lang="ja-JP" altLang="en-US" sz="1400" dirty="0"/>
              <a:t>中心座標</a:t>
            </a:r>
            <a:r>
              <a:rPr lang="en-US" altLang="ja-JP" sz="1400" dirty="0"/>
              <a:t>|&lt;(</a:t>
            </a:r>
            <a:r>
              <a:rPr lang="ja-JP" altLang="en-US" sz="1400" dirty="0"/>
              <a:t>検知範囲</a:t>
            </a:r>
            <a:r>
              <a:rPr lang="en-US" altLang="ja-JP" sz="1400" dirty="0"/>
              <a:t>)</a:t>
            </a:r>
            <a:r>
              <a:rPr lang="ja-JP" altLang="en-US" sz="1400" dirty="0"/>
              <a:t>が成り立つ座標の取得</a:t>
            </a:r>
            <a:endParaRPr lang="en-US" altLang="ja-JP" sz="1400" dirty="0"/>
          </a:p>
          <a:p>
            <a:r>
              <a:rPr lang="ja-JP" altLang="en-US" sz="1400" dirty="0"/>
              <a:t>代入は</a:t>
            </a:r>
            <a:r>
              <a:rPr lang="en-US" altLang="ja-JP" sz="1400" dirty="0"/>
              <a:t>a</a:t>
            </a:r>
            <a:r>
              <a:rPr lang="ja-JP" altLang="en-US" sz="1400" dirty="0"/>
              <a:t>頂点なら</a:t>
            </a:r>
            <a:r>
              <a:rPr lang="en-US" altLang="ja-JP" sz="1400" dirty="0"/>
              <a:t>b</a:t>
            </a:r>
            <a:r>
              <a:rPr lang="ja-JP" altLang="en-US" sz="1400" dirty="0"/>
              <a:t>検知範囲のように交互で全部</a:t>
            </a:r>
            <a:endParaRPr lang="en-US" altLang="ja-JP" sz="1400" dirty="0"/>
          </a:p>
        </p:txBody>
      </p:sp>
      <p:cxnSp>
        <p:nvCxnSpPr>
          <p:cNvPr id="34" name="直線矢印コネクタ 33">
            <a:extLst>
              <a:ext uri="{FF2B5EF4-FFF2-40B4-BE49-F238E27FC236}">
                <a16:creationId xmlns:a16="http://schemas.microsoft.com/office/drawing/2014/main" id="{DC7017D0-31E5-D8F8-2FE9-6AF5C1C66B24}"/>
              </a:ext>
            </a:extLst>
          </p:cNvPr>
          <p:cNvCxnSpPr>
            <a:cxnSpLocks/>
            <a:stCxn id="29" idx="6"/>
          </p:cNvCxnSpPr>
          <p:nvPr/>
        </p:nvCxnSpPr>
        <p:spPr>
          <a:xfrm flipV="1">
            <a:off x="1617160" y="2231240"/>
            <a:ext cx="816201" cy="105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7F825515-B088-49C1-CA66-FEAC6D65B9A6}"/>
              </a:ext>
            </a:extLst>
          </p:cNvPr>
          <p:cNvSpPr txBox="1"/>
          <p:nvPr/>
        </p:nvSpPr>
        <p:spPr>
          <a:xfrm>
            <a:off x="1671439" y="1966615"/>
            <a:ext cx="910028" cy="307777"/>
          </a:xfrm>
          <a:prstGeom prst="rect">
            <a:avLst/>
          </a:prstGeom>
          <a:noFill/>
        </p:spPr>
        <p:txBody>
          <a:bodyPr wrap="square" rtlCol="0">
            <a:spAutoFit/>
          </a:bodyPr>
          <a:lstStyle/>
          <a:p>
            <a:r>
              <a:rPr kumimoji="1" lang="ja-JP" altLang="en-US" sz="1400" dirty="0"/>
              <a:t>検知範囲</a:t>
            </a:r>
          </a:p>
        </p:txBody>
      </p:sp>
      <p:sp>
        <p:nvSpPr>
          <p:cNvPr id="39" name="テキスト ボックス 38">
            <a:extLst>
              <a:ext uri="{FF2B5EF4-FFF2-40B4-BE49-F238E27FC236}">
                <a16:creationId xmlns:a16="http://schemas.microsoft.com/office/drawing/2014/main" id="{F53AAD5E-0A7D-885E-9851-4D743CD435B0}"/>
              </a:ext>
            </a:extLst>
          </p:cNvPr>
          <p:cNvSpPr txBox="1"/>
          <p:nvPr/>
        </p:nvSpPr>
        <p:spPr>
          <a:xfrm>
            <a:off x="5805368" y="98137"/>
            <a:ext cx="4522781" cy="307777"/>
          </a:xfrm>
          <a:prstGeom prst="rect">
            <a:avLst/>
          </a:prstGeom>
          <a:noFill/>
        </p:spPr>
        <p:txBody>
          <a:bodyPr wrap="square" rtlCol="0">
            <a:spAutoFit/>
          </a:bodyPr>
          <a:lstStyle/>
          <a:p>
            <a:r>
              <a:rPr kumimoji="1" lang="ja-JP" altLang="en-US" sz="1400" dirty="0"/>
              <a:t>検知範囲</a:t>
            </a:r>
            <a:r>
              <a:rPr kumimoji="1" lang="en-US" altLang="ja-JP" sz="1400" dirty="0"/>
              <a:t>=magnitude(</a:t>
            </a:r>
            <a:r>
              <a:rPr kumimoji="1" lang="ja-JP" altLang="en-US" sz="1400" dirty="0"/>
              <a:t>頂点</a:t>
            </a:r>
            <a:r>
              <a:rPr kumimoji="1" lang="en-US" altLang="ja-JP" sz="1400" dirty="0"/>
              <a:t>-</a:t>
            </a:r>
            <a:r>
              <a:rPr kumimoji="1" lang="ja-JP" altLang="en-US" sz="1400" dirty="0"/>
              <a:t>中心</a:t>
            </a:r>
            <a:r>
              <a:rPr lang="en-US" altLang="ja-JP" sz="1400" dirty="0"/>
              <a:t>)</a:t>
            </a:r>
            <a:r>
              <a:rPr kumimoji="1" lang="en-US" altLang="ja-JP" sz="1400" dirty="0"/>
              <a:t>+</a:t>
            </a:r>
            <a:r>
              <a:rPr lang="ja-JP" altLang="en-US" sz="1400" dirty="0"/>
              <a:t>誤差許容値</a:t>
            </a:r>
            <a:endParaRPr kumimoji="1" lang="ja-JP" altLang="en-US" sz="1400" dirty="0"/>
          </a:p>
        </p:txBody>
      </p:sp>
      <p:sp>
        <p:nvSpPr>
          <p:cNvPr id="40" name="矢印: 右 39">
            <a:extLst>
              <a:ext uri="{FF2B5EF4-FFF2-40B4-BE49-F238E27FC236}">
                <a16:creationId xmlns:a16="http://schemas.microsoft.com/office/drawing/2014/main" id="{1AD779F8-6D82-A88D-FB1D-4C5170C97EA0}"/>
              </a:ext>
            </a:extLst>
          </p:cNvPr>
          <p:cNvSpPr/>
          <p:nvPr/>
        </p:nvSpPr>
        <p:spPr>
          <a:xfrm rot="17902272">
            <a:off x="2355004" y="4994968"/>
            <a:ext cx="1225354" cy="21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20C6DECE-B7E8-EEAE-8DE8-5EC857B0B2AF}"/>
              </a:ext>
            </a:extLst>
          </p:cNvPr>
          <p:cNvSpPr/>
          <p:nvPr/>
        </p:nvSpPr>
        <p:spPr>
          <a:xfrm>
            <a:off x="4481929" y="2977638"/>
            <a:ext cx="100667" cy="1038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7E215F4-55AB-C1D7-C1D2-FD64C24ED0E0}"/>
              </a:ext>
            </a:extLst>
          </p:cNvPr>
          <p:cNvSpPr/>
          <p:nvPr/>
        </p:nvSpPr>
        <p:spPr>
          <a:xfrm>
            <a:off x="7055642" y="3034565"/>
            <a:ext cx="847622" cy="843156"/>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A3358812-BDCD-BA67-7E7F-9A547562EA7D}"/>
              </a:ext>
            </a:extLst>
          </p:cNvPr>
          <p:cNvSpPr/>
          <p:nvPr/>
        </p:nvSpPr>
        <p:spPr>
          <a:xfrm>
            <a:off x="6950274" y="1774476"/>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90C7006-E642-8A71-A6F2-BBDDEB69241B}"/>
              </a:ext>
            </a:extLst>
          </p:cNvPr>
          <p:cNvSpPr/>
          <p:nvPr/>
        </p:nvSpPr>
        <p:spPr>
          <a:xfrm>
            <a:off x="6656107" y="2252839"/>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743BB48-A5AA-1D26-7E88-0AFF53AB4309}"/>
              </a:ext>
            </a:extLst>
          </p:cNvPr>
          <p:cNvSpPr/>
          <p:nvPr/>
        </p:nvSpPr>
        <p:spPr>
          <a:xfrm rot="19348143">
            <a:off x="7167238" y="3170273"/>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AD2374A-9BE2-0BE9-447E-00199EC3D0EE}"/>
              </a:ext>
            </a:extLst>
          </p:cNvPr>
          <p:cNvSpPr/>
          <p:nvPr/>
        </p:nvSpPr>
        <p:spPr>
          <a:xfrm>
            <a:off x="7486618" y="3009928"/>
            <a:ext cx="100667" cy="1038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12E819A7-78FB-C76B-7B86-D3EB130092F3}"/>
              </a:ext>
            </a:extLst>
          </p:cNvPr>
          <p:cNvSpPr/>
          <p:nvPr/>
        </p:nvSpPr>
        <p:spPr>
          <a:xfrm>
            <a:off x="11033598" y="1594851"/>
            <a:ext cx="732334" cy="158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31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72FFEF-82A8-1A13-3B2B-3DED2DB4CA97}"/>
              </a:ext>
            </a:extLst>
          </p:cNvPr>
          <p:cNvSpPr txBox="1"/>
          <p:nvPr/>
        </p:nvSpPr>
        <p:spPr>
          <a:xfrm>
            <a:off x="145649" y="171160"/>
            <a:ext cx="2375065" cy="461665"/>
          </a:xfrm>
          <a:prstGeom prst="rect">
            <a:avLst/>
          </a:prstGeom>
          <a:noFill/>
        </p:spPr>
        <p:txBody>
          <a:bodyPr wrap="square" rtlCol="0">
            <a:spAutoFit/>
          </a:bodyPr>
          <a:lstStyle/>
          <a:p>
            <a:r>
              <a:rPr kumimoji="1" lang="ja-JP" altLang="en-US" sz="2400" dirty="0"/>
              <a:t>接触判定数式</a:t>
            </a:r>
          </a:p>
        </p:txBody>
      </p:sp>
      <p:sp>
        <p:nvSpPr>
          <p:cNvPr id="3" name="テキスト ボックス 2">
            <a:extLst>
              <a:ext uri="{FF2B5EF4-FFF2-40B4-BE49-F238E27FC236}">
                <a16:creationId xmlns:a16="http://schemas.microsoft.com/office/drawing/2014/main" id="{2BE17F45-BE60-AC2B-ACF9-3284E601A0D4}"/>
              </a:ext>
            </a:extLst>
          </p:cNvPr>
          <p:cNvSpPr txBox="1"/>
          <p:nvPr/>
        </p:nvSpPr>
        <p:spPr>
          <a:xfrm>
            <a:off x="2780773" y="299828"/>
            <a:ext cx="2986481" cy="923330"/>
          </a:xfrm>
          <a:prstGeom prst="rect">
            <a:avLst/>
          </a:prstGeom>
          <a:noFill/>
        </p:spPr>
        <p:txBody>
          <a:bodyPr wrap="square" rtlCol="0">
            <a:spAutoFit/>
          </a:bodyPr>
          <a:lstStyle/>
          <a:p>
            <a:r>
              <a:rPr lang="ja-JP" altLang="en-US" dirty="0"/>
              <a:t>四角形でまずはやる</a:t>
            </a:r>
            <a:endParaRPr lang="en-US" altLang="ja-JP" dirty="0"/>
          </a:p>
          <a:p>
            <a:r>
              <a:rPr kumimoji="1" lang="en-US" altLang="ja-JP" dirty="0"/>
              <a:t>6</a:t>
            </a:r>
            <a:r>
              <a:rPr kumimoji="1" lang="ja-JP" altLang="en-US" dirty="0"/>
              <a:t>面のそれぞれの面積方程式用意</a:t>
            </a:r>
          </a:p>
        </p:txBody>
      </p:sp>
      <p:sp>
        <p:nvSpPr>
          <p:cNvPr id="9" name="正方形/長方形 8">
            <a:extLst>
              <a:ext uri="{FF2B5EF4-FFF2-40B4-BE49-F238E27FC236}">
                <a16:creationId xmlns:a16="http://schemas.microsoft.com/office/drawing/2014/main" id="{E889E7D4-5B0A-6870-4701-6475A460CC56}"/>
              </a:ext>
            </a:extLst>
          </p:cNvPr>
          <p:cNvSpPr/>
          <p:nvPr/>
        </p:nvSpPr>
        <p:spPr>
          <a:xfrm rot="19348143">
            <a:off x="11135002" y="4987426"/>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2A307BC-111B-4235-5327-A52A0C4FD2C4}"/>
              </a:ext>
            </a:extLst>
          </p:cNvPr>
          <p:cNvSpPr txBox="1"/>
          <p:nvPr/>
        </p:nvSpPr>
        <p:spPr>
          <a:xfrm>
            <a:off x="10328149" y="5884500"/>
            <a:ext cx="1787199" cy="1200329"/>
          </a:xfrm>
          <a:prstGeom prst="rect">
            <a:avLst/>
          </a:prstGeom>
          <a:noFill/>
        </p:spPr>
        <p:txBody>
          <a:bodyPr wrap="square" rtlCol="0">
            <a:spAutoFit/>
          </a:bodyPr>
          <a:lstStyle/>
          <a:p>
            <a:r>
              <a:rPr kumimoji="1" lang="ja-JP" altLang="en-US" dirty="0"/>
              <a:t>四角形はそれぞれに</a:t>
            </a:r>
            <a:r>
              <a:rPr lang="en-US" altLang="ja-JP" dirty="0"/>
              <a:t>Vector</a:t>
            </a:r>
            <a:r>
              <a:rPr lang="ja-JP" altLang="en-US" dirty="0"/>
              <a:t>３の座標</a:t>
            </a:r>
            <a:r>
              <a:rPr lang="en-US" altLang="ja-JP" dirty="0"/>
              <a:t>8</a:t>
            </a:r>
            <a:r>
              <a:rPr lang="ja-JP" altLang="en-US" dirty="0"/>
              <a:t>つ、面の数式</a:t>
            </a:r>
            <a:endParaRPr lang="en-US" altLang="ja-JP" dirty="0"/>
          </a:p>
        </p:txBody>
      </p:sp>
      <p:sp>
        <p:nvSpPr>
          <p:cNvPr id="12" name="テキスト ボックス 11">
            <a:extLst>
              <a:ext uri="{FF2B5EF4-FFF2-40B4-BE49-F238E27FC236}">
                <a16:creationId xmlns:a16="http://schemas.microsoft.com/office/drawing/2014/main" id="{C8663F18-13C2-0FE7-26CC-29152EE10619}"/>
              </a:ext>
            </a:extLst>
          </p:cNvPr>
          <p:cNvSpPr txBox="1"/>
          <p:nvPr/>
        </p:nvSpPr>
        <p:spPr>
          <a:xfrm>
            <a:off x="255265" y="4333737"/>
            <a:ext cx="2514114" cy="1877437"/>
          </a:xfrm>
          <a:prstGeom prst="rect">
            <a:avLst/>
          </a:prstGeom>
          <a:noFill/>
        </p:spPr>
        <p:txBody>
          <a:bodyPr wrap="square" rtlCol="0">
            <a:spAutoFit/>
          </a:bodyPr>
          <a:lstStyle/>
          <a:p>
            <a:r>
              <a:rPr lang="ja-JP" altLang="en-US" dirty="0"/>
              <a:t>毎フレーム処理</a:t>
            </a:r>
            <a:endParaRPr lang="en-US" altLang="ja-JP" dirty="0"/>
          </a:p>
          <a:p>
            <a:r>
              <a:rPr lang="ja-JP" altLang="en-US" sz="1400" dirty="0"/>
              <a:t>・オブジェクトの頂点更新</a:t>
            </a:r>
            <a:endParaRPr lang="en-US" altLang="ja-JP" sz="1400" dirty="0"/>
          </a:p>
          <a:p>
            <a:r>
              <a:rPr lang="ja-JP" altLang="en-US" sz="1400" dirty="0"/>
              <a:t>・他</a:t>
            </a:r>
            <a:r>
              <a:rPr lang="en-US" altLang="ja-JP" sz="1400" dirty="0"/>
              <a:t>collision</a:t>
            </a:r>
            <a:r>
              <a:rPr lang="ja-JP" altLang="en-US" sz="1400" dirty="0"/>
              <a:t>との距離更新</a:t>
            </a:r>
            <a:endParaRPr lang="en-US" altLang="ja-JP" sz="1400" dirty="0"/>
          </a:p>
          <a:p>
            <a:endParaRPr lang="en-US" altLang="ja-JP" sz="1400" dirty="0"/>
          </a:p>
          <a:p>
            <a:r>
              <a:rPr lang="ja-JP" altLang="en-US" sz="1400" dirty="0"/>
              <a:t>分岐</a:t>
            </a:r>
            <a:endParaRPr lang="en-US" altLang="ja-JP" sz="1400" dirty="0"/>
          </a:p>
          <a:p>
            <a:r>
              <a:rPr lang="en-US" altLang="ja-JP" sz="1400" dirty="0"/>
              <a:t>(a</a:t>
            </a:r>
            <a:r>
              <a:rPr lang="ja-JP" altLang="en-US" sz="1400" dirty="0"/>
              <a:t>検知範囲</a:t>
            </a:r>
            <a:r>
              <a:rPr lang="en-US" altLang="ja-JP" sz="1400" dirty="0"/>
              <a:t>+b</a:t>
            </a:r>
            <a:r>
              <a:rPr lang="ja-JP" altLang="en-US" sz="1400" dirty="0"/>
              <a:t>検知範囲</a:t>
            </a:r>
            <a:r>
              <a:rPr lang="en-US" altLang="ja-JP" sz="1400" dirty="0"/>
              <a:t>)&gt;(|a</a:t>
            </a:r>
            <a:r>
              <a:rPr lang="ja-JP" altLang="en-US" sz="1400" dirty="0"/>
              <a:t>中心座標</a:t>
            </a:r>
            <a:r>
              <a:rPr lang="en-US" altLang="ja-JP" sz="1400" dirty="0"/>
              <a:t>-b</a:t>
            </a:r>
            <a:r>
              <a:rPr lang="ja-JP" altLang="en-US" sz="1400" dirty="0"/>
              <a:t>中心座標</a:t>
            </a:r>
            <a:r>
              <a:rPr lang="en-US" altLang="ja-JP" sz="1400" dirty="0"/>
              <a:t>|)</a:t>
            </a:r>
          </a:p>
          <a:p>
            <a:endParaRPr lang="en-US" altLang="ja-JP" sz="1400" dirty="0"/>
          </a:p>
        </p:txBody>
      </p:sp>
      <p:sp>
        <p:nvSpPr>
          <p:cNvPr id="15" name="正方形/長方形 14">
            <a:extLst>
              <a:ext uri="{FF2B5EF4-FFF2-40B4-BE49-F238E27FC236}">
                <a16:creationId xmlns:a16="http://schemas.microsoft.com/office/drawing/2014/main" id="{A73B730E-AB98-16DF-236F-688857DEE680}"/>
              </a:ext>
            </a:extLst>
          </p:cNvPr>
          <p:cNvSpPr/>
          <p:nvPr/>
        </p:nvSpPr>
        <p:spPr>
          <a:xfrm rot="19348143">
            <a:off x="10041918" y="5236551"/>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340D167-D1D3-337C-E0D0-D113FE12A09F}"/>
              </a:ext>
            </a:extLst>
          </p:cNvPr>
          <p:cNvSpPr/>
          <p:nvPr/>
        </p:nvSpPr>
        <p:spPr>
          <a:xfrm>
            <a:off x="10349442" y="5048992"/>
            <a:ext cx="100667" cy="1038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7" name="直線コネクタ 16">
            <a:extLst>
              <a:ext uri="{FF2B5EF4-FFF2-40B4-BE49-F238E27FC236}">
                <a16:creationId xmlns:a16="http://schemas.microsoft.com/office/drawing/2014/main" id="{6720F383-565E-EF3D-9712-482EC5DA4411}"/>
              </a:ext>
            </a:extLst>
          </p:cNvPr>
          <p:cNvCxnSpPr/>
          <p:nvPr/>
        </p:nvCxnSpPr>
        <p:spPr>
          <a:xfrm>
            <a:off x="3105397"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241E2E3-CD03-3534-08AA-8C6429DE1988}"/>
              </a:ext>
            </a:extLst>
          </p:cNvPr>
          <p:cNvCxnSpPr/>
          <p:nvPr/>
        </p:nvCxnSpPr>
        <p:spPr>
          <a:xfrm>
            <a:off x="6042561"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A276DCB-73AD-E9B1-F147-0D1DFF672BFC}"/>
              </a:ext>
            </a:extLst>
          </p:cNvPr>
          <p:cNvCxnSpPr/>
          <p:nvPr/>
        </p:nvCxnSpPr>
        <p:spPr>
          <a:xfrm>
            <a:off x="9029205"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665009A-989C-2C78-2522-DA242895D84F}"/>
              </a:ext>
            </a:extLst>
          </p:cNvPr>
          <p:cNvCxnSpPr>
            <a:cxnSpLocks/>
          </p:cNvCxnSpPr>
          <p:nvPr/>
        </p:nvCxnSpPr>
        <p:spPr>
          <a:xfrm>
            <a:off x="48377" y="3991732"/>
            <a:ext cx="12143623"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6337D34F-1BCE-9C6B-6F70-8A0193BDE862}"/>
              </a:ext>
            </a:extLst>
          </p:cNvPr>
          <p:cNvSpPr/>
          <p:nvPr/>
        </p:nvSpPr>
        <p:spPr>
          <a:xfrm>
            <a:off x="931732" y="1683791"/>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707615E-C7F0-F198-5D11-7BF6FD54DBC1}"/>
              </a:ext>
            </a:extLst>
          </p:cNvPr>
          <p:cNvSpPr/>
          <p:nvPr/>
        </p:nvSpPr>
        <p:spPr>
          <a:xfrm>
            <a:off x="671673" y="1448899"/>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139DC83-0D4F-7DA6-E312-879B9CEAFC26}"/>
              </a:ext>
            </a:extLst>
          </p:cNvPr>
          <p:cNvSpPr/>
          <p:nvPr/>
        </p:nvSpPr>
        <p:spPr>
          <a:xfrm rot="19348143">
            <a:off x="1230077" y="3282067"/>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2FC35AD6-1B07-E8EF-4E04-C4E36291FCB7}"/>
              </a:ext>
            </a:extLst>
          </p:cNvPr>
          <p:cNvSpPr/>
          <p:nvPr/>
        </p:nvSpPr>
        <p:spPr>
          <a:xfrm>
            <a:off x="4050953" y="3002275"/>
            <a:ext cx="847622" cy="843156"/>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C22E91D-86BE-9C39-DC56-15F7456DD3F9}"/>
              </a:ext>
            </a:extLst>
          </p:cNvPr>
          <p:cNvSpPr/>
          <p:nvPr/>
        </p:nvSpPr>
        <p:spPr>
          <a:xfrm>
            <a:off x="3945585" y="1742186"/>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6E13EB1-2BF6-8E95-0E53-9B6C95412F68}"/>
              </a:ext>
            </a:extLst>
          </p:cNvPr>
          <p:cNvSpPr/>
          <p:nvPr/>
        </p:nvSpPr>
        <p:spPr>
          <a:xfrm>
            <a:off x="3685526" y="1507294"/>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D6DB578F-3E2C-93D6-95EE-DA65CA5EFD40}"/>
              </a:ext>
            </a:extLst>
          </p:cNvPr>
          <p:cNvSpPr/>
          <p:nvPr/>
        </p:nvSpPr>
        <p:spPr>
          <a:xfrm rot="19348143">
            <a:off x="4162549" y="3137983"/>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C27CBB6-4ECA-277A-CA1B-2C6048F2A89D}"/>
              </a:ext>
            </a:extLst>
          </p:cNvPr>
          <p:cNvSpPr/>
          <p:nvPr/>
        </p:nvSpPr>
        <p:spPr>
          <a:xfrm>
            <a:off x="1516493" y="2189874"/>
            <a:ext cx="100667" cy="10383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A0E7BE8-1977-ED32-64D0-8EAB17DF9C36}"/>
              </a:ext>
            </a:extLst>
          </p:cNvPr>
          <p:cNvSpPr txBox="1"/>
          <p:nvPr/>
        </p:nvSpPr>
        <p:spPr>
          <a:xfrm>
            <a:off x="3291984" y="4167517"/>
            <a:ext cx="2514114" cy="1231106"/>
          </a:xfrm>
          <a:prstGeom prst="rect">
            <a:avLst/>
          </a:prstGeom>
          <a:noFill/>
        </p:spPr>
        <p:txBody>
          <a:bodyPr wrap="square" rtlCol="0">
            <a:spAutoFit/>
          </a:bodyPr>
          <a:lstStyle/>
          <a:p>
            <a:r>
              <a:rPr lang="ja-JP" altLang="en-US" dirty="0"/>
              <a:t>イベント１</a:t>
            </a:r>
            <a:endParaRPr lang="en-US" altLang="ja-JP" dirty="0"/>
          </a:p>
          <a:p>
            <a:r>
              <a:rPr lang="en-US" altLang="ja-JP" sz="1400" dirty="0"/>
              <a:t>|</a:t>
            </a:r>
            <a:r>
              <a:rPr lang="ja-JP" altLang="en-US" sz="1400" dirty="0"/>
              <a:t>頂点座標</a:t>
            </a:r>
            <a:r>
              <a:rPr lang="en-US" altLang="ja-JP" sz="1400" dirty="0"/>
              <a:t>-</a:t>
            </a:r>
            <a:r>
              <a:rPr lang="ja-JP" altLang="en-US" sz="1400" dirty="0"/>
              <a:t>中心座標</a:t>
            </a:r>
            <a:r>
              <a:rPr lang="en-US" altLang="ja-JP" sz="1400" dirty="0"/>
              <a:t>|&lt;(</a:t>
            </a:r>
            <a:r>
              <a:rPr lang="ja-JP" altLang="en-US" sz="1400" dirty="0"/>
              <a:t>検知範囲</a:t>
            </a:r>
            <a:r>
              <a:rPr lang="en-US" altLang="ja-JP" sz="1400" dirty="0"/>
              <a:t>)</a:t>
            </a:r>
            <a:r>
              <a:rPr lang="ja-JP" altLang="en-US" sz="1400" dirty="0"/>
              <a:t>が成り立つ座標の取得</a:t>
            </a:r>
            <a:endParaRPr lang="en-US" altLang="ja-JP" sz="1400" dirty="0"/>
          </a:p>
          <a:p>
            <a:r>
              <a:rPr lang="ja-JP" altLang="en-US" sz="1400" dirty="0"/>
              <a:t>代入は</a:t>
            </a:r>
            <a:r>
              <a:rPr lang="en-US" altLang="ja-JP" sz="1400" dirty="0"/>
              <a:t>a</a:t>
            </a:r>
            <a:r>
              <a:rPr lang="ja-JP" altLang="en-US" sz="1400" dirty="0"/>
              <a:t>頂点なら</a:t>
            </a:r>
            <a:r>
              <a:rPr lang="en-US" altLang="ja-JP" sz="1400" dirty="0"/>
              <a:t>b</a:t>
            </a:r>
            <a:r>
              <a:rPr lang="ja-JP" altLang="en-US" sz="1400" dirty="0"/>
              <a:t>検知範囲のように交互で全部</a:t>
            </a:r>
            <a:endParaRPr lang="en-US" altLang="ja-JP" sz="1400" dirty="0"/>
          </a:p>
        </p:txBody>
      </p:sp>
      <p:cxnSp>
        <p:nvCxnSpPr>
          <p:cNvPr id="34" name="直線矢印コネクタ 33">
            <a:extLst>
              <a:ext uri="{FF2B5EF4-FFF2-40B4-BE49-F238E27FC236}">
                <a16:creationId xmlns:a16="http://schemas.microsoft.com/office/drawing/2014/main" id="{DC7017D0-31E5-D8F8-2FE9-6AF5C1C66B24}"/>
              </a:ext>
            </a:extLst>
          </p:cNvPr>
          <p:cNvCxnSpPr>
            <a:cxnSpLocks/>
            <a:stCxn id="29" idx="6"/>
          </p:cNvCxnSpPr>
          <p:nvPr/>
        </p:nvCxnSpPr>
        <p:spPr>
          <a:xfrm flipV="1">
            <a:off x="1617160" y="2231240"/>
            <a:ext cx="816201" cy="1055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7F825515-B088-49C1-CA66-FEAC6D65B9A6}"/>
              </a:ext>
            </a:extLst>
          </p:cNvPr>
          <p:cNvSpPr txBox="1"/>
          <p:nvPr/>
        </p:nvSpPr>
        <p:spPr>
          <a:xfrm>
            <a:off x="1232161" y="1245806"/>
            <a:ext cx="910028" cy="307777"/>
          </a:xfrm>
          <a:prstGeom prst="rect">
            <a:avLst/>
          </a:prstGeom>
          <a:noFill/>
        </p:spPr>
        <p:txBody>
          <a:bodyPr wrap="square" rtlCol="0">
            <a:spAutoFit/>
          </a:bodyPr>
          <a:lstStyle/>
          <a:p>
            <a:r>
              <a:rPr kumimoji="1" lang="ja-JP" altLang="en-US" sz="1400" dirty="0"/>
              <a:t>検知</a:t>
            </a:r>
            <a:r>
              <a:rPr lang="ja-JP" altLang="en-US" sz="1400" dirty="0"/>
              <a:t>球</a:t>
            </a:r>
            <a:endParaRPr lang="en-US" altLang="ja-JP" sz="1400" dirty="0"/>
          </a:p>
        </p:txBody>
      </p:sp>
      <p:sp>
        <p:nvSpPr>
          <p:cNvPr id="39" name="テキスト ボックス 38">
            <a:extLst>
              <a:ext uri="{FF2B5EF4-FFF2-40B4-BE49-F238E27FC236}">
                <a16:creationId xmlns:a16="http://schemas.microsoft.com/office/drawing/2014/main" id="{F53AAD5E-0A7D-885E-9851-4D743CD435B0}"/>
              </a:ext>
            </a:extLst>
          </p:cNvPr>
          <p:cNvSpPr txBox="1"/>
          <p:nvPr/>
        </p:nvSpPr>
        <p:spPr>
          <a:xfrm>
            <a:off x="5930453" y="108132"/>
            <a:ext cx="4522781" cy="307777"/>
          </a:xfrm>
          <a:prstGeom prst="rect">
            <a:avLst/>
          </a:prstGeom>
          <a:noFill/>
        </p:spPr>
        <p:txBody>
          <a:bodyPr wrap="square" rtlCol="0">
            <a:spAutoFit/>
          </a:bodyPr>
          <a:lstStyle/>
          <a:p>
            <a:r>
              <a:rPr kumimoji="1" lang="ja-JP" altLang="en-US" sz="1400" dirty="0"/>
              <a:t>検知球</a:t>
            </a:r>
            <a:r>
              <a:rPr kumimoji="1" lang="en-US" altLang="ja-JP" sz="1400" dirty="0"/>
              <a:t>=magnitude(</a:t>
            </a:r>
            <a:r>
              <a:rPr kumimoji="1" lang="ja-JP" altLang="en-US" sz="1400" dirty="0"/>
              <a:t>頂点</a:t>
            </a:r>
            <a:r>
              <a:rPr kumimoji="1" lang="en-US" altLang="ja-JP" sz="1400" dirty="0"/>
              <a:t>-</a:t>
            </a:r>
            <a:r>
              <a:rPr kumimoji="1" lang="ja-JP" altLang="en-US" sz="1400" dirty="0"/>
              <a:t>中心</a:t>
            </a:r>
            <a:r>
              <a:rPr lang="en-US" altLang="ja-JP" sz="1400" dirty="0"/>
              <a:t>)</a:t>
            </a:r>
            <a:r>
              <a:rPr kumimoji="1" lang="en-US" altLang="ja-JP" sz="1400" dirty="0"/>
              <a:t>+</a:t>
            </a:r>
            <a:r>
              <a:rPr lang="ja-JP" altLang="en-US" sz="1400" dirty="0"/>
              <a:t>誤差許容値</a:t>
            </a:r>
            <a:endParaRPr kumimoji="1" lang="ja-JP" altLang="en-US" sz="1400" dirty="0"/>
          </a:p>
        </p:txBody>
      </p:sp>
      <p:sp>
        <p:nvSpPr>
          <p:cNvPr id="40" name="矢印: 右 39">
            <a:extLst>
              <a:ext uri="{FF2B5EF4-FFF2-40B4-BE49-F238E27FC236}">
                <a16:creationId xmlns:a16="http://schemas.microsoft.com/office/drawing/2014/main" id="{1AD779F8-6D82-A88D-FB1D-4C5170C97EA0}"/>
              </a:ext>
            </a:extLst>
          </p:cNvPr>
          <p:cNvSpPr/>
          <p:nvPr/>
        </p:nvSpPr>
        <p:spPr>
          <a:xfrm rot="17902272">
            <a:off x="2355004" y="4994968"/>
            <a:ext cx="1225354" cy="21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20C6DECE-B7E8-EEAE-8DE8-5EC857B0B2AF}"/>
              </a:ext>
            </a:extLst>
          </p:cNvPr>
          <p:cNvSpPr/>
          <p:nvPr/>
        </p:nvSpPr>
        <p:spPr>
          <a:xfrm>
            <a:off x="4481929" y="2977638"/>
            <a:ext cx="100667" cy="1038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7E215F4-55AB-C1D7-C1D2-FD64C24ED0E0}"/>
              </a:ext>
            </a:extLst>
          </p:cNvPr>
          <p:cNvSpPr/>
          <p:nvPr/>
        </p:nvSpPr>
        <p:spPr>
          <a:xfrm>
            <a:off x="7055642" y="3034565"/>
            <a:ext cx="847622" cy="843156"/>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A3358812-BDCD-BA67-7E7F-9A547562EA7D}"/>
              </a:ext>
            </a:extLst>
          </p:cNvPr>
          <p:cNvSpPr/>
          <p:nvPr/>
        </p:nvSpPr>
        <p:spPr>
          <a:xfrm>
            <a:off x="6950274" y="1774476"/>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90C7006-E642-8A71-A6F2-BBDDEB69241B}"/>
              </a:ext>
            </a:extLst>
          </p:cNvPr>
          <p:cNvSpPr/>
          <p:nvPr/>
        </p:nvSpPr>
        <p:spPr>
          <a:xfrm>
            <a:off x="4090365" y="4957384"/>
            <a:ext cx="3672042"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7743BB48-A5AA-1D26-7E88-0AFF53AB4309}"/>
              </a:ext>
            </a:extLst>
          </p:cNvPr>
          <p:cNvSpPr/>
          <p:nvPr/>
        </p:nvSpPr>
        <p:spPr>
          <a:xfrm rot="19348143">
            <a:off x="7167238" y="3170273"/>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AD2374A-9BE2-0BE9-447E-00199EC3D0EE}"/>
              </a:ext>
            </a:extLst>
          </p:cNvPr>
          <p:cNvSpPr/>
          <p:nvPr/>
        </p:nvSpPr>
        <p:spPr>
          <a:xfrm>
            <a:off x="7486618" y="3009928"/>
            <a:ext cx="100667" cy="10383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二等辺三角形 34">
            <a:extLst>
              <a:ext uri="{FF2B5EF4-FFF2-40B4-BE49-F238E27FC236}">
                <a16:creationId xmlns:a16="http://schemas.microsoft.com/office/drawing/2014/main" id="{67EC9D77-CDAF-7AD9-5E44-056C7D055506}"/>
              </a:ext>
            </a:extLst>
          </p:cNvPr>
          <p:cNvSpPr/>
          <p:nvPr/>
        </p:nvSpPr>
        <p:spPr>
          <a:xfrm>
            <a:off x="11472000" y="4804248"/>
            <a:ext cx="720000" cy="7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直線コネクタ 32">
            <a:extLst>
              <a:ext uri="{FF2B5EF4-FFF2-40B4-BE49-F238E27FC236}">
                <a16:creationId xmlns:a16="http://schemas.microsoft.com/office/drawing/2014/main" id="{E3631BFD-8960-4D92-0A0C-B3814DC58248}"/>
              </a:ext>
            </a:extLst>
          </p:cNvPr>
          <p:cNvCxnSpPr>
            <a:cxnSpLocks/>
          </p:cNvCxnSpPr>
          <p:nvPr/>
        </p:nvCxnSpPr>
        <p:spPr>
          <a:xfrm>
            <a:off x="9049294" y="4441602"/>
            <a:ext cx="459271" cy="34515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37908809-A6E2-F46C-6F08-036B85654DFB}"/>
              </a:ext>
            </a:extLst>
          </p:cNvPr>
          <p:cNvGrpSpPr/>
          <p:nvPr/>
        </p:nvGrpSpPr>
        <p:grpSpPr>
          <a:xfrm>
            <a:off x="5887222" y="4057757"/>
            <a:ext cx="6324143" cy="760138"/>
            <a:chOff x="9230718" y="1910521"/>
            <a:chExt cx="1761688" cy="1564682"/>
          </a:xfrm>
        </p:grpSpPr>
        <p:sp>
          <p:nvSpPr>
            <p:cNvPr id="13" name="正方形/長方形 12">
              <a:extLst>
                <a:ext uri="{FF2B5EF4-FFF2-40B4-BE49-F238E27FC236}">
                  <a16:creationId xmlns:a16="http://schemas.microsoft.com/office/drawing/2014/main" id="{FF50DA2E-8C90-E3B5-029C-010F036C81F8}"/>
                </a:ext>
              </a:extLst>
            </p:cNvPr>
            <p:cNvSpPr/>
            <p:nvPr/>
          </p:nvSpPr>
          <p:spPr>
            <a:xfrm>
              <a:off x="9490777" y="2167072"/>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09BA4AB-E534-B887-60F2-5D47FC0C7C0F}"/>
                </a:ext>
              </a:extLst>
            </p:cNvPr>
            <p:cNvSpPr/>
            <p:nvPr/>
          </p:nvSpPr>
          <p:spPr>
            <a:xfrm>
              <a:off x="9230718" y="1910521"/>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4" name="グループ化 103">
            <a:extLst>
              <a:ext uri="{FF2B5EF4-FFF2-40B4-BE49-F238E27FC236}">
                <a16:creationId xmlns:a16="http://schemas.microsoft.com/office/drawing/2014/main" id="{6570E91C-920B-7413-877D-86858551A0A0}"/>
              </a:ext>
            </a:extLst>
          </p:cNvPr>
          <p:cNvGrpSpPr/>
          <p:nvPr/>
        </p:nvGrpSpPr>
        <p:grpSpPr>
          <a:xfrm rot="12985889">
            <a:off x="10107881" y="2693691"/>
            <a:ext cx="1785919" cy="1432843"/>
            <a:chOff x="9669485" y="424671"/>
            <a:chExt cx="1785919" cy="3597262"/>
          </a:xfrm>
        </p:grpSpPr>
        <p:grpSp>
          <p:nvGrpSpPr>
            <p:cNvPr id="100" name="グループ化 99">
              <a:extLst>
                <a:ext uri="{FF2B5EF4-FFF2-40B4-BE49-F238E27FC236}">
                  <a16:creationId xmlns:a16="http://schemas.microsoft.com/office/drawing/2014/main" id="{4FFCB63B-9A6C-7D55-777F-27708EEF85E1}"/>
                </a:ext>
              </a:extLst>
            </p:cNvPr>
            <p:cNvGrpSpPr/>
            <p:nvPr/>
          </p:nvGrpSpPr>
          <p:grpSpPr>
            <a:xfrm>
              <a:off x="9669485" y="424671"/>
              <a:ext cx="1785919" cy="3597262"/>
              <a:chOff x="9669485" y="424671"/>
              <a:chExt cx="1785919" cy="3597262"/>
            </a:xfrm>
          </p:grpSpPr>
          <p:grpSp>
            <p:nvGrpSpPr>
              <p:cNvPr id="36" name="グループ化 35">
                <a:extLst>
                  <a:ext uri="{FF2B5EF4-FFF2-40B4-BE49-F238E27FC236}">
                    <a16:creationId xmlns:a16="http://schemas.microsoft.com/office/drawing/2014/main" id="{05C9ACB9-C3C9-B1FD-396F-9D9E324AEE85}"/>
                  </a:ext>
                </a:extLst>
              </p:cNvPr>
              <p:cNvGrpSpPr/>
              <p:nvPr/>
            </p:nvGrpSpPr>
            <p:grpSpPr>
              <a:xfrm>
                <a:off x="9669485" y="424671"/>
                <a:ext cx="1785919" cy="3597262"/>
                <a:chOff x="10317128" y="882062"/>
                <a:chExt cx="936000" cy="936000"/>
              </a:xfrm>
            </p:grpSpPr>
            <p:sp>
              <p:nvSpPr>
                <p:cNvPr id="7" name="楕円 6">
                  <a:extLst>
                    <a:ext uri="{FF2B5EF4-FFF2-40B4-BE49-F238E27FC236}">
                      <a16:creationId xmlns:a16="http://schemas.microsoft.com/office/drawing/2014/main" id="{B074AF00-D53E-139B-8BBE-0AF28065EF7C}"/>
                    </a:ext>
                  </a:extLst>
                </p:cNvPr>
                <p:cNvSpPr/>
                <p:nvPr/>
              </p:nvSpPr>
              <p:spPr>
                <a:xfrm>
                  <a:off x="10317128" y="882062"/>
                  <a:ext cx="936000" cy="936000"/>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12E819A7-78FB-C76B-7B86-D3EB130092F3}"/>
                    </a:ext>
                  </a:extLst>
                </p:cNvPr>
                <p:cNvSpPr/>
                <p:nvPr/>
              </p:nvSpPr>
              <p:spPr>
                <a:xfrm>
                  <a:off x="10408936" y="929211"/>
                  <a:ext cx="720000" cy="7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66D0E83C-ACA2-5A7F-E5E2-2DDE8C9AFE6B}"/>
                  </a:ext>
                </a:extLst>
              </p:cNvPr>
              <p:cNvCxnSpPr>
                <a:cxnSpLocks/>
                <a:endCxn id="7" idx="0"/>
              </p:cNvCxnSpPr>
              <p:nvPr/>
            </p:nvCxnSpPr>
            <p:spPr>
              <a:xfrm flipH="1" flipV="1">
                <a:off x="10562445" y="424671"/>
                <a:ext cx="17392" cy="17986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AC029B4E-3CCF-A638-8F04-2C3181E6B464}"/>
                  </a:ext>
                </a:extLst>
              </p:cNvPr>
              <p:cNvCxnSpPr>
                <a:cxnSpLocks/>
                <a:endCxn id="7" idx="6"/>
              </p:cNvCxnSpPr>
              <p:nvPr/>
            </p:nvCxnSpPr>
            <p:spPr>
              <a:xfrm>
                <a:off x="10562444" y="2223302"/>
                <a:ext cx="8929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4" name="直線コネクタ 43">
              <a:extLst>
                <a:ext uri="{FF2B5EF4-FFF2-40B4-BE49-F238E27FC236}">
                  <a16:creationId xmlns:a16="http://schemas.microsoft.com/office/drawing/2014/main" id="{79659FA2-EAE4-6C6C-96D7-7F8245E62EE1}"/>
                </a:ext>
              </a:extLst>
            </p:cNvPr>
            <p:cNvCxnSpPr>
              <a:cxnSpLocks/>
            </p:cNvCxnSpPr>
            <p:nvPr/>
          </p:nvCxnSpPr>
          <p:spPr>
            <a:xfrm flipV="1">
              <a:off x="10562444" y="464244"/>
              <a:ext cx="889883" cy="17505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 name="正方形/長方形 5">
            <a:extLst>
              <a:ext uri="{FF2B5EF4-FFF2-40B4-BE49-F238E27FC236}">
                <a16:creationId xmlns:a16="http://schemas.microsoft.com/office/drawing/2014/main" id="{17E4C041-54E8-6679-3181-7783454444F8}"/>
              </a:ext>
            </a:extLst>
          </p:cNvPr>
          <p:cNvSpPr/>
          <p:nvPr/>
        </p:nvSpPr>
        <p:spPr>
          <a:xfrm rot="2210043">
            <a:off x="8618714" y="911360"/>
            <a:ext cx="1094308" cy="2003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FC9B420-4D13-15D0-7108-14EB8CDAF647}"/>
              </a:ext>
            </a:extLst>
          </p:cNvPr>
          <p:cNvCxnSpPr>
            <a:cxnSpLocks/>
          </p:cNvCxnSpPr>
          <p:nvPr/>
        </p:nvCxnSpPr>
        <p:spPr>
          <a:xfrm flipV="1">
            <a:off x="9991373" y="3984648"/>
            <a:ext cx="88728" cy="4531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B279C31E-CF81-7814-F0E6-FFD6D2CB45BD}"/>
              </a:ext>
            </a:extLst>
          </p:cNvPr>
          <p:cNvCxnSpPr>
            <a:cxnSpLocks/>
          </p:cNvCxnSpPr>
          <p:nvPr/>
        </p:nvCxnSpPr>
        <p:spPr>
          <a:xfrm flipV="1">
            <a:off x="9031207" y="4026615"/>
            <a:ext cx="287900" cy="4160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24D7E89C-7BEF-D0C1-85FE-3B8071FE9798}"/>
              </a:ext>
            </a:extLst>
          </p:cNvPr>
          <p:cNvCxnSpPr>
            <a:cxnSpLocks/>
            <a:endCxn id="8" idx="7"/>
          </p:cNvCxnSpPr>
          <p:nvPr/>
        </p:nvCxnSpPr>
        <p:spPr>
          <a:xfrm flipV="1">
            <a:off x="5970917" y="5186526"/>
            <a:ext cx="1253732" cy="6509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3CD4CC41-5ADC-F692-114F-9E2E1FBB2FB4}"/>
              </a:ext>
            </a:extLst>
          </p:cNvPr>
          <p:cNvGrpSpPr/>
          <p:nvPr/>
        </p:nvGrpSpPr>
        <p:grpSpPr>
          <a:xfrm rot="458015">
            <a:off x="6869719" y="5257933"/>
            <a:ext cx="2829269" cy="963583"/>
            <a:chOff x="6435009" y="5034539"/>
            <a:chExt cx="2829269" cy="963583"/>
          </a:xfrm>
        </p:grpSpPr>
        <p:cxnSp>
          <p:nvCxnSpPr>
            <p:cNvPr id="127" name="直線コネクタ 126">
              <a:extLst>
                <a:ext uri="{FF2B5EF4-FFF2-40B4-BE49-F238E27FC236}">
                  <a16:creationId xmlns:a16="http://schemas.microsoft.com/office/drawing/2014/main" id="{FDF552B9-A107-CA5C-1E0D-97EF21E9C864}"/>
                </a:ext>
              </a:extLst>
            </p:cNvPr>
            <p:cNvCxnSpPr>
              <a:cxnSpLocks/>
            </p:cNvCxnSpPr>
            <p:nvPr/>
          </p:nvCxnSpPr>
          <p:spPr>
            <a:xfrm>
              <a:off x="7908859" y="5654090"/>
              <a:ext cx="718552" cy="1440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81411CAE-152F-70F5-1EE1-A598854198E7}"/>
                </a:ext>
              </a:extLst>
            </p:cNvPr>
            <p:cNvGrpSpPr/>
            <p:nvPr/>
          </p:nvGrpSpPr>
          <p:grpSpPr>
            <a:xfrm rot="21197749">
              <a:off x="6435009" y="5237984"/>
              <a:ext cx="2829269" cy="760138"/>
              <a:chOff x="9230718" y="1910521"/>
              <a:chExt cx="1761688" cy="1564682"/>
            </a:xfrm>
          </p:grpSpPr>
          <p:sp>
            <p:nvSpPr>
              <p:cNvPr id="129" name="正方形/長方形 128">
                <a:extLst>
                  <a:ext uri="{FF2B5EF4-FFF2-40B4-BE49-F238E27FC236}">
                    <a16:creationId xmlns:a16="http://schemas.microsoft.com/office/drawing/2014/main" id="{46F50263-856E-B85E-8165-D14D6FB72A8C}"/>
                  </a:ext>
                </a:extLst>
              </p:cNvPr>
              <p:cNvSpPr/>
              <p:nvPr/>
            </p:nvSpPr>
            <p:spPr>
              <a:xfrm>
                <a:off x="9490777" y="2167072"/>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BBE9D6EB-B278-8F83-F6ED-C322F7B9EE80}"/>
                  </a:ext>
                </a:extLst>
              </p:cNvPr>
              <p:cNvSpPr/>
              <p:nvPr/>
            </p:nvSpPr>
            <p:spPr>
              <a:xfrm>
                <a:off x="9230718" y="1910521"/>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1" name="直線コネクタ 130">
              <a:extLst>
                <a:ext uri="{FF2B5EF4-FFF2-40B4-BE49-F238E27FC236}">
                  <a16:creationId xmlns:a16="http://schemas.microsoft.com/office/drawing/2014/main" id="{8597961B-08EA-343E-BA1F-65F93B278FAC}"/>
                </a:ext>
              </a:extLst>
            </p:cNvPr>
            <p:cNvCxnSpPr>
              <a:cxnSpLocks/>
            </p:cNvCxnSpPr>
            <p:nvPr/>
          </p:nvCxnSpPr>
          <p:spPr>
            <a:xfrm flipV="1">
              <a:off x="7921190" y="5226694"/>
              <a:ext cx="88728" cy="4531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F196FEB7-32F1-93B7-5ADD-249B2D534E86}"/>
                </a:ext>
              </a:extLst>
            </p:cNvPr>
            <p:cNvCxnSpPr>
              <a:cxnSpLocks/>
            </p:cNvCxnSpPr>
            <p:nvPr/>
          </p:nvCxnSpPr>
          <p:spPr>
            <a:xfrm flipV="1">
              <a:off x="7940485" y="5034539"/>
              <a:ext cx="915867" cy="6123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6372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72FFEF-82A8-1A13-3B2B-3DED2DB4CA97}"/>
              </a:ext>
            </a:extLst>
          </p:cNvPr>
          <p:cNvSpPr txBox="1"/>
          <p:nvPr/>
        </p:nvSpPr>
        <p:spPr>
          <a:xfrm>
            <a:off x="145649" y="171160"/>
            <a:ext cx="2375065" cy="461665"/>
          </a:xfrm>
          <a:prstGeom prst="rect">
            <a:avLst/>
          </a:prstGeom>
          <a:noFill/>
        </p:spPr>
        <p:txBody>
          <a:bodyPr wrap="square" rtlCol="0">
            <a:spAutoFit/>
          </a:bodyPr>
          <a:lstStyle/>
          <a:p>
            <a:r>
              <a:rPr kumimoji="1" lang="ja-JP" altLang="en-US" sz="2400" dirty="0"/>
              <a:t>接触判定数式</a:t>
            </a:r>
          </a:p>
        </p:txBody>
      </p:sp>
      <p:sp>
        <p:nvSpPr>
          <p:cNvPr id="3" name="テキスト ボックス 2">
            <a:extLst>
              <a:ext uri="{FF2B5EF4-FFF2-40B4-BE49-F238E27FC236}">
                <a16:creationId xmlns:a16="http://schemas.microsoft.com/office/drawing/2014/main" id="{2BE17F45-BE60-AC2B-ACF9-3284E601A0D4}"/>
              </a:ext>
            </a:extLst>
          </p:cNvPr>
          <p:cNvSpPr txBox="1"/>
          <p:nvPr/>
        </p:nvSpPr>
        <p:spPr>
          <a:xfrm>
            <a:off x="3194590" y="0"/>
            <a:ext cx="2986481" cy="923330"/>
          </a:xfrm>
          <a:prstGeom prst="rect">
            <a:avLst/>
          </a:prstGeom>
          <a:noFill/>
        </p:spPr>
        <p:txBody>
          <a:bodyPr wrap="square" rtlCol="0">
            <a:spAutoFit/>
          </a:bodyPr>
          <a:lstStyle/>
          <a:p>
            <a:r>
              <a:rPr lang="ja-JP" altLang="en-US" dirty="0"/>
              <a:t>四角形でまずはやる</a:t>
            </a:r>
            <a:endParaRPr lang="en-US" altLang="ja-JP" dirty="0"/>
          </a:p>
          <a:p>
            <a:r>
              <a:rPr kumimoji="1" lang="en-US" altLang="ja-JP" dirty="0"/>
              <a:t>6</a:t>
            </a:r>
            <a:r>
              <a:rPr kumimoji="1" lang="ja-JP" altLang="en-US" dirty="0"/>
              <a:t>面のそれぞれの面積方程式用意</a:t>
            </a:r>
          </a:p>
        </p:txBody>
      </p:sp>
      <p:sp>
        <p:nvSpPr>
          <p:cNvPr id="9" name="正方形/長方形 8">
            <a:extLst>
              <a:ext uri="{FF2B5EF4-FFF2-40B4-BE49-F238E27FC236}">
                <a16:creationId xmlns:a16="http://schemas.microsoft.com/office/drawing/2014/main" id="{E889E7D4-5B0A-6870-4701-6475A460CC56}"/>
              </a:ext>
            </a:extLst>
          </p:cNvPr>
          <p:cNvSpPr/>
          <p:nvPr/>
        </p:nvSpPr>
        <p:spPr>
          <a:xfrm rot="19348143">
            <a:off x="11135002" y="4987426"/>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2A307BC-111B-4235-5327-A52A0C4FD2C4}"/>
              </a:ext>
            </a:extLst>
          </p:cNvPr>
          <p:cNvSpPr txBox="1"/>
          <p:nvPr/>
        </p:nvSpPr>
        <p:spPr>
          <a:xfrm>
            <a:off x="10328149" y="5884500"/>
            <a:ext cx="1787199" cy="1200329"/>
          </a:xfrm>
          <a:prstGeom prst="rect">
            <a:avLst/>
          </a:prstGeom>
          <a:noFill/>
        </p:spPr>
        <p:txBody>
          <a:bodyPr wrap="square" rtlCol="0">
            <a:spAutoFit/>
          </a:bodyPr>
          <a:lstStyle/>
          <a:p>
            <a:r>
              <a:rPr kumimoji="1" lang="ja-JP" altLang="en-US" dirty="0"/>
              <a:t>四角形はそれぞれに</a:t>
            </a:r>
            <a:r>
              <a:rPr lang="en-US" altLang="ja-JP" dirty="0"/>
              <a:t>Vector</a:t>
            </a:r>
            <a:r>
              <a:rPr lang="ja-JP" altLang="en-US" dirty="0"/>
              <a:t>３の座標</a:t>
            </a:r>
            <a:r>
              <a:rPr lang="en-US" altLang="ja-JP" dirty="0"/>
              <a:t>8</a:t>
            </a:r>
            <a:r>
              <a:rPr lang="ja-JP" altLang="en-US" dirty="0"/>
              <a:t>つ、面の数式</a:t>
            </a:r>
            <a:endParaRPr lang="en-US" altLang="ja-JP" dirty="0"/>
          </a:p>
        </p:txBody>
      </p:sp>
      <p:sp>
        <p:nvSpPr>
          <p:cNvPr id="16" name="楕円 15">
            <a:extLst>
              <a:ext uri="{FF2B5EF4-FFF2-40B4-BE49-F238E27FC236}">
                <a16:creationId xmlns:a16="http://schemas.microsoft.com/office/drawing/2014/main" id="{8340D167-D1D3-337C-E0D0-D113FE12A09F}"/>
              </a:ext>
            </a:extLst>
          </p:cNvPr>
          <p:cNvSpPr/>
          <p:nvPr/>
        </p:nvSpPr>
        <p:spPr>
          <a:xfrm>
            <a:off x="4086576" y="3881331"/>
            <a:ext cx="36000" cy="36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a:extLst>
              <a:ext uri="{FF2B5EF4-FFF2-40B4-BE49-F238E27FC236}">
                <a16:creationId xmlns:a16="http://schemas.microsoft.com/office/drawing/2014/main" id="{F53AAD5E-0A7D-885E-9851-4D743CD435B0}"/>
              </a:ext>
            </a:extLst>
          </p:cNvPr>
          <p:cNvSpPr txBox="1"/>
          <p:nvPr/>
        </p:nvSpPr>
        <p:spPr>
          <a:xfrm>
            <a:off x="5930453" y="108132"/>
            <a:ext cx="4522781" cy="307777"/>
          </a:xfrm>
          <a:prstGeom prst="rect">
            <a:avLst/>
          </a:prstGeom>
          <a:noFill/>
        </p:spPr>
        <p:txBody>
          <a:bodyPr wrap="square" rtlCol="0">
            <a:spAutoFit/>
          </a:bodyPr>
          <a:lstStyle/>
          <a:p>
            <a:r>
              <a:rPr kumimoji="1" lang="ja-JP" altLang="en-US" sz="1400" dirty="0"/>
              <a:t>検知球</a:t>
            </a:r>
            <a:r>
              <a:rPr kumimoji="1" lang="en-US" altLang="ja-JP" sz="1400" dirty="0"/>
              <a:t>=magnitude(</a:t>
            </a:r>
            <a:r>
              <a:rPr kumimoji="1" lang="ja-JP" altLang="en-US" sz="1400" dirty="0"/>
              <a:t>頂点</a:t>
            </a:r>
            <a:r>
              <a:rPr kumimoji="1" lang="en-US" altLang="ja-JP" sz="1400" dirty="0"/>
              <a:t>-</a:t>
            </a:r>
            <a:r>
              <a:rPr kumimoji="1" lang="ja-JP" altLang="en-US" sz="1400" dirty="0"/>
              <a:t>中心</a:t>
            </a:r>
            <a:r>
              <a:rPr lang="en-US" altLang="ja-JP" sz="1400" dirty="0"/>
              <a:t>)</a:t>
            </a:r>
            <a:r>
              <a:rPr kumimoji="1" lang="en-US" altLang="ja-JP" sz="1400" dirty="0"/>
              <a:t>+</a:t>
            </a:r>
            <a:r>
              <a:rPr lang="ja-JP" altLang="en-US" sz="1400" dirty="0"/>
              <a:t>誤差許容値</a:t>
            </a:r>
            <a:endParaRPr kumimoji="1" lang="ja-JP" altLang="en-US" sz="1400" dirty="0"/>
          </a:p>
        </p:txBody>
      </p:sp>
      <p:sp>
        <p:nvSpPr>
          <p:cNvPr id="15" name="正方形/長方形 14">
            <a:extLst>
              <a:ext uri="{FF2B5EF4-FFF2-40B4-BE49-F238E27FC236}">
                <a16:creationId xmlns:a16="http://schemas.microsoft.com/office/drawing/2014/main" id="{A73B730E-AB98-16DF-236F-688857DEE680}"/>
              </a:ext>
            </a:extLst>
          </p:cNvPr>
          <p:cNvSpPr/>
          <p:nvPr/>
        </p:nvSpPr>
        <p:spPr>
          <a:xfrm rot="20503474">
            <a:off x="5703630" y="5678132"/>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20C6DECE-B7E8-EEAE-8DE8-5EC857B0B2AF}"/>
              </a:ext>
            </a:extLst>
          </p:cNvPr>
          <p:cNvSpPr/>
          <p:nvPr/>
        </p:nvSpPr>
        <p:spPr>
          <a:xfrm rot="20623559">
            <a:off x="1541764" y="3888984"/>
            <a:ext cx="36000" cy="36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90C7006-E642-8A71-A6F2-BBDDEB69241B}"/>
              </a:ext>
            </a:extLst>
          </p:cNvPr>
          <p:cNvSpPr/>
          <p:nvPr/>
        </p:nvSpPr>
        <p:spPr>
          <a:xfrm>
            <a:off x="4090365" y="4957384"/>
            <a:ext cx="3672042"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二等辺三角形 34">
            <a:extLst>
              <a:ext uri="{FF2B5EF4-FFF2-40B4-BE49-F238E27FC236}">
                <a16:creationId xmlns:a16="http://schemas.microsoft.com/office/drawing/2014/main" id="{67EC9D77-CDAF-7AD9-5E44-056C7D055506}"/>
              </a:ext>
            </a:extLst>
          </p:cNvPr>
          <p:cNvSpPr/>
          <p:nvPr/>
        </p:nvSpPr>
        <p:spPr>
          <a:xfrm>
            <a:off x="11472000" y="4804248"/>
            <a:ext cx="720000" cy="7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04" name="グループ化 103">
            <a:extLst>
              <a:ext uri="{FF2B5EF4-FFF2-40B4-BE49-F238E27FC236}">
                <a16:creationId xmlns:a16="http://schemas.microsoft.com/office/drawing/2014/main" id="{6570E91C-920B-7413-877D-86858551A0A0}"/>
              </a:ext>
            </a:extLst>
          </p:cNvPr>
          <p:cNvGrpSpPr/>
          <p:nvPr/>
        </p:nvGrpSpPr>
        <p:grpSpPr>
          <a:xfrm rot="12985889">
            <a:off x="10221714" y="2745606"/>
            <a:ext cx="1785919" cy="1432843"/>
            <a:chOff x="9669485" y="424671"/>
            <a:chExt cx="1785919" cy="3597262"/>
          </a:xfrm>
        </p:grpSpPr>
        <p:grpSp>
          <p:nvGrpSpPr>
            <p:cNvPr id="100" name="グループ化 99">
              <a:extLst>
                <a:ext uri="{FF2B5EF4-FFF2-40B4-BE49-F238E27FC236}">
                  <a16:creationId xmlns:a16="http://schemas.microsoft.com/office/drawing/2014/main" id="{4FFCB63B-9A6C-7D55-777F-27708EEF85E1}"/>
                </a:ext>
              </a:extLst>
            </p:cNvPr>
            <p:cNvGrpSpPr/>
            <p:nvPr/>
          </p:nvGrpSpPr>
          <p:grpSpPr>
            <a:xfrm>
              <a:off x="9669485" y="424671"/>
              <a:ext cx="1785919" cy="3597262"/>
              <a:chOff x="9669485" y="424671"/>
              <a:chExt cx="1785919" cy="3597262"/>
            </a:xfrm>
          </p:grpSpPr>
          <p:grpSp>
            <p:nvGrpSpPr>
              <p:cNvPr id="36" name="グループ化 35">
                <a:extLst>
                  <a:ext uri="{FF2B5EF4-FFF2-40B4-BE49-F238E27FC236}">
                    <a16:creationId xmlns:a16="http://schemas.microsoft.com/office/drawing/2014/main" id="{05C9ACB9-C3C9-B1FD-396F-9D9E324AEE85}"/>
                  </a:ext>
                </a:extLst>
              </p:cNvPr>
              <p:cNvGrpSpPr/>
              <p:nvPr/>
            </p:nvGrpSpPr>
            <p:grpSpPr>
              <a:xfrm>
                <a:off x="9669485" y="424671"/>
                <a:ext cx="1785919" cy="3597262"/>
                <a:chOff x="10317128" y="882062"/>
                <a:chExt cx="936000" cy="936000"/>
              </a:xfrm>
            </p:grpSpPr>
            <p:sp>
              <p:nvSpPr>
                <p:cNvPr id="7" name="楕円 6">
                  <a:extLst>
                    <a:ext uri="{FF2B5EF4-FFF2-40B4-BE49-F238E27FC236}">
                      <a16:creationId xmlns:a16="http://schemas.microsoft.com/office/drawing/2014/main" id="{B074AF00-D53E-139B-8BBE-0AF28065EF7C}"/>
                    </a:ext>
                  </a:extLst>
                </p:cNvPr>
                <p:cNvSpPr/>
                <p:nvPr/>
              </p:nvSpPr>
              <p:spPr>
                <a:xfrm>
                  <a:off x="10317128" y="882062"/>
                  <a:ext cx="936000" cy="936000"/>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a:extLst>
                    <a:ext uri="{FF2B5EF4-FFF2-40B4-BE49-F238E27FC236}">
                      <a16:creationId xmlns:a16="http://schemas.microsoft.com/office/drawing/2014/main" id="{12E819A7-78FB-C76B-7B86-D3EB130092F3}"/>
                    </a:ext>
                  </a:extLst>
                </p:cNvPr>
                <p:cNvSpPr/>
                <p:nvPr/>
              </p:nvSpPr>
              <p:spPr>
                <a:xfrm>
                  <a:off x="10408936" y="929211"/>
                  <a:ext cx="720000" cy="720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66D0E83C-ACA2-5A7F-E5E2-2DDE8C9AFE6B}"/>
                  </a:ext>
                </a:extLst>
              </p:cNvPr>
              <p:cNvCxnSpPr>
                <a:cxnSpLocks/>
                <a:endCxn id="7" idx="0"/>
              </p:cNvCxnSpPr>
              <p:nvPr/>
            </p:nvCxnSpPr>
            <p:spPr>
              <a:xfrm flipH="1" flipV="1">
                <a:off x="10562445" y="424671"/>
                <a:ext cx="17392" cy="179863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AC029B4E-3CCF-A638-8F04-2C3181E6B464}"/>
                  </a:ext>
                </a:extLst>
              </p:cNvPr>
              <p:cNvCxnSpPr>
                <a:cxnSpLocks/>
                <a:endCxn id="7" idx="6"/>
              </p:cNvCxnSpPr>
              <p:nvPr/>
            </p:nvCxnSpPr>
            <p:spPr>
              <a:xfrm>
                <a:off x="10562444" y="2223302"/>
                <a:ext cx="8929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4" name="直線コネクタ 43">
              <a:extLst>
                <a:ext uri="{FF2B5EF4-FFF2-40B4-BE49-F238E27FC236}">
                  <a16:creationId xmlns:a16="http://schemas.microsoft.com/office/drawing/2014/main" id="{79659FA2-EAE4-6C6C-96D7-7F8245E62EE1}"/>
                </a:ext>
              </a:extLst>
            </p:cNvPr>
            <p:cNvCxnSpPr>
              <a:cxnSpLocks/>
            </p:cNvCxnSpPr>
            <p:nvPr/>
          </p:nvCxnSpPr>
          <p:spPr>
            <a:xfrm flipV="1">
              <a:off x="10562444" y="464244"/>
              <a:ext cx="889883" cy="17505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 name="正方形/長方形 5">
            <a:extLst>
              <a:ext uri="{FF2B5EF4-FFF2-40B4-BE49-F238E27FC236}">
                <a16:creationId xmlns:a16="http://schemas.microsoft.com/office/drawing/2014/main" id="{17E4C041-54E8-6679-3181-7783454444F8}"/>
              </a:ext>
            </a:extLst>
          </p:cNvPr>
          <p:cNvSpPr/>
          <p:nvPr/>
        </p:nvSpPr>
        <p:spPr>
          <a:xfrm>
            <a:off x="10265232" y="2670276"/>
            <a:ext cx="1750617" cy="15849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FC9B420-4D13-15D0-7108-14EB8CDAF647}"/>
              </a:ext>
            </a:extLst>
          </p:cNvPr>
          <p:cNvCxnSpPr>
            <a:cxnSpLocks/>
            <a:stCxn id="102" idx="6"/>
          </p:cNvCxnSpPr>
          <p:nvPr/>
        </p:nvCxnSpPr>
        <p:spPr>
          <a:xfrm flipH="1">
            <a:off x="4136563" y="2579491"/>
            <a:ext cx="5875930" cy="135995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5" name="グループ化 84">
            <a:extLst>
              <a:ext uri="{FF2B5EF4-FFF2-40B4-BE49-F238E27FC236}">
                <a16:creationId xmlns:a16="http://schemas.microsoft.com/office/drawing/2014/main" id="{DB824442-1906-EAC2-2CA4-B1B7E635E03C}"/>
              </a:ext>
            </a:extLst>
          </p:cNvPr>
          <p:cNvGrpSpPr/>
          <p:nvPr/>
        </p:nvGrpSpPr>
        <p:grpSpPr>
          <a:xfrm rot="20835594">
            <a:off x="1135952" y="3507728"/>
            <a:ext cx="847622" cy="843156"/>
            <a:chOff x="1131222" y="3481022"/>
            <a:chExt cx="847622" cy="843156"/>
          </a:xfrm>
        </p:grpSpPr>
        <p:grpSp>
          <p:nvGrpSpPr>
            <p:cNvPr id="58" name="グループ化 57">
              <a:extLst>
                <a:ext uri="{FF2B5EF4-FFF2-40B4-BE49-F238E27FC236}">
                  <a16:creationId xmlns:a16="http://schemas.microsoft.com/office/drawing/2014/main" id="{1CF8E160-F3B7-9A3A-B6EB-8423AF4A0AE4}"/>
                </a:ext>
              </a:extLst>
            </p:cNvPr>
            <p:cNvGrpSpPr/>
            <p:nvPr/>
          </p:nvGrpSpPr>
          <p:grpSpPr>
            <a:xfrm rot="21582846">
              <a:off x="1131222" y="3481022"/>
              <a:ext cx="847622" cy="843156"/>
              <a:chOff x="1322169" y="3467595"/>
              <a:chExt cx="847622" cy="843156"/>
            </a:xfrm>
          </p:grpSpPr>
          <p:sp>
            <p:nvSpPr>
              <p:cNvPr id="25" name="楕円 24">
                <a:extLst>
                  <a:ext uri="{FF2B5EF4-FFF2-40B4-BE49-F238E27FC236}">
                    <a16:creationId xmlns:a16="http://schemas.microsoft.com/office/drawing/2014/main" id="{2FC35AD6-1B07-E8EF-4E04-C4E36291FCB7}"/>
                  </a:ext>
                </a:extLst>
              </p:cNvPr>
              <p:cNvSpPr/>
              <p:nvPr/>
            </p:nvSpPr>
            <p:spPr>
              <a:xfrm>
                <a:off x="1322169" y="3467595"/>
                <a:ext cx="847622" cy="843156"/>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D6DB578F-3E2C-93D6-95EE-DA65CA5EFD40}"/>
                  </a:ext>
                </a:extLst>
              </p:cNvPr>
              <p:cNvSpPr/>
              <p:nvPr/>
            </p:nvSpPr>
            <p:spPr>
              <a:xfrm>
                <a:off x="1433766" y="3603304"/>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17" name="直線コネクタ 116">
              <a:extLst>
                <a:ext uri="{FF2B5EF4-FFF2-40B4-BE49-F238E27FC236}">
                  <a16:creationId xmlns:a16="http://schemas.microsoft.com/office/drawing/2014/main" id="{B279C31E-CF81-7814-F0E6-FFD6D2CB45BD}"/>
                </a:ext>
              </a:extLst>
            </p:cNvPr>
            <p:cNvCxnSpPr>
              <a:cxnSpLocks/>
              <a:stCxn id="41" idx="7"/>
            </p:cNvCxnSpPr>
            <p:nvPr/>
          </p:nvCxnSpPr>
          <p:spPr>
            <a:xfrm flipV="1">
              <a:off x="1568415" y="3514097"/>
              <a:ext cx="181772" cy="3771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23" name="直線コネクタ 122">
            <a:extLst>
              <a:ext uri="{FF2B5EF4-FFF2-40B4-BE49-F238E27FC236}">
                <a16:creationId xmlns:a16="http://schemas.microsoft.com/office/drawing/2014/main" id="{24D7E89C-7BEF-D0C1-85FE-3B8071FE9798}"/>
              </a:ext>
            </a:extLst>
          </p:cNvPr>
          <p:cNvCxnSpPr>
            <a:cxnSpLocks/>
          </p:cNvCxnSpPr>
          <p:nvPr/>
        </p:nvCxnSpPr>
        <p:spPr>
          <a:xfrm flipV="1">
            <a:off x="4133086" y="2242624"/>
            <a:ext cx="401080" cy="16769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3CD4CC41-5ADC-F692-114F-9E2E1FBB2FB4}"/>
              </a:ext>
            </a:extLst>
          </p:cNvPr>
          <p:cNvGrpSpPr/>
          <p:nvPr/>
        </p:nvGrpSpPr>
        <p:grpSpPr>
          <a:xfrm rot="458015">
            <a:off x="6760596" y="4970400"/>
            <a:ext cx="2829269" cy="963583"/>
            <a:chOff x="6435009" y="5034539"/>
            <a:chExt cx="2829269" cy="963583"/>
          </a:xfrm>
        </p:grpSpPr>
        <p:cxnSp>
          <p:nvCxnSpPr>
            <p:cNvPr id="127" name="直線コネクタ 126">
              <a:extLst>
                <a:ext uri="{FF2B5EF4-FFF2-40B4-BE49-F238E27FC236}">
                  <a16:creationId xmlns:a16="http://schemas.microsoft.com/office/drawing/2014/main" id="{FDF552B9-A107-CA5C-1E0D-97EF21E9C864}"/>
                </a:ext>
              </a:extLst>
            </p:cNvPr>
            <p:cNvCxnSpPr>
              <a:cxnSpLocks/>
            </p:cNvCxnSpPr>
            <p:nvPr/>
          </p:nvCxnSpPr>
          <p:spPr>
            <a:xfrm>
              <a:off x="7908859" y="5654090"/>
              <a:ext cx="718552" cy="1440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81411CAE-152F-70F5-1EE1-A598854198E7}"/>
                </a:ext>
              </a:extLst>
            </p:cNvPr>
            <p:cNvGrpSpPr/>
            <p:nvPr/>
          </p:nvGrpSpPr>
          <p:grpSpPr>
            <a:xfrm rot="21197749">
              <a:off x="6435009" y="5237984"/>
              <a:ext cx="2829269" cy="760138"/>
              <a:chOff x="9230718" y="1910521"/>
              <a:chExt cx="1761688" cy="1564682"/>
            </a:xfrm>
          </p:grpSpPr>
          <p:sp>
            <p:nvSpPr>
              <p:cNvPr id="129" name="正方形/長方形 128">
                <a:extLst>
                  <a:ext uri="{FF2B5EF4-FFF2-40B4-BE49-F238E27FC236}">
                    <a16:creationId xmlns:a16="http://schemas.microsoft.com/office/drawing/2014/main" id="{46F50263-856E-B85E-8165-D14D6FB72A8C}"/>
                  </a:ext>
                </a:extLst>
              </p:cNvPr>
              <p:cNvSpPr/>
              <p:nvPr/>
            </p:nvSpPr>
            <p:spPr>
              <a:xfrm>
                <a:off x="9490777" y="2167072"/>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BBE9D6EB-B278-8F83-F6ED-C322F7B9EE80}"/>
                  </a:ext>
                </a:extLst>
              </p:cNvPr>
              <p:cNvSpPr/>
              <p:nvPr/>
            </p:nvSpPr>
            <p:spPr>
              <a:xfrm>
                <a:off x="9230718" y="1910521"/>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1" name="直線コネクタ 130">
              <a:extLst>
                <a:ext uri="{FF2B5EF4-FFF2-40B4-BE49-F238E27FC236}">
                  <a16:creationId xmlns:a16="http://schemas.microsoft.com/office/drawing/2014/main" id="{8597961B-08EA-343E-BA1F-65F93B278FAC}"/>
                </a:ext>
              </a:extLst>
            </p:cNvPr>
            <p:cNvCxnSpPr>
              <a:cxnSpLocks/>
            </p:cNvCxnSpPr>
            <p:nvPr/>
          </p:nvCxnSpPr>
          <p:spPr>
            <a:xfrm flipV="1">
              <a:off x="7921190" y="5226694"/>
              <a:ext cx="88728" cy="4531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F196FEB7-32F1-93B7-5ADD-249B2D534E86}"/>
                </a:ext>
              </a:extLst>
            </p:cNvPr>
            <p:cNvCxnSpPr>
              <a:cxnSpLocks/>
            </p:cNvCxnSpPr>
            <p:nvPr/>
          </p:nvCxnSpPr>
          <p:spPr>
            <a:xfrm flipV="1">
              <a:off x="7940485" y="5034539"/>
              <a:ext cx="915867" cy="6123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8EDD0D37-7AF7-AF55-044D-B5FD71990630}"/>
              </a:ext>
            </a:extLst>
          </p:cNvPr>
          <p:cNvGrpSpPr/>
          <p:nvPr/>
        </p:nvGrpSpPr>
        <p:grpSpPr>
          <a:xfrm rot="166183">
            <a:off x="1182407" y="1433834"/>
            <a:ext cx="1566000" cy="1564682"/>
            <a:chOff x="1080000" y="1440000"/>
            <a:chExt cx="1761688" cy="1564682"/>
          </a:xfrm>
        </p:grpSpPr>
        <p:cxnSp>
          <p:nvCxnSpPr>
            <p:cNvPr id="33" name="直線コネクタ 32">
              <a:extLst>
                <a:ext uri="{FF2B5EF4-FFF2-40B4-BE49-F238E27FC236}">
                  <a16:creationId xmlns:a16="http://schemas.microsoft.com/office/drawing/2014/main" id="{E3631BFD-8960-4D92-0A0C-B3814DC58248}"/>
                </a:ext>
              </a:extLst>
            </p:cNvPr>
            <p:cNvCxnSpPr>
              <a:cxnSpLocks/>
            </p:cNvCxnSpPr>
            <p:nvPr/>
          </p:nvCxnSpPr>
          <p:spPr>
            <a:xfrm flipH="1">
              <a:off x="1788880" y="2232895"/>
              <a:ext cx="151206" cy="768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5BDB320C-8FA1-1430-D8EB-ABCD9607DEDF}"/>
                </a:ext>
              </a:extLst>
            </p:cNvPr>
            <p:cNvGrpSpPr/>
            <p:nvPr/>
          </p:nvGrpSpPr>
          <p:grpSpPr>
            <a:xfrm>
              <a:off x="1080000" y="1440000"/>
              <a:ext cx="1761688" cy="1564682"/>
              <a:chOff x="1080000" y="1440000"/>
              <a:chExt cx="1761688" cy="1564682"/>
            </a:xfrm>
          </p:grpSpPr>
          <p:grpSp>
            <p:nvGrpSpPr>
              <p:cNvPr id="50" name="グループ化 49">
                <a:extLst>
                  <a:ext uri="{FF2B5EF4-FFF2-40B4-BE49-F238E27FC236}">
                    <a16:creationId xmlns:a16="http://schemas.microsoft.com/office/drawing/2014/main" id="{5425026F-5684-0CA0-CBA5-77D5C206071D}"/>
                  </a:ext>
                </a:extLst>
              </p:cNvPr>
              <p:cNvGrpSpPr/>
              <p:nvPr/>
            </p:nvGrpSpPr>
            <p:grpSpPr>
              <a:xfrm>
                <a:off x="1080000" y="1440000"/>
                <a:ext cx="1761688" cy="1564682"/>
                <a:chOff x="865136" y="1562429"/>
                <a:chExt cx="1761688" cy="1564682"/>
              </a:xfrm>
            </p:grpSpPr>
            <p:sp>
              <p:nvSpPr>
                <p:cNvPr id="26" name="正方形/長方形 25">
                  <a:extLst>
                    <a:ext uri="{FF2B5EF4-FFF2-40B4-BE49-F238E27FC236}">
                      <a16:creationId xmlns:a16="http://schemas.microsoft.com/office/drawing/2014/main" id="{6C22E91D-86BE-9C39-DC56-15F7456DD3F9}"/>
                    </a:ext>
                  </a:extLst>
                </p:cNvPr>
                <p:cNvSpPr/>
                <p:nvPr/>
              </p:nvSpPr>
              <p:spPr>
                <a:xfrm>
                  <a:off x="1125195" y="1797321"/>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6E13EB1-2BF6-8E95-0E53-9B6C95412F68}"/>
                    </a:ext>
                  </a:extLst>
                </p:cNvPr>
                <p:cNvSpPr/>
                <p:nvPr/>
              </p:nvSpPr>
              <p:spPr>
                <a:xfrm>
                  <a:off x="865136" y="1562429"/>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1" name="楕円 70">
                <a:extLst>
                  <a:ext uri="{FF2B5EF4-FFF2-40B4-BE49-F238E27FC236}">
                    <a16:creationId xmlns:a16="http://schemas.microsoft.com/office/drawing/2014/main" id="{FCE8F90A-C29D-B1E6-6841-18C3342D05EB}"/>
                  </a:ext>
                </a:extLst>
              </p:cNvPr>
              <p:cNvSpPr/>
              <p:nvPr/>
            </p:nvSpPr>
            <p:spPr>
              <a:xfrm>
                <a:off x="1942844" y="2222341"/>
                <a:ext cx="36000" cy="36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8" name="グループ化 97">
            <a:extLst>
              <a:ext uri="{FF2B5EF4-FFF2-40B4-BE49-F238E27FC236}">
                <a16:creationId xmlns:a16="http://schemas.microsoft.com/office/drawing/2014/main" id="{1ACF0822-072A-B47B-AD26-E02BC68B9304}"/>
              </a:ext>
            </a:extLst>
          </p:cNvPr>
          <p:cNvGrpSpPr/>
          <p:nvPr/>
        </p:nvGrpSpPr>
        <p:grpSpPr>
          <a:xfrm rot="20835594">
            <a:off x="-2276233" y="3514328"/>
            <a:ext cx="12448894" cy="936222"/>
            <a:chOff x="1131222" y="3481022"/>
            <a:chExt cx="847622" cy="843156"/>
          </a:xfrm>
        </p:grpSpPr>
        <p:grpSp>
          <p:nvGrpSpPr>
            <p:cNvPr id="99" name="グループ化 98">
              <a:extLst>
                <a:ext uri="{FF2B5EF4-FFF2-40B4-BE49-F238E27FC236}">
                  <a16:creationId xmlns:a16="http://schemas.microsoft.com/office/drawing/2014/main" id="{609DED2C-F954-A80E-94A7-7E100B38B0A6}"/>
                </a:ext>
              </a:extLst>
            </p:cNvPr>
            <p:cNvGrpSpPr/>
            <p:nvPr/>
          </p:nvGrpSpPr>
          <p:grpSpPr>
            <a:xfrm rot="21582846">
              <a:off x="1131222" y="3481022"/>
              <a:ext cx="847622" cy="843156"/>
              <a:chOff x="1322169" y="3467595"/>
              <a:chExt cx="847622" cy="843156"/>
            </a:xfrm>
          </p:grpSpPr>
          <p:sp>
            <p:nvSpPr>
              <p:cNvPr id="102" name="楕円 101">
                <a:extLst>
                  <a:ext uri="{FF2B5EF4-FFF2-40B4-BE49-F238E27FC236}">
                    <a16:creationId xmlns:a16="http://schemas.microsoft.com/office/drawing/2014/main" id="{5FEC6225-8F46-5C02-380F-6CD19688B8B1}"/>
                  </a:ext>
                </a:extLst>
              </p:cNvPr>
              <p:cNvSpPr/>
              <p:nvPr/>
            </p:nvSpPr>
            <p:spPr>
              <a:xfrm>
                <a:off x="1322169" y="3467595"/>
                <a:ext cx="847622" cy="843156"/>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CFBB6215-E3B3-A788-07F9-CC305A349303}"/>
                  </a:ext>
                </a:extLst>
              </p:cNvPr>
              <p:cNvSpPr/>
              <p:nvPr/>
            </p:nvSpPr>
            <p:spPr>
              <a:xfrm>
                <a:off x="1433766" y="3603304"/>
                <a:ext cx="615049" cy="5907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01" name="直線コネクタ 100">
              <a:extLst>
                <a:ext uri="{FF2B5EF4-FFF2-40B4-BE49-F238E27FC236}">
                  <a16:creationId xmlns:a16="http://schemas.microsoft.com/office/drawing/2014/main" id="{CC7FE43F-BD75-B572-A901-91AD8493BA05}"/>
                </a:ext>
              </a:extLst>
            </p:cNvPr>
            <p:cNvCxnSpPr>
              <a:cxnSpLocks/>
            </p:cNvCxnSpPr>
            <p:nvPr/>
          </p:nvCxnSpPr>
          <p:spPr>
            <a:xfrm flipV="1">
              <a:off x="1568415" y="3514097"/>
              <a:ext cx="181772" cy="3771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156E14D8-BBDA-A1F4-B9A1-E8D1A1CA348F}"/>
              </a:ext>
            </a:extLst>
          </p:cNvPr>
          <p:cNvGrpSpPr/>
          <p:nvPr/>
        </p:nvGrpSpPr>
        <p:grpSpPr>
          <a:xfrm rot="166183">
            <a:off x="1248750" y="1460900"/>
            <a:ext cx="6642673" cy="1564682"/>
            <a:chOff x="1080000" y="1440000"/>
            <a:chExt cx="1761688" cy="1564682"/>
          </a:xfrm>
        </p:grpSpPr>
        <p:cxnSp>
          <p:nvCxnSpPr>
            <p:cNvPr id="106" name="直線コネクタ 105">
              <a:extLst>
                <a:ext uri="{FF2B5EF4-FFF2-40B4-BE49-F238E27FC236}">
                  <a16:creationId xmlns:a16="http://schemas.microsoft.com/office/drawing/2014/main" id="{73E2D86D-BB84-1FD3-160E-209C1A05C3B4}"/>
                </a:ext>
              </a:extLst>
            </p:cNvPr>
            <p:cNvCxnSpPr>
              <a:cxnSpLocks/>
            </p:cNvCxnSpPr>
            <p:nvPr/>
          </p:nvCxnSpPr>
          <p:spPr>
            <a:xfrm flipH="1">
              <a:off x="1788880" y="2232895"/>
              <a:ext cx="151206" cy="768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7" name="グループ化 106">
              <a:extLst>
                <a:ext uri="{FF2B5EF4-FFF2-40B4-BE49-F238E27FC236}">
                  <a16:creationId xmlns:a16="http://schemas.microsoft.com/office/drawing/2014/main" id="{C3B64A34-8917-E906-46ED-DAE7659716D5}"/>
                </a:ext>
              </a:extLst>
            </p:cNvPr>
            <p:cNvGrpSpPr/>
            <p:nvPr/>
          </p:nvGrpSpPr>
          <p:grpSpPr>
            <a:xfrm>
              <a:off x="1080000" y="1440000"/>
              <a:ext cx="1761688" cy="1564682"/>
              <a:chOff x="1080000" y="1440000"/>
              <a:chExt cx="1761688" cy="1564682"/>
            </a:xfrm>
          </p:grpSpPr>
          <p:grpSp>
            <p:nvGrpSpPr>
              <p:cNvPr id="108" name="グループ化 107">
                <a:extLst>
                  <a:ext uri="{FF2B5EF4-FFF2-40B4-BE49-F238E27FC236}">
                    <a16:creationId xmlns:a16="http://schemas.microsoft.com/office/drawing/2014/main" id="{A8B67541-E2E7-E650-9A3C-87AAD34A02AA}"/>
                  </a:ext>
                </a:extLst>
              </p:cNvPr>
              <p:cNvGrpSpPr/>
              <p:nvPr/>
            </p:nvGrpSpPr>
            <p:grpSpPr>
              <a:xfrm>
                <a:off x="1080000" y="1440000"/>
                <a:ext cx="1761688" cy="1564682"/>
                <a:chOff x="865136" y="1562429"/>
                <a:chExt cx="1761688" cy="1564682"/>
              </a:xfrm>
            </p:grpSpPr>
            <p:sp>
              <p:nvSpPr>
                <p:cNvPr id="110" name="正方形/長方形 109">
                  <a:extLst>
                    <a:ext uri="{FF2B5EF4-FFF2-40B4-BE49-F238E27FC236}">
                      <a16:creationId xmlns:a16="http://schemas.microsoft.com/office/drawing/2014/main" id="{09D1BFC4-D363-D6D6-AB8A-B97F46D17C72}"/>
                    </a:ext>
                  </a:extLst>
                </p:cNvPr>
                <p:cNvSpPr/>
                <p:nvPr/>
              </p:nvSpPr>
              <p:spPr>
                <a:xfrm>
                  <a:off x="1125195" y="1797321"/>
                  <a:ext cx="1241570" cy="1116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a:extLst>
                    <a:ext uri="{FF2B5EF4-FFF2-40B4-BE49-F238E27FC236}">
                      <a16:creationId xmlns:a16="http://schemas.microsoft.com/office/drawing/2014/main" id="{3640FECF-E9A6-FD8B-AAF6-8F19AAF2D934}"/>
                    </a:ext>
                  </a:extLst>
                </p:cNvPr>
                <p:cNvSpPr/>
                <p:nvPr/>
              </p:nvSpPr>
              <p:spPr>
                <a:xfrm>
                  <a:off x="865136" y="1562429"/>
                  <a:ext cx="1761688" cy="1564682"/>
                </a:xfrm>
                <a:prstGeom prst="ellipse">
                  <a:avLst/>
                </a:prstGeom>
                <a:noFill/>
                <a:ln w="31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9" name="楕円 108">
                <a:extLst>
                  <a:ext uri="{FF2B5EF4-FFF2-40B4-BE49-F238E27FC236}">
                    <a16:creationId xmlns:a16="http://schemas.microsoft.com/office/drawing/2014/main" id="{8E9290FB-A753-0A39-93D7-91CCE5FC7DC0}"/>
                  </a:ext>
                </a:extLst>
              </p:cNvPr>
              <p:cNvSpPr/>
              <p:nvPr/>
            </p:nvSpPr>
            <p:spPr>
              <a:xfrm>
                <a:off x="1942844" y="2222341"/>
                <a:ext cx="36000" cy="36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12" name="楕円 111">
            <a:extLst>
              <a:ext uri="{FF2B5EF4-FFF2-40B4-BE49-F238E27FC236}">
                <a16:creationId xmlns:a16="http://schemas.microsoft.com/office/drawing/2014/main" id="{FFB8FA8E-7031-7CAD-CCFF-0F13F995FA91}"/>
              </a:ext>
            </a:extLst>
          </p:cNvPr>
          <p:cNvSpPr/>
          <p:nvPr/>
        </p:nvSpPr>
        <p:spPr>
          <a:xfrm>
            <a:off x="4478131" y="2216907"/>
            <a:ext cx="36000" cy="36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8" name="直線コネクタ 117">
            <a:extLst>
              <a:ext uri="{FF2B5EF4-FFF2-40B4-BE49-F238E27FC236}">
                <a16:creationId xmlns:a16="http://schemas.microsoft.com/office/drawing/2014/main" id="{49FAAC8A-2D59-E47F-9ED2-9A73A8B2AC1D}"/>
              </a:ext>
            </a:extLst>
          </p:cNvPr>
          <p:cNvCxnSpPr>
            <a:cxnSpLocks/>
            <a:stCxn id="111" idx="4"/>
          </p:cNvCxnSpPr>
          <p:nvPr/>
        </p:nvCxnSpPr>
        <p:spPr>
          <a:xfrm flipV="1">
            <a:off x="4532283" y="2236536"/>
            <a:ext cx="20061" cy="7881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D481DBF8-2610-E97F-BFD5-795408373264}"/>
              </a:ext>
            </a:extLst>
          </p:cNvPr>
          <p:cNvCxnSpPr>
            <a:cxnSpLocks/>
          </p:cNvCxnSpPr>
          <p:nvPr/>
        </p:nvCxnSpPr>
        <p:spPr>
          <a:xfrm flipV="1">
            <a:off x="1571646" y="2215401"/>
            <a:ext cx="401080" cy="16769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46366063-8A5E-2C90-7ED0-357030899F74}"/>
              </a:ext>
            </a:extLst>
          </p:cNvPr>
          <p:cNvCxnSpPr>
            <a:cxnSpLocks/>
          </p:cNvCxnSpPr>
          <p:nvPr/>
        </p:nvCxnSpPr>
        <p:spPr>
          <a:xfrm flipV="1">
            <a:off x="4142830" y="3446162"/>
            <a:ext cx="9875" cy="4404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8228615E-F54A-DC8F-0FEA-6A03B5A4E0E3}"/>
              </a:ext>
            </a:extLst>
          </p:cNvPr>
          <p:cNvCxnSpPr>
            <a:cxnSpLocks/>
            <a:stCxn id="16" idx="3"/>
          </p:cNvCxnSpPr>
          <p:nvPr/>
        </p:nvCxnSpPr>
        <p:spPr>
          <a:xfrm flipV="1">
            <a:off x="4091848" y="3795024"/>
            <a:ext cx="2531172" cy="1170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66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1822DCF-4DBC-B510-AC00-93841B22B7CE}"/>
              </a:ext>
            </a:extLst>
          </p:cNvPr>
          <p:cNvSpPr txBox="1"/>
          <p:nvPr/>
        </p:nvSpPr>
        <p:spPr>
          <a:xfrm>
            <a:off x="145648" y="171160"/>
            <a:ext cx="2721841" cy="461665"/>
          </a:xfrm>
          <a:prstGeom prst="rect">
            <a:avLst/>
          </a:prstGeom>
          <a:noFill/>
        </p:spPr>
        <p:txBody>
          <a:bodyPr wrap="square" rtlCol="0">
            <a:spAutoFit/>
          </a:bodyPr>
          <a:lstStyle/>
          <a:p>
            <a:r>
              <a:rPr lang="ja-JP" altLang="en-US" sz="2400" dirty="0"/>
              <a:t>毎フレームの変化</a:t>
            </a:r>
            <a:endParaRPr kumimoji="1" lang="ja-JP" altLang="en-US" sz="2400" dirty="0"/>
          </a:p>
        </p:txBody>
      </p:sp>
      <p:sp>
        <p:nvSpPr>
          <p:cNvPr id="6" name="正方形/長方形 5">
            <a:extLst>
              <a:ext uri="{FF2B5EF4-FFF2-40B4-BE49-F238E27FC236}">
                <a16:creationId xmlns:a16="http://schemas.microsoft.com/office/drawing/2014/main" id="{684CD735-8BEA-DF5D-6C4B-A83147A59978}"/>
              </a:ext>
            </a:extLst>
          </p:cNvPr>
          <p:cNvSpPr/>
          <p:nvPr/>
        </p:nvSpPr>
        <p:spPr>
          <a:xfrm>
            <a:off x="760710" y="1924978"/>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024F0CBA-4212-0745-F429-79BB77B0AE33}"/>
              </a:ext>
            </a:extLst>
          </p:cNvPr>
          <p:cNvCxnSpPr/>
          <p:nvPr/>
        </p:nvCxnSpPr>
        <p:spPr>
          <a:xfrm>
            <a:off x="3105397"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B2DBC33-0345-7FDE-08C6-0A92E79AF65D}"/>
              </a:ext>
            </a:extLst>
          </p:cNvPr>
          <p:cNvCxnSpPr/>
          <p:nvPr/>
        </p:nvCxnSpPr>
        <p:spPr>
          <a:xfrm>
            <a:off x="6042561"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59B771-01F8-99BE-24A9-8EA03B093525}"/>
              </a:ext>
            </a:extLst>
          </p:cNvPr>
          <p:cNvCxnSpPr/>
          <p:nvPr/>
        </p:nvCxnSpPr>
        <p:spPr>
          <a:xfrm>
            <a:off x="9029205" y="1223158"/>
            <a:ext cx="53439" cy="5551715"/>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0A2ED35-7304-1C5C-7A9E-BDA7F1B53FB3}"/>
              </a:ext>
            </a:extLst>
          </p:cNvPr>
          <p:cNvSpPr txBox="1"/>
          <p:nvPr/>
        </p:nvSpPr>
        <p:spPr>
          <a:xfrm>
            <a:off x="382466" y="779107"/>
            <a:ext cx="1941616" cy="369332"/>
          </a:xfrm>
          <a:prstGeom prst="rect">
            <a:avLst/>
          </a:prstGeom>
          <a:noFill/>
        </p:spPr>
        <p:txBody>
          <a:bodyPr wrap="square" rtlCol="0">
            <a:spAutoFit/>
          </a:bodyPr>
          <a:lstStyle/>
          <a:p>
            <a:r>
              <a:rPr kumimoji="1" lang="ja-JP" altLang="en-US" dirty="0"/>
              <a:t>接触情報の分割</a:t>
            </a:r>
          </a:p>
        </p:txBody>
      </p:sp>
      <p:sp>
        <p:nvSpPr>
          <p:cNvPr id="12" name="正方形/長方形 11">
            <a:extLst>
              <a:ext uri="{FF2B5EF4-FFF2-40B4-BE49-F238E27FC236}">
                <a16:creationId xmlns:a16="http://schemas.microsoft.com/office/drawing/2014/main" id="{DCEFBC33-E19E-4A8F-8644-76019249C89D}"/>
              </a:ext>
            </a:extLst>
          </p:cNvPr>
          <p:cNvSpPr/>
          <p:nvPr/>
        </p:nvSpPr>
        <p:spPr>
          <a:xfrm>
            <a:off x="103555" y="3019158"/>
            <a:ext cx="2912067"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6AC3723-64DE-2F02-DE77-C558C3D6E7E0}"/>
              </a:ext>
            </a:extLst>
          </p:cNvPr>
          <p:cNvSpPr txBox="1"/>
          <p:nvPr/>
        </p:nvSpPr>
        <p:spPr>
          <a:xfrm>
            <a:off x="468432" y="4156841"/>
            <a:ext cx="2081814" cy="1231106"/>
          </a:xfrm>
          <a:prstGeom prst="rect">
            <a:avLst/>
          </a:prstGeom>
          <a:noFill/>
        </p:spPr>
        <p:txBody>
          <a:bodyPr wrap="square" rtlCol="0">
            <a:spAutoFit/>
          </a:bodyPr>
          <a:lstStyle/>
          <a:p>
            <a:r>
              <a:rPr kumimoji="1" lang="en-US" altLang="ja-JP" dirty="0"/>
              <a:t>Fixed Update</a:t>
            </a:r>
          </a:p>
          <a:p>
            <a:r>
              <a:rPr lang="ja-JP" altLang="en-US" sz="1400" dirty="0"/>
              <a:t>接触地点の合力計算</a:t>
            </a:r>
            <a:endParaRPr lang="en-US" altLang="ja-JP" sz="1400" dirty="0"/>
          </a:p>
          <a:p>
            <a:r>
              <a:rPr lang="ja-JP" altLang="en-US" sz="1400" dirty="0"/>
              <a:t>座標、位置変更</a:t>
            </a:r>
            <a:endParaRPr lang="en-US" altLang="ja-JP" sz="1400" dirty="0"/>
          </a:p>
          <a:p>
            <a:r>
              <a:rPr lang="ja-JP" altLang="en-US" sz="1400" dirty="0"/>
              <a:t>リスト</a:t>
            </a:r>
            <a:r>
              <a:rPr lang="en-US" altLang="ja-JP" sz="1400" dirty="0"/>
              <a:t>B</a:t>
            </a:r>
            <a:r>
              <a:rPr lang="ja-JP" altLang="en-US" sz="1400" dirty="0"/>
              <a:t>に</a:t>
            </a:r>
            <a:r>
              <a:rPr lang="en-US" altLang="ja-JP" sz="1400" dirty="0"/>
              <a:t>A</a:t>
            </a:r>
            <a:r>
              <a:rPr lang="ja-JP" altLang="en-US" sz="1400" dirty="0"/>
              <a:t>コピー</a:t>
            </a:r>
            <a:endParaRPr lang="en-US" altLang="ja-JP" sz="1400" dirty="0"/>
          </a:p>
          <a:p>
            <a:r>
              <a:rPr lang="ja-JP" altLang="en-US" sz="1400" dirty="0"/>
              <a:t>リスト</a:t>
            </a:r>
            <a:r>
              <a:rPr lang="en-US" altLang="ja-JP" sz="1400" dirty="0"/>
              <a:t>A</a:t>
            </a:r>
            <a:r>
              <a:rPr lang="ja-JP" altLang="en-US" sz="1400" dirty="0"/>
              <a:t>初期化</a:t>
            </a:r>
            <a:endParaRPr lang="en-US" altLang="ja-JP" sz="1400" dirty="0"/>
          </a:p>
        </p:txBody>
      </p:sp>
      <p:sp>
        <p:nvSpPr>
          <p:cNvPr id="2" name="楕円 1">
            <a:extLst>
              <a:ext uri="{FF2B5EF4-FFF2-40B4-BE49-F238E27FC236}">
                <a16:creationId xmlns:a16="http://schemas.microsoft.com/office/drawing/2014/main" id="{E9ED0EBC-84D5-1EBC-FF8E-F50944C41017}"/>
              </a:ext>
            </a:extLst>
          </p:cNvPr>
          <p:cNvSpPr/>
          <p:nvPr/>
        </p:nvSpPr>
        <p:spPr>
          <a:xfrm>
            <a:off x="2530397" y="2263971"/>
            <a:ext cx="337092" cy="320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CFC5C652-9ED4-900E-C16B-D36585A6215A}"/>
              </a:ext>
            </a:extLst>
          </p:cNvPr>
          <p:cNvSpPr txBox="1"/>
          <p:nvPr/>
        </p:nvSpPr>
        <p:spPr>
          <a:xfrm>
            <a:off x="2379260" y="2009123"/>
            <a:ext cx="1002996" cy="276999"/>
          </a:xfrm>
          <a:prstGeom prst="rect">
            <a:avLst/>
          </a:prstGeom>
          <a:noFill/>
        </p:spPr>
        <p:txBody>
          <a:bodyPr wrap="square" rtlCol="0">
            <a:spAutoFit/>
          </a:bodyPr>
          <a:lstStyle/>
          <a:p>
            <a:r>
              <a:rPr kumimoji="1" lang="en-US" altLang="ja-JP" sz="1200" dirty="0"/>
              <a:t>trigger</a:t>
            </a:r>
            <a:endParaRPr kumimoji="1" lang="ja-JP" altLang="en-US" sz="1200" dirty="0"/>
          </a:p>
        </p:txBody>
      </p:sp>
      <p:sp>
        <p:nvSpPr>
          <p:cNvPr id="5" name="正方形/長方形 4">
            <a:extLst>
              <a:ext uri="{FF2B5EF4-FFF2-40B4-BE49-F238E27FC236}">
                <a16:creationId xmlns:a16="http://schemas.microsoft.com/office/drawing/2014/main" id="{A03A40AD-7937-C8C1-FF22-2241A03C4135}"/>
              </a:ext>
            </a:extLst>
          </p:cNvPr>
          <p:cNvSpPr/>
          <p:nvPr/>
        </p:nvSpPr>
        <p:spPr>
          <a:xfrm>
            <a:off x="3801820" y="1924978"/>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50483B4-3471-6D13-50B2-30D3D6E0396C}"/>
              </a:ext>
            </a:extLst>
          </p:cNvPr>
          <p:cNvSpPr/>
          <p:nvPr/>
        </p:nvSpPr>
        <p:spPr>
          <a:xfrm>
            <a:off x="3144665" y="3019158"/>
            <a:ext cx="2912067"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304F8E63-8998-7237-B4F5-E2EFF6B5A26F}"/>
              </a:ext>
            </a:extLst>
          </p:cNvPr>
          <p:cNvSpPr txBox="1"/>
          <p:nvPr/>
        </p:nvSpPr>
        <p:spPr>
          <a:xfrm>
            <a:off x="1161240" y="1213567"/>
            <a:ext cx="1941616" cy="369332"/>
          </a:xfrm>
          <a:prstGeom prst="rect">
            <a:avLst/>
          </a:prstGeom>
          <a:noFill/>
        </p:spPr>
        <p:txBody>
          <a:bodyPr wrap="square" rtlCol="0">
            <a:spAutoFit/>
          </a:bodyPr>
          <a:lstStyle/>
          <a:p>
            <a:r>
              <a:rPr lang="en-US" altLang="ja-JP" dirty="0"/>
              <a:t>start</a:t>
            </a:r>
            <a:endParaRPr kumimoji="1" lang="ja-JP" altLang="en-US" dirty="0"/>
          </a:p>
        </p:txBody>
      </p:sp>
      <p:sp>
        <p:nvSpPr>
          <p:cNvPr id="31" name="楕円 30">
            <a:extLst>
              <a:ext uri="{FF2B5EF4-FFF2-40B4-BE49-F238E27FC236}">
                <a16:creationId xmlns:a16="http://schemas.microsoft.com/office/drawing/2014/main" id="{50C32285-A53E-534F-E2AE-C7C58A38E988}"/>
              </a:ext>
            </a:extLst>
          </p:cNvPr>
          <p:cNvSpPr/>
          <p:nvPr/>
        </p:nvSpPr>
        <p:spPr>
          <a:xfrm>
            <a:off x="5386332" y="2193966"/>
            <a:ext cx="337092" cy="320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C6DB31AA-56DC-C860-3465-D25B407F806F}"/>
              </a:ext>
            </a:extLst>
          </p:cNvPr>
          <p:cNvSpPr/>
          <p:nvPr/>
        </p:nvSpPr>
        <p:spPr>
          <a:xfrm>
            <a:off x="6755696" y="1924978"/>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4C423F86-696F-D40B-6064-74B4AEA440BD}"/>
              </a:ext>
            </a:extLst>
          </p:cNvPr>
          <p:cNvSpPr/>
          <p:nvPr/>
        </p:nvSpPr>
        <p:spPr>
          <a:xfrm>
            <a:off x="6098541" y="3019158"/>
            <a:ext cx="2912067"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CBFC3DC-8C49-9C0B-EF65-CB4DB1E5C63B}"/>
              </a:ext>
            </a:extLst>
          </p:cNvPr>
          <p:cNvSpPr/>
          <p:nvPr/>
        </p:nvSpPr>
        <p:spPr>
          <a:xfrm>
            <a:off x="8248917" y="2257335"/>
            <a:ext cx="337092" cy="320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直線コネクタ 41">
            <a:extLst>
              <a:ext uri="{FF2B5EF4-FFF2-40B4-BE49-F238E27FC236}">
                <a16:creationId xmlns:a16="http://schemas.microsoft.com/office/drawing/2014/main" id="{06B7D28E-12C1-48CA-C3B6-FA44357320C7}"/>
              </a:ext>
            </a:extLst>
          </p:cNvPr>
          <p:cNvCxnSpPr>
            <a:cxnSpLocks/>
          </p:cNvCxnSpPr>
          <p:nvPr/>
        </p:nvCxnSpPr>
        <p:spPr>
          <a:xfrm>
            <a:off x="48377" y="3999015"/>
            <a:ext cx="12143623"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3E27159-7CD4-BC17-49A2-49E516B5C15F}"/>
              </a:ext>
            </a:extLst>
          </p:cNvPr>
          <p:cNvSpPr txBox="1"/>
          <p:nvPr/>
        </p:nvSpPr>
        <p:spPr>
          <a:xfrm>
            <a:off x="3904223" y="1273450"/>
            <a:ext cx="1277827" cy="369332"/>
          </a:xfrm>
          <a:prstGeom prst="rect">
            <a:avLst/>
          </a:prstGeom>
          <a:noFill/>
        </p:spPr>
        <p:txBody>
          <a:bodyPr wrap="square" rtlCol="0">
            <a:spAutoFit/>
          </a:bodyPr>
          <a:lstStyle/>
          <a:p>
            <a:r>
              <a:rPr kumimoji="1" lang="en-US" altLang="ja-JP" dirty="0"/>
              <a:t>Triger</a:t>
            </a:r>
            <a:r>
              <a:rPr kumimoji="1" lang="ja-JP" altLang="en-US" dirty="0"/>
              <a:t>接触</a:t>
            </a:r>
          </a:p>
        </p:txBody>
      </p:sp>
      <p:sp>
        <p:nvSpPr>
          <p:cNvPr id="46" name="テキスト ボックス 45">
            <a:extLst>
              <a:ext uri="{FF2B5EF4-FFF2-40B4-BE49-F238E27FC236}">
                <a16:creationId xmlns:a16="http://schemas.microsoft.com/office/drawing/2014/main" id="{FEAF4C3F-A723-0B23-EA41-53CB74042729}"/>
              </a:ext>
            </a:extLst>
          </p:cNvPr>
          <p:cNvSpPr txBox="1"/>
          <p:nvPr/>
        </p:nvSpPr>
        <p:spPr>
          <a:xfrm>
            <a:off x="3742705" y="4172659"/>
            <a:ext cx="2177143" cy="1877437"/>
          </a:xfrm>
          <a:prstGeom prst="rect">
            <a:avLst/>
          </a:prstGeom>
          <a:noFill/>
        </p:spPr>
        <p:txBody>
          <a:bodyPr wrap="square" rtlCol="0">
            <a:spAutoFit/>
          </a:bodyPr>
          <a:lstStyle/>
          <a:p>
            <a:r>
              <a:rPr lang="en-US" altLang="ja-JP" dirty="0" err="1"/>
              <a:t>XXXTrigger</a:t>
            </a:r>
            <a:endParaRPr lang="en-US" altLang="ja-JP" dirty="0"/>
          </a:p>
          <a:p>
            <a:r>
              <a:rPr kumimoji="1" lang="ja-JP" altLang="en-US" sz="1400" dirty="0"/>
              <a:t>リスト</a:t>
            </a:r>
            <a:r>
              <a:rPr kumimoji="1" lang="en-US" altLang="ja-JP" sz="1400" dirty="0"/>
              <a:t>B</a:t>
            </a:r>
            <a:r>
              <a:rPr kumimoji="1" lang="ja-JP" altLang="en-US" sz="1400" dirty="0"/>
              <a:t>から</a:t>
            </a:r>
            <a:r>
              <a:rPr kumimoji="1" lang="en-US" altLang="ja-JP" sz="1400" dirty="0"/>
              <a:t>trigger</a:t>
            </a:r>
            <a:r>
              <a:rPr kumimoji="1" lang="ja-JP" altLang="en-US" sz="1400" dirty="0"/>
              <a:t>座標への抗力、力を測定、出力</a:t>
            </a:r>
            <a:endParaRPr kumimoji="1" lang="en-US" altLang="ja-JP" sz="1400" dirty="0"/>
          </a:p>
          <a:p>
            <a:r>
              <a:rPr lang="ja-JP" altLang="en-US" sz="1400" dirty="0"/>
              <a:t>リスト</a:t>
            </a:r>
            <a:r>
              <a:rPr lang="en-US" altLang="ja-JP" sz="1400" dirty="0"/>
              <a:t>B</a:t>
            </a:r>
            <a:r>
              <a:rPr lang="ja-JP" altLang="en-US" sz="1400" dirty="0"/>
              <a:t>初期化</a:t>
            </a:r>
            <a:endParaRPr lang="en-US" altLang="ja-JP" sz="1400" dirty="0"/>
          </a:p>
          <a:p>
            <a:r>
              <a:rPr kumimoji="1" lang="en-US" altLang="ja-JP" sz="1400" dirty="0"/>
              <a:t>T:true</a:t>
            </a:r>
          </a:p>
          <a:p>
            <a:r>
              <a:rPr lang="en-US" altLang="ja-JP" sz="1400" dirty="0"/>
              <a:t>Pos</a:t>
            </a:r>
            <a:r>
              <a:rPr lang="ja-JP" altLang="en-US" sz="1400" dirty="0"/>
              <a:t>接触座標</a:t>
            </a:r>
            <a:r>
              <a:rPr lang="en-US" altLang="ja-JP" sz="1400" dirty="0"/>
              <a:t>(local)</a:t>
            </a:r>
            <a:r>
              <a:rPr lang="ja-JP" altLang="en-US" sz="1400" dirty="0"/>
              <a:t>保持</a:t>
            </a:r>
            <a:endParaRPr lang="en-US" altLang="ja-JP" sz="1400" dirty="0"/>
          </a:p>
          <a:p>
            <a:r>
              <a:rPr kumimoji="1" lang="en-US" altLang="ja-JP" sz="1400" dirty="0" err="1"/>
              <a:t>Wpos</a:t>
            </a:r>
            <a:r>
              <a:rPr kumimoji="1" lang="en-US" altLang="ja-JP" sz="1400" dirty="0"/>
              <a:t>(w</a:t>
            </a:r>
            <a:r>
              <a:rPr lang="en-US" altLang="ja-JP" sz="1400" dirty="0"/>
              <a:t>orld)</a:t>
            </a:r>
            <a:r>
              <a:rPr lang="ja-JP" altLang="en-US" sz="1400" dirty="0"/>
              <a:t>保持</a:t>
            </a:r>
            <a:endParaRPr kumimoji="1" lang="en-US" altLang="ja-JP" sz="1400" dirty="0"/>
          </a:p>
        </p:txBody>
      </p:sp>
      <p:sp>
        <p:nvSpPr>
          <p:cNvPr id="55" name="矢印: 下カーブ 54">
            <a:extLst>
              <a:ext uri="{FF2B5EF4-FFF2-40B4-BE49-F238E27FC236}">
                <a16:creationId xmlns:a16="http://schemas.microsoft.com/office/drawing/2014/main" id="{0FD30C5A-4401-DD18-4BAD-E1AED1B59939}"/>
              </a:ext>
            </a:extLst>
          </p:cNvPr>
          <p:cNvSpPr/>
          <p:nvPr/>
        </p:nvSpPr>
        <p:spPr>
          <a:xfrm rot="16200000">
            <a:off x="-640893" y="5135170"/>
            <a:ext cx="2042481" cy="27066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矢印: 右 56">
            <a:extLst>
              <a:ext uri="{FF2B5EF4-FFF2-40B4-BE49-F238E27FC236}">
                <a16:creationId xmlns:a16="http://schemas.microsoft.com/office/drawing/2014/main" id="{536F97DF-17EC-C6B5-C919-7BDBDBD0DC40}"/>
              </a:ext>
            </a:extLst>
          </p:cNvPr>
          <p:cNvSpPr/>
          <p:nvPr/>
        </p:nvSpPr>
        <p:spPr>
          <a:xfrm>
            <a:off x="2324082" y="4249264"/>
            <a:ext cx="1225354" cy="21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矢印: 右 57">
            <a:extLst>
              <a:ext uri="{FF2B5EF4-FFF2-40B4-BE49-F238E27FC236}">
                <a16:creationId xmlns:a16="http://schemas.microsoft.com/office/drawing/2014/main" id="{ABB4C6E5-FB1E-7BFC-D33B-15E7CD612DC4}"/>
              </a:ext>
            </a:extLst>
          </p:cNvPr>
          <p:cNvSpPr/>
          <p:nvPr/>
        </p:nvSpPr>
        <p:spPr>
          <a:xfrm rot="5400000">
            <a:off x="4389737" y="6010682"/>
            <a:ext cx="301985" cy="21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右 58">
            <a:extLst>
              <a:ext uri="{FF2B5EF4-FFF2-40B4-BE49-F238E27FC236}">
                <a16:creationId xmlns:a16="http://schemas.microsoft.com/office/drawing/2014/main" id="{8D047B5A-DD8C-B67E-429B-0423208E8E37}"/>
              </a:ext>
            </a:extLst>
          </p:cNvPr>
          <p:cNvSpPr/>
          <p:nvPr/>
        </p:nvSpPr>
        <p:spPr>
          <a:xfrm rot="5400000">
            <a:off x="1128405" y="5512246"/>
            <a:ext cx="464720" cy="21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FB53DD42-4955-657C-FAD1-26B6E7B79DD5}"/>
              </a:ext>
            </a:extLst>
          </p:cNvPr>
          <p:cNvSpPr txBox="1"/>
          <p:nvPr/>
        </p:nvSpPr>
        <p:spPr>
          <a:xfrm>
            <a:off x="635901" y="5921195"/>
            <a:ext cx="1616406"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XXXCollider</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接触地点取得</a:t>
            </a:r>
            <a:endPar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リスト</a:t>
            </a: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保持</a:t>
            </a:r>
            <a:endParaRPr kumimoji="1" lang="ja-JP" altLang="en-US" dirty="0"/>
          </a:p>
        </p:txBody>
      </p:sp>
      <p:sp>
        <p:nvSpPr>
          <p:cNvPr id="61" name="テキスト ボックス 60">
            <a:extLst>
              <a:ext uri="{FF2B5EF4-FFF2-40B4-BE49-F238E27FC236}">
                <a16:creationId xmlns:a16="http://schemas.microsoft.com/office/drawing/2014/main" id="{53A6F2DF-5949-5C3C-71FB-F95AF172044E}"/>
              </a:ext>
            </a:extLst>
          </p:cNvPr>
          <p:cNvSpPr txBox="1"/>
          <p:nvPr/>
        </p:nvSpPr>
        <p:spPr>
          <a:xfrm>
            <a:off x="3904223" y="6291745"/>
            <a:ext cx="1616406" cy="8002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XXXCollider</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接触地点取得</a:t>
            </a:r>
            <a:endPar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リスト</a:t>
            </a:r>
            <a:r>
              <a:rPr kumimoji="1" lang="en-US" altLang="ja-JP"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a:t>
            </a:r>
            <a:r>
              <a:rPr kumimoji="1" lang="ja-JP" altLang="en-US" sz="14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保持</a:t>
            </a:r>
            <a:endParaRPr kumimoji="1" lang="ja-JP" altLang="en-US" dirty="0"/>
          </a:p>
        </p:txBody>
      </p:sp>
      <p:sp>
        <p:nvSpPr>
          <p:cNvPr id="62" name="矢印: 右 61">
            <a:extLst>
              <a:ext uri="{FF2B5EF4-FFF2-40B4-BE49-F238E27FC236}">
                <a16:creationId xmlns:a16="http://schemas.microsoft.com/office/drawing/2014/main" id="{C5CCEB3A-27F9-53DE-FC39-0E9D97DEF434}"/>
              </a:ext>
            </a:extLst>
          </p:cNvPr>
          <p:cNvSpPr/>
          <p:nvPr/>
        </p:nvSpPr>
        <p:spPr>
          <a:xfrm rot="17569356">
            <a:off x="5127705" y="5546203"/>
            <a:ext cx="1721140" cy="216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id="{44FB0551-AC5A-41FE-EEFF-CC156DE317FC}"/>
              </a:ext>
            </a:extLst>
          </p:cNvPr>
          <p:cNvSpPr txBox="1"/>
          <p:nvPr/>
        </p:nvSpPr>
        <p:spPr>
          <a:xfrm>
            <a:off x="6559279" y="4164255"/>
            <a:ext cx="2081814" cy="2739211"/>
          </a:xfrm>
          <a:prstGeom prst="rect">
            <a:avLst/>
          </a:prstGeom>
          <a:noFill/>
        </p:spPr>
        <p:txBody>
          <a:bodyPr wrap="square" rtlCol="0">
            <a:spAutoFit/>
          </a:bodyPr>
          <a:lstStyle/>
          <a:p>
            <a:r>
              <a:rPr kumimoji="1" lang="en-US" altLang="ja-JP" dirty="0"/>
              <a:t>Fixed Update</a:t>
            </a:r>
          </a:p>
          <a:p>
            <a:r>
              <a:rPr lang="ja-JP" altLang="en-US" sz="1400" dirty="0"/>
              <a:t>・</a:t>
            </a:r>
            <a:r>
              <a:rPr lang="en-US" altLang="ja-JP" sz="1400" dirty="0"/>
              <a:t>T</a:t>
            </a:r>
            <a:r>
              <a:rPr lang="ja-JP" altLang="en-US" sz="1400" dirty="0"/>
              <a:t>フラグ処理</a:t>
            </a:r>
            <a:endParaRPr lang="en-US" altLang="ja-JP" sz="1400" dirty="0"/>
          </a:p>
          <a:p>
            <a:r>
              <a:rPr lang="ja-JP" altLang="en-US" sz="1400" dirty="0"/>
              <a:t>物体移動量計算</a:t>
            </a:r>
            <a:endParaRPr lang="en-US" altLang="ja-JP" sz="1400" dirty="0"/>
          </a:p>
          <a:p>
            <a:r>
              <a:rPr lang="en-US" altLang="ja-JP" sz="1400" dirty="0"/>
              <a:t>Pos(world</a:t>
            </a:r>
            <a:r>
              <a:rPr lang="ja-JP" altLang="en-US" sz="1400" dirty="0"/>
              <a:t>変換</a:t>
            </a:r>
            <a:r>
              <a:rPr lang="en-US" altLang="ja-JP" sz="1400" dirty="0"/>
              <a:t>)-</a:t>
            </a:r>
            <a:r>
              <a:rPr lang="en-US" altLang="ja-JP" sz="1400" dirty="0" err="1"/>
              <a:t>wpos</a:t>
            </a:r>
            <a:endParaRPr lang="en-US" altLang="ja-JP" sz="1400" dirty="0"/>
          </a:p>
          <a:p>
            <a:r>
              <a:rPr lang="ja-JP" altLang="en-US" sz="1400" dirty="0"/>
              <a:t>移動量から</a:t>
            </a:r>
            <a:r>
              <a:rPr lang="en-US" altLang="ja-JP" sz="1400" dirty="0"/>
              <a:t>force</a:t>
            </a:r>
            <a:r>
              <a:rPr lang="ja-JP" altLang="en-US" sz="1400" dirty="0"/>
              <a:t>測定</a:t>
            </a:r>
            <a:endParaRPr lang="en-US" altLang="ja-JP" sz="1400" dirty="0"/>
          </a:p>
          <a:p>
            <a:r>
              <a:rPr lang="ja-JP" altLang="en-US" sz="1400" dirty="0"/>
              <a:t>リスト</a:t>
            </a:r>
            <a:r>
              <a:rPr lang="en-US" altLang="ja-JP" sz="1400" dirty="0"/>
              <a:t>A</a:t>
            </a:r>
            <a:r>
              <a:rPr lang="ja-JP" altLang="en-US" sz="1400" dirty="0"/>
              <a:t>に</a:t>
            </a:r>
            <a:r>
              <a:rPr lang="en-US" altLang="ja-JP" sz="1400" dirty="0"/>
              <a:t>Add(</a:t>
            </a:r>
            <a:r>
              <a:rPr lang="en-US" altLang="ja-JP" sz="1400" dirty="0" err="1"/>
              <a:t>force,wpos</a:t>
            </a:r>
            <a:r>
              <a:rPr lang="en-US" altLang="ja-JP" sz="1400" dirty="0"/>
              <a:t>)</a:t>
            </a:r>
          </a:p>
          <a:p>
            <a:r>
              <a:rPr lang="ja-JP" altLang="en-US" sz="1400" dirty="0"/>
              <a:t>・</a:t>
            </a:r>
            <a:r>
              <a:rPr lang="en-US" altLang="ja-JP" sz="1400" dirty="0"/>
              <a:t>T</a:t>
            </a:r>
            <a:r>
              <a:rPr lang="ja-JP" altLang="en-US" sz="1400" dirty="0"/>
              <a:t>フラグ処理後</a:t>
            </a:r>
            <a:endParaRPr lang="en-US" altLang="ja-JP" sz="1400" dirty="0"/>
          </a:p>
          <a:p>
            <a:r>
              <a:rPr lang="ja-JP" altLang="en-US" sz="1400" dirty="0"/>
              <a:t>接触地点の合力計算</a:t>
            </a:r>
            <a:endParaRPr lang="en-US" altLang="ja-JP" sz="1400" dirty="0"/>
          </a:p>
          <a:p>
            <a:r>
              <a:rPr lang="ja-JP" altLang="en-US" sz="1400" dirty="0"/>
              <a:t>座標、位置変更</a:t>
            </a:r>
            <a:endParaRPr lang="en-US" altLang="ja-JP" sz="1400" dirty="0"/>
          </a:p>
          <a:p>
            <a:r>
              <a:rPr lang="ja-JP" altLang="en-US" sz="1400" dirty="0"/>
              <a:t>リスト</a:t>
            </a:r>
            <a:r>
              <a:rPr lang="en-US" altLang="ja-JP" sz="1400" dirty="0"/>
              <a:t>B</a:t>
            </a:r>
            <a:r>
              <a:rPr lang="ja-JP" altLang="en-US" sz="1400" dirty="0"/>
              <a:t>に</a:t>
            </a:r>
            <a:r>
              <a:rPr lang="en-US" altLang="ja-JP" sz="1400" dirty="0"/>
              <a:t>A</a:t>
            </a:r>
            <a:r>
              <a:rPr lang="ja-JP" altLang="en-US" sz="1400" dirty="0"/>
              <a:t>コピー</a:t>
            </a:r>
            <a:endParaRPr lang="en-US" altLang="ja-JP" sz="1400" dirty="0"/>
          </a:p>
          <a:p>
            <a:r>
              <a:rPr lang="ja-JP" altLang="en-US" sz="1400" dirty="0"/>
              <a:t>リスト</a:t>
            </a:r>
            <a:r>
              <a:rPr lang="en-US" altLang="ja-JP" sz="1400" dirty="0"/>
              <a:t>A</a:t>
            </a:r>
            <a:r>
              <a:rPr lang="ja-JP" altLang="en-US" sz="1400" dirty="0"/>
              <a:t>初期化</a:t>
            </a:r>
            <a:endParaRPr lang="en-US" altLang="ja-JP" sz="1400" dirty="0"/>
          </a:p>
        </p:txBody>
      </p:sp>
      <p:sp>
        <p:nvSpPr>
          <p:cNvPr id="64" name="正方形/長方形 63">
            <a:extLst>
              <a:ext uri="{FF2B5EF4-FFF2-40B4-BE49-F238E27FC236}">
                <a16:creationId xmlns:a16="http://schemas.microsoft.com/office/drawing/2014/main" id="{A23E8CE6-A73B-E308-25C9-5209BB269F5B}"/>
              </a:ext>
            </a:extLst>
          </p:cNvPr>
          <p:cNvSpPr/>
          <p:nvPr/>
        </p:nvSpPr>
        <p:spPr>
          <a:xfrm rot="20949103">
            <a:off x="9632695" y="1777754"/>
            <a:ext cx="1563372" cy="110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D497A172-1954-0FCD-D364-EBC4D70D70E8}"/>
              </a:ext>
            </a:extLst>
          </p:cNvPr>
          <p:cNvSpPr/>
          <p:nvPr/>
        </p:nvSpPr>
        <p:spPr>
          <a:xfrm>
            <a:off x="9135626" y="3019158"/>
            <a:ext cx="2912067" cy="7956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8E8D7F0D-FB22-634D-EFAA-73AF720E6E93}"/>
              </a:ext>
            </a:extLst>
          </p:cNvPr>
          <p:cNvSpPr/>
          <p:nvPr/>
        </p:nvSpPr>
        <p:spPr>
          <a:xfrm>
            <a:off x="11252273" y="2257334"/>
            <a:ext cx="337092" cy="320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テキスト ボックス 66">
            <a:extLst>
              <a:ext uri="{FF2B5EF4-FFF2-40B4-BE49-F238E27FC236}">
                <a16:creationId xmlns:a16="http://schemas.microsoft.com/office/drawing/2014/main" id="{6547E3E6-4F8C-CCCD-CB5B-0ABEA5A3EE3C}"/>
              </a:ext>
            </a:extLst>
          </p:cNvPr>
          <p:cNvSpPr txBox="1"/>
          <p:nvPr/>
        </p:nvSpPr>
        <p:spPr>
          <a:xfrm>
            <a:off x="3549436" y="225591"/>
            <a:ext cx="1632614" cy="523220"/>
          </a:xfrm>
          <a:prstGeom prst="rect">
            <a:avLst/>
          </a:prstGeom>
          <a:noFill/>
        </p:spPr>
        <p:txBody>
          <a:bodyPr wrap="square" rtlCol="0">
            <a:spAutoFit/>
          </a:bodyPr>
          <a:lstStyle/>
          <a:p>
            <a:r>
              <a:rPr kumimoji="1" lang="en-US" altLang="ja-JP" sz="1400" dirty="0"/>
              <a:t>T:trigger</a:t>
            </a:r>
            <a:r>
              <a:rPr kumimoji="1" lang="ja-JP" altLang="en-US" sz="1400" dirty="0"/>
              <a:t>フラグ</a:t>
            </a:r>
            <a:endParaRPr kumimoji="1" lang="en-US" altLang="ja-JP" sz="1400" dirty="0"/>
          </a:p>
          <a:p>
            <a:r>
              <a:rPr lang="en-US" altLang="ja-JP" sz="1400" dirty="0"/>
              <a:t>C:Colidder</a:t>
            </a:r>
            <a:r>
              <a:rPr lang="ja-JP" altLang="en-US" sz="1400" dirty="0"/>
              <a:t>フラグ</a:t>
            </a:r>
            <a:endParaRPr lang="en-US" altLang="ja-JP" sz="1400" dirty="0"/>
          </a:p>
        </p:txBody>
      </p:sp>
      <p:sp>
        <p:nvSpPr>
          <p:cNvPr id="69" name="テキスト ボックス 68">
            <a:extLst>
              <a:ext uri="{FF2B5EF4-FFF2-40B4-BE49-F238E27FC236}">
                <a16:creationId xmlns:a16="http://schemas.microsoft.com/office/drawing/2014/main" id="{BEA70D41-E4D8-1815-8D2D-B037E15B3E8E}"/>
              </a:ext>
            </a:extLst>
          </p:cNvPr>
          <p:cNvSpPr txBox="1"/>
          <p:nvPr/>
        </p:nvSpPr>
        <p:spPr>
          <a:xfrm>
            <a:off x="6138785" y="225591"/>
            <a:ext cx="2890420" cy="954107"/>
          </a:xfrm>
          <a:prstGeom prst="rect">
            <a:avLst/>
          </a:prstGeom>
          <a:noFill/>
        </p:spPr>
        <p:txBody>
          <a:bodyPr wrap="square" rtlCol="0">
            <a:spAutoFit/>
          </a:bodyPr>
          <a:lstStyle/>
          <a:p>
            <a:r>
              <a:rPr lang="ja-JP" altLang="en-US" sz="1400" dirty="0"/>
              <a:t>変数</a:t>
            </a:r>
            <a:endParaRPr lang="en-US" altLang="ja-JP" sz="1400" dirty="0"/>
          </a:p>
          <a:p>
            <a:r>
              <a:rPr lang="en-US" altLang="ja-JP" sz="1400" dirty="0"/>
              <a:t>(Vector3,Vector3)  </a:t>
            </a:r>
            <a:r>
              <a:rPr lang="ja-JP" altLang="en-US" sz="1400" dirty="0"/>
              <a:t>リスト</a:t>
            </a:r>
            <a:r>
              <a:rPr lang="en-US" altLang="ja-JP" sz="1400" dirty="0"/>
              <a:t>A,B</a:t>
            </a:r>
          </a:p>
          <a:p>
            <a:r>
              <a:rPr lang="en-US" altLang="ja-JP" sz="1400" dirty="0"/>
              <a:t>Bool  T,C</a:t>
            </a:r>
          </a:p>
          <a:p>
            <a:r>
              <a:rPr lang="en-US" altLang="ja-JP" sz="1400" dirty="0"/>
              <a:t>Vector3  pos</a:t>
            </a:r>
            <a:r>
              <a:rPr lang="ja-JP" altLang="en-US" sz="1400" dirty="0"/>
              <a:t>　</a:t>
            </a:r>
            <a:r>
              <a:rPr lang="en-US" altLang="ja-JP" sz="1400" dirty="0" err="1"/>
              <a:t>wpos</a:t>
            </a:r>
            <a:endParaRPr lang="en-US" altLang="ja-JP" sz="1400" dirty="0"/>
          </a:p>
        </p:txBody>
      </p:sp>
    </p:spTree>
    <p:extLst>
      <p:ext uri="{BB962C8B-B14F-4D97-AF65-F5344CB8AC3E}">
        <p14:creationId xmlns:p14="http://schemas.microsoft.com/office/powerpoint/2010/main" val="30931831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5829</TotalTime>
  <Words>2780</Words>
  <Application>Microsoft Office PowerPoint</Application>
  <PresentationFormat>ワイド画面</PresentationFormat>
  <Paragraphs>489</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吉田 海杜@沖縄高専</dc:creator>
  <cp:lastModifiedBy>吉田 海杜@沖縄高専</cp:lastModifiedBy>
  <cp:revision>17</cp:revision>
  <dcterms:created xsi:type="dcterms:W3CDTF">2023-01-02T09:30:41Z</dcterms:created>
  <dcterms:modified xsi:type="dcterms:W3CDTF">2023-01-25T17:48:36Z</dcterms:modified>
</cp:coreProperties>
</file>