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8F511-679E-484E-B8E5-2C1D69774027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327A-BFD2-4A99-84C7-1798CD9A71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99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A949F-F685-A70C-BEEE-2807D59D6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0BF0A7-9BC0-AA91-95B1-FCB3F9938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7D6208-7EA1-3411-4EE1-47F0C217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DD3B2F-61D7-6477-CEE0-20184792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74D4F0-A662-9ACF-4F39-8AC36A06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3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65010-7E48-1B0D-67EA-0951DD2C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02839E-CF7E-6E93-7941-FD69F11C8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FB539C-EADA-7070-8784-25CE2799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B83D46-38AF-0494-C21C-570A4057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F519A0-0215-F943-AE7B-4B6CE24F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8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6947E1-D4D8-2EF4-B0DF-04C522D2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C8D1CD-0082-D634-7899-2003EE592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435DE-2EA4-9332-58D9-F9EBE22B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9B1A6-E0A6-BB40-5AB9-5F3C6C25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A2FDA-D4BA-B350-F19B-1697A23D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51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85140-9FA5-A244-B26E-35F740B8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7FADE0-F7C2-BC97-C5D6-367AC05D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1D99D-2965-1943-7914-07E3C7E5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8CECA9-894B-537F-5F2D-79B104D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102FF-41A8-E6BA-BD49-E734A99F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69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5A20A-901F-F9E3-7223-302B0DD0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7AD227-1F8A-E7F8-B1D7-952DE6E6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E06C57-83F7-7F44-AE39-A6A2B5EB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96672C-F71C-2EBC-80D6-56D2FB01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D58D8-97A1-4853-648C-F8088E1F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8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50EFE-7171-898D-2C8C-8CA289B5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8F5615-DE91-84B4-0CAA-9F431220B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CFDCF2-0E71-38E0-E482-094F8BAB5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7F7B3C-3B5A-572A-B252-DF5FAAC9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73F27-F4F0-91E7-F2A3-38A212C8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4574CA-180C-A98D-9E41-E043D40A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1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E14DF-4FC5-6967-24D8-8FEC8101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0176A2-F47D-5166-0EF5-34715D84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485D5B-6550-9303-478C-69E8C90A2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B178D9-FFE7-9C57-3716-3090D7886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E3F0AA-4B2D-F5D2-EB7B-787DEED1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4AF3F4-D822-249C-42D8-28C609AC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65FE07-54FE-82B0-5E30-9E24F2BA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0AB201-BE0A-7209-6129-33EEB9A3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78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77956-55A9-00AE-1B55-0BACDA43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C20555-A356-10B9-FABB-773C2C6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E0A165-A046-9A97-EC34-7B59F5E2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644316-D2CC-0E7D-863C-7FA53C37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9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ABDC68-3456-7E6C-2048-48CDA219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87C5F7-B202-4B92-4FF9-AF59D31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B88577-147D-A7AB-D275-2250E0D9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81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C564D-8FA7-5792-F67D-CD6BA6A4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431076-302C-7DF1-03C6-A41DF6BB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484CE4-A802-3CF6-567B-0AA8F3629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7A3707-B213-CBC7-3117-7F774F81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C86A6B-1CD4-0E02-6D49-DFB39185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2F7EAE-E746-CF4B-D6FF-1CA3EB33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27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5AF92-FBDE-4A64-9D40-7CD2F8A8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DC0E74-A698-CA9A-B5B0-0553BBF93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357FF7-0BFF-05B3-AD2D-63B685A70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C557DC-0F23-9ABC-6DBE-9CB1C8C5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4167EF-C1EB-F476-B86B-4CEC068F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09032-25B1-9BFB-3897-9B914B82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62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17C072-0AE2-6D49-BE6B-4E98C4ED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749FE4-0C54-8D16-1CA3-14206A80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D104C-D9A8-60F9-1F80-A6A7D2401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3078-1B0D-47BB-9ECB-AD743DDD2CE9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803330-2E88-B9C2-916E-B8BC5B7F7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ABDED4-0DAE-C399-727E-ACC5396CA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4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87E3CC-5829-D479-58C2-8AF462F81C57}"/>
              </a:ext>
            </a:extLst>
          </p:cNvPr>
          <p:cNvSpPr/>
          <p:nvPr/>
        </p:nvSpPr>
        <p:spPr>
          <a:xfrm>
            <a:off x="642215" y="3134825"/>
            <a:ext cx="2037229" cy="166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2FFEF-82A8-1A13-3B2B-3DED2DB4CA97}"/>
              </a:ext>
            </a:extLst>
          </p:cNvPr>
          <p:cNvSpPr txBox="1"/>
          <p:nvPr/>
        </p:nvSpPr>
        <p:spPr>
          <a:xfrm>
            <a:off x="146725" y="133487"/>
            <a:ext cx="302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物体が保持する情報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737E663-0A62-1310-19BF-6AF9414B0E84}"/>
              </a:ext>
            </a:extLst>
          </p:cNvPr>
          <p:cNvCxnSpPr/>
          <p:nvPr/>
        </p:nvCxnSpPr>
        <p:spPr>
          <a:xfrm>
            <a:off x="1660829" y="3968542"/>
            <a:ext cx="0" cy="51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C4C5A8-2F38-0DAB-44D7-FB50FAA11466}"/>
              </a:ext>
            </a:extLst>
          </p:cNvPr>
          <p:cNvSpPr txBox="1"/>
          <p:nvPr/>
        </p:nvSpPr>
        <p:spPr>
          <a:xfrm>
            <a:off x="1248463" y="3701246"/>
            <a:ext cx="1047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重力（力）</a:t>
            </a:r>
            <a:endParaRPr kumimoji="1" lang="ja-JP" altLang="en-US" sz="12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25295BC-F91A-7F01-209E-9873BB678FF8}"/>
              </a:ext>
            </a:extLst>
          </p:cNvPr>
          <p:cNvCxnSpPr>
            <a:cxnSpLocks/>
          </p:cNvCxnSpPr>
          <p:nvPr/>
        </p:nvCxnSpPr>
        <p:spPr>
          <a:xfrm>
            <a:off x="2376623" y="2227344"/>
            <a:ext cx="0" cy="90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2E169F-0F55-36D5-B839-5956BBAA835C}"/>
              </a:ext>
            </a:extLst>
          </p:cNvPr>
          <p:cNvSpPr txBox="1"/>
          <p:nvPr/>
        </p:nvSpPr>
        <p:spPr>
          <a:xfrm>
            <a:off x="2982265" y="2227344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接触している物体の情報（法線）</a:t>
            </a:r>
            <a:endParaRPr kumimoji="1" lang="en-US" altLang="ja-JP" sz="1400" dirty="0"/>
          </a:p>
          <a:p>
            <a:r>
              <a:rPr kumimoji="1" lang="ja-JP" altLang="en-US" sz="1100" dirty="0"/>
              <a:t>・接触点に与える力</a:t>
            </a:r>
            <a:endParaRPr kumimoji="1" lang="en-US" altLang="ja-JP" sz="1100" dirty="0"/>
          </a:p>
          <a:p>
            <a:r>
              <a:rPr lang="ja-JP" altLang="en-US" sz="1100" dirty="0"/>
              <a:t>・接触点に与えるブレーキ</a:t>
            </a:r>
            <a:endParaRPr kumimoji="1" lang="en-US" altLang="ja-JP" sz="11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9A2958-FCA8-086A-E3DD-5CCF3B45451C}"/>
              </a:ext>
            </a:extLst>
          </p:cNvPr>
          <p:cNvSpPr txBox="1"/>
          <p:nvPr/>
        </p:nvSpPr>
        <p:spPr>
          <a:xfrm>
            <a:off x="1908093" y="1514716"/>
            <a:ext cx="219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固定なし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11DF5B-AE04-7548-6CF7-D43FC9D20130}"/>
              </a:ext>
            </a:extLst>
          </p:cNvPr>
          <p:cNvSpPr/>
          <p:nvPr/>
        </p:nvSpPr>
        <p:spPr>
          <a:xfrm>
            <a:off x="5839436" y="3134825"/>
            <a:ext cx="2037229" cy="166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13ACF10-7396-54EE-196D-C9469BD29FA6}"/>
              </a:ext>
            </a:extLst>
          </p:cNvPr>
          <p:cNvSpPr txBox="1"/>
          <p:nvPr/>
        </p:nvSpPr>
        <p:spPr>
          <a:xfrm>
            <a:off x="7152815" y="1560882"/>
            <a:ext cx="450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固定あり（めんどいので全固定の場合）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C221A13-DEED-E930-B5CD-DAEF74A98CA7}"/>
              </a:ext>
            </a:extLst>
          </p:cNvPr>
          <p:cNvCxnSpPr>
            <a:cxnSpLocks/>
          </p:cNvCxnSpPr>
          <p:nvPr/>
        </p:nvCxnSpPr>
        <p:spPr>
          <a:xfrm flipV="1">
            <a:off x="7101444" y="3134825"/>
            <a:ext cx="472400" cy="469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19A3AA1-0C06-60C5-FCA6-1A103B0C0699}"/>
              </a:ext>
            </a:extLst>
          </p:cNvPr>
          <p:cNvSpPr txBox="1"/>
          <p:nvPr/>
        </p:nvSpPr>
        <p:spPr>
          <a:xfrm>
            <a:off x="7152815" y="3579408"/>
            <a:ext cx="2743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接触している物体への情報</a:t>
            </a:r>
            <a:endParaRPr kumimoji="1" lang="en-US" altLang="ja-JP" sz="1400" dirty="0"/>
          </a:p>
          <a:p>
            <a:r>
              <a:rPr lang="ja-JP" altLang="en-US" sz="1100" dirty="0"/>
              <a:t>・接触点に与えるブレーキ</a:t>
            </a:r>
            <a:endParaRPr kumimoji="1" lang="en-US" altLang="ja-JP" sz="11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C77E7DE-1213-7D6A-273A-BF451FB34323}"/>
              </a:ext>
            </a:extLst>
          </p:cNvPr>
          <p:cNvCxnSpPr>
            <a:cxnSpLocks/>
          </p:cNvCxnSpPr>
          <p:nvPr/>
        </p:nvCxnSpPr>
        <p:spPr>
          <a:xfrm flipV="1">
            <a:off x="2376623" y="3134825"/>
            <a:ext cx="0" cy="566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EC350D-06BF-0102-F6E4-41AD8209A3F0}"/>
              </a:ext>
            </a:extLst>
          </p:cNvPr>
          <p:cNvSpPr txBox="1"/>
          <p:nvPr/>
        </p:nvSpPr>
        <p:spPr>
          <a:xfrm>
            <a:off x="2381326" y="3723176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接触している物体への情報（法線）</a:t>
            </a:r>
            <a:endParaRPr kumimoji="1" lang="en-US" altLang="ja-JP" sz="1400" dirty="0"/>
          </a:p>
          <a:p>
            <a:r>
              <a:rPr kumimoji="1" lang="ja-JP" altLang="en-US" sz="1100" dirty="0"/>
              <a:t>・接触点に与える力</a:t>
            </a:r>
            <a:endParaRPr kumimoji="1" lang="en-US" altLang="ja-JP" sz="1100" dirty="0"/>
          </a:p>
          <a:p>
            <a:r>
              <a:rPr lang="ja-JP" altLang="en-US" sz="1100" dirty="0"/>
              <a:t>・接触点に与えるブレーキ</a:t>
            </a:r>
            <a:endParaRPr kumimoji="1" lang="en-US" altLang="ja-JP" sz="11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DDA8B35-5961-3392-2E6A-107B16641FF4}"/>
              </a:ext>
            </a:extLst>
          </p:cNvPr>
          <p:cNvSpPr/>
          <p:nvPr/>
        </p:nvSpPr>
        <p:spPr>
          <a:xfrm>
            <a:off x="9547761" y="5102492"/>
            <a:ext cx="932213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28711AC-2CDA-01C9-0166-FBF4E74B74D5}"/>
              </a:ext>
            </a:extLst>
          </p:cNvPr>
          <p:cNvSpPr/>
          <p:nvPr/>
        </p:nvSpPr>
        <p:spPr>
          <a:xfrm>
            <a:off x="7876666" y="5898139"/>
            <a:ext cx="3862092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B8D2C2E-B8EA-F64A-5B6C-F6459C51A3AB}"/>
              </a:ext>
            </a:extLst>
          </p:cNvPr>
          <p:cNvSpPr/>
          <p:nvPr/>
        </p:nvSpPr>
        <p:spPr>
          <a:xfrm rot="2758962">
            <a:off x="8861391" y="5089094"/>
            <a:ext cx="512168" cy="701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37038A-E7B4-B887-9504-DE579AA09859}"/>
              </a:ext>
            </a:extLst>
          </p:cNvPr>
          <p:cNvCxnSpPr>
            <a:cxnSpLocks/>
          </p:cNvCxnSpPr>
          <p:nvPr/>
        </p:nvCxnSpPr>
        <p:spPr>
          <a:xfrm>
            <a:off x="9167751" y="5385460"/>
            <a:ext cx="3800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0E51CA3-0BB7-736A-7AD6-38D561212B50}"/>
              </a:ext>
            </a:extLst>
          </p:cNvPr>
          <p:cNvCxnSpPr/>
          <p:nvPr/>
        </p:nvCxnSpPr>
        <p:spPr>
          <a:xfrm>
            <a:off x="2025522" y="3134825"/>
            <a:ext cx="702202" cy="0"/>
          </a:xfrm>
          <a:prstGeom prst="straightConnector1">
            <a:avLst/>
          </a:prstGeom>
          <a:ln w="2222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858A11-0ACD-147D-CD78-8E98F4F55D21}"/>
              </a:ext>
            </a:extLst>
          </p:cNvPr>
          <p:cNvSpPr txBox="1"/>
          <p:nvPr/>
        </p:nvSpPr>
        <p:spPr>
          <a:xfrm>
            <a:off x="243445" y="2726898"/>
            <a:ext cx="18819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接触位置の摩擦情報（法線に直角）</a:t>
            </a:r>
            <a:endParaRPr lang="en-US" altLang="ja-JP" sz="1400" dirty="0"/>
          </a:p>
          <a:p>
            <a:r>
              <a:rPr lang="ja-JP" altLang="en-US" sz="1100" dirty="0"/>
              <a:t>・接触点に与える力</a:t>
            </a:r>
            <a:endParaRPr lang="en-US" altLang="ja-JP" sz="1100" dirty="0"/>
          </a:p>
          <a:p>
            <a:r>
              <a:rPr lang="ja-JP" altLang="en-US" sz="1100" dirty="0"/>
              <a:t>・接触点に与えるブレーキ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9658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2FFEF-82A8-1A13-3B2B-3DED2DB4CA97}"/>
              </a:ext>
            </a:extLst>
          </p:cNvPr>
          <p:cNvSpPr txBox="1"/>
          <p:nvPr/>
        </p:nvSpPr>
        <p:spPr>
          <a:xfrm>
            <a:off x="145649" y="171160"/>
            <a:ext cx="237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情報の計算方法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544E60-616C-8070-6355-98BE4FDBFCFE}"/>
              </a:ext>
            </a:extLst>
          </p:cNvPr>
          <p:cNvSpPr/>
          <p:nvPr/>
        </p:nvSpPr>
        <p:spPr>
          <a:xfrm>
            <a:off x="1007123" y="2762188"/>
            <a:ext cx="1563372" cy="110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CD5DA31-215D-7826-B6F3-757E14F424CC}"/>
              </a:ext>
            </a:extLst>
          </p:cNvPr>
          <p:cNvCxnSpPr>
            <a:cxnSpLocks/>
          </p:cNvCxnSpPr>
          <p:nvPr/>
        </p:nvCxnSpPr>
        <p:spPr>
          <a:xfrm flipH="1">
            <a:off x="2493305" y="2184921"/>
            <a:ext cx="381293" cy="577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6658D4F-8C1C-91D7-7582-26F84F116C48}"/>
              </a:ext>
            </a:extLst>
          </p:cNvPr>
          <p:cNvSpPr/>
          <p:nvPr/>
        </p:nvSpPr>
        <p:spPr>
          <a:xfrm>
            <a:off x="1007123" y="4657760"/>
            <a:ext cx="1563372" cy="110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25E5B05-7D51-9277-B7F2-2426629BAFC5}"/>
              </a:ext>
            </a:extLst>
          </p:cNvPr>
          <p:cNvCxnSpPr>
            <a:cxnSpLocks/>
          </p:cNvCxnSpPr>
          <p:nvPr/>
        </p:nvCxnSpPr>
        <p:spPr>
          <a:xfrm>
            <a:off x="2493305" y="3996233"/>
            <a:ext cx="0" cy="64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3B59E97-4F06-62E0-D440-DCC0EC8073F2}"/>
              </a:ext>
            </a:extLst>
          </p:cNvPr>
          <p:cNvCxnSpPr>
            <a:cxnSpLocks/>
          </p:cNvCxnSpPr>
          <p:nvPr/>
        </p:nvCxnSpPr>
        <p:spPr>
          <a:xfrm flipH="1">
            <a:off x="2113808" y="4637240"/>
            <a:ext cx="37949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54F5AA8-1A29-7F12-8FAA-A924C384F156}"/>
              </a:ext>
            </a:extLst>
          </p:cNvPr>
          <p:cNvSpPr txBox="1"/>
          <p:nvPr/>
        </p:nvSpPr>
        <p:spPr>
          <a:xfrm>
            <a:off x="427254" y="1000234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接触情報の分割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AF31050-3607-DD3A-F48D-0BE3D79272E7}"/>
              </a:ext>
            </a:extLst>
          </p:cNvPr>
          <p:cNvSpPr txBox="1"/>
          <p:nvPr/>
        </p:nvSpPr>
        <p:spPr>
          <a:xfrm>
            <a:off x="2874598" y="1897138"/>
            <a:ext cx="30127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接触している物体の情報</a:t>
            </a:r>
            <a:endParaRPr kumimoji="1" lang="en-US" altLang="ja-JP" sz="1400" dirty="0"/>
          </a:p>
          <a:p>
            <a:r>
              <a:rPr kumimoji="1" lang="ja-JP" altLang="en-US" sz="1100" dirty="0"/>
              <a:t>・接触点に与える力</a:t>
            </a:r>
            <a:endParaRPr kumimoji="1" lang="en-US" altLang="ja-JP" sz="1100" dirty="0"/>
          </a:p>
          <a:p>
            <a:r>
              <a:rPr lang="ja-JP" altLang="en-US" sz="1100" dirty="0"/>
              <a:t>・接触点に与えるブレーキ</a:t>
            </a:r>
            <a:endParaRPr lang="en-US" altLang="ja-JP" sz="1100" dirty="0"/>
          </a:p>
          <a:p>
            <a:r>
              <a:rPr kumimoji="1" lang="ja-JP" altLang="en-US" sz="1100" dirty="0"/>
              <a:t>・方向ベクトル</a:t>
            </a:r>
            <a:endParaRPr kumimoji="1" lang="en-US" altLang="ja-JP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7A44DB6-9EEA-076C-F7E9-447D7D15F0E7}"/>
              </a:ext>
            </a:extLst>
          </p:cNvPr>
          <p:cNvSpPr txBox="1"/>
          <p:nvPr/>
        </p:nvSpPr>
        <p:spPr>
          <a:xfrm>
            <a:off x="2731771" y="3876945"/>
            <a:ext cx="285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接触している物体の情報（法線</a:t>
            </a:r>
            <a:endParaRPr kumimoji="1" lang="en-US" altLang="ja-JP" sz="1400" dirty="0"/>
          </a:p>
          <a:p>
            <a:r>
              <a:rPr kumimoji="1" lang="ja-JP" altLang="en-US" sz="1100" dirty="0"/>
              <a:t>・接触点に与える力</a:t>
            </a:r>
            <a:endParaRPr kumimoji="1" lang="en-US" altLang="ja-JP" sz="1100" dirty="0"/>
          </a:p>
          <a:p>
            <a:r>
              <a:rPr lang="ja-JP" altLang="en-US" sz="1100" dirty="0"/>
              <a:t>・接触点に与えるブレーキ</a:t>
            </a:r>
            <a:endParaRPr lang="en-US" altLang="ja-JP" sz="11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3A14E39-84DD-6983-53BF-5FE06316B92B}"/>
              </a:ext>
            </a:extLst>
          </p:cNvPr>
          <p:cNvSpPr txBox="1"/>
          <p:nvPr/>
        </p:nvSpPr>
        <p:spPr>
          <a:xfrm>
            <a:off x="140158" y="4783143"/>
            <a:ext cx="320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接触している物体の情報（法線に直角</a:t>
            </a:r>
            <a:endParaRPr kumimoji="1" lang="en-US" altLang="ja-JP" sz="1400" dirty="0"/>
          </a:p>
          <a:p>
            <a:r>
              <a:rPr kumimoji="1" lang="ja-JP" altLang="en-US" sz="1100" dirty="0"/>
              <a:t>・接触点に与える力</a:t>
            </a:r>
            <a:endParaRPr kumimoji="1" lang="en-US" altLang="ja-JP" sz="1100" dirty="0"/>
          </a:p>
          <a:p>
            <a:r>
              <a:rPr lang="ja-JP" altLang="en-US" sz="1100" dirty="0"/>
              <a:t>・接触点に与えるブレーキ</a:t>
            </a:r>
            <a:endParaRPr lang="en-US" altLang="ja-JP" sz="11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52B13A-F977-D62B-928D-BBDADC1D75FA}"/>
              </a:ext>
            </a:extLst>
          </p:cNvPr>
          <p:cNvSpPr/>
          <p:nvPr/>
        </p:nvSpPr>
        <p:spPr>
          <a:xfrm>
            <a:off x="5839436" y="3134825"/>
            <a:ext cx="2037229" cy="166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DC191B-E40A-F13E-C3E9-5E5910A111FB}"/>
              </a:ext>
            </a:extLst>
          </p:cNvPr>
          <p:cNvSpPr txBox="1"/>
          <p:nvPr/>
        </p:nvSpPr>
        <p:spPr>
          <a:xfrm>
            <a:off x="7152815" y="1560882"/>
            <a:ext cx="450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固定あり（めんどいので全固定の場合）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A30FAAA-AD1E-6867-523B-1178832E64D6}"/>
              </a:ext>
            </a:extLst>
          </p:cNvPr>
          <p:cNvCxnSpPr>
            <a:cxnSpLocks/>
          </p:cNvCxnSpPr>
          <p:nvPr/>
        </p:nvCxnSpPr>
        <p:spPr>
          <a:xfrm flipV="1">
            <a:off x="7101444" y="3134825"/>
            <a:ext cx="472400" cy="469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22730E-E310-A1D9-C9C9-03B2E5C6F884}"/>
              </a:ext>
            </a:extLst>
          </p:cNvPr>
          <p:cNvSpPr txBox="1"/>
          <p:nvPr/>
        </p:nvSpPr>
        <p:spPr>
          <a:xfrm>
            <a:off x="7152815" y="3579408"/>
            <a:ext cx="2743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接触している物体への情報</a:t>
            </a:r>
            <a:endParaRPr kumimoji="1" lang="en-US" altLang="ja-JP" sz="1400" dirty="0"/>
          </a:p>
          <a:p>
            <a:r>
              <a:rPr lang="ja-JP" altLang="en-US" sz="1100" dirty="0"/>
              <a:t>・接触点に与えるブレーキ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94410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2FFEF-82A8-1A13-3B2B-3DED2DB4CA97}"/>
              </a:ext>
            </a:extLst>
          </p:cNvPr>
          <p:cNvSpPr txBox="1"/>
          <p:nvPr/>
        </p:nvSpPr>
        <p:spPr>
          <a:xfrm>
            <a:off x="145649" y="171160"/>
            <a:ext cx="237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情報の計算方法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909C48-6006-F758-5206-57B288B84234}"/>
              </a:ext>
            </a:extLst>
          </p:cNvPr>
          <p:cNvSpPr txBox="1"/>
          <p:nvPr/>
        </p:nvSpPr>
        <p:spPr>
          <a:xfrm>
            <a:off x="6234546" y="54626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接触地点で送りあう情報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B451664-165A-9747-4030-79D1AD18B100}"/>
              </a:ext>
            </a:extLst>
          </p:cNvPr>
          <p:cNvSpPr/>
          <p:nvPr/>
        </p:nvSpPr>
        <p:spPr>
          <a:xfrm>
            <a:off x="1603257" y="2476064"/>
            <a:ext cx="1710046" cy="902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0138820-3A35-1887-9EF4-E3B2F40465EF}"/>
              </a:ext>
            </a:extLst>
          </p:cNvPr>
          <p:cNvSpPr/>
          <p:nvPr/>
        </p:nvSpPr>
        <p:spPr>
          <a:xfrm>
            <a:off x="392062" y="3431998"/>
            <a:ext cx="4132436" cy="59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A447610-E820-ED76-3D03-CE0F042FAFA7}"/>
              </a:ext>
            </a:extLst>
          </p:cNvPr>
          <p:cNvCxnSpPr>
            <a:cxnSpLocks/>
          </p:cNvCxnSpPr>
          <p:nvPr/>
        </p:nvCxnSpPr>
        <p:spPr>
          <a:xfrm>
            <a:off x="1413164" y="2929523"/>
            <a:ext cx="190093" cy="45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B4C829-E399-3382-E62B-F84F845B0FE8}"/>
              </a:ext>
            </a:extLst>
          </p:cNvPr>
          <p:cNvSpPr txBox="1"/>
          <p:nvPr/>
        </p:nvSpPr>
        <p:spPr>
          <a:xfrm>
            <a:off x="344385" y="2561134"/>
            <a:ext cx="1508166" cy="63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trigger</a:t>
            </a:r>
            <a:r>
              <a:rPr kumimoji="1" lang="ja-JP" altLang="en-US" dirty="0"/>
              <a:t>接触</a:t>
            </a:r>
            <a:endParaRPr kumimoji="1" lang="en-US" altLang="ja-JP" dirty="0"/>
          </a:p>
          <a:p>
            <a:r>
              <a:rPr kumimoji="1" lang="ja-JP" altLang="en-US" dirty="0"/>
              <a:t>（一点）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2C2D60F-E6EB-13D0-9540-33C10471ADA8}"/>
              </a:ext>
            </a:extLst>
          </p:cNvPr>
          <p:cNvSpPr/>
          <p:nvPr/>
        </p:nvSpPr>
        <p:spPr>
          <a:xfrm>
            <a:off x="1603257" y="4459243"/>
            <a:ext cx="1710046" cy="902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43143D7-9023-3B9B-C523-8BB74DEB475E}"/>
              </a:ext>
            </a:extLst>
          </p:cNvPr>
          <p:cNvSpPr/>
          <p:nvPr/>
        </p:nvSpPr>
        <p:spPr>
          <a:xfrm>
            <a:off x="392062" y="5415177"/>
            <a:ext cx="4132436" cy="59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D09357F-3BE3-29EA-F317-215A50CE79D4}"/>
              </a:ext>
            </a:extLst>
          </p:cNvPr>
          <p:cNvCxnSpPr>
            <a:cxnSpLocks/>
          </p:cNvCxnSpPr>
          <p:nvPr/>
        </p:nvCxnSpPr>
        <p:spPr>
          <a:xfrm>
            <a:off x="1413164" y="4912702"/>
            <a:ext cx="190093" cy="45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582C7B7-B91C-19CB-E631-06D29DA6ED3C}"/>
              </a:ext>
            </a:extLst>
          </p:cNvPr>
          <p:cNvSpPr txBox="1"/>
          <p:nvPr/>
        </p:nvSpPr>
        <p:spPr>
          <a:xfrm>
            <a:off x="344385" y="4544313"/>
            <a:ext cx="1508166" cy="63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trigger</a:t>
            </a:r>
            <a:r>
              <a:rPr kumimoji="1" lang="ja-JP" altLang="en-US" dirty="0"/>
              <a:t>接触</a:t>
            </a:r>
            <a:endParaRPr kumimoji="1" lang="en-US" altLang="ja-JP" dirty="0"/>
          </a:p>
          <a:p>
            <a:r>
              <a:rPr kumimoji="1" lang="ja-JP" altLang="en-US" dirty="0"/>
              <a:t>（一点）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DA8CD7C-CAC1-40F5-1808-05FD9381749E}"/>
              </a:ext>
            </a:extLst>
          </p:cNvPr>
          <p:cNvSpPr/>
          <p:nvPr/>
        </p:nvSpPr>
        <p:spPr>
          <a:xfrm>
            <a:off x="1546937" y="4390886"/>
            <a:ext cx="1822687" cy="1039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69CDD3-45C6-8458-D130-1B3FF1DEBC8D}"/>
              </a:ext>
            </a:extLst>
          </p:cNvPr>
          <p:cNvSpPr txBox="1"/>
          <p:nvPr/>
        </p:nvSpPr>
        <p:spPr>
          <a:xfrm>
            <a:off x="3369622" y="4459243"/>
            <a:ext cx="272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誤差を想定した接触範囲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7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822DCF-4DBC-B510-AC00-93841B22B7CE}"/>
              </a:ext>
            </a:extLst>
          </p:cNvPr>
          <p:cNvSpPr txBox="1"/>
          <p:nvPr/>
        </p:nvSpPr>
        <p:spPr>
          <a:xfrm>
            <a:off x="145649" y="171160"/>
            <a:ext cx="279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毎フレームの変化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4CD735-8BEA-DF5D-6C4B-A83147A59978}"/>
              </a:ext>
            </a:extLst>
          </p:cNvPr>
          <p:cNvSpPr/>
          <p:nvPr/>
        </p:nvSpPr>
        <p:spPr>
          <a:xfrm>
            <a:off x="760710" y="1924978"/>
            <a:ext cx="1563372" cy="110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24F0CBA-4212-0745-F429-79BB77B0AE33}"/>
              </a:ext>
            </a:extLst>
          </p:cNvPr>
          <p:cNvCxnSpPr/>
          <p:nvPr/>
        </p:nvCxnSpPr>
        <p:spPr>
          <a:xfrm>
            <a:off x="3105397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B2DBC33-0345-7FDE-08C6-0A92E79AF65D}"/>
              </a:ext>
            </a:extLst>
          </p:cNvPr>
          <p:cNvCxnSpPr/>
          <p:nvPr/>
        </p:nvCxnSpPr>
        <p:spPr>
          <a:xfrm>
            <a:off x="6042561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F59B771-01F8-99BE-24A9-8EA03B093525}"/>
              </a:ext>
            </a:extLst>
          </p:cNvPr>
          <p:cNvCxnSpPr/>
          <p:nvPr/>
        </p:nvCxnSpPr>
        <p:spPr>
          <a:xfrm>
            <a:off x="9029205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A2ED35-7304-1C5C-7A9E-BDA7F1B53FB3}"/>
              </a:ext>
            </a:extLst>
          </p:cNvPr>
          <p:cNvSpPr txBox="1"/>
          <p:nvPr/>
        </p:nvSpPr>
        <p:spPr>
          <a:xfrm>
            <a:off x="382466" y="779107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接触情報の分割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CEFBC33-E19E-4A8F-8644-76019249C89D}"/>
              </a:ext>
            </a:extLst>
          </p:cNvPr>
          <p:cNvSpPr/>
          <p:nvPr/>
        </p:nvSpPr>
        <p:spPr>
          <a:xfrm>
            <a:off x="126037" y="3310340"/>
            <a:ext cx="2912067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629D397-2391-BFAE-DD9D-680ED114CCB2}"/>
              </a:ext>
            </a:extLst>
          </p:cNvPr>
          <p:cNvCxnSpPr/>
          <p:nvPr/>
        </p:nvCxnSpPr>
        <p:spPr>
          <a:xfrm>
            <a:off x="1527400" y="2461262"/>
            <a:ext cx="0" cy="51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EA5DE3-823A-FC7D-5369-27063E53CA43}"/>
              </a:ext>
            </a:extLst>
          </p:cNvPr>
          <p:cNvSpPr txBox="1"/>
          <p:nvPr/>
        </p:nvSpPr>
        <p:spPr>
          <a:xfrm>
            <a:off x="1115034" y="2193966"/>
            <a:ext cx="1047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重力（力）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CC30F0-1125-932A-4AD7-3B573938E113}"/>
              </a:ext>
            </a:extLst>
          </p:cNvPr>
          <p:cNvSpPr txBox="1"/>
          <p:nvPr/>
        </p:nvSpPr>
        <p:spPr>
          <a:xfrm>
            <a:off x="588781" y="1463365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18A6F1-9C4C-DE37-6EB0-44750203C0A4}"/>
              </a:ext>
            </a:extLst>
          </p:cNvPr>
          <p:cNvSpPr txBox="1"/>
          <p:nvPr/>
        </p:nvSpPr>
        <p:spPr>
          <a:xfrm>
            <a:off x="3271651" y="1463365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Oncollider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C6C4D29-F301-B635-C400-EAFB43F152E5}"/>
              </a:ext>
            </a:extLst>
          </p:cNvPr>
          <p:cNvSpPr txBox="1"/>
          <p:nvPr/>
        </p:nvSpPr>
        <p:spPr>
          <a:xfrm>
            <a:off x="6260752" y="1463365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Fixed Update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EA5307-AB17-FD82-1910-0206D80AA5FE}"/>
              </a:ext>
            </a:extLst>
          </p:cNvPr>
          <p:cNvSpPr txBox="1"/>
          <p:nvPr/>
        </p:nvSpPr>
        <p:spPr>
          <a:xfrm>
            <a:off x="9149937" y="1463365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Oncollider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7DB766A-8C66-F26E-643D-B2C24C197FD9}"/>
              </a:ext>
            </a:extLst>
          </p:cNvPr>
          <p:cNvSpPr/>
          <p:nvPr/>
        </p:nvSpPr>
        <p:spPr>
          <a:xfrm>
            <a:off x="760710" y="4798436"/>
            <a:ext cx="1563372" cy="110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0515E41-C025-5C89-F8DE-47F174E8EE31}"/>
              </a:ext>
            </a:extLst>
          </p:cNvPr>
          <p:cNvSpPr/>
          <p:nvPr/>
        </p:nvSpPr>
        <p:spPr>
          <a:xfrm>
            <a:off x="126037" y="5987855"/>
            <a:ext cx="2912067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D27E8E8-35C0-43F1-32EC-90FBB5C5C577}"/>
              </a:ext>
            </a:extLst>
          </p:cNvPr>
          <p:cNvCxnSpPr/>
          <p:nvPr/>
        </p:nvCxnSpPr>
        <p:spPr>
          <a:xfrm>
            <a:off x="1527400" y="5334720"/>
            <a:ext cx="0" cy="51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105DCB-205E-E163-B643-D41D735D9460}"/>
              </a:ext>
            </a:extLst>
          </p:cNvPr>
          <p:cNvSpPr txBox="1"/>
          <p:nvPr/>
        </p:nvSpPr>
        <p:spPr>
          <a:xfrm>
            <a:off x="1115034" y="5067424"/>
            <a:ext cx="1047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重力（力）</a:t>
            </a:r>
            <a:endParaRPr kumimoji="1" lang="ja-JP" alt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6AC3723-64DE-2F02-DE77-C558C3D6E7E0}"/>
              </a:ext>
            </a:extLst>
          </p:cNvPr>
          <p:cNvSpPr txBox="1"/>
          <p:nvPr/>
        </p:nvSpPr>
        <p:spPr>
          <a:xfrm>
            <a:off x="588781" y="4140880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Fixed Update2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FCC4CD5-9C13-CF89-5F5C-311E730B5875}"/>
              </a:ext>
            </a:extLst>
          </p:cNvPr>
          <p:cNvCxnSpPr/>
          <p:nvPr/>
        </p:nvCxnSpPr>
        <p:spPr>
          <a:xfrm>
            <a:off x="1610528" y="5334720"/>
            <a:ext cx="0" cy="514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818815A-E0CD-CED5-C56F-08F67E0A4818}"/>
              </a:ext>
            </a:extLst>
          </p:cNvPr>
          <p:cNvSpPr/>
          <p:nvPr/>
        </p:nvSpPr>
        <p:spPr>
          <a:xfrm>
            <a:off x="3843397" y="2200824"/>
            <a:ext cx="1563372" cy="110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A34C59C-DAE6-33D6-9AD8-872DEBFC44C0}"/>
              </a:ext>
            </a:extLst>
          </p:cNvPr>
          <p:cNvSpPr/>
          <p:nvPr/>
        </p:nvSpPr>
        <p:spPr>
          <a:xfrm>
            <a:off x="3210887" y="3310340"/>
            <a:ext cx="2912067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2A7048-DBEF-35AD-0F26-DF1B95519C67}"/>
              </a:ext>
            </a:extLst>
          </p:cNvPr>
          <p:cNvCxnSpPr/>
          <p:nvPr/>
        </p:nvCxnSpPr>
        <p:spPr>
          <a:xfrm>
            <a:off x="4610087" y="2737108"/>
            <a:ext cx="0" cy="51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CBD072-4F3A-F375-08A1-AC4575D2A589}"/>
              </a:ext>
            </a:extLst>
          </p:cNvPr>
          <p:cNvSpPr txBox="1"/>
          <p:nvPr/>
        </p:nvSpPr>
        <p:spPr>
          <a:xfrm>
            <a:off x="4197721" y="2469812"/>
            <a:ext cx="1047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重力（力）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762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2FFEF-82A8-1A13-3B2B-3DED2DB4CA97}"/>
              </a:ext>
            </a:extLst>
          </p:cNvPr>
          <p:cNvSpPr txBox="1"/>
          <p:nvPr/>
        </p:nvSpPr>
        <p:spPr>
          <a:xfrm>
            <a:off x="145649" y="171160"/>
            <a:ext cx="237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やることツリー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909C48-6006-F758-5206-57B288B84234}"/>
              </a:ext>
            </a:extLst>
          </p:cNvPr>
          <p:cNvSpPr txBox="1"/>
          <p:nvPr/>
        </p:nvSpPr>
        <p:spPr>
          <a:xfrm>
            <a:off x="985652" y="5047012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Fixedupdate</a:t>
            </a:r>
            <a:r>
              <a:rPr lang="ja-JP" altLang="en-US" dirty="0"/>
              <a:t>内で自分で重力や接触の力の測定、反映</a:t>
            </a:r>
            <a:endParaRPr lang="en-US" altLang="ja-JP" dirty="0"/>
          </a:p>
          <a:p>
            <a:r>
              <a:rPr kumimoji="1" lang="en-US" altLang="ja-JP" dirty="0" err="1"/>
              <a:t>Colider</a:t>
            </a:r>
            <a:r>
              <a:rPr lang="ja-JP" altLang="en-US" dirty="0"/>
              <a:t>使用不可　</a:t>
            </a:r>
            <a:r>
              <a:rPr lang="en-US" altLang="ja-JP" dirty="0" err="1"/>
              <a:t>IsTriger</a:t>
            </a:r>
            <a:r>
              <a:rPr lang="ja-JP" altLang="en-US" dirty="0"/>
              <a:t>有効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24505E-866D-9F14-8BE2-2E310DC071F5}"/>
              </a:ext>
            </a:extLst>
          </p:cNvPr>
          <p:cNvSpPr txBox="1"/>
          <p:nvPr/>
        </p:nvSpPr>
        <p:spPr>
          <a:xfrm>
            <a:off x="6335486" y="3503221"/>
            <a:ext cx="285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ontrigger</a:t>
            </a:r>
            <a:r>
              <a:rPr kumimoji="1" lang="ja-JP" altLang="en-US" dirty="0"/>
              <a:t>で接触位置取得</a:t>
            </a:r>
            <a:endParaRPr kumimoji="1"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en-US" altLang="ja-JP" dirty="0" err="1"/>
              <a:t>Fixedupd</a:t>
            </a:r>
            <a:r>
              <a:rPr lang="en-US" altLang="ja-JP" dirty="0" err="1"/>
              <a:t>ate</a:t>
            </a:r>
            <a:r>
              <a:rPr lang="ja-JP" altLang="en-US" dirty="0"/>
              <a:t>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639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2FFEF-82A8-1A13-3B2B-3DED2DB4CA97}"/>
              </a:ext>
            </a:extLst>
          </p:cNvPr>
          <p:cNvSpPr txBox="1"/>
          <p:nvPr/>
        </p:nvSpPr>
        <p:spPr>
          <a:xfrm>
            <a:off x="145649" y="171160"/>
            <a:ext cx="237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接触判定数式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E17F45-BE60-AC2B-ACF9-3284E601A0D4}"/>
              </a:ext>
            </a:extLst>
          </p:cNvPr>
          <p:cNvSpPr txBox="1"/>
          <p:nvPr/>
        </p:nvSpPr>
        <p:spPr>
          <a:xfrm>
            <a:off x="2780773" y="299828"/>
            <a:ext cx="2986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四角形でまずはやる</a:t>
            </a:r>
            <a:endParaRPr lang="en-US" altLang="ja-JP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面のそれぞれの面積方程式用意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E4C041-54E8-6679-3181-7783454444F8}"/>
              </a:ext>
            </a:extLst>
          </p:cNvPr>
          <p:cNvSpPr/>
          <p:nvPr/>
        </p:nvSpPr>
        <p:spPr>
          <a:xfrm>
            <a:off x="8330939" y="1157782"/>
            <a:ext cx="1241570" cy="1116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074AF00-D53E-139B-8BBE-0AF28065EF7C}"/>
              </a:ext>
            </a:extLst>
          </p:cNvPr>
          <p:cNvSpPr/>
          <p:nvPr/>
        </p:nvSpPr>
        <p:spPr>
          <a:xfrm>
            <a:off x="10276573" y="895313"/>
            <a:ext cx="1692000" cy="1692000"/>
          </a:xfrm>
          <a:prstGeom prst="ellipse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89E7D4-5B0A-6870-4701-6475A460CC56}"/>
              </a:ext>
            </a:extLst>
          </p:cNvPr>
          <p:cNvSpPr/>
          <p:nvPr/>
        </p:nvSpPr>
        <p:spPr>
          <a:xfrm rot="19348143">
            <a:off x="11034596" y="3461865"/>
            <a:ext cx="615049" cy="59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071FA3B-99AC-0900-5450-5CFFDAF096C6}"/>
              </a:ext>
            </a:extLst>
          </p:cNvPr>
          <p:cNvSpPr/>
          <p:nvPr/>
        </p:nvSpPr>
        <p:spPr>
          <a:xfrm>
            <a:off x="11121081" y="1710459"/>
            <a:ext cx="100667" cy="1038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A307BC-111B-4235-5327-A52A0C4FD2C4}"/>
              </a:ext>
            </a:extLst>
          </p:cNvPr>
          <p:cNvSpPr txBox="1"/>
          <p:nvPr/>
        </p:nvSpPr>
        <p:spPr>
          <a:xfrm>
            <a:off x="10328149" y="5884500"/>
            <a:ext cx="1787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四角形はそれぞれに</a:t>
            </a:r>
            <a:r>
              <a:rPr lang="en-US" altLang="ja-JP" dirty="0"/>
              <a:t>Vector</a:t>
            </a:r>
            <a:r>
              <a:rPr lang="ja-JP" altLang="en-US" dirty="0"/>
              <a:t>３の座標</a:t>
            </a:r>
            <a:r>
              <a:rPr lang="en-US" altLang="ja-JP" dirty="0"/>
              <a:t>8</a:t>
            </a:r>
            <a:r>
              <a:rPr lang="ja-JP" altLang="en-US" dirty="0"/>
              <a:t>つ、面の数式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663F18-13C2-0FE7-26CC-29152EE10619}"/>
              </a:ext>
            </a:extLst>
          </p:cNvPr>
          <p:cNvSpPr txBox="1"/>
          <p:nvPr/>
        </p:nvSpPr>
        <p:spPr>
          <a:xfrm>
            <a:off x="255265" y="4333737"/>
            <a:ext cx="251411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毎フレーム処理</a:t>
            </a:r>
            <a:endParaRPr lang="en-US" altLang="ja-JP" dirty="0"/>
          </a:p>
          <a:p>
            <a:r>
              <a:rPr lang="ja-JP" altLang="en-US" sz="1400" dirty="0"/>
              <a:t>・オブジェクトの頂点更新</a:t>
            </a:r>
            <a:endParaRPr lang="en-US" altLang="ja-JP" sz="1400" dirty="0"/>
          </a:p>
          <a:p>
            <a:r>
              <a:rPr lang="ja-JP" altLang="en-US" sz="1400" dirty="0"/>
              <a:t>・他</a:t>
            </a:r>
            <a:r>
              <a:rPr lang="en-US" altLang="ja-JP" sz="1400" dirty="0"/>
              <a:t>collision</a:t>
            </a:r>
            <a:r>
              <a:rPr lang="ja-JP" altLang="en-US" sz="1400" dirty="0"/>
              <a:t>との距離更新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分岐</a:t>
            </a:r>
            <a:endParaRPr lang="en-US" altLang="ja-JP" sz="1400" dirty="0"/>
          </a:p>
          <a:p>
            <a:r>
              <a:rPr lang="en-US" altLang="ja-JP" sz="1400" dirty="0"/>
              <a:t>(a</a:t>
            </a:r>
            <a:r>
              <a:rPr lang="ja-JP" altLang="en-US" sz="1400" dirty="0"/>
              <a:t>検知範囲</a:t>
            </a:r>
            <a:r>
              <a:rPr lang="en-US" altLang="ja-JP" sz="1400" dirty="0"/>
              <a:t>+b</a:t>
            </a:r>
            <a:r>
              <a:rPr lang="ja-JP" altLang="en-US" sz="1400" dirty="0"/>
              <a:t>検知範囲</a:t>
            </a:r>
            <a:r>
              <a:rPr lang="en-US" altLang="ja-JP" sz="1400" dirty="0"/>
              <a:t>)&gt;(|a</a:t>
            </a:r>
            <a:r>
              <a:rPr lang="ja-JP" altLang="en-US" sz="1400" dirty="0"/>
              <a:t>中心座標</a:t>
            </a:r>
            <a:r>
              <a:rPr lang="en-US" altLang="ja-JP" sz="1400" dirty="0"/>
              <a:t>-b</a:t>
            </a:r>
            <a:r>
              <a:rPr lang="ja-JP" altLang="en-US" sz="1400" dirty="0"/>
              <a:t>中心座標</a:t>
            </a:r>
            <a:r>
              <a:rPr lang="en-US" altLang="ja-JP" sz="1400" dirty="0"/>
              <a:t>|)</a:t>
            </a:r>
          </a:p>
          <a:p>
            <a:endParaRPr lang="en-US" altLang="ja-JP" sz="1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F50DA2E-8C90-E3B5-029C-010F036C81F8}"/>
              </a:ext>
            </a:extLst>
          </p:cNvPr>
          <p:cNvSpPr/>
          <p:nvPr/>
        </p:nvSpPr>
        <p:spPr>
          <a:xfrm>
            <a:off x="9513115" y="3340240"/>
            <a:ext cx="1241570" cy="1116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09BA4AB-E534-B887-60F2-5D47FC0C7C0F}"/>
              </a:ext>
            </a:extLst>
          </p:cNvPr>
          <p:cNvSpPr/>
          <p:nvPr/>
        </p:nvSpPr>
        <p:spPr>
          <a:xfrm>
            <a:off x="9253056" y="3105348"/>
            <a:ext cx="1761688" cy="1564682"/>
          </a:xfrm>
          <a:prstGeom prst="ellipse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73B730E-AB98-16DF-236F-688857DEE680}"/>
              </a:ext>
            </a:extLst>
          </p:cNvPr>
          <p:cNvSpPr/>
          <p:nvPr/>
        </p:nvSpPr>
        <p:spPr>
          <a:xfrm rot="19348143">
            <a:off x="9730079" y="4736037"/>
            <a:ext cx="615049" cy="59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340D167-D1D3-337C-E0D0-D113FE12A09F}"/>
              </a:ext>
            </a:extLst>
          </p:cNvPr>
          <p:cNvSpPr/>
          <p:nvPr/>
        </p:nvSpPr>
        <p:spPr>
          <a:xfrm>
            <a:off x="10050011" y="4557910"/>
            <a:ext cx="100667" cy="1038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720F383-565E-EF3D-9712-482EC5DA4411}"/>
              </a:ext>
            </a:extLst>
          </p:cNvPr>
          <p:cNvCxnSpPr/>
          <p:nvPr/>
        </p:nvCxnSpPr>
        <p:spPr>
          <a:xfrm>
            <a:off x="3105397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241E2E3-CD03-3534-08AA-8C6429DE1988}"/>
              </a:ext>
            </a:extLst>
          </p:cNvPr>
          <p:cNvCxnSpPr/>
          <p:nvPr/>
        </p:nvCxnSpPr>
        <p:spPr>
          <a:xfrm>
            <a:off x="6042561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A276DCB-73AD-E9B1-F147-0D1DFF672BFC}"/>
              </a:ext>
            </a:extLst>
          </p:cNvPr>
          <p:cNvCxnSpPr/>
          <p:nvPr/>
        </p:nvCxnSpPr>
        <p:spPr>
          <a:xfrm>
            <a:off x="9029205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665009A-989C-2C78-2522-DA242895D84F}"/>
              </a:ext>
            </a:extLst>
          </p:cNvPr>
          <p:cNvCxnSpPr>
            <a:cxnSpLocks/>
          </p:cNvCxnSpPr>
          <p:nvPr/>
        </p:nvCxnSpPr>
        <p:spPr>
          <a:xfrm>
            <a:off x="48377" y="3999015"/>
            <a:ext cx="12143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37D34F-1BCE-9C6B-6F70-8A0193BDE862}"/>
              </a:ext>
            </a:extLst>
          </p:cNvPr>
          <p:cNvSpPr/>
          <p:nvPr/>
        </p:nvSpPr>
        <p:spPr>
          <a:xfrm>
            <a:off x="931732" y="1683791"/>
            <a:ext cx="1241570" cy="1116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707615E-C7F0-F198-5D11-7BF6FD54DBC1}"/>
              </a:ext>
            </a:extLst>
          </p:cNvPr>
          <p:cNvSpPr/>
          <p:nvPr/>
        </p:nvSpPr>
        <p:spPr>
          <a:xfrm>
            <a:off x="671673" y="1448899"/>
            <a:ext cx="1761688" cy="1564682"/>
          </a:xfrm>
          <a:prstGeom prst="ellipse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39DC83-0D4F-7DA6-E312-879B9CEAFC26}"/>
              </a:ext>
            </a:extLst>
          </p:cNvPr>
          <p:cNvSpPr/>
          <p:nvPr/>
        </p:nvSpPr>
        <p:spPr>
          <a:xfrm rot="19348143">
            <a:off x="1230077" y="3282067"/>
            <a:ext cx="615049" cy="59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2FC35AD6-1B07-E8EF-4E04-C4E36291FCB7}"/>
              </a:ext>
            </a:extLst>
          </p:cNvPr>
          <p:cNvSpPr/>
          <p:nvPr/>
        </p:nvSpPr>
        <p:spPr>
          <a:xfrm>
            <a:off x="4050953" y="3002275"/>
            <a:ext cx="847622" cy="843156"/>
          </a:xfrm>
          <a:prstGeom prst="ellipse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C22E91D-86BE-9C39-DC56-15F7456DD3F9}"/>
              </a:ext>
            </a:extLst>
          </p:cNvPr>
          <p:cNvSpPr/>
          <p:nvPr/>
        </p:nvSpPr>
        <p:spPr>
          <a:xfrm>
            <a:off x="3945585" y="1742186"/>
            <a:ext cx="1241570" cy="1116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6E13EB1-2BF6-8E95-0E53-9B6C95412F68}"/>
              </a:ext>
            </a:extLst>
          </p:cNvPr>
          <p:cNvSpPr/>
          <p:nvPr/>
        </p:nvSpPr>
        <p:spPr>
          <a:xfrm>
            <a:off x="3685526" y="1507294"/>
            <a:ext cx="1761688" cy="1564682"/>
          </a:xfrm>
          <a:prstGeom prst="ellipse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6DB578F-3E2C-93D6-95EE-DA65CA5EFD40}"/>
              </a:ext>
            </a:extLst>
          </p:cNvPr>
          <p:cNvSpPr/>
          <p:nvPr/>
        </p:nvSpPr>
        <p:spPr>
          <a:xfrm rot="19348143">
            <a:off x="4162549" y="3137983"/>
            <a:ext cx="615049" cy="59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C27CBB6-4ECA-277A-CA1B-2C6048F2A89D}"/>
              </a:ext>
            </a:extLst>
          </p:cNvPr>
          <p:cNvSpPr/>
          <p:nvPr/>
        </p:nvSpPr>
        <p:spPr>
          <a:xfrm>
            <a:off x="1516493" y="2189874"/>
            <a:ext cx="100667" cy="1038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A0E7BE8-1977-ED32-64D0-8EAB17DF9C36}"/>
              </a:ext>
            </a:extLst>
          </p:cNvPr>
          <p:cNvSpPr txBox="1"/>
          <p:nvPr/>
        </p:nvSpPr>
        <p:spPr>
          <a:xfrm>
            <a:off x="3291984" y="4167517"/>
            <a:ext cx="25141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イベント１</a:t>
            </a:r>
            <a:endParaRPr lang="en-US" altLang="ja-JP" dirty="0"/>
          </a:p>
          <a:p>
            <a:r>
              <a:rPr lang="en-US" altLang="ja-JP" sz="1400" dirty="0"/>
              <a:t>|</a:t>
            </a:r>
            <a:r>
              <a:rPr lang="ja-JP" altLang="en-US" sz="1400" dirty="0"/>
              <a:t>頂点座標</a:t>
            </a:r>
            <a:r>
              <a:rPr lang="en-US" altLang="ja-JP" sz="1400" dirty="0"/>
              <a:t>-</a:t>
            </a:r>
            <a:r>
              <a:rPr lang="ja-JP" altLang="en-US" sz="1400" dirty="0"/>
              <a:t>中心座標</a:t>
            </a:r>
            <a:r>
              <a:rPr lang="en-US" altLang="ja-JP" sz="1400" dirty="0"/>
              <a:t>|&lt;(</a:t>
            </a:r>
            <a:r>
              <a:rPr lang="ja-JP" altLang="en-US" sz="1400" dirty="0"/>
              <a:t>検知範囲</a:t>
            </a:r>
            <a:r>
              <a:rPr lang="en-US" altLang="ja-JP" sz="1400" dirty="0"/>
              <a:t>)</a:t>
            </a:r>
            <a:r>
              <a:rPr lang="ja-JP" altLang="en-US" sz="1400" dirty="0"/>
              <a:t>が成り立つ座標の取得</a:t>
            </a:r>
            <a:endParaRPr lang="en-US" altLang="ja-JP" sz="1400" dirty="0"/>
          </a:p>
          <a:p>
            <a:r>
              <a:rPr lang="ja-JP" altLang="en-US" sz="1400" dirty="0"/>
              <a:t>代入は</a:t>
            </a:r>
            <a:r>
              <a:rPr lang="en-US" altLang="ja-JP" sz="1400" dirty="0"/>
              <a:t>a</a:t>
            </a:r>
            <a:r>
              <a:rPr lang="ja-JP" altLang="en-US" sz="1400" dirty="0"/>
              <a:t>頂点なら</a:t>
            </a:r>
            <a:r>
              <a:rPr lang="en-US" altLang="ja-JP" sz="1400" dirty="0"/>
              <a:t>b</a:t>
            </a:r>
            <a:r>
              <a:rPr lang="ja-JP" altLang="en-US" sz="1400" dirty="0"/>
              <a:t>検知範囲のように交互で全部</a:t>
            </a:r>
            <a:endParaRPr lang="en-US" altLang="ja-JP" sz="14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C7017D0-31E5-D8F8-2FE9-6AF5C1C66B24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1617160" y="2231240"/>
            <a:ext cx="816201" cy="10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F825515-B088-49C1-CA66-FEAC6D65B9A6}"/>
              </a:ext>
            </a:extLst>
          </p:cNvPr>
          <p:cNvSpPr txBox="1"/>
          <p:nvPr/>
        </p:nvSpPr>
        <p:spPr>
          <a:xfrm>
            <a:off x="1671439" y="1966615"/>
            <a:ext cx="910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検知範囲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53AAD5E-0A7D-885E-9851-4D743CD435B0}"/>
              </a:ext>
            </a:extLst>
          </p:cNvPr>
          <p:cNvSpPr txBox="1"/>
          <p:nvPr/>
        </p:nvSpPr>
        <p:spPr>
          <a:xfrm>
            <a:off x="5805368" y="98137"/>
            <a:ext cx="452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検知範囲</a:t>
            </a:r>
            <a:r>
              <a:rPr kumimoji="1" lang="en-US" altLang="ja-JP" sz="1400" dirty="0"/>
              <a:t>=magnitude(</a:t>
            </a:r>
            <a:r>
              <a:rPr kumimoji="1" lang="ja-JP" altLang="en-US" sz="1400" dirty="0"/>
              <a:t>頂点</a:t>
            </a:r>
            <a:r>
              <a:rPr kumimoji="1" lang="en-US" altLang="ja-JP" sz="1400" dirty="0"/>
              <a:t>-</a:t>
            </a:r>
            <a:r>
              <a:rPr kumimoji="1" lang="ja-JP" altLang="en-US" sz="1400" dirty="0"/>
              <a:t>中心</a:t>
            </a:r>
            <a:r>
              <a:rPr lang="en-US" altLang="ja-JP" sz="1400" dirty="0"/>
              <a:t>)</a:t>
            </a:r>
            <a:r>
              <a:rPr kumimoji="1" lang="en-US" altLang="ja-JP" sz="1400" dirty="0"/>
              <a:t>+</a:t>
            </a:r>
            <a:r>
              <a:rPr lang="ja-JP" altLang="en-US" sz="1400" dirty="0"/>
              <a:t>誤差許容値</a:t>
            </a:r>
            <a:endParaRPr kumimoji="1" lang="ja-JP" altLang="en-US" sz="1400" dirty="0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1AD779F8-6D82-A88D-FB1D-4C5170C97EA0}"/>
              </a:ext>
            </a:extLst>
          </p:cNvPr>
          <p:cNvSpPr/>
          <p:nvPr/>
        </p:nvSpPr>
        <p:spPr>
          <a:xfrm rot="17902272">
            <a:off x="2355004" y="4994968"/>
            <a:ext cx="1225354" cy="216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0C6DECE-B7E8-EEAE-8DE8-5EC857B0B2AF}"/>
              </a:ext>
            </a:extLst>
          </p:cNvPr>
          <p:cNvSpPr/>
          <p:nvPr/>
        </p:nvSpPr>
        <p:spPr>
          <a:xfrm>
            <a:off x="4481929" y="2977638"/>
            <a:ext cx="100667" cy="1038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C7E215F4-55AB-C1D7-C1D2-FD64C24ED0E0}"/>
              </a:ext>
            </a:extLst>
          </p:cNvPr>
          <p:cNvSpPr/>
          <p:nvPr/>
        </p:nvSpPr>
        <p:spPr>
          <a:xfrm>
            <a:off x="7055642" y="3034565"/>
            <a:ext cx="847622" cy="843156"/>
          </a:xfrm>
          <a:prstGeom prst="ellipse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358812-BDCD-BA67-7E7F-9A547562EA7D}"/>
              </a:ext>
            </a:extLst>
          </p:cNvPr>
          <p:cNvSpPr/>
          <p:nvPr/>
        </p:nvSpPr>
        <p:spPr>
          <a:xfrm>
            <a:off x="6950274" y="1774476"/>
            <a:ext cx="1241570" cy="1116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90C7006-E642-8A71-A6F2-BBDDEB69241B}"/>
              </a:ext>
            </a:extLst>
          </p:cNvPr>
          <p:cNvSpPr/>
          <p:nvPr/>
        </p:nvSpPr>
        <p:spPr>
          <a:xfrm>
            <a:off x="6656107" y="2252839"/>
            <a:ext cx="1761688" cy="1564682"/>
          </a:xfrm>
          <a:prstGeom prst="ellipse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743BB48-A5AA-1D26-7E88-0AFF53AB4309}"/>
              </a:ext>
            </a:extLst>
          </p:cNvPr>
          <p:cNvSpPr/>
          <p:nvPr/>
        </p:nvSpPr>
        <p:spPr>
          <a:xfrm rot="19348143">
            <a:off x="7167238" y="3170273"/>
            <a:ext cx="615049" cy="59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AD2374A-9BE2-0BE9-447E-00199EC3D0EE}"/>
              </a:ext>
            </a:extLst>
          </p:cNvPr>
          <p:cNvSpPr/>
          <p:nvPr/>
        </p:nvSpPr>
        <p:spPr>
          <a:xfrm>
            <a:off x="7486618" y="3009928"/>
            <a:ext cx="100667" cy="1038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12E819A7-78FB-C76B-7B86-D3EB130092F3}"/>
              </a:ext>
            </a:extLst>
          </p:cNvPr>
          <p:cNvSpPr/>
          <p:nvPr/>
        </p:nvSpPr>
        <p:spPr>
          <a:xfrm>
            <a:off x="11033598" y="1594851"/>
            <a:ext cx="732334" cy="158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1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2FFEF-82A8-1A13-3B2B-3DED2DB4CA97}"/>
              </a:ext>
            </a:extLst>
          </p:cNvPr>
          <p:cNvSpPr txBox="1"/>
          <p:nvPr/>
        </p:nvSpPr>
        <p:spPr>
          <a:xfrm>
            <a:off x="145649" y="171160"/>
            <a:ext cx="237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接触判定数式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E17F45-BE60-AC2B-ACF9-3284E601A0D4}"/>
              </a:ext>
            </a:extLst>
          </p:cNvPr>
          <p:cNvSpPr txBox="1"/>
          <p:nvPr/>
        </p:nvSpPr>
        <p:spPr>
          <a:xfrm>
            <a:off x="2780773" y="299828"/>
            <a:ext cx="2986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四角形でまずはやる</a:t>
            </a:r>
            <a:endParaRPr lang="en-US" altLang="ja-JP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面のそれぞれの面積方程式用意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E4C041-54E8-6679-3181-7783454444F8}"/>
              </a:ext>
            </a:extLst>
          </p:cNvPr>
          <p:cNvSpPr/>
          <p:nvPr/>
        </p:nvSpPr>
        <p:spPr>
          <a:xfrm>
            <a:off x="8330939" y="1157782"/>
            <a:ext cx="1241570" cy="1116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89E7D4-5B0A-6870-4701-6475A460CC56}"/>
              </a:ext>
            </a:extLst>
          </p:cNvPr>
          <p:cNvSpPr/>
          <p:nvPr/>
        </p:nvSpPr>
        <p:spPr>
          <a:xfrm rot="19348143">
            <a:off x="11034596" y="3461865"/>
            <a:ext cx="615049" cy="59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A307BC-111B-4235-5327-A52A0C4FD2C4}"/>
              </a:ext>
            </a:extLst>
          </p:cNvPr>
          <p:cNvSpPr txBox="1"/>
          <p:nvPr/>
        </p:nvSpPr>
        <p:spPr>
          <a:xfrm>
            <a:off x="10328149" y="5884500"/>
            <a:ext cx="1787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四角形はそれぞれに</a:t>
            </a:r>
            <a:r>
              <a:rPr lang="en-US" altLang="ja-JP" dirty="0"/>
              <a:t>Vector</a:t>
            </a:r>
            <a:r>
              <a:rPr lang="ja-JP" altLang="en-US" dirty="0"/>
              <a:t>３の座標</a:t>
            </a:r>
            <a:r>
              <a:rPr lang="en-US" altLang="ja-JP" dirty="0"/>
              <a:t>8</a:t>
            </a:r>
            <a:r>
              <a:rPr lang="ja-JP" altLang="en-US" dirty="0"/>
              <a:t>つ、面の数式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663F18-13C2-0FE7-26CC-29152EE10619}"/>
              </a:ext>
            </a:extLst>
          </p:cNvPr>
          <p:cNvSpPr txBox="1"/>
          <p:nvPr/>
        </p:nvSpPr>
        <p:spPr>
          <a:xfrm>
            <a:off x="255265" y="4333737"/>
            <a:ext cx="251411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毎フレーム処理</a:t>
            </a:r>
            <a:endParaRPr lang="en-US" altLang="ja-JP" dirty="0"/>
          </a:p>
          <a:p>
            <a:r>
              <a:rPr lang="ja-JP" altLang="en-US" sz="1400" dirty="0"/>
              <a:t>・オブジェクトの頂点更新</a:t>
            </a:r>
            <a:endParaRPr lang="en-US" altLang="ja-JP" sz="1400" dirty="0"/>
          </a:p>
          <a:p>
            <a:r>
              <a:rPr lang="ja-JP" altLang="en-US" sz="1400" dirty="0"/>
              <a:t>・他</a:t>
            </a:r>
            <a:r>
              <a:rPr lang="en-US" altLang="ja-JP" sz="1400" dirty="0"/>
              <a:t>collision</a:t>
            </a:r>
            <a:r>
              <a:rPr lang="ja-JP" altLang="en-US" sz="1400" dirty="0"/>
              <a:t>との距離更新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分岐</a:t>
            </a:r>
            <a:endParaRPr lang="en-US" altLang="ja-JP" sz="1400" dirty="0"/>
          </a:p>
          <a:p>
            <a:r>
              <a:rPr lang="en-US" altLang="ja-JP" sz="1400" dirty="0"/>
              <a:t>(a</a:t>
            </a:r>
            <a:r>
              <a:rPr lang="ja-JP" altLang="en-US" sz="1400" dirty="0"/>
              <a:t>検知範囲</a:t>
            </a:r>
            <a:r>
              <a:rPr lang="en-US" altLang="ja-JP" sz="1400" dirty="0"/>
              <a:t>+b</a:t>
            </a:r>
            <a:r>
              <a:rPr lang="ja-JP" altLang="en-US" sz="1400" dirty="0"/>
              <a:t>検知範囲</a:t>
            </a:r>
            <a:r>
              <a:rPr lang="en-US" altLang="ja-JP" sz="1400" dirty="0"/>
              <a:t>)&gt;(|a</a:t>
            </a:r>
            <a:r>
              <a:rPr lang="ja-JP" altLang="en-US" sz="1400" dirty="0"/>
              <a:t>中心座標</a:t>
            </a:r>
            <a:r>
              <a:rPr lang="en-US" altLang="ja-JP" sz="1400" dirty="0"/>
              <a:t>-b</a:t>
            </a:r>
            <a:r>
              <a:rPr lang="ja-JP" altLang="en-US" sz="1400" dirty="0"/>
              <a:t>中心座標</a:t>
            </a:r>
            <a:r>
              <a:rPr lang="en-US" altLang="ja-JP" sz="1400" dirty="0"/>
              <a:t>|)</a:t>
            </a:r>
          </a:p>
          <a:p>
            <a:endParaRPr lang="en-US" altLang="ja-JP" sz="1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F50DA2E-8C90-E3B5-029C-010F036C81F8}"/>
              </a:ext>
            </a:extLst>
          </p:cNvPr>
          <p:cNvSpPr/>
          <p:nvPr/>
        </p:nvSpPr>
        <p:spPr>
          <a:xfrm>
            <a:off x="9513115" y="3340240"/>
            <a:ext cx="1241570" cy="1116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09BA4AB-E534-B887-60F2-5D47FC0C7C0F}"/>
              </a:ext>
            </a:extLst>
          </p:cNvPr>
          <p:cNvSpPr/>
          <p:nvPr/>
        </p:nvSpPr>
        <p:spPr>
          <a:xfrm>
            <a:off x="9253056" y="3105348"/>
            <a:ext cx="1761688" cy="1564682"/>
          </a:xfrm>
          <a:prstGeom prst="ellipse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73B730E-AB98-16DF-236F-688857DEE680}"/>
              </a:ext>
            </a:extLst>
          </p:cNvPr>
          <p:cNvSpPr/>
          <p:nvPr/>
        </p:nvSpPr>
        <p:spPr>
          <a:xfrm rot="19348143">
            <a:off x="9730079" y="4736037"/>
            <a:ext cx="615049" cy="59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340D167-D1D3-337C-E0D0-D113FE12A09F}"/>
              </a:ext>
            </a:extLst>
          </p:cNvPr>
          <p:cNvSpPr/>
          <p:nvPr/>
        </p:nvSpPr>
        <p:spPr>
          <a:xfrm>
            <a:off x="10050011" y="4557910"/>
            <a:ext cx="100667" cy="1038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720F383-565E-EF3D-9712-482EC5DA4411}"/>
              </a:ext>
            </a:extLst>
          </p:cNvPr>
          <p:cNvCxnSpPr/>
          <p:nvPr/>
        </p:nvCxnSpPr>
        <p:spPr>
          <a:xfrm>
            <a:off x="3105397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241E2E3-CD03-3534-08AA-8C6429DE1988}"/>
              </a:ext>
            </a:extLst>
          </p:cNvPr>
          <p:cNvCxnSpPr/>
          <p:nvPr/>
        </p:nvCxnSpPr>
        <p:spPr>
          <a:xfrm>
            <a:off x="6042561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A276DCB-73AD-E9B1-F147-0D1DFF672BFC}"/>
              </a:ext>
            </a:extLst>
          </p:cNvPr>
          <p:cNvCxnSpPr/>
          <p:nvPr/>
        </p:nvCxnSpPr>
        <p:spPr>
          <a:xfrm>
            <a:off x="9029205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665009A-989C-2C78-2522-DA242895D84F}"/>
              </a:ext>
            </a:extLst>
          </p:cNvPr>
          <p:cNvCxnSpPr>
            <a:cxnSpLocks/>
          </p:cNvCxnSpPr>
          <p:nvPr/>
        </p:nvCxnSpPr>
        <p:spPr>
          <a:xfrm>
            <a:off x="48377" y="3999015"/>
            <a:ext cx="12143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37D34F-1BCE-9C6B-6F70-8A0193BDE862}"/>
              </a:ext>
            </a:extLst>
          </p:cNvPr>
          <p:cNvSpPr/>
          <p:nvPr/>
        </p:nvSpPr>
        <p:spPr>
          <a:xfrm>
            <a:off x="931732" y="1683791"/>
            <a:ext cx="1241570" cy="1116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707615E-C7F0-F198-5D11-7BF6FD54DBC1}"/>
              </a:ext>
            </a:extLst>
          </p:cNvPr>
          <p:cNvSpPr/>
          <p:nvPr/>
        </p:nvSpPr>
        <p:spPr>
          <a:xfrm>
            <a:off x="671673" y="1448899"/>
            <a:ext cx="1761688" cy="1564682"/>
          </a:xfrm>
          <a:prstGeom prst="ellipse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39DC83-0D4F-7DA6-E312-879B9CEAFC26}"/>
              </a:ext>
            </a:extLst>
          </p:cNvPr>
          <p:cNvSpPr/>
          <p:nvPr/>
        </p:nvSpPr>
        <p:spPr>
          <a:xfrm rot="19348143">
            <a:off x="1230077" y="3282067"/>
            <a:ext cx="615049" cy="59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2FC35AD6-1B07-E8EF-4E04-C4E36291FCB7}"/>
              </a:ext>
            </a:extLst>
          </p:cNvPr>
          <p:cNvSpPr/>
          <p:nvPr/>
        </p:nvSpPr>
        <p:spPr>
          <a:xfrm>
            <a:off x="4050953" y="3002275"/>
            <a:ext cx="847622" cy="843156"/>
          </a:xfrm>
          <a:prstGeom prst="ellipse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C22E91D-86BE-9C39-DC56-15F7456DD3F9}"/>
              </a:ext>
            </a:extLst>
          </p:cNvPr>
          <p:cNvSpPr/>
          <p:nvPr/>
        </p:nvSpPr>
        <p:spPr>
          <a:xfrm>
            <a:off x="3945585" y="1742186"/>
            <a:ext cx="1241570" cy="1116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6E13EB1-2BF6-8E95-0E53-9B6C95412F68}"/>
              </a:ext>
            </a:extLst>
          </p:cNvPr>
          <p:cNvSpPr/>
          <p:nvPr/>
        </p:nvSpPr>
        <p:spPr>
          <a:xfrm>
            <a:off x="3685526" y="1507294"/>
            <a:ext cx="1761688" cy="1564682"/>
          </a:xfrm>
          <a:prstGeom prst="ellipse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6DB578F-3E2C-93D6-95EE-DA65CA5EFD40}"/>
              </a:ext>
            </a:extLst>
          </p:cNvPr>
          <p:cNvSpPr/>
          <p:nvPr/>
        </p:nvSpPr>
        <p:spPr>
          <a:xfrm rot="19348143">
            <a:off x="4162549" y="3137983"/>
            <a:ext cx="615049" cy="59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C27CBB6-4ECA-277A-CA1B-2C6048F2A89D}"/>
              </a:ext>
            </a:extLst>
          </p:cNvPr>
          <p:cNvSpPr/>
          <p:nvPr/>
        </p:nvSpPr>
        <p:spPr>
          <a:xfrm>
            <a:off x="1516493" y="2189874"/>
            <a:ext cx="100667" cy="1038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A0E7BE8-1977-ED32-64D0-8EAB17DF9C36}"/>
              </a:ext>
            </a:extLst>
          </p:cNvPr>
          <p:cNvSpPr txBox="1"/>
          <p:nvPr/>
        </p:nvSpPr>
        <p:spPr>
          <a:xfrm>
            <a:off x="3291984" y="4167517"/>
            <a:ext cx="25141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イベント１</a:t>
            </a:r>
            <a:endParaRPr lang="en-US" altLang="ja-JP" dirty="0"/>
          </a:p>
          <a:p>
            <a:r>
              <a:rPr lang="en-US" altLang="ja-JP" sz="1400" dirty="0"/>
              <a:t>|</a:t>
            </a:r>
            <a:r>
              <a:rPr lang="ja-JP" altLang="en-US" sz="1400" dirty="0"/>
              <a:t>頂点座標</a:t>
            </a:r>
            <a:r>
              <a:rPr lang="en-US" altLang="ja-JP" sz="1400" dirty="0"/>
              <a:t>-</a:t>
            </a:r>
            <a:r>
              <a:rPr lang="ja-JP" altLang="en-US" sz="1400" dirty="0"/>
              <a:t>中心座標</a:t>
            </a:r>
            <a:r>
              <a:rPr lang="en-US" altLang="ja-JP" sz="1400" dirty="0"/>
              <a:t>|&lt;(</a:t>
            </a:r>
            <a:r>
              <a:rPr lang="ja-JP" altLang="en-US" sz="1400" dirty="0"/>
              <a:t>検知範囲</a:t>
            </a:r>
            <a:r>
              <a:rPr lang="en-US" altLang="ja-JP" sz="1400" dirty="0"/>
              <a:t>)</a:t>
            </a:r>
            <a:r>
              <a:rPr lang="ja-JP" altLang="en-US" sz="1400" dirty="0"/>
              <a:t>が成り立つ座標の取得</a:t>
            </a:r>
            <a:endParaRPr lang="en-US" altLang="ja-JP" sz="1400" dirty="0"/>
          </a:p>
          <a:p>
            <a:r>
              <a:rPr lang="ja-JP" altLang="en-US" sz="1400" dirty="0"/>
              <a:t>代入は</a:t>
            </a:r>
            <a:r>
              <a:rPr lang="en-US" altLang="ja-JP" sz="1400" dirty="0"/>
              <a:t>a</a:t>
            </a:r>
            <a:r>
              <a:rPr lang="ja-JP" altLang="en-US" sz="1400" dirty="0"/>
              <a:t>頂点なら</a:t>
            </a:r>
            <a:r>
              <a:rPr lang="en-US" altLang="ja-JP" sz="1400" dirty="0"/>
              <a:t>b</a:t>
            </a:r>
            <a:r>
              <a:rPr lang="ja-JP" altLang="en-US" sz="1400" dirty="0"/>
              <a:t>検知範囲のように交互で全部</a:t>
            </a:r>
            <a:endParaRPr lang="en-US" altLang="ja-JP" sz="14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C7017D0-31E5-D8F8-2FE9-6AF5C1C66B24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1617160" y="2231240"/>
            <a:ext cx="816201" cy="10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F825515-B088-49C1-CA66-FEAC6D65B9A6}"/>
              </a:ext>
            </a:extLst>
          </p:cNvPr>
          <p:cNvSpPr txBox="1"/>
          <p:nvPr/>
        </p:nvSpPr>
        <p:spPr>
          <a:xfrm>
            <a:off x="1232161" y="1245806"/>
            <a:ext cx="910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検知</a:t>
            </a:r>
            <a:r>
              <a:rPr lang="ja-JP" altLang="en-US" sz="1400" dirty="0"/>
              <a:t>球</a:t>
            </a:r>
            <a:endParaRPr lang="en-US" altLang="ja-JP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53AAD5E-0A7D-885E-9851-4D743CD435B0}"/>
              </a:ext>
            </a:extLst>
          </p:cNvPr>
          <p:cNvSpPr txBox="1"/>
          <p:nvPr/>
        </p:nvSpPr>
        <p:spPr>
          <a:xfrm>
            <a:off x="5805368" y="98137"/>
            <a:ext cx="4522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検知球</a:t>
            </a:r>
            <a:r>
              <a:rPr kumimoji="1" lang="en-US" altLang="ja-JP" sz="1400" dirty="0"/>
              <a:t>=magnitude(</a:t>
            </a:r>
            <a:r>
              <a:rPr kumimoji="1" lang="ja-JP" altLang="en-US" sz="1400" dirty="0"/>
              <a:t>頂点</a:t>
            </a:r>
            <a:r>
              <a:rPr kumimoji="1" lang="en-US" altLang="ja-JP" sz="1400" dirty="0"/>
              <a:t>-</a:t>
            </a:r>
            <a:r>
              <a:rPr kumimoji="1" lang="ja-JP" altLang="en-US" sz="1400" dirty="0"/>
              <a:t>中心</a:t>
            </a:r>
            <a:r>
              <a:rPr lang="en-US" altLang="ja-JP" sz="1400" dirty="0"/>
              <a:t>)</a:t>
            </a:r>
            <a:r>
              <a:rPr kumimoji="1" lang="en-US" altLang="ja-JP" sz="1400" dirty="0"/>
              <a:t>+</a:t>
            </a:r>
            <a:r>
              <a:rPr lang="ja-JP" altLang="en-US" sz="1400" dirty="0"/>
              <a:t>誤差許容値</a:t>
            </a:r>
            <a:endParaRPr kumimoji="1" lang="ja-JP" altLang="en-US" sz="1400" dirty="0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1AD779F8-6D82-A88D-FB1D-4C5170C97EA0}"/>
              </a:ext>
            </a:extLst>
          </p:cNvPr>
          <p:cNvSpPr/>
          <p:nvPr/>
        </p:nvSpPr>
        <p:spPr>
          <a:xfrm rot="17902272">
            <a:off x="2355004" y="4994968"/>
            <a:ext cx="1225354" cy="216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0C6DECE-B7E8-EEAE-8DE8-5EC857B0B2AF}"/>
              </a:ext>
            </a:extLst>
          </p:cNvPr>
          <p:cNvSpPr/>
          <p:nvPr/>
        </p:nvSpPr>
        <p:spPr>
          <a:xfrm>
            <a:off x="4481929" y="2977638"/>
            <a:ext cx="100667" cy="1038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C7E215F4-55AB-C1D7-C1D2-FD64C24ED0E0}"/>
              </a:ext>
            </a:extLst>
          </p:cNvPr>
          <p:cNvSpPr/>
          <p:nvPr/>
        </p:nvSpPr>
        <p:spPr>
          <a:xfrm>
            <a:off x="7055642" y="3034565"/>
            <a:ext cx="847622" cy="843156"/>
          </a:xfrm>
          <a:prstGeom prst="ellipse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358812-BDCD-BA67-7E7F-9A547562EA7D}"/>
              </a:ext>
            </a:extLst>
          </p:cNvPr>
          <p:cNvSpPr/>
          <p:nvPr/>
        </p:nvSpPr>
        <p:spPr>
          <a:xfrm>
            <a:off x="6950274" y="1774476"/>
            <a:ext cx="1241570" cy="1116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90C7006-E642-8A71-A6F2-BBDDEB69241B}"/>
              </a:ext>
            </a:extLst>
          </p:cNvPr>
          <p:cNvSpPr/>
          <p:nvPr/>
        </p:nvSpPr>
        <p:spPr>
          <a:xfrm>
            <a:off x="6656107" y="2252839"/>
            <a:ext cx="1761688" cy="1564682"/>
          </a:xfrm>
          <a:prstGeom prst="ellipse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743BB48-A5AA-1D26-7E88-0AFF53AB4309}"/>
              </a:ext>
            </a:extLst>
          </p:cNvPr>
          <p:cNvSpPr/>
          <p:nvPr/>
        </p:nvSpPr>
        <p:spPr>
          <a:xfrm rot="19348143">
            <a:off x="7167238" y="3170273"/>
            <a:ext cx="615049" cy="59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AD2374A-9BE2-0BE9-447E-00199EC3D0EE}"/>
              </a:ext>
            </a:extLst>
          </p:cNvPr>
          <p:cNvSpPr/>
          <p:nvPr/>
        </p:nvSpPr>
        <p:spPr>
          <a:xfrm>
            <a:off x="7486618" y="3009928"/>
            <a:ext cx="100667" cy="1038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05C9ACB9-C3C9-B1FD-396F-9D9E324AEE85}"/>
              </a:ext>
            </a:extLst>
          </p:cNvPr>
          <p:cNvGrpSpPr/>
          <p:nvPr/>
        </p:nvGrpSpPr>
        <p:grpSpPr>
          <a:xfrm>
            <a:off x="10317128" y="253380"/>
            <a:ext cx="936000" cy="1564682"/>
            <a:chOff x="10317128" y="882062"/>
            <a:chExt cx="936000" cy="936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074AF00-D53E-139B-8BBE-0AF28065EF7C}"/>
                </a:ext>
              </a:extLst>
            </p:cNvPr>
            <p:cNvSpPr/>
            <p:nvPr/>
          </p:nvSpPr>
          <p:spPr>
            <a:xfrm>
              <a:off x="10317128" y="882062"/>
              <a:ext cx="936000" cy="936000"/>
            </a:xfrm>
            <a:prstGeom prst="ellipse">
              <a:avLst/>
            </a:prstGeom>
            <a:noFill/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12E819A7-78FB-C76B-7B86-D3EB130092F3}"/>
                </a:ext>
              </a:extLst>
            </p:cNvPr>
            <p:cNvSpPr/>
            <p:nvPr/>
          </p:nvSpPr>
          <p:spPr>
            <a:xfrm>
              <a:off x="10425128" y="923640"/>
              <a:ext cx="720000" cy="720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67EC9D77-CDAF-7AD9-5E44-056C7D055506}"/>
              </a:ext>
            </a:extLst>
          </p:cNvPr>
          <p:cNvSpPr/>
          <p:nvPr/>
        </p:nvSpPr>
        <p:spPr>
          <a:xfrm>
            <a:off x="11320308" y="2177989"/>
            <a:ext cx="720000" cy="72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72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822DCF-4DBC-B510-AC00-93841B22B7CE}"/>
              </a:ext>
            </a:extLst>
          </p:cNvPr>
          <p:cNvSpPr txBox="1"/>
          <p:nvPr/>
        </p:nvSpPr>
        <p:spPr>
          <a:xfrm>
            <a:off x="145648" y="171160"/>
            <a:ext cx="272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毎フレームの変化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4CD735-8BEA-DF5D-6C4B-A83147A59978}"/>
              </a:ext>
            </a:extLst>
          </p:cNvPr>
          <p:cNvSpPr/>
          <p:nvPr/>
        </p:nvSpPr>
        <p:spPr>
          <a:xfrm>
            <a:off x="760710" y="1924978"/>
            <a:ext cx="1563372" cy="110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24F0CBA-4212-0745-F429-79BB77B0AE33}"/>
              </a:ext>
            </a:extLst>
          </p:cNvPr>
          <p:cNvCxnSpPr/>
          <p:nvPr/>
        </p:nvCxnSpPr>
        <p:spPr>
          <a:xfrm>
            <a:off x="3105397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B2DBC33-0345-7FDE-08C6-0A92E79AF65D}"/>
              </a:ext>
            </a:extLst>
          </p:cNvPr>
          <p:cNvCxnSpPr/>
          <p:nvPr/>
        </p:nvCxnSpPr>
        <p:spPr>
          <a:xfrm>
            <a:off x="6042561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F59B771-01F8-99BE-24A9-8EA03B093525}"/>
              </a:ext>
            </a:extLst>
          </p:cNvPr>
          <p:cNvCxnSpPr/>
          <p:nvPr/>
        </p:nvCxnSpPr>
        <p:spPr>
          <a:xfrm>
            <a:off x="9029205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A2ED35-7304-1C5C-7A9E-BDA7F1B53FB3}"/>
              </a:ext>
            </a:extLst>
          </p:cNvPr>
          <p:cNvSpPr txBox="1"/>
          <p:nvPr/>
        </p:nvSpPr>
        <p:spPr>
          <a:xfrm>
            <a:off x="382466" y="779107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接触情報の分割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CEFBC33-E19E-4A8F-8644-76019249C89D}"/>
              </a:ext>
            </a:extLst>
          </p:cNvPr>
          <p:cNvSpPr/>
          <p:nvPr/>
        </p:nvSpPr>
        <p:spPr>
          <a:xfrm>
            <a:off x="103555" y="3019158"/>
            <a:ext cx="2912067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6AC3723-64DE-2F02-DE77-C558C3D6E7E0}"/>
              </a:ext>
            </a:extLst>
          </p:cNvPr>
          <p:cNvSpPr txBox="1"/>
          <p:nvPr/>
        </p:nvSpPr>
        <p:spPr>
          <a:xfrm>
            <a:off x="468432" y="4156841"/>
            <a:ext cx="20818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Fixed Update</a:t>
            </a:r>
          </a:p>
          <a:p>
            <a:r>
              <a:rPr lang="ja-JP" altLang="en-US" sz="1400" dirty="0"/>
              <a:t>接触地点の合力計算</a:t>
            </a:r>
            <a:endParaRPr lang="en-US" altLang="ja-JP" sz="1400" dirty="0"/>
          </a:p>
          <a:p>
            <a:r>
              <a:rPr lang="ja-JP" altLang="en-US" sz="1400" dirty="0"/>
              <a:t>座標、位置変更</a:t>
            </a:r>
            <a:endParaRPr lang="en-US" altLang="ja-JP" sz="1400" dirty="0"/>
          </a:p>
          <a:p>
            <a:r>
              <a:rPr lang="ja-JP" altLang="en-US" sz="1400" dirty="0"/>
              <a:t>リスト</a:t>
            </a:r>
            <a:r>
              <a:rPr lang="en-US" altLang="ja-JP" sz="1400" dirty="0"/>
              <a:t>B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コピー</a:t>
            </a:r>
            <a:endParaRPr lang="en-US" altLang="ja-JP" sz="1400" dirty="0"/>
          </a:p>
          <a:p>
            <a:r>
              <a:rPr lang="ja-JP" altLang="en-US" sz="1400" dirty="0"/>
              <a:t>リスト</a:t>
            </a:r>
            <a:r>
              <a:rPr lang="en-US" altLang="ja-JP" sz="1400" dirty="0"/>
              <a:t>A</a:t>
            </a:r>
            <a:r>
              <a:rPr lang="ja-JP" altLang="en-US" sz="1400" dirty="0"/>
              <a:t>初期化</a:t>
            </a:r>
            <a:endParaRPr lang="en-US" altLang="ja-JP" sz="14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9ED0EBC-84D5-1EBC-FF8E-F50944C41017}"/>
              </a:ext>
            </a:extLst>
          </p:cNvPr>
          <p:cNvSpPr/>
          <p:nvPr/>
        </p:nvSpPr>
        <p:spPr>
          <a:xfrm>
            <a:off x="2530397" y="2263971"/>
            <a:ext cx="337092" cy="320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C5C652-9ED4-900E-C16B-D36585A6215A}"/>
              </a:ext>
            </a:extLst>
          </p:cNvPr>
          <p:cNvSpPr txBox="1"/>
          <p:nvPr/>
        </p:nvSpPr>
        <p:spPr>
          <a:xfrm>
            <a:off x="2379260" y="2009123"/>
            <a:ext cx="1002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trigger</a:t>
            </a:r>
            <a:endParaRPr kumimoji="1"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03A40AD-7937-C8C1-FF22-2241A03C4135}"/>
              </a:ext>
            </a:extLst>
          </p:cNvPr>
          <p:cNvSpPr/>
          <p:nvPr/>
        </p:nvSpPr>
        <p:spPr>
          <a:xfrm>
            <a:off x="3801820" y="1924978"/>
            <a:ext cx="1563372" cy="110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0483B4-3471-6D13-50B2-30D3D6E0396C}"/>
              </a:ext>
            </a:extLst>
          </p:cNvPr>
          <p:cNvSpPr/>
          <p:nvPr/>
        </p:nvSpPr>
        <p:spPr>
          <a:xfrm>
            <a:off x="3144665" y="3019158"/>
            <a:ext cx="2912067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04F8E63-8998-7237-B4F5-E2EFF6B5A26F}"/>
              </a:ext>
            </a:extLst>
          </p:cNvPr>
          <p:cNvSpPr txBox="1"/>
          <p:nvPr/>
        </p:nvSpPr>
        <p:spPr>
          <a:xfrm>
            <a:off x="1161240" y="1213567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</a:t>
            </a:r>
            <a:endParaRPr kumimoji="1" lang="ja-JP" altLang="en-US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0C32285-A53E-534F-E2AE-C7C58A38E988}"/>
              </a:ext>
            </a:extLst>
          </p:cNvPr>
          <p:cNvSpPr/>
          <p:nvPr/>
        </p:nvSpPr>
        <p:spPr>
          <a:xfrm>
            <a:off x="5386332" y="2193966"/>
            <a:ext cx="337092" cy="320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6DB31AA-56DC-C860-3465-D25B407F806F}"/>
              </a:ext>
            </a:extLst>
          </p:cNvPr>
          <p:cNvSpPr/>
          <p:nvPr/>
        </p:nvSpPr>
        <p:spPr>
          <a:xfrm>
            <a:off x="6755696" y="1924978"/>
            <a:ext cx="1563372" cy="110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C423F86-696F-D40B-6064-74B4AEA440BD}"/>
              </a:ext>
            </a:extLst>
          </p:cNvPr>
          <p:cNvSpPr/>
          <p:nvPr/>
        </p:nvSpPr>
        <p:spPr>
          <a:xfrm>
            <a:off x="6098541" y="3019158"/>
            <a:ext cx="2912067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CBFC3DC-8C49-9C0B-EF65-CB4DB1E5C63B}"/>
              </a:ext>
            </a:extLst>
          </p:cNvPr>
          <p:cNvSpPr/>
          <p:nvPr/>
        </p:nvSpPr>
        <p:spPr>
          <a:xfrm>
            <a:off x="8248917" y="2257335"/>
            <a:ext cx="337092" cy="320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6B7D28E-12C1-48CA-C3B6-FA44357320C7}"/>
              </a:ext>
            </a:extLst>
          </p:cNvPr>
          <p:cNvCxnSpPr>
            <a:cxnSpLocks/>
          </p:cNvCxnSpPr>
          <p:nvPr/>
        </p:nvCxnSpPr>
        <p:spPr>
          <a:xfrm>
            <a:off x="48377" y="3999015"/>
            <a:ext cx="12143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3E27159-7CD4-BC17-49A2-49E516B5C15F}"/>
              </a:ext>
            </a:extLst>
          </p:cNvPr>
          <p:cNvSpPr txBox="1"/>
          <p:nvPr/>
        </p:nvSpPr>
        <p:spPr>
          <a:xfrm>
            <a:off x="3904223" y="1273450"/>
            <a:ext cx="127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Triger</a:t>
            </a:r>
            <a:r>
              <a:rPr kumimoji="1" lang="ja-JP" altLang="en-US" dirty="0"/>
              <a:t>接触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EAF4C3F-A723-0B23-EA41-53CB74042729}"/>
              </a:ext>
            </a:extLst>
          </p:cNvPr>
          <p:cNvSpPr txBox="1"/>
          <p:nvPr/>
        </p:nvSpPr>
        <p:spPr>
          <a:xfrm>
            <a:off x="3742705" y="4172659"/>
            <a:ext cx="21771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XXXTrigger</a:t>
            </a:r>
            <a:endParaRPr lang="en-US" altLang="ja-JP" dirty="0"/>
          </a:p>
          <a:p>
            <a:r>
              <a:rPr kumimoji="1" lang="ja-JP" altLang="en-US" sz="1400" dirty="0"/>
              <a:t>リスト</a:t>
            </a:r>
            <a:r>
              <a:rPr kumimoji="1" lang="en-US" altLang="ja-JP" sz="1400" dirty="0"/>
              <a:t>B</a:t>
            </a:r>
            <a:r>
              <a:rPr kumimoji="1" lang="ja-JP" altLang="en-US" sz="1400" dirty="0"/>
              <a:t>から</a:t>
            </a:r>
            <a:r>
              <a:rPr kumimoji="1" lang="en-US" altLang="ja-JP" sz="1400" dirty="0"/>
              <a:t>trigger</a:t>
            </a:r>
            <a:r>
              <a:rPr kumimoji="1" lang="ja-JP" altLang="en-US" sz="1400" dirty="0"/>
              <a:t>座標への抗力、力を測定、出力</a:t>
            </a:r>
            <a:endParaRPr kumimoji="1" lang="en-US" altLang="ja-JP" sz="1400" dirty="0"/>
          </a:p>
          <a:p>
            <a:r>
              <a:rPr lang="ja-JP" altLang="en-US" sz="1400" dirty="0"/>
              <a:t>リスト</a:t>
            </a:r>
            <a:r>
              <a:rPr lang="en-US" altLang="ja-JP" sz="1400" dirty="0"/>
              <a:t>B</a:t>
            </a:r>
            <a:r>
              <a:rPr lang="ja-JP" altLang="en-US" sz="1400" dirty="0"/>
              <a:t>初期化</a:t>
            </a:r>
            <a:endParaRPr lang="en-US" altLang="ja-JP" sz="1400" dirty="0"/>
          </a:p>
          <a:p>
            <a:r>
              <a:rPr kumimoji="1" lang="en-US" altLang="ja-JP" sz="1400" dirty="0"/>
              <a:t>T:true</a:t>
            </a:r>
          </a:p>
          <a:p>
            <a:r>
              <a:rPr lang="en-US" altLang="ja-JP" sz="1400" dirty="0"/>
              <a:t>Pos</a:t>
            </a:r>
            <a:r>
              <a:rPr lang="ja-JP" altLang="en-US" sz="1400" dirty="0"/>
              <a:t>接触座標</a:t>
            </a:r>
            <a:r>
              <a:rPr lang="en-US" altLang="ja-JP" sz="1400" dirty="0"/>
              <a:t>(local)</a:t>
            </a:r>
            <a:r>
              <a:rPr lang="ja-JP" altLang="en-US" sz="1400" dirty="0"/>
              <a:t>保持</a:t>
            </a:r>
            <a:endParaRPr lang="en-US" altLang="ja-JP" sz="1400" dirty="0"/>
          </a:p>
          <a:p>
            <a:r>
              <a:rPr kumimoji="1" lang="en-US" altLang="ja-JP" sz="1400" dirty="0" err="1"/>
              <a:t>Wpos</a:t>
            </a:r>
            <a:r>
              <a:rPr kumimoji="1" lang="en-US" altLang="ja-JP" sz="1400" dirty="0"/>
              <a:t>(w</a:t>
            </a:r>
            <a:r>
              <a:rPr lang="en-US" altLang="ja-JP" sz="1400" dirty="0"/>
              <a:t>orld)</a:t>
            </a:r>
            <a:r>
              <a:rPr lang="ja-JP" altLang="en-US" sz="1400" dirty="0"/>
              <a:t>保持</a:t>
            </a:r>
            <a:endParaRPr kumimoji="1" lang="en-US" altLang="ja-JP" sz="1400" dirty="0"/>
          </a:p>
        </p:txBody>
      </p:sp>
      <p:sp>
        <p:nvSpPr>
          <p:cNvPr id="55" name="矢印: 下カーブ 54">
            <a:extLst>
              <a:ext uri="{FF2B5EF4-FFF2-40B4-BE49-F238E27FC236}">
                <a16:creationId xmlns:a16="http://schemas.microsoft.com/office/drawing/2014/main" id="{0FD30C5A-4401-DD18-4BAD-E1AED1B59939}"/>
              </a:ext>
            </a:extLst>
          </p:cNvPr>
          <p:cNvSpPr/>
          <p:nvPr/>
        </p:nvSpPr>
        <p:spPr>
          <a:xfrm rot="16200000">
            <a:off x="-640893" y="5135170"/>
            <a:ext cx="2042481" cy="2706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536F97DF-17EC-C6B5-C919-7BDBDBD0DC40}"/>
              </a:ext>
            </a:extLst>
          </p:cNvPr>
          <p:cNvSpPr/>
          <p:nvPr/>
        </p:nvSpPr>
        <p:spPr>
          <a:xfrm>
            <a:off x="2324082" y="4249264"/>
            <a:ext cx="1225354" cy="216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ABB4C6E5-FB1E-7BFC-D33B-15E7CD612DC4}"/>
              </a:ext>
            </a:extLst>
          </p:cNvPr>
          <p:cNvSpPr/>
          <p:nvPr/>
        </p:nvSpPr>
        <p:spPr>
          <a:xfrm rot="5400000">
            <a:off x="4389737" y="6010682"/>
            <a:ext cx="301985" cy="216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8D047B5A-DD8C-B67E-429B-0423208E8E37}"/>
              </a:ext>
            </a:extLst>
          </p:cNvPr>
          <p:cNvSpPr/>
          <p:nvPr/>
        </p:nvSpPr>
        <p:spPr>
          <a:xfrm rot="5400000">
            <a:off x="1128405" y="5512246"/>
            <a:ext cx="464720" cy="216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B53DD42-4955-657C-FAD1-26B6E7B79DD5}"/>
              </a:ext>
            </a:extLst>
          </p:cNvPr>
          <p:cNvSpPr txBox="1"/>
          <p:nvPr/>
        </p:nvSpPr>
        <p:spPr>
          <a:xfrm>
            <a:off x="635901" y="5921195"/>
            <a:ext cx="16164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XXXCollider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接触地点取得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リスト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保持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3A6F2DF-5949-5C3C-71FB-F95AF172044E}"/>
              </a:ext>
            </a:extLst>
          </p:cNvPr>
          <p:cNvSpPr txBox="1"/>
          <p:nvPr/>
        </p:nvSpPr>
        <p:spPr>
          <a:xfrm>
            <a:off x="3904223" y="6291745"/>
            <a:ext cx="16164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XXXCollider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接触地点取得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リスト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A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保持</a:t>
            </a:r>
            <a:endParaRPr kumimoji="1" lang="ja-JP" altLang="en-US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C5CCEB3A-27F9-53DE-FC39-0E9D97DEF434}"/>
              </a:ext>
            </a:extLst>
          </p:cNvPr>
          <p:cNvSpPr/>
          <p:nvPr/>
        </p:nvSpPr>
        <p:spPr>
          <a:xfrm rot="17569356">
            <a:off x="5127705" y="5546203"/>
            <a:ext cx="1721140" cy="216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4FB0551-AC5A-41FE-EEFF-CC156DE317FC}"/>
              </a:ext>
            </a:extLst>
          </p:cNvPr>
          <p:cNvSpPr txBox="1"/>
          <p:nvPr/>
        </p:nvSpPr>
        <p:spPr>
          <a:xfrm>
            <a:off x="6559279" y="4164255"/>
            <a:ext cx="20818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Fixed Update</a:t>
            </a:r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T</a:t>
            </a:r>
            <a:r>
              <a:rPr lang="ja-JP" altLang="en-US" sz="1400" dirty="0"/>
              <a:t>フラグ処理</a:t>
            </a:r>
            <a:endParaRPr lang="en-US" altLang="ja-JP" sz="1400" dirty="0"/>
          </a:p>
          <a:p>
            <a:r>
              <a:rPr lang="ja-JP" altLang="en-US" sz="1400" dirty="0"/>
              <a:t>物体移動量計算</a:t>
            </a:r>
            <a:endParaRPr lang="en-US" altLang="ja-JP" sz="1400" dirty="0"/>
          </a:p>
          <a:p>
            <a:r>
              <a:rPr lang="en-US" altLang="ja-JP" sz="1400" dirty="0"/>
              <a:t>Pos(world</a:t>
            </a:r>
            <a:r>
              <a:rPr lang="ja-JP" altLang="en-US" sz="1400" dirty="0"/>
              <a:t>変換</a:t>
            </a:r>
            <a:r>
              <a:rPr lang="en-US" altLang="ja-JP" sz="1400" dirty="0"/>
              <a:t>)-</a:t>
            </a:r>
            <a:r>
              <a:rPr lang="en-US" altLang="ja-JP" sz="1400" dirty="0" err="1"/>
              <a:t>wpos</a:t>
            </a:r>
            <a:endParaRPr lang="en-US" altLang="ja-JP" sz="1400" dirty="0"/>
          </a:p>
          <a:p>
            <a:r>
              <a:rPr lang="ja-JP" altLang="en-US" sz="1400" dirty="0"/>
              <a:t>移動量から</a:t>
            </a:r>
            <a:r>
              <a:rPr lang="en-US" altLang="ja-JP" sz="1400" dirty="0"/>
              <a:t>force</a:t>
            </a:r>
            <a:r>
              <a:rPr lang="ja-JP" altLang="en-US" sz="1400" dirty="0"/>
              <a:t>測定</a:t>
            </a:r>
            <a:endParaRPr lang="en-US" altLang="ja-JP" sz="1400" dirty="0"/>
          </a:p>
          <a:p>
            <a:r>
              <a:rPr lang="ja-JP" altLang="en-US" sz="1400" dirty="0"/>
              <a:t>リスト</a:t>
            </a:r>
            <a:r>
              <a:rPr lang="en-US" altLang="ja-JP" sz="1400" dirty="0"/>
              <a:t>A</a:t>
            </a:r>
            <a:r>
              <a:rPr lang="ja-JP" altLang="en-US" sz="1400" dirty="0"/>
              <a:t>に</a:t>
            </a:r>
            <a:r>
              <a:rPr lang="en-US" altLang="ja-JP" sz="1400" dirty="0"/>
              <a:t>Add(</a:t>
            </a:r>
            <a:r>
              <a:rPr lang="en-US" altLang="ja-JP" sz="1400" dirty="0" err="1"/>
              <a:t>force,wpos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T</a:t>
            </a:r>
            <a:r>
              <a:rPr lang="ja-JP" altLang="en-US" sz="1400" dirty="0"/>
              <a:t>フラグ処理後</a:t>
            </a:r>
            <a:endParaRPr lang="en-US" altLang="ja-JP" sz="1400" dirty="0"/>
          </a:p>
          <a:p>
            <a:r>
              <a:rPr lang="ja-JP" altLang="en-US" sz="1400" dirty="0"/>
              <a:t>接触地点の合力計算</a:t>
            </a:r>
            <a:endParaRPr lang="en-US" altLang="ja-JP" sz="1400" dirty="0"/>
          </a:p>
          <a:p>
            <a:r>
              <a:rPr lang="ja-JP" altLang="en-US" sz="1400" dirty="0"/>
              <a:t>座標、位置変更</a:t>
            </a:r>
            <a:endParaRPr lang="en-US" altLang="ja-JP" sz="1400" dirty="0"/>
          </a:p>
          <a:p>
            <a:r>
              <a:rPr lang="ja-JP" altLang="en-US" sz="1400" dirty="0"/>
              <a:t>リスト</a:t>
            </a:r>
            <a:r>
              <a:rPr lang="en-US" altLang="ja-JP" sz="1400" dirty="0"/>
              <a:t>B</a:t>
            </a:r>
            <a:r>
              <a:rPr lang="ja-JP" altLang="en-US" sz="1400" dirty="0"/>
              <a:t>に</a:t>
            </a:r>
            <a:r>
              <a:rPr lang="en-US" altLang="ja-JP" sz="1400" dirty="0"/>
              <a:t>A</a:t>
            </a:r>
            <a:r>
              <a:rPr lang="ja-JP" altLang="en-US" sz="1400" dirty="0"/>
              <a:t>コピー</a:t>
            </a:r>
            <a:endParaRPr lang="en-US" altLang="ja-JP" sz="1400" dirty="0"/>
          </a:p>
          <a:p>
            <a:r>
              <a:rPr lang="ja-JP" altLang="en-US" sz="1400" dirty="0"/>
              <a:t>リスト</a:t>
            </a:r>
            <a:r>
              <a:rPr lang="en-US" altLang="ja-JP" sz="1400" dirty="0"/>
              <a:t>A</a:t>
            </a:r>
            <a:r>
              <a:rPr lang="ja-JP" altLang="en-US" sz="1400" dirty="0"/>
              <a:t>初期化</a:t>
            </a:r>
            <a:endParaRPr lang="en-US" altLang="ja-JP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23E8CE6-A73B-E308-25C9-5209BB269F5B}"/>
              </a:ext>
            </a:extLst>
          </p:cNvPr>
          <p:cNvSpPr/>
          <p:nvPr/>
        </p:nvSpPr>
        <p:spPr>
          <a:xfrm rot="20949103">
            <a:off x="9632695" y="1777754"/>
            <a:ext cx="1563372" cy="110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497A172-1954-0FCD-D364-EBC4D70D70E8}"/>
              </a:ext>
            </a:extLst>
          </p:cNvPr>
          <p:cNvSpPr/>
          <p:nvPr/>
        </p:nvSpPr>
        <p:spPr>
          <a:xfrm>
            <a:off x="9135626" y="3019158"/>
            <a:ext cx="2912067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8E8D7F0D-FB22-634D-EFAA-73AF720E6E93}"/>
              </a:ext>
            </a:extLst>
          </p:cNvPr>
          <p:cNvSpPr/>
          <p:nvPr/>
        </p:nvSpPr>
        <p:spPr>
          <a:xfrm>
            <a:off x="11252273" y="2257334"/>
            <a:ext cx="337092" cy="320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547E3E6-4F8C-CCCD-CB5B-0ABEA5A3EE3C}"/>
              </a:ext>
            </a:extLst>
          </p:cNvPr>
          <p:cNvSpPr txBox="1"/>
          <p:nvPr/>
        </p:nvSpPr>
        <p:spPr>
          <a:xfrm>
            <a:off x="3549436" y="225591"/>
            <a:ext cx="1632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T:trigger</a:t>
            </a:r>
            <a:r>
              <a:rPr kumimoji="1" lang="ja-JP" altLang="en-US" sz="1400" dirty="0"/>
              <a:t>フラグ</a:t>
            </a:r>
            <a:endParaRPr kumimoji="1" lang="en-US" altLang="ja-JP" sz="1400" dirty="0"/>
          </a:p>
          <a:p>
            <a:r>
              <a:rPr lang="en-US" altLang="ja-JP" sz="1400" dirty="0"/>
              <a:t>C:Colidder</a:t>
            </a:r>
            <a:r>
              <a:rPr lang="ja-JP" altLang="en-US" sz="1400" dirty="0"/>
              <a:t>フラグ</a:t>
            </a:r>
            <a:endParaRPr lang="en-US" altLang="ja-JP" sz="1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EA70D41-E4D8-1815-8D2D-B037E15B3E8E}"/>
              </a:ext>
            </a:extLst>
          </p:cNvPr>
          <p:cNvSpPr txBox="1"/>
          <p:nvPr/>
        </p:nvSpPr>
        <p:spPr>
          <a:xfrm>
            <a:off x="6138785" y="225591"/>
            <a:ext cx="2890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変数</a:t>
            </a:r>
            <a:endParaRPr lang="en-US" altLang="ja-JP" sz="1400" dirty="0"/>
          </a:p>
          <a:p>
            <a:r>
              <a:rPr lang="en-US" altLang="ja-JP" sz="1400" dirty="0"/>
              <a:t>(Vector3,Vector3)  </a:t>
            </a:r>
            <a:r>
              <a:rPr lang="ja-JP" altLang="en-US" sz="1400" dirty="0"/>
              <a:t>リスト</a:t>
            </a:r>
            <a:r>
              <a:rPr lang="en-US" altLang="ja-JP" sz="1400" dirty="0"/>
              <a:t>A,B</a:t>
            </a:r>
          </a:p>
          <a:p>
            <a:r>
              <a:rPr lang="en-US" altLang="ja-JP" sz="1400" dirty="0"/>
              <a:t>Bool  T,C</a:t>
            </a:r>
          </a:p>
          <a:p>
            <a:r>
              <a:rPr lang="en-US" altLang="ja-JP" sz="1400" dirty="0"/>
              <a:t>Vector3  pos</a:t>
            </a:r>
            <a:r>
              <a:rPr lang="ja-JP" altLang="en-US" sz="1400" dirty="0"/>
              <a:t>　</a:t>
            </a:r>
            <a:r>
              <a:rPr lang="en-US" altLang="ja-JP" sz="1400" dirty="0" err="1"/>
              <a:t>wpos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09318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619</Words>
  <Application>Microsoft Office PowerPoint</Application>
  <PresentationFormat>ワイド画面</PresentationFormat>
  <Paragraphs>122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吉田 海杜@沖縄高専</dc:creator>
  <cp:lastModifiedBy>吉田 海杜@沖縄高専</cp:lastModifiedBy>
  <cp:revision>9</cp:revision>
  <dcterms:created xsi:type="dcterms:W3CDTF">2023-01-02T09:30:41Z</dcterms:created>
  <dcterms:modified xsi:type="dcterms:W3CDTF">2023-01-16T13:46:15Z</dcterms:modified>
</cp:coreProperties>
</file>