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301" r:id="rId4"/>
    <p:sldId id="304" r:id="rId5"/>
    <p:sldId id="303" r:id="rId6"/>
    <p:sldId id="309" r:id="rId7"/>
    <p:sldId id="302" r:id="rId8"/>
    <p:sldId id="308" r:id="rId9"/>
    <p:sldId id="287" r:id="rId10"/>
    <p:sldId id="305" r:id="rId11"/>
    <p:sldId id="306" r:id="rId12"/>
    <p:sldId id="307" r:id="rId13"/>
    <p:sldId id="296" r:id="rId14"/>
    <p:sldId id="299" r:id="rId15"/>
    <p:sldId id="297" r:id="rId16"/>
    <p:sldId id="298" r:id="rId17"/>
    <p:sldId id="300" r:id="rId18"/>
    <p:sldId id="294" r:id="rId19"/>
    <p:sldId id="279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1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E5"/>
    <a:srgbClr val="D3B6F0"/>
    <a:srgbClr val="9ECB7F"/>
    <a:srgbClr val="85B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8D7731-8365-45F7-BA17-8181AF5D9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5CBAC-51D0-458F-B06C-B6A1580F9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2206-F45D-478D-BFB1-ABAEAD250DB4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C818B-A4E6-460E-910E-9B5D99FC6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1C46C-7BA5-4735-A518-110AD4CAF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63389-471D-44CB-81A5-2A9EBF19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B36-32E5-4EBE-B730-D6CE078D50E0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24CF-57ED-420D-9CD6-4B1E9BB8D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C58C5-4D61-4269-A928-E48F4D9D1AF4}"/>
              </a:ext>
            </a:extLst>
          </p:cNvPr>
          <p:cNvSpPr/>
          <p:nvPr userDrawn="1"/>
        </p:nvSpPr>
        <p:spPr>
          <a:xfrm>
            <a:off x="-134815" y="352337"/>
            <a:ext cx="12414738" cy="427839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CCA-608D-4F1D-865D-AC1E6B9B604B}"/>
              </a:ext>
            </a:extLst>
          </p:cNvPr>
          <p:cNvSpPr txBox="1"/>
          <p:nvPr userDrawn="1"/>
        </p:nvSpPr>
        <p:spPr>
          <a:xfrm>
            <a:off x="56389" y="396978"/>
            <a:ext cx="61375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경성대학교 입시정보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3" y="6211068"/>
            <a:ext cx="522129" cy="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 flipH="1">
            <a:off x="726829" y="352337"/>
            <a:ext cx="140675" cy="4278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A2D8-4452-4BB7-8C17-67DEB12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16A-8CFD-4F53-BA8D-775012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58C1-610E-4463-8649-CE845B3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94BB-20E7-40FC-8184-680C164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C305-6972-4D98-82D4-5AFBFA9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B89E3-4EB7-4251-A5D3-8ADAF6E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4BC2A-CB54-4C8A-A9F6-7DE53198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E57C9-C27F-4BCD-A005-152D75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ADCEC-3B9D-4EDC-A77A-75AEEF0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0662-ADDD-4EF8-9722-E8EB92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77F5-8934-434D-B524-D689413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B811-91A5-40E2-A05A-DA42F7D0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C458-5C30-4C0A-A668-0FB48A4E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01599-9117-4F46-9EBB-3C95177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DBA77-0C36-435D-876E-6467908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07A2-66DB-43DC-9BF9-5D00FBC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81A0-56DD-4237-A7CD-621A5595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7307-F8F0-4B56-AB8B-82D45E0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6861-2C8D-4988-B991-EE3BB77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2BE5-97AB-45AC-B3E7-4EC446A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C956-7712-4B2C-B620-5D6A0A85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494F-2A8E-4398-B621-8B8926A1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68687-0485-4A96-9449-B2135E4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C6769-B166-46B2-9E51-09CA8888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30CD-F944-4093-BD45-CF979B8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B212-ABBB-42E2-BAB8-5F5B4F4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27AC-1F96-4679-949B-DF2F4CB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22793-0336-4DD5-9224-B6D666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DA6BD-B917-4F75-AC8B-E935B0EE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4CE5C-A69F-4B25-97D4-222CA299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9ED45-79AD-43FD-B696-0F6CBF56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905AD-7D0A-422F-96DE-1D32E9F4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3E3E4-71EC-4DF5-A8C8-93F5EF3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B94A0-4AA0-46E6-B438-99C2125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5463-FB67-400A-9266-309E473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BF3C-7108-4B51-B6FD-6E5BB33A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74434-A0AE-4195-BE71-F4CD7F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6102-FBF5-46AF-9E73-DE7ADDC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14BFC-2652-4DB6-888A-E1E507C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192AD-95E7-4C21-B03E-404FD52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89E0D-7BA4-424F-8297-532E935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46E3-0F2A-4629-916A-84691CFD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24C5-241D-424A-93A5-8F04A508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6D34-2CC0-4C62-AC50-F8D82690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BB7B2-C959-4FCB-85EF-DF1252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D0B3-E70C-4F86-B0B5-D1FAC4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9A03-138B-4C10-94A8-15AA1E1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3D7C-7F59-4C86-AE36-58255FB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7EC4-771C-4C1F-8102-319B0130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5C64D-BF5B-421E-8179-14012DAE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8459-4865-44A9-A37C-0D5E9278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7383-F33F-4EF7-A1CD-E79599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BDB0-0A2C-4FD6-9019-B16E6EB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lask-docs-kr.readthedocs.io/ko/latest/foreword.html#micro" TargetMode="External"/><Relationship Id="rId13" Type="http://schemas.openxmlformats.org/officeDocument/2006/relationships/hyperlink" Target="https://www.youtube.com/watch?v=RxGQVeipdjg" TargetMode="External"/><Relationship Id="rId3" Type="http://schemas.openxmlformats.org/officeDocument/2006/relationships/hyperlink" Target="https://moolgogiheart.tistory.com/87" TargetMode="External"/><Relationship Id="rId7" Type="http://schemas.openxmlformats.org/officeDocument/2006/relationships/hyperlink" Target="https://flask.palletsprojects.com/en/3.0.x/" TargetMode="External"/><Relationship Id="rId12" Type="http://schemas.openxmlformats.org/officeDocument/2006/relationships/hyperlink" Target="https://blog.naver.com/zilly1/223081405563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.blog.naver.com/jhc9639/220967034588" TargetMode="External"/><Relationship Id="rId11" Type="http://schemas.openxmlformats.org/officeDocument/2006/relationships/hyperlink" Target="https://forensickelly.tistory.com/entry/Python-Windows%EC%97%90%EC%84%9C-Flask-%EC%84%A4%EC%B9%98%ED%95%98%EA%B8%B0" TargetMode="External"/><Relationship Id="rId5" Type="http://schemas.openxmlformats.org/officeDocument/2006/relationships/hyperlink" Target="https://www.youtube.com/watch?v=t9ccIykXTCM&amp;t=226s" TargetMode="External"/><Relationship Id="rId10" Type="http://schemas.openxmlformats.org/officeDocument/2006/relationships/hyperlink" Target="https://kimcoder.tistory.com/254" TargetMode="External"/><Relationship Id="rId4" Type="http://schemas.openxmlformats.org/officeDocument/2006/relationships/hyperlink" Target="https://engkimbs.tistory.com/entry/%ED%94%84%EB%A0%88%EC%9E%84%EC%9B%8C%ED%81%ACFramework-%EB%9D%BC%EC%9D%B4%EB%B8%8C%EB%9F%AC%EB%A6%ACLibrary-%EB%91%98%EC%9D%98-%EC%B0%A8%EC%9D%B4%EC%A0%90-%EC%9D%B4%EA%B2%83%EB%A7%8C-%EC%95%8C%EB%A9%B4-%EB%90%A9%EB%8B%88%EB%8B%A4" TargetMode="External"/><Relationship Id="rId9" Type="http://schemas.openxmlformats.org/officeDocument/2006/relationships/hyperlink" Target="https://opentutorials.org/course/4904" TargetMode="External"/><Relationship Id="rId14" Type="http://schemas.openxmlformats.org/officeDocument/2006/relationships/hyperlink" Target="https://www.youtube.com/watch?v=hsfibrhGFi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48" y="268041"/>
            <a:ext cx="1732143" cy="5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1899912"/>
            <a:ext cx="12192000" cy="2135730"/>
            <a:chOff x="0" y="1899912"/>
            <a:chExt cx="12192000" cy="21357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95B5A77-D8E8-4C89-BFCA-1D9786E7B292}"/>
                </a:ext>
              </a:extLst>
            </p:cNvPr>
            <p:cNvSpPr/>
            <p:nvPr/>
          </p:nvSpPr>
          <p:spPr>
            <a:xfrm>
              <a:off x="3412067" y="3776133"/>
              <a:ext cx="8779933" cy="2129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E56E03-0432-46A4-9CD8-E744D72A090F}"/>
                </a:ext>
              </a:extLst>
            </p:cNvPr>
            <p:cNvSpPr txBox="1"/>
            <p:nvPr/>
          </p:nvSpPr>
          <p:spPr>
            <a:xfrm>
              <a:off x="3518563" y="2386099"/>
              <a:ext cx="254749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Flask</a:t>
              </a:r>
            </a:p>
            <a:p>
              <a:endParaRPr lang="en-US" altLang="ko-KR" sz="1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6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python web framework</a:t>
              </a:r>
              <a:endParaRPr lang="ko-KR" alt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6B3366-97B4-4E69-B3D0-533196D81AB3}"/>
                </a:ext>
              </a:extLst>
            </p:cNvPr>
            <p:cNvSpPr/>
            <p:nvPr/>
          </p:nvSpPr>
          <p:spPr>
            <a:xfrm>
              <a:off x="0" y="1921933"/>
              <a:ext cx="8348134" cy="2129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200000">
              <a:off x="8248656" y="1899912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200000">
              <a:off x="3278070" y="3659852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EB9F6D-286D-418C-816C-38912A4F3078}"/>
              </a:ext>
            </a:extLst>
          </p:cNvPr>
          <p:cNvSpPr txBox="1"/>
          <p:nvPr/>
        </p:nvSpPr>
        <p:spPr>
          <a:xfrm>
            <a:off x="7862142" y="4318471"/>
            <a:ext cx="4071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소프트웨어학과 </a:t>
            </a:r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2022564004 </a:t>
            </a:r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김다빈</a:t>
            </a:r>
            <a:endParaRPr lang="en-US" altLang="ko-KR" sz="16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80" y="1166216"/>
            <a:ext cx="7937095" cy="500373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80182" y="2965938"/>
            <a:ext cx="1330569" cy="38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29" y="1477107"/>
            <a:ext cx="6153466" cy="382924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261339" y="4954664"/>
            <a:ext cx="1676399" cy="232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40" y="1176288"/>
            <a:ext cx="5196682" cy="48560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566782" y="3627769"/>
            <a:ext cx="968834" cy="22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8" y="1179359"/>
            <a:ext cx="2546481" cy="43817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70938" y="1975732"/>
            <a:ext cx="3069077" cy="3949887"/>
            <a:chOff x="570938" y="1975732"/>
            <a:chExt cx="3069077" cy="394988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938" y="1975732"/>
              <a:ext cx="3069077" cy="394988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420816" y="5128846"/>
              <a:ext cx="1119554" cy="3223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70499" y="1787098"/>
            <a:ext cx="3760515" cy="4138522"/>
            <a:chOff x="4070499" y="1787098"/>
            <a:chExt cx="3760515" cy="413852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0499" y="1787098"/>
              <a:ext cx="3760515" cy="413852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5474678" y="4560278"/>
              <a:ext cx="586153" cy="2696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251670" y="2341082"/>
            <a:ext cx="3241266" cy="3584537"/>
            <a:chOff x="8251670" y="2341082"/>
            <a:chExt cx="3241266" cy="35845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1670" y="2341082"/>
              <a:ext cx="3241266" cy="358453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8296667" y="3429001"/>
              <a:ext cx="1556579" cy="2520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97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13" y="1488169"/>
            <a:ext cx="8009826" cy="43929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83272" y="1488169"/>
            <a:ext cx="1245928" cy="176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1" y="1371655"/>
            <a:ext cx="5631039" cy="28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5038"/>
          <a:stretch/>
        </p:blipFill>
        <p:spPr>
          <a:xfrm>
            <a:off x="614946" y="3119095"/>
            <a:ext cx="3663978" cy="2310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5" y="1204987"/>
            <a:ext cx="8616979" cy="15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9" y="3711261"/>
            <a:ext cx="3243496" cy="2041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20018"/>
          <a:stretch/>
        </p:blipFill>
        <p:spPr>
          <a:xfrm>
            <a:off x="843409" y="1216443"/>
            <a:ext cx="3576191" cy="19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5230282" y="2451919"/>
            <a:ext cx="1731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07" y="1137138"/>
            <a:ext cx="790235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참고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자료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  <a:hlinkClick r:id="rId2"/>
              </a:rPr>
              <a:t>Vector Icons and Stickers - PNG, SVG, EPS, PSD and </a:t>
            </a:r>
            <a:r>
              <a:rPr lang="en-US" altLang="ko-KR" sz="1400" dirty="0" smtClean="0">
                <a:solidFill>
                  <a:schemeClr val="bg1"/>
                </a:solidFill>
                <a:hlinkClick r:id="rId2"/>
              </a:rPr>
              <a:t>CSS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  <a:hlinkClick r:id="rId3"/>
              </a:rPr>
              <a:t>프레임워크</a:t>
            </a:r>
            <a:r>
              <a:rPr lang="en-US" altLang="ko-KR" sz="1400" dirty="0">
                <a:solidFill>
                  <a:srgbClr val="FF0000"/>
                </a:solidFill>
                <a:hlinkClick r:id="rId3"/>
              </a:rPr>
              <a:t>(Framework)</a:t>
            </a:r>
            <a:r>
              <a:rPr lang="ko-KR" altLang="en-US" sz="1400" dirty="0">
                <a:solidFill>
                  <a:srgbClr val="FF0000"/>
                </a:solidFill>
                <a:hlinkClick r:id="rId3"/>
              </a:rPr>
              <a:t>란</a:t>
            </a:r>
            <a:r>
              <a:rPr lang="en-US" altLang="ko-KR" sz="1400" dirty="0">
                <a:solidFill>
                  <a:srgbClr val="FF0000"/>
                </a:solidFill>
                <a:hlinkClick r:id="rId3"/>
              </a:rPr>
              <a:t>? </a:t>
            </a:r>
            <a:r>
              <a:rPr lang="ko-KR" altLang="en-US" sz="1400" dirty="0">
                <a:solidFill>
                  <a:srgbClr val="FF0000"/>
                </a:solidFill>
                <a:hlinkClick r:id="rId3"/>
              </a:rPr>
              <a:t>개념</a:t>
            </a:r>
            <a:r>
              <a:rPr lang="en-US" altLang="ko-KR" sz="1400" dirty="0">
                <a:solidFill>
                  <a:srgbClr val="FF0000"/>
                </a:solidFill>
                <a:hlinkClick r:id="rId3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hlinkClick r:id="rId3"/>
              </a:rPr>
              <a:t>장단점</a:t>
            </a:r>
            <a:r>
              <a:rPr lang="en-US" altLang="ko-KR" sz="1400" dirty="0">
                <a:solidFill>
                  <a:srgbClr val="FF0000"/>
                </a:solidFill>
                <a:hlinkClick r:id="rId3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hlinkClick r:id="rId3"/>
              </a:rPr>
              <a:t>종류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  <a:hlinkClick r:id="rId4"/>
              </a:rPr>
              <a:t>프레임워크</a:t>
            </a:r>
            <a:r>
              <a:rPr lang="en-US" altLang="ko-KR" sz="1400" dirty="0">
                <a:solidFill>
                  <a:srgbClr val="FF0000"/>
                </a:solidFill>
                <a:hlinkClick r:id="rId4"/>
              </a:rPr>
              <a:t>(Framework)? </a:t>
            </a:r>
            <a:r>
              <a:rPr lang="ko-KR" altLang="en-US" sz="1400" dirty="0">
                <a:solidFill>
                  <a:srgbClr val="FF0000"/>
                </a:solidFill>
                <a:hlinkClick r:id="rId4"/>
              </a:rPr>
              <a:t>라이브러리</a:t>
            </a:r>
            <a:r>
              <a:rPr lang="en-US" altLang="ko-KR" sz="1400" dirty="0">
                <a:solidFill>
                  <a:srgbClr val="FF0000"/>
                </a:solidFill>
                <a:hlinkClick r:id="rId4"/>
              </a:rPr>
              <a:t>(Library)? </a:t>
            </a:r>
            <a:r>
              <a:rPr lang="ko-KR" altLang="en-US" sz="1400" dirty="0">
                <a:solidFill>
                  <a:srgbClr val="FF0000"/>
                </a:solidFill>
                <a:hlinkClick r:id="rId4"/>
              </a:rPr>
              <a:t>둘의 차이점</a:t>
            </a:r>
            <a:r>
              <a:rPr lang="en-US" altLang="ko-KR" sz="1400" dirty="0">
                <a:solidFill>
                  <a:srgbClr val="FF0000"/>
                </a:solidFill>
                <a:hlinkClick r:id="rId4"/>
              </a:rPr>
              <a:t>? </a:t>
            </a:r>
            <a:r>
              <a:rPr lang="ko-KR" altLang="en-US" sz="1400" dirty="0">
                <a:solidFill>
                  <a:srgbClr val="FF0000"/>
                </a:solidFill>
                <a:hlinkClick r:id="rId4"/>
              </a:rPr>
              <a:t>이것만 알면 됩니다</a:t>
            </a: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.</a:t>
            </a:r>
            <a:r>
              <a:rPr lang="en-US" altLang="ko-KR" sz="1400" dirty="0" smtClean="0"/>
              <a:t>s</a:t>
            </a:r>
          </a:p>
          <a:p>
            <a:r>
              <a:rPr lang="ko-KR" altLang="en-US" sz="1400" dirty="0">
                <a:solidFill>
                  <a:schemeClr val="bg1"/>
                </a:solidFill>
                <a:hlinkClick r:id="rId5"/>
              </a:rPr>
              <a:t>라이브러리</a:t>
            </a:r>
            <a:r>
              <a:rPr lang="en-US" altLang="ko-KR" sz="1400" dirty="0">
                <a:solidFill>
                  <a:schemeClr val="bg1"/>
                </a:solidFill>
                <a:hlinkClick r:id="rId5"/>
              </a:rPr>
              <a:t>? </a:t>
            </a:r>
            <a:r>
              <a:rPr lang="ko-KR" altLang="en-US" sz="1400" dirty="0">
                <a:solidFill>
                  <a:schemeClr val="bg1"/>
                </a:solidFill>
                <a:hlinkClick r:id="rId5"/>
              </a:rPr>
              <a:t>프레임워크</a:t>
            </a:r>
            <a:r>
              <a:rPr lang="en-US" altLang="ko-KR" sz="1400" dirty="0">
                <a:solidFill>
                  <a:schemeClr val="bg1"/>
                </a:solidFill>
                <a:hlinkClick r:id="rId5"/>
              </a:rPr>
              <a:t>? </a:t>
            </a:r>
            <a:r>
              <a:rPr lang="ko-KR" altLang="en-US" sz="1400" dirty="0">
                <a:solidFill>
                  <a:schemeClr val="bg1"/>
                </a:solidFill>
                <a:hlinkClick r:id="rId5"/>
              </a:rPr>
              <a:t>차이점 아직도 모름</a:t>
            </a:r>
            <a:r>
              <a:rPr lang="en-US" altLang="ko-KR" sz="1400" dirty="0">
                <a:solidFill>
                  <a:schemeClr val="bg1"/>
                </a:solidFill>
                <a:hlinkClick r:id="rId5"/>
              </a:rPr>
              <a:t>? 5</a:t>
            </a:r>
            <a:r>
              <a:rPr lang="ko-KR" altLang="en-US" sz="1400" dirty="0">
                <a:solidFill>
                  <a:schemeClr val="bg1"/>
                </a:solidFill>
                <a:hlinkClick r:id="rId5"/>
              </a:rPr>
              <a:t>분 </a:t>
            </a:r>
            <a:r>
              <a:rPr lang="ko-KR" altLang="en-US" sz="1400" dirty="0" err="1">
                <a:solidFill>
                  <a:schemeClr val="bg1"/>
                </a:solidFill>
                <a:hlinkClick r:id="rId5"/>
              </a:rPr>
              <a:t>순삭</a:t>
            </a:r>
            <a:r>
              <a:rPr lang="en-US" altLang="ko-KR" sz="1400" dirty="0" smtClean="0">
                <a:solidFill>
                  <a:schemeClr val="bg1"/>
                </a:solidFill>
                <a:hlinkClick r:id="rId5"/>
              </a:rPr>
              <a:t>.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you</a:t>
            </a:r>
          </a:p>
          <a:p>
            <a:r>
              <a:rPr lang="en-US" altLang="ko-KR" sz="1400" dirty="0">
                <a:hlinkClick r:id="rId6"/>
              </a:rPr>
              <a:t>[</a:t>
            </a:r>
            <a:r>
              <a:rPr lang="ko-KR" altLang="en-US" sz="1400" dirty="0">
                <a:hlinkClick r:id="rId6"/>
              </a:rPr>
              <a:t>개발자 </a:t>
            </a:r>
            <a:r>
              <a:rPr lang="ko-KR" altLang="en-US" sz="1400" dirty="0" err="1">
                <a:hlinkClick r:id="rId6"/>
              </a:rPr>
              <a:t>면접준비</a:t>
            </a:r>
            <a:r>
              <a:rPr lang="en-US" altLang="ko-KR" sz="1400" dirty="0">
                <a:hlinkClick r:id="rId6"/>
              </a:rPr>
              <a:t>]#1. MVC</a:t>
            </a:r>
            <a:r>
              <a:rPr lang="ko-KR" altLang="en-US" sz="1400" dirty="0">
                <a:hlinkClick r:id="rId6"/>
              </a:rPr>
              <a:t>패턴이란 </a:t>
            </a:r>
            <a:r>
              <a:rPr lang="en-US" altLang="ko-KR" sz="1400" dirty="0">
                <a:hlinkClick r:id="rId6"/>
              </a:rPr>
              <a:t>: </a:t>
            </a:r>
            <a:r>
              <a:rPr lang="ko-KR" altLang="en-US" sz="1400" dirty="0">
                <a:hlinkClick r:id="rId6"/>
              </a:rPr>
              <a:t>네이버 </a:t>
            </a:r>
            <a:r>
              <a:rPr lang="ko-KR" altLang="en-US" sz="1400" dirty="0" smtClean="0">
                <a:hlinkClick r:id="rId6"/>
              </a:rPr>
              <a:t>블로그</a:t>
            </a:r>
            <a:endParaRPr lang="en-US" altLang="ko-KR" sz="1300" dirty="0" smtClean="0"/>
          </a:p>
          <a:p>
            <a:r>
              <a:rPr lang="en-US" altLang="ko-KR" sz="1300" dirty="0" smtClean="0">
                <a:solidFill>
                  <a:srgbClr val="FF0000"/>
                </a:solidFill>
                <a:hlinkClick r:id="rId7"/>
              </a:rPr>
              <a:t>Welcome </a:t>
            </a:r>
            <a:r>
              <a:rPr lang="en-US" altLang="ko-KR" sz="1300" dirty="0">
                <a:solidFill>
                  <a:srgbClr val="FF0000"/>
                </a:solidFill>
                <a:hlinkClick r:id="rId7"/>
              </a:rPr>
              <a:t>to Flask — Flask Documentation (3.0.x</a:t>
            </a:r>
            <a:r>
              <a:rPr lang="en-US" altLang="ko-KR" sz="1300" dirty="0" smtClean="0">
                <a:solidFill>
                  <a:srgbClr val="FF0000"/>
                </a:solidFill>
                <a:hlinkClick r:id="rId7"/>
              </a:rPr>
              <a:t>)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 smtClean="0">
                <a:hlinkClick r:id="rId8"/>
              </a:rPr>
              <a:t>머리말 </a:t>
            </a:r>
            <a:r>
              <a:rPr lang="en-US" altLang="ko-KR" sz="1300" dirty="0">
                <a:hlinkClick r:id="rId8"/>
              </a:rPr>
              <a:t>— Flask 0.11-dev </a:t>
            </a:r>
            <a:r>
              <a:rPr lang="en-US" altLang="ko-KR" sz="1300" dirty="0" smtClean="0">
                <a:hlinkClick r:id="rId8"/>
              </a:rPr>
              <a:t>documentation</a:t>
            </a:r>
            <a:endParaRPr lang="en-US" altLang="ko-KR" sz="1300" dirty="0" smtClean="0"/>
          </a:p>
          <a:p>
            <a:r>
              <a:rPr lang="en-US" altLang="ko-KR" sz="1300" dirty="0" smtClean="0">
                <a:solidFill>
                  <a:srgbClr val="FF0000"/>
                </a:solidFill>
                <a:hlinkClick r:id="rId9"/>
              </a:rPr>
              <a:t>Flask </a:t>
            </a:r>
            <a:r>
              <a:rPr lang="en-US" altLang="ko-KR" sz="1300" dirty="0">
                <a:solidFill>
                  <a:srgbClr val="FF0000"/>
                </a:solidFill>
                <a:hlinkClick r:id="rId9"/>
              </a:rPr>
              <a:t>Web Framework </a:t>
            </a:r>
            <a:r>
              <a:rPr lang="en-US" altLang="ko-KR" sz="1300" dirty="0" smtClean="0">
                <a:solidFill>
                  <a:srgbClr val="FF0000"/>
                </a:solidFill>
                <a:hlinkClick r:id="rId9"/>
              </a:rPr>
              <a:t>– </a:t>
            </a:r>
            <a:r>
              <a:rPr lang="ko-KR" altLang="en-US" sz="1300" dirty="0" err="1" smtClean="0">
                <a:solidFill>
                  <a:srgbClr val="FF0000"/>
                </a:solidFill>
                <a:hlinkClick r:id="rId9"/>
              </a:rPr>
              <a:t>생활코딩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 smtClean="0">
                <a:hlinkClick r:id="rId10"/>
              </a:rPr>
              <a:t>[</a:t>
            </a:r>
            <a:r>
              <a:rPr lang="en-US" altLang="ko-KR" sz="1300" dirty="0">
                <a:hlinkClick r:id="rId10"/>
              </a:rPr>
              <a:t>Flask] Flask</a:t>
            </a:r>
            <a:r>
              <a:rPr lang="ko-KR" altLang="en-US" sz="1300" dirty="0">
                <a:hlinkClick r:id="rId10"/>
              </a:rPr>
              <a:t>는 무엇인가</a:t>
            </a:r>
            <a:r>
              <a:rPr lang="en-US" altLang="ko-KR" sz="1300" dirty="0">
                <a:hlinkClick r:id="rId10"/>
              </a:rPr>
              <a:t>? + Flask </a:t>
            </a:r>
            <a:r>
              <a:rPr lang="ko-KR" altLang="en-US" sz="1300" dirty="0" smtClean="0">
                <a:hlinkClick r:id="rId10"/>
              </a:rPr>
              <a:t>기초</a:t>
            </a:r>
            <a:endParaRPr lang="en-US" altLang="ko-KR" sz="1300" dirty="0" smtClean="0"/>
          </a:p>
          <a:p>
            <a:r>
              <a:rPr lang="en-US" altLang="ko-KR" sz="1300" dirty="0" smtClean="0">
                <a:hlinkClick r:id="rId11"/>
              </a:rPr>
              <a:t>[</a:t>
            </a:r>
            <a:r>
              <a:rPr lang="en-US" altLang="ko-KR" sz="1300" dirty="0">
                <a:hlinkClick r:id="rId11"/>
              </a:rPr>
              <a:t>Python] Windows</a:t>
            </a:r>
            <a:r>
              <a:rPr lang="ko-KR" altLang="en-US" sz="1300" dirty="0">
                <a:hlinkClick r:id="rId11"/>
              </a:rPr>
              <a:t>에서 </a:t>
            </a:r>
            <a:r>
              <a:rPr lang="en-US" altLang="ko-KR" sz="1300" dirty="0">
                <a:hlinkClick r:id="rId11"/>
              </a:rPr>
              <a:t>Flask </a:t>
            </a:r>
            <a:r>
              <a:rPr lang="ko-KR" altLang="en-US" sz="1300" dirty="0" smtClean="0">
                <a:hlinkClick r:id="rId11"/>
              </a:rPr>
              <a:t>설치하기</a:t>
            </a:r>
            <a:endParaRPr lang="en-US" altLang="ko-KR" sz="1300" dirty="0" smtClean="0"/>
          </a:p>
          <a:p>
            <a:r>
              <a:rPr lang="en-US" altLang="ko-KR" sz="1300" dirty="0" smtClean="0">
                <a:solidFill>
                  <a:srgbClr val="FF0000"/>
                </a:solidFill>
                <a:hlinkClick r:id="rId12"/>
              </a:rPr>
              <a:t>Python </a:t>
            </a:r>
            <a:r>
              <a:rPr lang="en-US" altLang="ko-KR" sz="1300" dirty="0">
                <a:solidFill>
                  <a:srgbClr val="FF0000"/>
                </a:solidFill>
                <a:hlinkClick r:id="rId12"/>
              </a:rPr>
              <a:t>Flask (</a:t>
            </a:r>
            <a:r>
              <a:rPr lang="ko-KR" altLang="en-US" sz="1300" dirty="0" err="1">
                <a:solidFill>
                  <a:srgbClr val="FF0000"/>
                </a:solidFill>
                <a:hlinkClick r:id="rId12"/>
              </a:rPr>
              <a:t>파이썬</a:t>
            </a:r>
            <a:r>
              <a:rPr lang="ko-KR" altLang="en-US" sz="1300" dirty="0">
                <a:solidFill>
                  <a:srgbClr val="FF0000"/>
                </a:solidFill>
                <a:hlinkClick r:id="rId12"/>
              </a:rPr>
              <a:t> 플라스크</a:t>
            </a:r>
            <a:r>
              <a:rPr lang="en-US" altLang="ko-KR" sz="1300" dirty="0">
                <a:solidFill>
                  <a:srgbClr val="FF0000"/>
                </a:solidFill>
                <a:hlinkClick r:id="rId12"/>
              </a:rPr>
              <a:t>) </a:t>
            </a:r>
            <a:r>
              <a:rPr lang="ko-KR" altLang="en-US" sz="1300" dirty="0" smtClean="0">
                <a:solidFill>
                  <a:srgbClr val="FF0000"/>
                </a:solidFill>
                <a:hlinkClick r:id="rId12"/>
              </a:rPr>
              <a:t>개</a:t>
            </a:r>
            <a:r>
              <a:rPr lang="ko-KR" altLang="en-US" sz="1300" dirty="0" smtClean="0">
                <a:solidFill>
                  <a:srgbClr val="FF0000"/>
                </a:solidFill>
                <a:hlinkClick r:id="rId12"/>
              </a:rPr>
              <a:t>요 및 기초 실습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solidFill>
                  <a:schemeClr val="bg1"/>
                </a:solidFill>
                <a:hlinkClick r:id="rId13"/>
              </a:rPr>
              <a:t>파이썬으로</a:t>
            </a:r>
            <a:r>
              <a:rPr lang="ko-KR" altLang="en-US" sz="1400" dirty="0" smtClean="0">
                <a:solidFill>
                  <a:schemeClr val="bg1"/>
                </a:solidFill>
                <a:hlinkClick r:id="rId13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hlinkClick r:id="rId13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hlinkClick r:id="rId13"/>
              </a:rPr>
              <a:t>분만에 무료 홈페이지 만들기 </a:t>
            </a:r>
            <a:r>
              <a:rPr lang="en-US" altLang="ko-KR" sz="1400" dirty="0">
                <a:solidFill>
                  <a:schemeClr val="bg1"/>
                </a:solidFill>
                <a:hlinkClick r:id="rId13"/>
              </a:rPr>
              <a:t>(Flask, </a:t>
            </a:r>
            <a:r>
              <a:rPr lang="ko-KR" altLang="en-US" sz="1400" dirty="0">
                <a:solidFill>
                  <a:schemeClr val="bg1"/>
                </a:solidFill>
                <a:hlinkClick r:id="rId13"/>
              </a:rPr>
              <a:t>약 </a:t>
            </a:r>
            <a:r>
              <a:rPr lang="en-US" altLang="ko-KR" sz="1400" dirty="0">
                <a:solidFill>
                  <a:schemeClr val="bg1"/>
                </a:solidFill>
                <a:hlinkClick r:id="rId13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hlinkClick r:id="rId13"/>
              </a:rPr>
              <a:t>줄의 코딩으로 </a:t>
            </a:r>
            <a:r>
              <a:rPr lang="ko-KR" altLang="en-US" sz="1400" dirty="0" err="1">
                <a:solidFill>
                  <a:schemeClr val="bg1"/>
                </a:solidFill>
                <a:hlinkClick r:id="rId13"/>
              </a:rPr>
              <a:t>웹서버</a:t>
            </a:r>
            <a:r>
              <a:rPr lang="ko-KR" altLang="en-US" sz="1400" dirty="0">
                <a:solidFill>
                  <a:schemeClr val="bg1"/>
                </a:solidFill>
                <a:hlinkClick r:id="rId13"/>
              </a:rPr>
              <a:t> 구동</a:t>
            </a:r>
            <a:r>
              <a:rPr lang="en-US" altLang="ko-KR" sz="1400" dirty="0" smtClean="0">
                <a:solidFill>
                  <a:schemeClr val="bg1"/>
                </a:solidFill>
                <a:hlinkClick r:id="rId13"/>
              </a:rPr>
              <a:t>)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  <a:hlinkClick r:id="rId14"/>
              </a:rPr>
              <a:t>[FLASK </a:t>
            </a:r>
            <a:r>
              <a:rPr lang="ko-KR" altLang="en-US" sz="1400" dirty="0" err="1">
                <a:solidFill>
                  <a:schemeClr val="bg1"/>
                </a:solidFill>
                <a:hlinkClick r:id="rId14"/>
              </a:rPr>
              <a:t>클론코딩</a:t>
            </a:r>
            <a:r>
              <a:rPr lang="en-US" altLang="ko-KR" sz="1400" dirty="0">
                <a:solidFill>
                  <a:schemeClr val="bg1"/>
                </a:solidFill>
                <a:hlinkClick r:id="rId14"/>
              </a:rPr>
              <a:t>] 1</a:t>
            </a:r>
            <a:r>
              <a:rPr lang="ko-KR" altLang="en-US" sz="1400" dirty="0">
                <a:solidFill>
                  <a:schemeClr val="bg1"/>
                </a:solidFill>
                <a:hlinkClick r:id="rId14"/>
              </a:rPr>
              <a:t>강 </a:t>
            </a:r>
            <a:r>
              <a:rPr lang="en-US" altLang="ko-KR" sz="1400" dirty="0">
                <a:solidFill>
                  <a:schemeClr val="bg1"/>
                </a:solidFill>
                <a:hlinkClick r:id="rId14"/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hlinkClick r:id="rId14"/>
              </a:rPr>
              <a:t>개발 환경 설정하기 </a:t>
            </a:r>
            <a:r>
              <a:rPr lang="en-US" altLang="ko-KR" sz="1400" dirty="0">
                <a:solidFill>
                  <a:schemeClr val="bg1"/>
                </a:solidFill>
                <a:hlinkClick r:id="rId14"/>
              </a:rPr>
              <a:t>&amp; </a:t>
            </a:r>
            <a:r>
              <a:rPr lang="ko-KR" altLang="en-US" sz="1400" dirty="0">
                <a:solidFill>
                  <a:schemeClr val="bg1"/>
                </a:solidFill>
                <a:hlinkClick r:id="rId14"/>
              </a:rPr>
              <a:t>기본적인 작동원리 </a:t>
            </a:r>
            <a:r>
              <a:rPr lang="en-US" altLang="ko-KR" sz="1400" dirty="0">
                <a:solidFill>
                  <a:schemeClr val="bg1"/>
                </a:solidFill>
                <a:hlinkClick r:id="rId14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hlinkClick r:id="rId14"/>
              </a:rPr>
              <a:t>파이썬으로 웹사이트 </a:t>
            </a:r>
            <a:r>
              <a:rPr lang="ko-KR" altLang="en-US" sz="1400" dirty="0" smtClean="0">
                <a:solidFill>
                  <a:schemeClr val="bg1"/>
                </a:solidFill>
                <a:hlinkClick r:id="rId14"/>
              </a:rPr>
              <a:t>만들기</a:t>
            </a:r>
            <a:r>
              <a:rPr lang="en-US" altLang="ko-KR" sz="1400" dirty="0" smtClean="0">
                <a:solidFill>
                  <a:schemeClr val="bg1"/>
                </a:solidFill>
                <a:hlinkClick r:id="rId14"/>
              </a:rPr>
              <a:t>)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148" y="3166580"/>
            <a:ext cx="550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FFC000"/>
                </a:solidFill>
              </a:rPr>
              <a:t>Python Web Framework</a:t>
            </a:r>
            <a:endParaRPr lang="ko-KR" altLang="en-US" sz="3600" b="1" i="1" dirty="0">
              <a:solidFill>
                <a:srgbClr val="FFC00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100025" y="1464584"/>
            <a:ext cx="7704024" cy="4037804"/>
            <a:chOff x="2100025" y="1464584"/>
            <a:chExt cx="7704024" cy="4037804"/>
          </a:xfrm>
        </p:grpSpPr>
        <p:grpSp>
          <p:nvGrpSpPr>
            <p:cNvPr id="36" name="그룹 35"/>
            <p:cNvGrpSpPr/>
            <p:nvPr/>
          </p:nvGrpSpPr>
          <p:grpSpPr>
            <a:xfrm>
              <a:off x="2100025" y="1464584"/>
              <a:ext cx="7704024" cy="1101173"/>
              <a:chOff x="2100025" y="1464584"/>
              <a:chExt cx="7704024" cy="110117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100025" y="1477103"/>
                <a:ext cx="1088654" cy="1088654"/>
                <a:chOff x="2035546" y="1512277"/>
                <a:chExt cx="1088654" cy="1088654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2035546" y="1512277"/>
                  <a:ext cx="1088654" cy="10886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" name="Picture 2" descr="Logo Django – Logos PNG"/>
                <p:cNvPicPr>
                  <a:picLocks noChangeAspect="1" noChangeArrowheads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3496" y="1580227"/>
                  <a:ext cx="952754" cy="9527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직사각형 8"/>
              <p:cNvSpPr/>
              <p:nvPr/>
            </p:nvSpPr>
            <p:spPr>
              <a:xfrm>
                <a:off x="3752979" y="1477103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405933" y="1464584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58887" y="1477103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711841" y="1464584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Download Python Logo Clipart Transparent Background - Pyramid Framework ..."/>
              <p:cNvPicPr>
                <a:picLocks noChangeAspect="1" noChangeArrowheads="1"/>
              </p:cNvPicPr>
              <p:nvPr/>
            </p:nvPicPr>
            <p:blipFill>
              <a:blip r:embed="rId3" cstate="hqprint">
                <a:clrChange>
                  <a:clrFrom>
                    <a:srgbClr val="EDEDED"/>
                  </a:clrFrom>
                  <a:clrTo>
                    <a:srgbClr val="EDEDE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248" y="1545053"/>
                <a:ext cx="946116" cy="9540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ompare Django vs Falcon | CodeAhoy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3260" y="1531911"/>
                <a:ext cx="954000" cy="95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Download Flask Logo - Flask Python Icon PNG Image with No Background ..."/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2008" y="1543807"/>
                <a:ext cx="742412" cy="95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Bottle - Full Stack Python"/>
              <p:cNvPicPr>
                <a:picLocks noChangeAspect="1" noChangeArrowheads="1"/>
              </p:cNvPicPr>
              <p:nvPr/>
            </p:nvPicPr>
            <p:blipFill>
              <a:blip r:embed="rId6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0049" y="1863957"/>
                <a:ext cx="954000" cy="289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그룹 36"/>
            <p:cNvGrpSpPr/>
            <p:nvPr/>
          </p:nvGrpSpPr>
          <p:grpSpPr>
            <a:xfrm>
              <a:off x="2100025" y="4401215"/>
              <a:ext cx="7700470" cy="1101173"/>
              <a:chOff x="2100025" y="4401215"/>
              <a:chExt cx="7700470" cy="1101173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100025" y="4413734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752979" y="4413734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405933" y="4401215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58887" y="4413734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711841" y="4401215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8" name="Picture 14" descr="Web2py – Migrating from SQLite to MySQL – Real Python"/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7352" y="4848618"/>
                <a:ext cx="954000" cy="193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Entwicklung einer REST-API mit Python &amp; dem FastAPI-Modul | HelloCoding"/>
              <p:cNvPicPr>
                <a:picLocks noChangeAspect="1" noChangeArrowheads="1"/>
              </p:cNvPicPr>
              <p:nvPr/>
            </p:nvPicPr>
            <p:blipFill>
              <a:blip r:embed="rId8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6228" y="4786005"/>
                <a:ext cx="954000" cy="344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Hola mundo con el Framework Tornado de Python - Blog Luis Rodriguez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3260" y="4825458"/>
                <a:ext cx="954000" cy="240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Веб-фреймворки для Python: Sanic | OTUS"/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18" r="23508" b="65496"/>
              <a:stretch/>
            </p:blipFill>
            <p:spPr bwMode="auto">
              <a:xfrm>
                <a:off x="7126214" y="4786005"/>
                <a:ext cx="954000" cy="305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 descr="29 Python-проектов, оказавших огромное влияние на разработку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9168" y="4481061"/>
                <a:ext cx="954000" cy="95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9" name="직사각형 38"/>
          <p:cNvSpPr/>
          <p:nvPr/>
        </p:nvSpPr>
        <p:spPr>
          <a:xfrm>
            <a:off x="6928338" y="1336431"/>
            <a:ext cx="1354016" cy="13657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4351642" y="2437551"/>
            <a:ext cx="3368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 </a:t>
            </a:r>
            <a:r>
              <a:rPr lang="en-US" altLang="ko-KR" sz="4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5752" y="2297900"/>
            <a:ext cx="7900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 smtClean="0">
                <a:solidFill>
                  <a:srgbClr val="FFC000"/>
                </a:solidFill>
              </a:rPr>
              <a:t>Frame 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+</a:t>
            </a:r>
            <a:r>
              <a:rPr lang="en-US" altLang="ko-KR" sz="4000" b="1" i="1" dirty="0" smtClean="0">
                <a:solidFill>
                  <a:srgbClr val="FFC000"/>
                </a:solidFill>
              </a:rPr>
              <a:t>  Work  </a:t>
            </a:r>
            <a:r>
              <a:rPr lang="en-US" altLang="ko-KR" sz="4000" b="1" i="1" dirty="0" smtClean="0">
                <a:solidFill>
                  <a:schemeClr val="bg1"/>
                </a:solidFill>
              </a:rPr>
              <a:t>=</a:t>
            </a:r>
            <a:r>
              <a:rPr lang="en-US" altLang="ko-KR" sz="4000" b="1" i="1" dirty="0" smtClean="0">
                <a:solidFill>
                  <a:srgbClr val="FFC000"/>
                </a:solidFill>
              </a:rPr>
              <a:t>  Framework</a:t>
            </a:r>
            <a:endParaRPr lang="ko-KR" altLang="en-US" sz="4000" b="1" i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8296" y="309954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뼈대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규격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0013" y="30995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작업하다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2723" y="309954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규격화된 틀에 맞추어 작업하다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3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87463" y="1792224"/>
            <a:ext cx="7534656" cy="1408176"/>
            <a:chOff x="2331720" y="1618488"/>
            <a:chExt cx="7534656" cy="1408176"/>
          </a:xfrm>
        </p:grpSpPr>
        <p:sp>
          <p:nvSpPr>
            <p:cNvPr id="5" name="직사각형 4"/>
            <p:cNvSpPr/>
            <p:nvPr/>
          </p:nvSpPr>
          <p:spPr>
            <a:xfrm>
              <a:off x="2331720" y="1618488"/>
              <a:ext cx="7534656" cy="14081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42616" y="1901952"/>
              <a:ext cx="1088136" cy="8046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64296" y="1901952"/>
              <a:ext cx="1088136" cy="8046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18910" y="1901952"/>
              <a:ext cx="1088136" cy="8046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88002" y="1901952"/>
              <a:ext cx="1088136" cy="8046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698359" y="2093976"/>
            <a:ext cx="1088136" cy="80467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Data 1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4643745" y="2071116"/>
            <a:ext cx="1088136" cy="80467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Data 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6574653" y="2071116"/>
            <a:ext cx="1088136" cy="80467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Data 3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8520039" y="2093976"/>
            <a:ext cx="1088136" cy="804672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Data 4</a:t>
            </a:r>
            <a:endParaRPr lang="ko-KR" altLang="en-US" sz="1400" b="1" dirty="0"/>
          </a:p>
        </p:txBody>
      </p:sp>
      <p:sp>
        <p:nvSpPr>
          <p:cNvPr id="18" name="타원 17"/>
          <p:cNvSpPr/>
          <p:nvPr/>
        </p:nvSpPr>
        <p:spPr>
          <a:xfrm>
            <a:off x="8520039" y="2079175"/>
            <a:ext cx="1088136" cy="8194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Data </a:t>
            </a:r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87463" y="4238143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Case1)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실행 성공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3040" y="4238142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Case2)</a:t>
            </a: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실행 실패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곱셈 기호 20"/>
          <p:cNvSpPr/>
          <p:nvPr/>
        </p:nvSpPr>
        <p:spPr>
          <a:xfrm>
            <a:off x="8398119" y="1517903"/>
            <a:ext cx="1331975" cy="1956816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20" grpId="0"/>
      <p:bldP spid="22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312" y="1307592"/>
            <a:ext cx="1037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chemeClr val="bg1"/>
                </a:solidFill>
              </a:rPr>
              <a:t>Library</a:t>
            </a:r>
            <a:endParaRPr lang="ko-KR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0" y="3893172"/>
            <a:ext cx="1087184" cy="1087184"/>
          </a:xfrm>
          <a:prstGeom prst="rect">
            <a:avLst/>
          </a:prstGeom>
        </p:spPr>
      </p:pic>
      <p:pic>
        <p:nvPicPr>
          <p:cNvPr id="1032" name="Picture 8" descr="What Is Pandas in Python? Everything You Need to Know - ActiveStat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37" y="3658198"/>
            <a:ext cx="1162756" cy="4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【Python】TensorFlow入門 | yamagablo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40" y="2593714"/>
            <a:ext cx="618617" cy="6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Science Course in Hyderabad | Data Science Online Course - QEdgeTech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5" t="20377" r="32744" b="21661"/>
          <a:stretch/>
        </p:blipFill>
        <p:spPr bwMode="auto">
          <a:xfrm>
            <a:off x="2020824" y="2774629"/>
            <a:ext cx="1216153" cy="53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790502" y="1307592"/>
            <a:ext cx="2612578" cy="3672764"/>
            <a:chOff x="6790502" y="1307592"/>
            <a:chExt cx="2612578" cy="3672764"/>
          </a:xfrm>
        </p:grpSpPr>
        <p:sp>
          <p:nvSpPr>
            <p:cNvPr id="4" name="TextBox 3"/>
            <p:cNvSpPr txBox="1"/>
            <p:nvPr/>
          </p:nvSpPr>
          <p:spPr>
            <a:xfrm>
              <a:off x="6790502" y="1307592"/>
              <a:ext cx="1542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chemeClr val="bg1"/>
                  </a:solidFill>
                </a:rPr>
                <a:t>Framework</a:t>
              </a:r>
              <a:endParaRPr lang="ko-KR" altLang="en-US" sz="2000" b="1" i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275" y="3893172"/>
              <a:ext cx="1087184" cy="1087184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409739" y="2427891"/>
              <a:ext cx="993341" cy="993341"/>
              <a:chOff x="7211287" y="1629503"/>
              <a:chExt cx="1088654" cy="108865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7211287" y="1629503"/>
                <a:ext cx="1088654" cy="10886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8" descr="Download Flask Logo - Flask Python Icon PNG Image with No Background ..."/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4408" y="1696207"/>
                <a:ext cx="742412" cy="95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" name="그룹 18"/>
          <p:cNvGrpSpPr/>
          <p:nvPr/>
        </p:nvGrpSpPr>
        <p:grpSpPr>
          <a:xfrm>
            <a:off x="1766316" y="2053091"/>
            <a:ext cx="8659368" cy="2736282"/>
            <a:chOff x="1766316" y="2053091"/>
            <a:chExt cx="8659368" cy="273628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766316" y="2053091"/>
              <a:ext cx="8659368" cy="2736282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434" y="2360522"/>
              <a:ext cx="3765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i="1" smtClean="0">
                  <a:solidFill>
                    <a:schemeClr val="bg1"/>
                  </a:solidFill>
                </a:rPr>
                <a:t>개발의 </a:t>
              </a:r>
              <a:r>
                <a:rPr lang="ko-KR" altLang="en-US" b="1" i="1" dirty="0" smtClean="0">
                  <a:solidFill>
                    <a:schemeClr val="bg1"/>
                  </a:solidFill>
                </a:rPr>
                <a:t>주도권이 누구에게 있는가</a:t>
              </a:r>
              <a:r>
                <a:rPr lang="en-US" altLang="ko-KR" b="1" i="1" dirty="0" smtClean="0">
                  <a:solidFill>
                    <a:schemeClr val="bg1"/>
                  </a:solidFill>
                </a:rPr>
                <a:t>?</a:t>
              </a:r>
              <a:endParaRPr lang="ko-KR" alt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0051" y="3019434"/>
              <a:ext cx="2996333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smtClean="0">
                  <a:solidFill>
                    <a:schemeClr val="bg1"/>
                  </a:solidFill>
                </a:rPr>
                <a:t>Library</a:t>
              </a:r>
            </a:p>
            <a:p>
              <a:r>
                <a:rPr lang="ko-KR" altLang="en-US" sz="1600" b="1" i="1" dirty="0" smtClean="0">
                  <a:solidFill>
                    <a:schemeClr val="bg1"/>
                  </a:solidFill>
                </a:rPr>
                <a:t>주도권이 </a:t>
              </a:r>
              <a:r>
                <a:rPr lang="ko-KR" altLang="en-US" sz="1600" b="1" i="1" dirty="0" smtClean="0">
                  <a:solidFill>
                    <a:schemeClr val="accent4"/>
                  </a:solidFill>
                </a:rPr>
                <a:t>개발자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에게 있다</a:t>
              </a:r>
              <a:endParaRPr lang="en-US" altLang="ko-KR" sz="1600" b="1" i="1" dirty="0">
                <a:solidFill>
                  <a:schemeClr val="bg1"/>
                </a:solidFill>
              </a:endParaRPr>
            </a:p>
            <a:p>
              <a:endParaRPr lang="en-US" altLang="ko-KR" b="1" i="1" dirty="0">
                <a:solidFill>
                  <a:schemeClr val="bg1"/>
                </a:solidFill>
              </a:endParaRPr>
            </a:p>
            <a:p>
              <a:r>
                <a:rPr lang="en-US" altLang="ko-KR" b="1" i="1" dirty="0" smtClean="0">
                  <a:solidFill>
                    <a:schemeClr val="bg1"/>
                  </a:solidFill>
                </a:rPr>
                <a:t>Framework</a:t>
              </a:r>
            </a:p>
            <a:p>
              <a:r>
                <a:rPr lang="ko-KR" altLang="en-US" sz="1600" b="1" i="1" dirty="0" smtClean="0">
                  <a:solidFill>
                    <a:schemeClr val="bg1"/>
                  </a:solidFill>
                </a:rPr>
                <a:t>주도권이</a:t>
              </a:r>
              <a:r>
                <a:rPr lang="en-US" altLang="ko-KR" sz="1600" b="1" i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600" b="1" i="1" dirty="0" err="1" smtClean="0">
                  <a:solidFill>
                    <a:schemeClr val="accent4"/>
                  </a:solidFill>
                </a:rPr>
                <a:t>프레임워크</a:t>
              </a:r>
              <a:r>
                <a:rPr lang="ko-KR" altLang="en-US" sz="1600" b="1" i="1" dirty="0" err="1" smtClean="0">
                  <a:solidFill>
                    <a:schemeClr val="bg1"/>
                  </a:solidFill>
                </a:rPr>
                <a:t>에게</a:t>
              </a:r>
              <a:r>
                <a:rPr lang="ko-KR" altLang="en-US" sz="1600" b="1" i="1" dirty="0" smtClean="0">
                  <a:solidFill>
                    <a:schemeClr val="bg1"/>
                  </a:solidFill>
                </a:rPr>
                <a:t> 있다</a:t>
              </a:r>
              <a:endParaRPr lang="ko-KR" alt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54096" y="2702422"/>
              <a:ext cx="65453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1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5214990" y="2451919"/>
            <a:ext cx="1762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4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VC-MVMM Architecture and Communications - Coders for Causes Worksh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69" y="1443560"/>
            <a:ext cx="6743454" cy="47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14757" y="1291546"/>
            <a:ext cx="5281246" cy="4106932"/>
            <a:chOff x="3030415" y="1494692"/>
            <a:chExt cx="4876800" cy="3792417"/>
          </a:xfrm>
        </p:grpSpPr>
        <p:sp>
          <p:nvSpPr>
            <p:cNvPr id="2" name="직사각형 1"/>
            <p:cNvSpPr/>
            <p:nvPr/>
          </p:nvSpPr>
          <p:spPr>
            <a:xfrm>
              <a:off x="3030415" y="1494692"/>
              <a:ext cx="4876800" cy="3792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MVC란? (MVC design pattern) - 하나몬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420" y="1709753"/>
              <a:ext cx="4252303" cy="3406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473952" y="1617495"/>
            <a:ext cx="5176417" cy="3455034"/>
            <a:chOff x="6092816" y="1574569"/>
            <a:chExt cx="5176417" cy="3455034"/>
          </a:xfrm>
        </p:grpSpPr>
        <p:sp>
          <p:nvSpPr>
            <p:cNvPr id="5" name="TextBox 4"/>
            <p:cNvSpPr txBox="1"/>
            <p:nvPr/>
          </p:nvSpPr>
          <p:spPr>
            <a:xfrm>
              <a:off x="6094724" y="1574569"/>
              <a:ext cx="3336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solidFill>
                    <a:srgbClr val="FFC000"/>
                  </a:solidFill>
                </a:rPr>
                <a:t>M</a:t>
              </a:r>
              <a:r>
                <a:rPr lang="en-US" altLang="ko-KR" sz="2000" b="1" i="1" dirty="0" smtClean="0">
                  <a:solidFill>
                    <a:schemeClr val="bg1"/>
                  </a:solidFill>
                </a:rPr>
                <a:t>odel - </a:t>
              </a:r>
              <a:r>
                <a:rPr lang="en-US" altLang="ko-KR" sz="2000" b="1" i="1" dirty="0" smtClean="0">
                  <a:solidFill>
                    <a:srgbClr val="FFC000"/>
                  </a:solidFill>
                </a:rPr>
                <a:t>V</a:t>
              </a:r>
              <a:r>
                <a:rPr lang="en-US" altLang="ko-KR" sz="2000" b="1" i="1" dirty="0" smtClean="0">
                  <a:solidFill>
                    <a:schemeClr val="bg1"/>
                  </a:solidFill>
                </a:rPr>
                <a:t>iew - </a:t>
              </a:r>
              <a:r>
                <a:rPr lang="en-US" altLang="ko-KR" sz="2000" b="1" i="1" dirty="0" smtClean="0">
                  <a:solidFill>
                    <a:srgbClr val="FFC000"/>
                  </a:solidFill>
                </a:rPr>
                <a:t>C</a:t>
              </a:r>
              <a:r>
                <a:rPr lang="en-US" altLang="ko-KR" sz="2000" b="1" i="1" dirty="0" smtClean="0">
                  <a:solidFill>
                    <a:schemeClr val="bg1"/>
                  </a:solidFill>
                </a:rPr>
                <a:t>ontroller</a:t>
              </a:r>
              <a:endParaRPr lang="ko-KR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2816" y="2321169"/>
              <a:ext cx="5176417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C000"/>
                  </a:solidFill>
                </a:rPr>
                <a:t>Model</a:t>
              </a: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데이터와 비즈니스 </a:t>
              </a:r>
              <a:r>
                <a:rPr lang="ko-KR" altLang="en-US" sz="1400" b="1" dirty="0" err="1" smtClean="0">
                  <a:solidFill>
                    <a:schemeClr val="bg1"/>
                  </a:solidFill>
                </a:rPr>
                <a:t>로직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 담당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웹 애플리케이션의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상태를 관리하고 조작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endParaRPr lang="en-US" altLang="ko-KR" sz="1600" b="1" dirty="0">
                <a:solidFill>
                  <a:schemeClr val="bg1"/>
                </a:solidFill>
              </a:endParaRPr>
            </a:p>
            <a:p>
              <a:r>
                <a:rPr lang="en-US" altLang="ko-KR" sz="1600" b="1" dirty="0" smtClean="0">
                  <a:solidFill>
                    <a:srgbClr val="FFC000"/>
                  </a:solidFill>
                </a:rPr>
                <a:t>View</a:t>
              </a: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사용자에게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데이터를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시각적으로 표현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,</a:t>
              </a:r>
              <a:endParaRPr lang="en-US" altLang="ko-KR" dirty="0" smtClean="0"/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모델의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정보를 받아 사용자 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인터페이스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갱신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endParaRPr lang="en-US" altLang="ko-KR" sz="1600" b="1" dirty="0" smtClean="0">
                <a:solidFill>
                  <a:srgbClr val="FFC000"/>
                </a:solidFill>
              </a:endParaRPr>
            </a:p>
            <a:p>
              <a:r>
                <a:rPr lang="en-US" altLang="ko-KR" sz="1600" b="1" dirty="0" smtClean="0">
                  <a:solidFill>
                    <a:srgbClr val="FFC000"/>
                  </a:solidFill>
                </a:rPr>
                <a:t>Controller</a:t>
              </a:r>
            </a:p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사용자 입력에 따른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model, view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업데이트 및 상호작용 관리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5360863" y="2451919"/>
            <a:ext cx="1470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274</Words>
  <Application>Microsoft Office PowerPoint</Application>
  <PresentationFormat>와이드스크린</PresentationFormat>
  <Paragraphs>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김다빈</cp:lastModifiedBy>
  <cp:revision>600</cp:revision>
  <dcterms:created xsi:type="dcterms:W3CDTF">2023-09-09T09:10:22Z</dcterms:created>
  <dcterms:modified xsi:type="dcterms:W3CDTF">2024-03-11T03:19:42Z</dcterms:modified>
</cp:coreProperties>
</file>