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301" r:id="rId3"/>
    <p:sldId id="305" r:id="rId4"/>
    <p:sldId id="310" r:id="rId5"/>
    <p:sldId id="311" r:id="rId6"/>
    <p:sldId id="306" r:id="rId7"/>
    <p:sldId id="312" r:id="rId8"/>
    <p:sldId id="307" r:id="rId9"/>
    <p:sldId id="308" r:id="rId10"/>
    <p:sldId id="313" r:id="rId11"/>
    <p:sldId id="279" r:id="rId12"/>
    <p:sldId id="309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다빈" initials="김" lastIdx="2" clrIdx="0">
    <p:extLst>
      <p:ext uri="{19B8F6BF-5375-455C-9EA6-DF929625EA0E}">
        <p15:presenceInfo xmlns:p15="http://schemas.microsoft.com/office/powerpoint/2012/main" userId="c50c475cef60532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8BCF"/>
    <a:srgbClr val="3D6DC3"/>
    <a:srgbClr val="FEC200"/>
    <a:srgbClr val="DAE3F3"/>
    <a:srgbClr val="E8EEF8"/>
    <a:srgbClr val="F4B7A6"/>
    <a:srgbClr val="FDE5DF"/>
    <a:srgbClr val="FDEDE9"/>
    <a:srgbClr val="F9C2B5"/>
    <a:srgbClr val="FCDF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36" y="1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192" y="4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C08D7731-8365-45F7-BA17-8181AF5D90D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565CBAC-51D0-458F-B06C-B6A1580F9DE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5D2206-F45D-478D-BFB1-ABAEAD250DB4}" type="datetimeFigureOut">
              <a:rPr lang="ko-KR" altLang="en-US" smtClean="0"/>
              <a:t>2024-04-08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55C818B-A4E6-460E-910E-9B5D99FC673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121C46C-7BA5-4735-A518-110AD4CAF3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C63389-471D-44CB-81A5-2A9EBF1992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40671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06DB36-32E5-4EBE-B730-D6CE078D50E0}" type="datetimeFigureOut">
              <a:rPr lang="ko-KR" altLang="en-US" smtClean="0"/>
              <a:t>2024-04-08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DF24CF-57ED-420D-9CD6-4B1E9BB8DB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45513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DBC58C5-4D61-4269-A928-E48F4D9D1AF4}"/>
              </a:ext>
            </a:extLst>
          </p:cNvPr>
          <p:cNvSpPr/>
          <p:nvPr userDrawn="1"/>
        </p:nvSpPr>
        <p:spPr>
          <a:xfrm>
            <a:off x="-134815" y="352337"/>
            <a:ext cx="12414738" cy="4278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1D4CCA-608D-4F1D-865D-AC1E6B9B604B}"/>
              </a:ext>
            </a:extLst>
          </p:cNvPr>
          <p:cNvSpPr txBox="1"/>
          <p:nvPr userDrawn="1"/>
        </p:nvSpPr>
        <p:spPr>
          <a:xfrm>
            <a:off x="56389" y="396978"/>
            <a:ext cx="613758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600" b="1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</a:t>
            </a:r>
            <a:endParaRPr lang="ko-KR" altLang="en-US" sz="16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경성대학교 입시정보"/>
          <p:cNvPicPr>
            <a:picLocks noChangeAspect="1" noChangeArrowheads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9" y="6394939"/>
            <a:ext cx="402735" cy="402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직선 연결선 3"/>
          <p:cNvCxnSpPr/>
          <p:nvPr userDrawn="1"/>
        </p:nvCxnSpPr>
        <p:spPr>
          <a:xfrm flipH="1">
            <a:off x="726829" y="352337"/>
            <a:ext cx="140675" cy="427839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4127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91A2D8-4452-4BB7-8C17-67DEB12BA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026016A-8CFD-4F53-BA8D-7750122383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A658C1-610E-4463-8649-CE845B3C82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4D09C92-E160-4102-9F46-5182FE69DE6A}" type="datetimeFigureOut">
              <a:rPr lang="ko-KR" altLang="en-US" smtClean="0"/>
              <a:t>2024-04-08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C594BB-20E7-40FC-8184-680C1647E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B6C305-6972-4D98-82D4-5AFBFA997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52E3BDB-9CDA-4AF0-BEA6-6F6CCF970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2237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77B89E3-4EB7-4251-A5D3-8ADAF6E74C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A74BC2A-CB54-4C8A-A9F6-7DE531989D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5E57C9-C27F-4BCD-A005-152D75F6813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4D09C92-E160-4102-9F46-5182FE69DE6A}" type="datetimeFigureOut">
              <a:rPr lang="ko-KR" altLang="en-US" smtClean="0"/>
              <a:t>2024-04-08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4ADCEC-3B9D-4EDC-A77A-75AEEF0D1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D30662-ADDD-4EF8-9722-E8EB92C53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52E3BDB-9CDA-4AF0-BEA6-6F6CCF970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1222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2A77F5-8934-434D-B524-D68941386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F3B811-91A5-40E2-A05A-DA42F7D060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00C458-5C30-4C0A-A668-0FB48A4ED8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4D09C92-E160-4102-9F46-5182FE69DE6A}" type="datetimeFigureOut">
              <a:rPr lang="ko-KR" altLang="en-US" smtClean="0"/>
              <a:t>2024-04-08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C01599-9117-4F46-9EBB-3C951776F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DBA77-0C36-435D-876E-64679087A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52E3BDB-9CDA-4AF0-BEA6-6F6CCF970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2334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4C07A2-66DB-43DC-9BF9-5D00FBC8B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D781A0-56DD-4237-A7CD-621A559598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007307-F8F0-4B56-AB8B-82D45E02465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4D09C92-E160-4102-9F46-5182FE69DE6A}" type="datetimeFigureOut">
              <a:rPr lang="ko-KR" altLang="en-US" smtClean="0"/>
              <a:t>2024-04-08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F66861-2C8D-4988-B991-EE3BB7708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A72BE5-97AB-45AC-B3E7-4EC446AE2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52E3BDB-9CDA-4AF0-BEA6-6F6CCF970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1557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FCC956-7712-4B2C-B620-5D6A0A853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CC494F-2A8E-4398-B621-8B8926A1D7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DB68687-0485-4A96-9449-B2135E48E5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0C6769-B166-46B2-9E51-09CA88885A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4D09C92-E160-4102-9F46-5182FE69DE6A}" type="datetimeFigureOut">
              <a:rPr lang="ko-KR" altLang="en-US" smtClean="0"/>
              <a:t>2024-04-08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5430CD-F944-4093-BD45-CF979B8E6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58B212-ABBB-42E2-BAB8-5F5B4F4FF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52E3BDB-9CDA-4AF0-BEA6-6F6CCF970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9480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A627AC-1F96-4679-949B-DF2F4CBEF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022793-0336-4DD5-9224-B6D66688F9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0DA6BD-B917-4F75-AC8B-E935B0EEB5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2E4CE5C-A69F-4B25-97D4-222CA29956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D69ED45-79AD-43FD-B696-0F6CBF56C7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B6905AD-7D0A-422F-96DE-1D32E9F4F5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4D09C92-E160-4102-9F46-5182FE69DE6A}" type="datetimeFigureOut">
              <a:rPr lang="ko-KR" altLang="en-US" smtClean="0"/>
              <a:t>2024-04-08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4E3E3E4-71EC-4DF5-A8C8-93F5EF371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A4B94A0-4AA0-46E6-B438-99C2125FB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52E3BDB-9CDA-4AF0-BEA6-6F6CCF970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967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0A5463-FB67-400A-9266-309E473CC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00DBF3C-7108-4B51-B6FD-6E5BB33A15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4D09C92-E160-4102-9F46-5182FE69DE6A}" type="datetimeFigureOut">
              <a:rPr lang="ko-KR" altLang="en-US" smtClean="0"/>
              <a:t>2024-04-08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CD74434-A0AE-4195-BE71-F4CD7FCBC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7656102-FBF5-46AF-9E73-DE7ADDCF6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52E3BDB-9CDA-4AF0-BEA6-6F6CCF970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9747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5614BFC-2652-4DB6-888A-E1E507C0025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4D09C92-E160-4102-9F46-5182FE69DE6A}" type="datetimeFigureOut">
              <a:rPr lang="ko-KR" altLang="en-US" smtClean="0"/>
              <a:t>2024-04-08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0F192AD-95E7-4C21-B03E-404FD522B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D89E0D-7BA4-424F-8297-532E935CB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52E3BDB-9CDA-4AF0-BEA6-6F6CCF970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2831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9546E3-0F2A-4629-916A-84691CFDF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0424C5-241D-424A-93A5-8F04A50808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AD6D34-2CC0-4C62-AC50-F8D82690D5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0BB7B2-C959-4FCB-85EF-DF1252FA1A5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4D09C92-E160-4102-9F46-5182FE69DE6A}" type="datetimeFigureOut">
              <a:rPr lang="ko-KR" altLang="en-US" smtClean="0"/>
              <a:t>2024-04-08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D0D0B3-E70C-4F86-B0B5-D1FAC469A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189A03-138B-4C10-94A8-15AA1E1F5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52E3BDB-9CDA-4AF0-BEA6-6F6CCF970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825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5D3D7C-7F59-4C86-AE36-58255FBA4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1AC7EC4-771C-4C1F-8102-319B01304C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6A5C64D-BF5B-421E-8179-14012DAEFC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D18459-4865-44A9-A37C-0D5E9278D7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4D09C92-E160-4102-9F46-5182FE69DE6A}" type="datetimeFigureOut">
              <a:rPr lang="ko-KR" altLang="en-US" smtClean="0"/>
              <a:t>2024-04-08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337383-F33F-4EF7-A1CD-E79599116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7EBDB0-0A2C-4FD6-9019-B16E6EB63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52E3BDB-9CDA-4AF0-BEA6-6F6CCF970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2831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3401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www.youtube.com/watch?v=jVG5jvOzu9Y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hyperlink" Target="https://evan-moon.github.io/2019/12/15/about-functional-thinking/#%ED%95%A8%EC%88%98%ED%98%95-%ED%94%84%EB%A1%9C%EA%B7%B8%EB%9E%98%EB%B0%8D%EC%9D%84-%EC%99%9C-%EC%95%8C%EC%95%84%EC%95%BC%ED%95%98%EB%82%98%EC%9A%94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velog.io/@dev-redo/Javascript-%EC%88%9C%EC%88%98%ED%95%A8%EC%88%98%EC%99%80-%EB%B9%84%EC%88%9C%EC%88%98%ED%95%A8%EC%88%98" TargetMode="External"/><Relationship Id="rId3" Type="http://schemas.openxmlformats.org/officeDocument/2006/relationships/hyperlink" Target="https://www.youtube.com/watch?v=7aEQLvvnQIY" TargetMode="External"/><Relationship Id="rId7" Type="http://schemas.openxmlformats.org/officeDocument/2006/relationships/hyperlink" Target="https://herlang.tistory.com/entry/%EC%88%9C%EC%88%98-%ED%95%A8%EC%88%98-%EB%B9%84%EC%88%9C%EC%88%98-%ED%95%A8%EC%88%98-%EB%B6%80%EC%88%98%ED%9A%A8%EA%B3%BC" TargetMode="External"/><Relationship Id="rId12" Type="http://schemas.openxmlformats.org/officeDocument/2006/relationships/hyperlink" Target="https://www.youtube.com/watch?v=4IIWib5MZKg" TargetMode="External"/><Relationship Id="rId2" Type="http://schemas.openxmlformats.org/officeDocument/2006/relationships/hyperlink" Target="https://www.youtube.com/watch?v=jVG5jvOzu9Y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youtube.com/watch?v=4ezXhCuT2mw" TargetMode="External"/><Relationship Id="rId11" Type="http://schemas.openxmlformats.org/officeDocument/2006/relationships/hyperlink" Target="https://www.inflearn.com/questions/12660/side-effect%EC%97%90-%EB%8C%80%ED%95%B4%EC%84%9C-%EC%A1%B0%EA%B8%88-%EB%8D%94-%EC%9E%90%EC%84%B8%ED%9E%88-%EC%84%A4%EB%AA%85%ED%95%B4%EC%A3%BC%EC%8B%A4-%EC%88%98-%EC%9E%88%EC%9C%BC%EC%8B%A0%EA%B0%80%EC%9A%94" TargetMode="External"/><Relationship Id="rId5" Type="http://schemas.openxmlformats.org/officeDocument/2006/relationships/hyperlink" Target="https://www.youtube.com/watch?v=vrhIxBWSJ04&amp;t=346s" TargetMode="External"/><Relationship Id="rId10" Type="http://schemas.openxmlformats.org/officeDocument/2006/relationships/hyperlink" Target="https://evan-moon.github.io/2020/01/05/what-is-immutable/" TargetMode="External"/><Relationship Id="rId4" Type="http://schemas.openxmlformats.org/officeDocument/2006/relationships/hyperlink" Target="https://evan-moon.github.io/2019/12/15/about-functional-thinking/#%ED%95%A8%EC%88%98%ED%98%95-%ED%94%84%EB%A1%9C%EA%B7%B8%EB%9E%98%EB%B0%8D%EC%9D%84-%EC%99%9C-%EC%95%8C%EC%95%84%EC%95%BC%ED%95%98%EB%82%98%EC%9A%94" TargetMode="External"/><Relationship Id="rId9" Type="http://schemas.openxmlformats.org/officeDocument/2006/relationships/hyperlink" Target="https://evan-moon.github.io/2019/12/29/about-pure-functions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youtube.com/watch?v=jVG5jvOzu9Y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youtube.com/watch?v=jVG5jvOzu9Y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youtube.com/watch?v=jVG5jvOzu9Y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Онлайн-заяка на обучение в Южной Корее в Kyungsung University"/>
          <p:cNvPicPr>
            <a:picLocks noChangeAspect="1" noChangeArrowheads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8015" y="221149"/>
            <a:ext cx="1453660" cy="458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AE56E03-0432-46A4-9CD8-E744D72A090F}"/>
              </a:ext>
            </a:extLst>
          </p:cNvPr>
          <p:cNvSpPr txBox="1"/>
          <p:nvPr/>
        </p:nvSpPr>
        <p:spPr>
          <a:xfrm>
            <a:off x="2997587" y="2540462"/>
            <a:ext cx="619682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i="1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Pure, Impure 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EB9F6D-286D-418C-816C-38912A4F3078}"/>
              </a:ext>
            </a:extLst>
          </p:cNvPr>
          <p:cNvSpPr txBox="1"/>
          <p:nvPr/>
        </p:nvSpPr>
        <p:spPr>
          <a:xfrm>
            <a:off x="6432946" y="3867721"/>
            <a:ext cx="383310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소프트웨어학과 </a:t>
            </a:r>
            <a:r>
              <a:rPr lang="en-US" altLang="ko-KR" sz="1500" b="1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ko-KR" altLang="en-US" sz="1500" b="1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학년 </a:t>
            </a:r>
            <a:r>
              <a:rPr lang="en-US" altLang="ko-KR" sz="1500" b="1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2022564004 </a:t>
            </a:r>
            <a:r>
              <a:rPr lang="ko-KR" altLang="en-US" sz="1500" b="1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김다빈</a:t>
            </a:r>
            <a:endParaRPr lang="en-US" altLang="ko-KR" sz="1500" b="1" i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C6B3366-97B4-4E69-B3D0-533196D81AB3}"/>
              </a:ext>
            </a:extLst>
          </p:cNvPr>
          <p:cNvSpPr/>
          <p:nvPr/>
        </p:nvSpPr>
        <p:spPr>
          <a:xfrm>
            <a:off x="1887415" y="3452445"/>
            <a:ext cx="8348134" cy="1301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 rot="1200000">
            <a:off x="10144696" y="3288291"/>
            <a:ext cx="181708" cy="3757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 rot="1200000">
            <a:off x="1745111" y="3241103"/>
            <a:ext cx="181708" cy="3757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441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E22F570-268B-4A70-B2EC-9133A0C552E3}"/>
              </a:ext>
            </a:extLst>
          </p:cNvPr>
          <p:cNvSpPr txBox="1"/>
          <p:nvPr/>
        </p:nvSpPr>
        <p:spPr>
          <a:xfrm>
            <a:off x="843409" y="400538"/>
            <a:ext cx="11753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Reference</a:t>
            </a:r>
            <a:endParaRPr lang="ko-KR" altLang="en-US" sz="16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그림 3">
            <a:hlinkClick r:id="rId2"/>
          </p:cNvPr>
          <p:cNvPicPr>
            <a:picLocks noChangeAspect="1"/>
          </p:cNvPicPr>
          <p:nvPr/>
        </p:nvPicPr>
        <p:blipFill rotWithShape="1">
          <a:blip r:embed="rId3"/>
          <a:srcRect l="6223" t="3381" r="6333" b="5109"/>
          <a:stretch/>
        </p:blipFill>
        <p:spPr>
          <a:xfrm>
            <a:off x="1014046" y="2168770"/>
            <a:ext cx="4613031" cy="259666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26122" y="4783017"/>
            <a:ext cx="22653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/>
                </a:solidFill>
              </a:rPr>
              <a:t>[</a:t>
            </a:r>
            <a:r>
              <a:rPr lang="ko-KR" altLang="en-US" sz="1000" b="1" dirty="0" smtClean="0">
                <a:solidFill>
                  <a:schemeClr val="bg1"/>
                </a:solidFill>
              </a:rPr>
              <a:t>출처</a:t>
            </a:r>
            <a:r>
              <a:rPr lang="en-US" altLang="ko-KR" sz="1000" b="1" dirty="0" smtClean="0">
                <a:solidFill>
                  <a:schemeClr val="bg1"/>
                </a:solidFill>
              </a:rPr>
              <a:t>] </a:t>
            </a:r>
            <a:r>
              <a:rPr lang="ko-KR" altLang="en-US" sz="1000" b="1" dirty="0">
                <a:hlinkClick r:id="rId2"/>
              </a:rPr>
              <a:t>함수형 프로그래밍이 뭔가요</a:t>
            </a:r>
            <a:r>
              <a:rPr lang="en-US" altLang="ko-KR" sz="1000" b="1" dirty="0" smtClean="0">
                <a:hlinkClick r:id="rId2"/>
              </a:rPr>
              <a:t>?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pic>
        <p:nvPicPr>
          <p:cNvPr id="8" name="그림 7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5128" y="2168769"/>
            <a:ext cx="4386966" cy="259666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535611" y="4783017"/>
            <a:ext cx="39212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/>
                </a:solidFill>
              </a:rPr>
              <a:t>[</a:t>
            </a:r>
            <a:r>
              <a:rPr lang="ko-KR" altLang="en-US" sz="1000" b="1" dirty="0" smtClean="0">
                <a:solidFill>
                  <a:schemeClr val="bg1"/>
                </a:solidFill>
              </a:rPr>
              <a:t>출처</a:t>
            </a:r>
            <a:r>
              <a:rPr lang="en-US" altLang="ko-KR" sz="1000" b="1" dirty="0" smtClean="0">
                <a:solidFill>
                  <a:schemeClr val="bg1"/>
                </a:solidFill>
              </a:rPr>
              <a:t>] </a:t>
            </a:r>
            <a:r>
              <a:rPr lang="ko-KR" altLang="en-US" sz="1000" b="1" dirty="0">
                <a:hlinkClick r:id="rId4"/>
              </a:rPr>
              <a:t>기존의 사고 방식을 깨부수는 함수형 사고 </a:t>
            </a:r>
            <a:r>
              <a:rPr lang="en-US" altLang="ko-KR" sz="1000" b="1" dirty="0">
                <a:hlinkClick r:id="rId4"/>
              </a:rPr>
              <a:t>| Evans </a:t>
            </a:r>
            <a:r>
              <a:rPr lang="en-US" altLang="ko-KR" sz="1000" b="1" dirty="0" smtClean="0">
                <a:hlinkClick r:id="rId4"/>
              </a:rPr>
              <a:t>Library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2494107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E22F570-268B-4A70-B2EC-9133A0C552E3}"/>
              </a:ext>
            </a:extLst>
          </p:cNvPr>
          <p:cNvSpPr txBox="1"/>
          <p:nvPr/>
        </p:nvSpPr>
        <p:spPr>
          <a:xfrm>
            <a:off x="843409" y="400538"/>
            <a:ext cx="11753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Reference</a:t>
            </a:r>
            <a:endParaRPr lang="ko-KR" altLang="en-US" sz="16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34107" y="943707"/>
            <a:ext cx="5221301" cy="43704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i="1" dirty="0" smtClean="0">
                <a:solidFill>
                  <a:schemeClr val="bg1"/>
                </a:solidFill>
              </a:rPr>
              <a:t>함수형 프로그래밍</a:t>
            </a:r>
            <a:endParaRPr lang="en-US" altLang="ko-KR" sz="1400" b="1" i="1" dirty="0" smtClean="0">
              <a:solidFill>
                <a:schemeClr val="bg1"/>
              </a:solidFill>
            </a:endParaRPr>
          </a:p>
          <a:p>
            <a:r>
              <a:rPr lang="ko-KR" altLang="en-US" sz="1200" b="1" dirty="0">
                <a:hlinkClick r:id="rId2"/>
              </a:rPr>
              <a:t>함수형 프로그래밍이 뭔가요</a:t>
            </a:r>
            <a:r>
              <a:rPr lang="en-US" altLang="ko-KR" sz="1200" b="1" dirty="0" smtClean="0">
                <a:hlinkClick r:id="rId2"/>
              </a:rPr>
              <a:t>?</a:t>
            </a:r>
            <a:endParaRPr lang="en-US" altLang="ko-KR" sz="1200" b="1" dirty="0" smtClean="0"/>
          </a:p>
          <a:p>
            <a:r>
              <a:rPr lang="ko-KR" altLang="en-US" sz="1200" b="1" dirty="0">
                <a:hlinkClick r:id="rId3"/>
              </a:rPr>
              <a:t>연봉이 </a:t>
            </a:r>
            <a:r>
              <a:rPr lang="ko-KR" altLang="en-US" sz="1200" b="1" dirty="0" err="1">
                <a:hlinkClick r:id="rId3"/>
              </a:rPr>
              <a:t>떡상한다고</a:t>
            </a:r>
            <a:r>
              <a:rPr lang="en-US" altLang="ko-KR" sz="1200" b="1" dirty="0">
                <a:hlinkClick r:id="rId3"/>
              </a:rPr>
              <a:t>? </a:t>
            </a:r>
            <a:r>
              <a:rPr lang="ko-KR" altLang="en-US" sz="1200" b="1" dirty="0">
                <a:hlinkClick r:id="rId3"/>
              </a:rPr>
              <a:t>함수형 프로그래밍</a:t>
            </a:r>
            <a:r>
              <a:rPr lang="en-US" altLang="ko-KR" sz="1200" b="1" dirty="0">
                <a:hlinkClick r:id="rId3"/>
              </a:rPr>
              <a:t>! 10</a:t>
            </a:r>
            <a:r>
              <a:rPr lang="ko-KR" altLang="en-US" sz="1200" b="1" dirty="0">
                <a:hlinkClick r:id="rId3"/>
              </a:rPr>
              <a:t>분만에 이해하기</a:t>
            </a:r>
            <a:r>
              <a:rPr lang="en-US" altLang="ko-KR" sz="1200" b="1" dirty="0" smtClean="0">
                <a:hlinkClick r:id="rId3"/>
              </a:rPr>
              <a:t>.</a:t>
            </a:r>
            <a:endParaRPr lang="en-US" altLang="ko-KR" sz="1200" b="1" dirty="0" smtClean="0"/>
          </a:p>
          <a:p>
            <a:r>
              <a:rPr lang="ko-KR" altLang="en-US" sz="1200" b="1" dirty="0">
                <a:hlinkClick r:id="rId4"/>
              </a:rPr>
              <a:t>기존의 사고 방식을 깨부수는 함수형 사고 </a:t>
            </a:r>
            <a:r>
              <a:rPr lang="en-US" altLang="ko-KR" sz="1200" b="1" dirty="0">
                <a:hlinkClick r:id="rId4"/>
              </a:rPr>
              <a:t>| Evans </a:t>
            </a:r>
            <a:r>
              <a:rPr lang="en-US" altLang="ko-KR" sz="1200" b="1" dirty="0" smtClean="0">
                <a:hlinkClick r:id="rId4"/>
              </a:rPr>
              <a:t>Library</a:t>
            </a:r>
            <a:endParaRPr lang="en-US" altLang="ko-KR" sz="1200" b="1" i="1" dirty="0" smtClean="0">
              <a:solidFill>
                <a:schemeClr val="bg1"/>
              </a:solidFill>
            </a:endParaRPr>
          </a:p>
          <a:p>
            <a:endParaRPr lang="en-US" altLang="ko-KR" sz="1400" b="1" i="1" dirty="0">
              <a:solidFill>
                <a:schemeClr val="bg1"/>
              </a:solidFill>
            </a:endParaRPr>
          </a:p>
          <a:p>
            <a:r>
              <a:rPr lang="ko-KR" altLang="en-US" sz="1400" b="1" i="1" dirty="0" err="1" smtClean="0">
                <a:solidFill>
                  <a:schemeClr val="bg1"/>
                </a:solidFill>
              </a:rPr>
              <a:t>비함수형</a:t>
            </a:r>
            <a:r>
              <a:rPr lang="ko-KR" altLang="en-US" sz="1400" b="1" i="1" dirty="0" smtClean="0">
                <a:solidFill>
                  <a:schemeClr val="bg1"/>
                </a:solidFill>
              </a:rPr>
              <a:t> </a:t>
            </a:r>
            <a:r>
              <a:rPr lang="ko-KR" altLang="en-US" sz="1400" b="1" i="1" dirty="0" smtClean="0">
                <a:solidFill>
                  <a:schemeClr val="bg1"/>
                </a:solidFill>
              </a:rPr>
              <a:t>프로그래밍 </a:t>
            </a:r>
            <a:r>
              <a:rPr lang="en-US" altLang="ko-KR" sz="1400" b="1" i="1" dirty="0" smtClean="0">
                <a:solidFill>
                  <a:schemeClr val="bg1"/>
                </a:solidFill>
              </a:rPr>
              <a:t>vs </a:t>
            </a:r>
            <a:r>
              <a:rPr lang="ko-KR" altLang="en-US" sz="1400" b="1" i="1" dirty="0" smtClean="0">
                <a:solidFill>
                  <a:schemeClr val="bg1"/>
                </a:solidFill>
              </a:rPr>
              <a:t>함수</a:t>
            </a:r>
            <a:r>
              <a:rPr lang="ko-KR" altLang="en-US" sz="1400" b="1" i="1" dirty="0" smtClean="0">
                <a:solidFill>
                  <a:schemeClr val="bg1"/>
                </a:solidFill>
              </a:rPr>
              <a:t>형 </a:t>
            </a:r>
            <a:r>
              <a:rPr lang="ko-KR" altLang="en-US" sz="1400" b="1" i="1" dirty="0" smtClean="0">
                <a:solidFill>
                  <a:schemeClr val="bg1"/>
                </a:solidFill>
              </a:rPr>
              <a:t>프로그래밍</a:t>
            </a:r>
            <a:endParaRPr lang="en-US" altLang="ko-KR" sz="1400" b="1" i="1" dirty="0" smtClean="0">
              <a:solidFill>
                <a:schemeClr val="bg1"/>
              </a:solidFill>
            </a:endParaRPr>
          </a:p>
          <a:p>
            <a:r>
              <a:rPr lang="ko-KR" altLang="en-US" sz="1200" b="1" dirty="0">
                <a:hlinkClick r:id="rId2"/>
              </a:rPr>
              <a:t>함수형 프로그래밍이 뭔가요</a:t>
            </a:r>
            <a:r>
              <a:rPr lang="en-US" altLang="ko-KR" sz="1200" b="1" dirty="0" smtClean="0">
                <a:hlinkClick r:id="rId2"/>
              </a:rPr>
              <a:t>?</a:t>
            </a:r>
            <a:endParaRPr lang="en-US" altLang="ko-KR" sz="1200" b="1" dirty="0" smtClean="0">
              <a:hlinkClick r:id="rId5"/>
            </a:endParaRPr>
          </a:p>
          <a:p>
            <a:r>
              <a:rPr lang="ko-KR" altLang="en-US" sz="1200" b="1" dirty="0" smtClean="0">
                <a:hlinkClick r:id="rId5"/>
              </a:rPr>
              <a:t>객체지향 </a:t>
            </a:r>
            <a:r>
              <a:rPr lang="ko-KR" altLang="en-US" sz="1200" b="1" dirty="0">
                <a:hlinkClick r:id="rId5"/>
              </a:rPr>
              <a:t>프로그래밍이 뭔가요</a:t>
            </a:r>
            <a:r>
              <a:rPr lang="en-US" altLang="ko-KR" sz="1200" b="1" dirty="0" smtClean="0">
                <a:hlinkClick r:id="rId5"/>
              </a:rPr>
              <a:t>?</a:t>
            </a:r>
            <a:endParaRPr lang="en-US" altLang="ko-KR" sz="1200" b="1" dirty="0" smtClean="0"/>
          </a:p>
          <a:p>
            <a:r>
              <a:rPr lang="ko-KR" altLang="en-US" sz="1200" b="1" dirty="0">
                <a:hlinkClick r:id="rId6"/>
              </a:rPr>
              <a:t>함수형프로그래밍이 대세다</a:t>
            </a:r>
            <a:r>
              <a:rPr lang="en-US" altLang="ko-KR" sz="1200" b="1" dirty="0">
                <a:hlinkClick r:id="rId6"/>
              </a:rPr>
              <a:t>?! (</a:t>
            </a:r>
            <a:r>
              <a:rPr lang="ko-KR" altLang="en-US" sz="1200" b="1" dirty="0">
                <a:hlinkClick r:id="rId6"/>
              </a:rPr>
              <a:t>함수형 </a:t>
            </a:r>
            <a:r>
              <a:rPr lang="en-US" altLang="ko-KR" sz="1200" b="1" dirty="0">
                <a:hlinkClick r:id="rId6"/>
              </a:rPr>
              <a:t>vs </a:t>
            </a:r>
            <a:r>
              <a:rPr lang="ko-KR" altLang="en-US" sz="1200" b="1" dirty="0">
                <a:hlinkClick r:id="rId6"/>
              </a:rPr>
              <a:t>객체지향</a:t>
            </a:r>
            <a:r>
              <a:rPr lang="en-US" altLang="ko-KR" sz="1200" b="1" dirty="0" smtClean="0">
                <a:hlinkClick r:id="rId6"/>
              </a:rPr>
              <a:t>)</a:t>
            </a:r>
            <a:endParaRPr lang="en-US" altLang="ko-KR" sz="1200" b="1" dirty="0" smtClean="0"/>
          </a:p>
          <a:p>
            <a:r>
              <a:rPr lang="ko-KR" altLang="en-US" sz="1200" b="1" dirty="0">
                <a:hlinkClick r:id="rId4"/>
              </a:rPr>
              <a:t>기존의 사고 방식을 깨부수는 함수형 사고 </a:t>
            </a:r>
            <a:r>
              <a:rPr lang="en-US" altLang="ko-KR" sz="1200" b="1" dirty="0">
                <a:hlinkClick r:id="rId4"/>
              </a:rPr>
              <a:t>| Evans </a:t>
            </a:r>
            <a:r>
              <a:rPr lang="en-US" altLang="ko-KR" sz="1200" b="1" dirty="0" smtClean="0">
                <a:hlinkClick r:id="rId4"/>
              </a:rPr>
              <a:t>Library</a:t>
            </a:r>
            <a:endParaRPr lang="en-US" altLang="ko-KR" sz="1200" b="1" i="1" dirty="0" smtClean="0">
              <a:solidFill>
                <a:schemeClr val="bg1"/>
              </a:solidFill>
            </a:endParaRPr>
          </a:p>
          <a:p>
            <a:endParaRPr lang="en-US" altLang="ko-KR" sz="1400" b="1" i="1" dirty="0">
              <a:solidFill>
                <a:schemeClr val="bg1"/>
              </a:solidFill>
            </a:endParaRPr>
          </a:p>
          <a:p>
            <a:r>
              <a:rPr lang="ko-KR" altLang="en-US" sz="1400" b="1" i="1" dirty="0" smtClean="0">
                <a:solidFill>
                  <a:schemeClr val="bg1"/>
                </a:solidFill>
              </a:rPr>
              <a:t>순수 함수와 </a:t>
            </a:r>
            <a:r>
              <a:rPr lang="ko-KR" altLang="en-US" sz="1400" b="1" i="1" dirty="0" err="1" smtClean="0">
                <a:solidFill>
                  <a:schemeClr val="bg1"/>
                </a:solidFill>
              </a:rPr>
              <a:t>비순수</a:t>
            </a:r>
            <a:r>
              <a:rPr lang="ko-KR" altLang="en-US" sz="1400" b="1" i="1" dirty="0" smtClean="0">
                <a:solidFill>
                  <a:schemeClr val="bg1"/>
                </a:solidFill>
              </a:rPr>
              <a:t> 함수</a:t>
            </a:r>
            <a:endParaRPr lang="en-US" altLang="ko-KR" sz="1400" b="1" i="1" dirty="0" smtClean="0">
              <a:solidFill>
                <a:schemeClr val="bg1"/>
              </a:solidFill>
            </a:endParaRPr>
          </a:p>
          <a:p>
            <a:r>
              <a:rPr lang="ko-KR" altLang="en-US" sz="1200" b="1" dirty="0">
                <a:hlinkClick r:id="rId2"/>
              </a:rPr>
              <a:t>함수형 프로그래밍이 뭔가요</a:t>
            </a:r>
            <a:r>
              <a:rPr lang="en-US" altLang="ko-KR" sz="1200" b="1" dirty="0" smtClean="0">
                <a:hlinkClick r:id="rId2"/>
              </a:rPr>
              <a:t>?</a:t>
            </a:r>
            <a:endParaRPr lang="en-US" altLang="ko-KR" sz="1200" b="1" dirty="0" smtClean="0"/>
          </a:p>
          <a:p>
            <a:r>
              <a:rPr lang="ko-KR" altLang="en-US" sz="1200" b="1" dirty="0">
                <a:hlinkClick r:id="rId7"/>
              </a:rPr>
              <a:t>순수 함수</a:t>
            </a:r>
            <a:r>
              <a:rPr lang="en-US" altLang="ko-KR" sz="1200" b="1" dirty="0">
                <a:hlinkClick r:id="rId7"/>
              </a:rPr>
              <a:t>, </a:t>
            </a:r>
            <a:r>
              <a:rPr lang="ko-KR" altLang="en-US" sz="1200" b="1" dirty="0" err="1">
                <a:hlinkClick r:id="rId7"/>
              </a:rPr>
              <a:t>비순수</a:t>
            </a:r>
            <a:r>
              <a:rPr lang="ko-KR" altLang="en-US" sz="1200" b="1" dirty="0">
                <a:hlinkClick r:id="rId7"/>
              </a:rPr>
              <a:t> 함수</a:t>
            </a:r>
            <a:r>
              <a:rPr lang="en-US" altLang="ko-KR" sz="1200" b="1" dirty="0">
                <a:hlinkClick r:id="rId7"/>
              </a:rPr>
              <a:t>, </a:t>
            </a:r>
            <a:r>
              <a:rPr lang="ko-KR" altLang="en-US" sz="1200" b="1" dirty="0" err="1" smtClean="0">
                <a:hlinkClick r:id="rId7"/>
              </a:rPr>
              <a:t>부수효과</a:t>
            </a:r>
            <a:endParaRPr lang="en-US" altLang="ko-KR" sz="1200" b="1" dirty="0" smtClean="0"/>
          </a:p>
          <a:p>
            <a:r>
              <a:rPr lang="en-US" altLang="ko-KR" sz="1200" b="1" dirty="0" err="1">
                <a:hlinkClick r:id="rId8"/>
              </a:rPr>
              <a:t>Javascript</a:t>
            </a:r>
            <a:r>
              <a:rPr lang="en-US" altLang="ko-KR" sz="1200" b="1" dirty="0">
                <a:hlinkClick r:id="rId8"/>
              </a:rPr>
              <a:t> </a:t>
            </a:r>
            <a:r>
              <a:rPr lang="ko-KR" altLang="en-US" sz="1200" b="1" dirty="0" err="1">
                <a:hlinkClick r:id="rId8"/>
              </a:rPr>
              <a:t>순수함수와</a:t>
            </a:r>
            <a:r>
              <a:rPr lang="ko-KR" altLang="en-US" sz="1200" b="1" dirty="0">
                <a:hlinkClick r:id="rId8"/>
              </a:rPr>
              <a:t> </a:t>
            </a:r>
            <a:r>
              <a:rPr lang="ko-KR" altLang="en-US" sz="1200" b="1" dirty="0" err="1" smtClean="0">
                <a:hlinkClick r:id="rId8"/>
              </a:rPr>
              <a:t>비순수함수</a:t>
            </a:r>
            <a:endParaRPr lang="en-US" altLang="ko-KR" sz="1200" b="1" dirty="0" smtClean="0"/>
          </a:p>
          <a:p>
            <a:r>
              <a:rPr lang="ko-KR" altLang="en-US" sz="1200" b="1" dirty="0">
                <a:hlinkClick r:id="rId9"/>
              </a:rPr>
              <a:t>수학에서 기원한 프로그래밍 패러다임</a:t>
            </a:r>
            <a:r>
              <a:rPr lang="en-US" altLang="ko-KR" sz="1200" b="1" dirty="0">
                <a:hlinkClick r:id="rId9"/>
              </a:rPr>
              <a:t>, </a:t>
            </a:r>
            <a:r>
              <a:rPr lang="ko-KR" altLang="en-US" sz="1200" b="1" dirty="0">
                <a:hlinkClick r:id="rId9"/>
              </a:rPr>
              <a:t>순수 함수 </a:t>
            </a:r>
            <a:r>
              <a:rPr lang="en-US" altLang="ko-KR" sz="1200" b="1" dirty="0">
                <a:hlinkClick r:id="rId9"/>
              </a:rPr>
              <a:t>| Evans </a:t>
            </a:r>
            <a:r>
              <a:rPr lang="en-US" altLang="ko-KR" sz="1200" b="1" dirty="0" smtClean="0">
                <a:hlinkClick r:id="rId9"/>
              </a:rPr>
              <a:t>Library</a:t>
            </a:r>
            <a:endParaRPr lang="en-US" altLang="ko-KR" sz="1200" b="1" dirty="0" smtClean="0"/>
          </a:p>
          <a:p>
            <a:r>
              <a:rPr lang="ko-KR" altLang="en-US" sz="1200" b="1" dirty="0">
                <a:hlinkClick r:id="rId10"/>
              </a:rPr>
              <a:t>변하지 않는 상태를 유지하는 방법</a:t>
            </a:r>
            <a:r>
              <a:rPr lang="en-US" altLang="ko-KR" sz="1200" b="1" dirty="0">
                <a:hlinkClick r:id="rId10"/>
              </a:rPr>
              <a:t>, </a:t>
            </a:r>
            <a:r>
              <a:rPr lang="ko-KR" altLang="en-US" sz="1200" b="1" dirty="0">
                <a:hlinkClick r:id="rId10"/>
              </a:rPr>
              <a:t>불변성</a:t>
            </a:r>
            <a:r>
              <a:rPr lang="en-US" altLang="ko-KR" sz="1200" b="1" dirty="0">
                <a:hlinkClick r:id="rId10"/>
              </a:rPr>
              <a:t>(Immutable) | Evans </a:t>
            </a:r>
            <a:r>
              <a:rPr lang="en-US" altLang="ko-KR" sz="1200" b="1" dirty="0" smtClean="0">
                <a:hlinkClick r:id="rId10"/>
              </a:rPr>
              <a:t>Library</a:t>
            </a:r>
            <a:endParaRPr lang="en-US" altLang="ko-KR" sz="1200" b="1" i="1" dirty="0" smtClean="0">
              <a:solidFill>
                <a:schemeClr val="bg1"/>
              </a:solidFill>
            </a:endParaRPr>
          </a:p>
          <a:p>
            <a:endParaRPr lang="en-US" altLang="ko-KR" sz="1400" b="1" i="1" dirty="0">
              <a:solidFill>
                <a:schemeClr val="bg1"/>
              </a:solidFill>
            </a:endParaRPr>
          </a:p>
          <a:p>
            <a:r>
              <a:rPr lang="ko-KR" altLang="en-US" sz="1400" b="1" i="1" dirty="0" smtClean="0">
                <a:solidFill>
                  <a:schemeClr val="bg1"/>
                </a:solidFill>
              </a:rPr>
              <a:t>사이드 이펙트</a:t>
            </a:r>
            <a:endParaRPr lang="en-US" altLang="ko-KR" sz="1400" b="1" i="1" dirty="0" smtClean="0">
              <a:solidFill>
                <a:schemeClr val="bg1"/>
              </a:solidFill>
            </a:endParaRPr>
          </a:p>
          <a:p>
            <a:r>
              <a:rPr lang="ko-KR" altLang="en-US" sz="1200" b="1" dirty="0">
                <a:hlinkClick r:id="rId7"/>
              </a:rPr>
              <a:t>순수 함수</a:t>
            </a:r>
            <a:r>
              <a:rPr lang="en-US" altLang="ko-KR" sz="1200" b="1" dirty="0">
                <a:hlinkClick r:id="rId7"/>
              </a:rPr>
              <a:t>, </a:t>
            </a:r>
            <a:r>
              <a:rPr lang="ko-KR" altLang="en-US" sz="1200" b="1" dirty="0" err="1">
                <a:hlinkClick r:id="rId7"/>
              </a:rPr>
              <a:t>비순수</a:t>
            </a:r>
            <a:r>
              <a:rPr lang="ko-KR" altLang="en-US" sz="1200" b="1" dirty="0">
                <a:hlinkClick r:id="rId7"/>
              </a:rPr>
              <a:t> 함수</a:t>
            </a:r>
            <a:r>
              <a:rPr lang="en-US" altLang="ko-KR" sz="1200" b="1" dirty="0">
                <a:hlinkClick r:id="rId7"/>
              </a:rPr>
              <a:t>, </a:t>
            </a:r>
            <a:r>
              <a:rPr lang="ko-KR" altLang="en-US" sz="1200" b="1" dirty="0" err="1" smtClean="0">
                <a:hlinkClick r:id="rId7"/>
              </a:rPr>
              <a:t>부수효과</a:t>
            </a:r>
            <a:endParaRPr lang="en-US" altLang="ko-KR" sz="1200" b="1" dirty="0" smtClean="0"/>
          </a:p>
          <a:p>
            <a:r>
              <a:rPr lang="en-US" altLang="ko-KR" sz="1200" b="1" dirty="0">
                <a:hlinkClick r:id="rId11"/>
              </a:rPr>
              <a:t>side effect</a:t>
            </a:r>
            <a:r>
              <a:rPr lang="ko-KR" altLang="en-US" sz="1200" b="1" dirty="0">
                <a:hlinkClick r:id="rId11"/>
              </a:rPr>
              <a:t>에 대해서 조금 더 자세히 설명해주실 수 있으신가요</a:t>
            </a:r>
            <a:r>
              <a:rPr lang="en-US" altLang="ko-KR" sz="1200" b="1" dirty="0">
                <a:hlinkClick r:id="rId11"/>
              </a:rPr>
              <a:t>? - </a:t>
            </a:r>
            <a:r>
              <a:rPr lang="ko-KR" altLang="en-US" sz="1200" b="1" dirty="0" err="1" smtClean="0">
                <a:hlinkClick r:id="rId11"/>
              </a:rPr>
              <a:t>인프런</a:t>
            </a:r>
            <a:endParaRPr lang="en-US" altLang="ko-KR" sz="1200" b="1" dirty="0" smtClean="0"/>
          </a:p>
          <a:p>
            <a:r>
              <a:rPr lang="en-US" altLang="ko-KR" sz="1200" b="1" dirty="0">
                <a:hlinkClick r:id="rId12"/>
              </a:rPr>
              <a:t>What are "Pure Functions" and "Side Effects</a:t>
            </a:r>
            <a:r>
              <a:rPr lang="en-US" altLang="ko-KR" sz="1200" b="1" dirty="0" smtClean="0">
                <a:hlinkClick r:id="rId12"/>
              </a:rPr>
              <a:t>"?</a:t>
            </a:r>
            <a:endParaRPr lang="en-US" altLang="ko-KR" sz="1200" b="1" i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4904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E56E03-0432-46A4-9CD8-E744D72A090F}"/>
              </a:ext>
            </a:extLst>
          </p:cNvPr>
          <p:cNvSpPr txBox="1"/>
          <p:nvPr/>
        </p:nvSpPr>
        <p:spPr>
          <a:xfrm>
            <a:off x="4402270" y="2540462"/>
            <a:ext cx="338746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b="1" i="1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감사합니다 </a:t>
            </a:r>
            <a:r>
              <a:rPr lang="en-US" altLang="ko-KR" sz="4400" b="1" i="1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!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C6B3366-97B4-4E69-B3D0-533196D81AB3}"/>
              </a:ext>
            </a:extLst>
          </p:cNvPr>
          <p:cNvSpPr/>
          <p:nvPr/>
        </p:nvSpPr>
        <p:spPr>
          <a:xfrm>
            <a:off x="1887415" y="3452445"/>
            <a:ext cx="8348134" cy="1301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 rot="1200000">
            <a:off x="10144696" y="3288291"/>
            <a:ext cx="181708" cy="3757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 rot="1200000">
            <a:off x="1745111" y="3241103"/>
            <a:ext cx="181708" cy="3757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0573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E22F570-268B-4A70-B2EC-9133A0C552E3}"/>
              </a:ext>
            </a:extLst>
          </p:cNvPr>
          <p:cNvSpPr txBox="1"/>
          <p:nvPr/>
        </p:nvSpPr>
        <p:spPr>
          <a:xfrm>
            <a:off x="843409" y="400538"/>
            <a:ext cx="18838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함수형 프로그래밍</a:t>
            </a:r>
            <a:endParaRPr lang="ko-KR" altLang="en-US" sz="16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8956" y="920260"/>
            <a:ext cx="27703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i="1" dirty="0" smtClean="0">
                <a:solidFill>
                  <a:srgbClr val="3D6DC3"/>
                </a:solidFill>
              </a:rPr>
              <a:t>• </a:t>
            </a:r>
            <a:r>
              <a:rPr lang="ko-KR" altLang="en-US" sz="1000" b="1" i="1" dirty="0" smtClean="0">
                <a:solidFill>
                  <a:srgbClr val="3D6DC3"/>
                </a:solidFill>
              </a:rPr>
              <a:t>함수형 프로그래밍</a:t>
            </a:r>
            <a:endParaRPr lang="en-US" altLang="ko-KR" sz="1000" b="1" i="1" dirty="0" smtClean="0">
              <a:solidFill>
                <a:srgbClr val="3D6DC3"/>
              </a:solidFill>
            </a:endParaRPr>
          </a:p>
          <a:p>
            <a:r>
              <a:rPr lang="en-US" altLang="ko-KR" sz="1000" b="1" i="1" dirty="0" smtClean="0">
                <a:solidFill>
                  <a:schemeClr val="bg1"/>
                </a:solidFill>
              </a:rPr>
              <a:t>• </a:t>
            </a:r>
            <a:r>
              <a:rPr lang="ko-KR" altLang="en-US" sz="1000" b="1" i="1" dirty="0" err="1" smtClean="0">
                <a:solidFill>
                  <a:schemeClr val="bg1"/>
                </a:solidFill>
              </a:rPr>
              <a:t>비함수</a:t>
            </a:r>
            <a:r>
              <a:rPr lang="ko-KR" altLang="en-US" sz="1000" b="1" i="1" dirty="0" err="1" smtClean="0">
                <a:solidFill>
                  <a:schemeClr val="bg1"/>
                </a:solidFill>
              </a:rPr>
              <a:t>형</a:t>
            </a:r>
            <a:r>
              <a:rPr lang="ko-KR" altLang="en-US" sz="1000" b="1" i="1" dirty="0" smtClean="0">
                <a:solidFill>
                  <a:schemeClr val="bg1"/>
                </a:solidFill>
              </a:rPr>
              <a:t> </a:t>
            </a:r>
            <a:r>
              <a:rPr lang="ko-KR" altLang="en-US" sz="1000" b="1" i="1" dirty="0" smtClean="0">
                <a:solidFill>
                  <a:schemeClr val="bg1"/>
                </a:solidFill>
              </a:rPr>
              <a:t>프로그래밍 </a:t>
            </a:r>
            <a:r>
              <a:rPr lang="en-US" altLang="ko-KR" sz="1000" b="1" i="1" dirty="0" smtClean="0">
                <a:solidFill>
                  <a:schemeClr val="bg1"/>
                </a:solidFill>
              </a:rPr>
              <a:t>vs </a:t>
            </a:r>
            <a:r>
              <a:rPr lang="ko-KR" altLang="en-US" sz="1000" b="1" i="1" dirty="0" smtClean="0">
                <a:solidFill>
                  <a:schemeClr val="bg1"/>
                </a:solidFill>
              </a:rPr>
              <a:t>함수</a:t>
            </a:r>
            <a:r>
              <a:rPr lang="ko-KR" altLang="en-US" sz="1000" b="1" i="1" dirty="0" smtClean="0">
                <a:solidFill>
                  <a:schemeClr val="bg1"/>
                </a:solidFill>
              </a:rPr>
              <a:t>형 </a:t>
            </a:r>
            <a:r>
              <a:rPr lang="ko-KR" altLang="en-US" sz="1000" b="1" i="1" dirty="0" smtClean="0">
                <a:solidFill>
                  <a:schemeClr val="bg1"/>
                </a:solidFill>
              </a:rPr>
              <a:t>프로그래밍</a:t>
            </a:r>
            <a:endParaRPr lang="en-US" altLang="ko-KR" sz="1000" b="1" i="1" dirty="0" smtClean="0">
              <a:solidFill>
                <a:schemeClr val="bg1"/>
              </a:solidFill>
            </a:endParaRPr>
          </a:p>
          <a:p>
            <a:r>
              <a:rPr lang="en-US" altLang="ko-KR" sz="1000" b="1" i="1" dirty="0" smtClean="0">
                <a:solidFill>
                  <a:schemeClr val="bg1"/>
                </a:solidFill>
              </a:rPr>
              <a:t>• </a:t>
            </a:r>
            <a:r>
              <a:rPr lang="ko-KR" altLang="en-US" sz="1000" b="1" i="1" dirty="0" smtClean="0">
                <a:solidFill>
                  <a:schemeClr val="bg1"/>
                </a:solidFill>
              </a:rPr>
              <a:t>순수 함수와 </a:t>
            </a:r>
            <a:r>
              <a:rPr lang="ko-KR" altLang="en-US" sz="1000" b="1" i="1" dirty="0" err="1" smtClean="0">
                <a:solidFill>
                  <a:schemeClr val="bg1"/>
                </a:solidFill>
              </a:rPr>
              <a:t>비순수</a:t>
            </a:r>
            <a:r>
              <a:rPr lang="ko-KR" altLang="en-US" sz="1000" b="1" i="1" dirty="0" smtClean="0">
                <a:solidFill>
                  <a:schemeClr val="bg1"/>
                </a:solidFill>
              </a:rPr>
              <a:t> 함수</a:t>
            </a:r>
            <a:endParaRPr lang="en-US" altLang="ko-KR" sz="1000" b="1" i="1" dirty="0" smtClean="0">
              <a:solidFill>
                <a:schemeClr val="bg1"/>
              </a:solidFill>
            </a:endParaRPr>
          </a:p>
          <a:p>
            <a:r>
              <a:rPr lang="en-US" altLang="ko-KR" sz="1000" b="1" i="1" dirty="0">
                <a:solidFill>
                  <a:schemeClr val="bg1"/>
                </a:solidFill>
              </a:rPr>
              <a:t>• </a:t>
            </a:r>
            <a:r>
              <a:rPr lang="ko-KR" altLang="en-US" sz="1000" b="1" i="1" dirty="0" smtClean="0">
                <a:solidFill>
                  <a:schemeClr val="bg1"/>
                </a:solidFill>
              </a:rPr>
              <a:t>사이드 이펙트</a:t>
            </a:r>
            <a:endParaRPr lang="en-US" altLang="ko-KR" sz="1000" b="1" i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5447" y="1809314"/>
            <a:ext cx="4981300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i="1" dirty="0" smtClean="0">
                <a:solidFill>
                  <a:schemeClr val="bg1"/>
                </a:solidFill>
              </a:rPr>
              <a:t>함수형 프로그래밍</a:t>
            </a:r>
            <a:r>
              <a:rPr lang="en-US" altLang="ko-KR" b="1" i="1" dirty="0" smtClean="0">
                <a:solidFill>
                  <a:schemeClr val="bg1"/>
                </a:solidFill>
              </a:rPr>
              <a:t>(functional programming)</a:t>
            </a:r>
          </a:p>
          <a:p>
            <a:r>
              <a:rPr lang="en-US" altLang="ko-KR" sz="1400" b="1" i="1" dirty="0" smtClean="0">
                <a:solidFill>
                  <a:schemeClr val="bg1"/>
                </a:solidFill>
              </a:rPr>
              <a:t>: </a:t>
            </a:r>
            <a:r>
              <a:rPr lang="ko-KR" altLang="en-US" sz="1400" b="1" i="1" dirty="0" err="1" smtClean="0">
                <a:solidFill>
                  <a:srgbClr val="648BCF"/>
                </a:solidFill>
              </a:rPr>
              <a:t>선언형</a:t>
            </a:r>
            <a:r>
              <a:rPr lang="ko-KR" altLang="en-US" sz="1400" b="1" i="1" dirty="0" smtClean="0">
                <a:solidFill>
                  <a:srgbClr val="648BCF"/>
                </a:solidFill>
              </a:rPr>
              <a:t> 프로그래밍</a:t>
            </a:r>
            <a:r>
              <a:rPr lang="ko-KR" altLang="en-US" sz="1400" b="1" i="1" dirty="0" smtClean="0">
                <a:solidFill>
                  <a:schemeClr val="bg1"/>
                </a:solidFill>
              </a:rPr>
              <a:t>을 기반으로 하여 </a:t>
            </a:r>
            <a:r>
              <a:rPr lang="ko-KR" altLang="en-US" sz="1400" b="1" i="1" dirty="0" smtClean="0">
                <a:solidFill>
                  <a:srgbClr val="648BCF"/>
                </a:solidFill>
              </a:rPr>
              <a:t>순수 함수</a:t>
            </a:r>
            <a:r>
              <a:rPr lang="ko-KR" altLang="en-US" sz="1400" b="1" i="1" dirty="0" smtClean="0">
                <a:solidFill>
                  <a:schemeClr val="bg1"/>
                </a:solidFill>
              </a:rPr>
              <a:t>를 이용해</a:t>
            </a:r>
            <a:r>
              <a:rPr lang="en-US" altLang="ko-KR" sz="1400" b="1" i="1" dirty="0">
                <a:solidFill>
                  <a:schemeClr val="bg1"/>
                </a:solidFill>
              </a:rPr>
              <a:t> </a:t>
            </a:r>
            <a:endParaRPr lang="en-US" altLang="ko-KR" sz="1400" b="1" i="1" dirty="0" smtClean="0">
              <a:solidFill>
                <a:schemeClr val="bg1"/>
              </a:solidFill>
            </a:endParaRPr>
          </a:p>
          <a:p>
            <a:r>
              <a:rPr lang="ko-KR" altLang="en-US" sz="1400" b="1" i="1" dirty="0" smtClean="0">
                <a:solidFill>
                  <a:schemeClr val="bg1"/>
                </a:solidFill>
              </a:rPr>
              <a:t>프로그램의 </a:t>
            </a:r>
            <a:r>
              <a:rPr lang="ko-KR" altLang="en-US" sz="1400" b="1" i="1" dirty="0" smtClean="0">
                <a:solidFill>
                  <a:srgbClr val="648BCF"/>
                </a:solidFill>
              </a:rPr>
              <a:t>사이드 이펙트</a:t>
            </a:r>
            <a:r>
              <a:rPr lang="ko-KR" altLang="en-US" sz="1400" b="1" i="1" dirty="0" smtClean="0">
                <a:solidFill>
                  <a:schemeClr val="bg1"/>
                </a:solidFill>
              </a:rPr>
              <a:t>를 최소화하는 프로그래밍 기법</a:t>
            </a:r>
            <a:endParaRPr lang="en-US" altLang="ko-KR" sz="1400" b="1" i="1" dirty="0" smtClean="0">
              <a:solidFill>
                <a:schemeClr val="bg1"/>
              </a:solidFill>
            </a:endParaRPr>
          </a:p>
        </p:txBody>
      </p:sp>
      <p:pic>
        <p:nvPicPr>
          <p:cNvPr id="1026" name="Picture 2" descr="Haskell SVG Vector Logos - Vector Logo Zone"/>
          <p:cNvPicPr>
            <a:picLocks noChangeAspect="1" noChangeArrowheads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3041" y="4977837"/>
            <a:ext cx="1391922" cy="695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ollection of Scala Logo PNG. | PlusPNG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042" y="4977837"/>
            <a:ext cx="1184081" cy="666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10 Best Freelance F# Developers for Hire in December 2016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017" y="5012439"/>
            <a:ext cx="661359" cy="661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ElixirのHello World! - クイック エンジニアリングブログ"/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3878" y="5053671"/>
            <a:ext cx="1231224" cy="514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5042" y="2938068"/>
            <a:ext cx="3282512" cy="156374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08237" y="4501810"/>
            <a:ext cx="6559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err="1" smtClean="0">
                <a:solidFill>
                  <a:schemeClr val="bg1"/>
                </a:solidFill>
              </a:rPr>
              <a:t>hello.hs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1738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E22F570-268B-4A70-B2EC-9133A0C552E3}"/>
              </a:ext>
            </a:extLst>
          </p:cNvPr>
          <p:cNvSpPr txBox="1"/>
          <p:nvPr/>
        </p:nvSpPr>
        <p:spPr>
          <a:xfrm>
            <a:off x="843409" y="400538"/>
            <a:ext cx="18838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함수형 프로그래밍</a:t>
            </a:r>
            <a:endParaRPr lang="ko-KR" altLang="en-US" sz="16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8956" y="920260"/>
            <a:ext cx="27703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i="1" dirty="0" smtClean="0">
                <a:solidFill>
                  <a:schemeClr val="bg1"/>
                </a:solidFill>
              </a:rPr>
              <a:t>• </a:t>
            </a:r>
            <a:r>
              <a:rPr lang="ko-KR" altLang="en-US" sz="1000" b="1" i="1" dirty="0" smtClean="0">
                <a:solidFill>
                  <a:schemeClr val="bg1"/>
                </a:solidFill>
              </a:rPr>
              <a:t>함수형 프로그래밍</a:t>
            </a:r>
            <a:endParaRPr lang="en-US" altLang="ko-KR" sz="1000" b="1" i="1" dirty="0" smtClean="0">
              <a:solidFill>
                <a:schemeClr val="bg1"/>
              </a:solidFill>
            </a:endParaRPr>
          </a:p>
          <a:p>
            <a:r>
              <a:rPr lang="en-US" altLang="ko-KR" sz="1000" b="1" i="1" dirty="0" smtClean="0">
                <a:solidFill>
                  <a:schemeClr val="accent1">
                    <a:lumMod val="75000"/>
                  </a:schemeClr>
                </a:solidFill>
              </a:rPr>
              <a:t>• </a:t>
            </a:r>
            <a:r>
              <a:rPr lang="ko-KR" altLang="en-US" sz="1000" b="1" i="1" dirty="0" err="1" smtClean="0">
                <a:solidFill>
                  <a:schemeClr val="accent1">
                    <a:lumMod val="75000"/>
                  </a:schemeClr>
                </a:solidFill>
              </a:rPr>
              <a:t>비함수</a:t>
            </a:r>
            <a:r>
              <a:rPr lang="ko-KR" altLang="en-US" sz="1000" b="1" i="1" dirty="0" err="1" smtClean="0">
                <a:solidFill>
                  <a:schemeClr val="accent1">
                    <a:lumMod val="75000"/>
                  </a:schemeClr>
                </a:solidFill>
              </a:rPr>
              <a:t>형</a:t>
            </a:r>
            <a:r>
              <a:rPr lang="ko-KR" altLang="en-US" sz="1000" b="1" i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ko-KR" altLang="en-US" sz="1000" b="1" i="1" dirty="0" smtClean="0">
                <a:solidFill>
                  <a:schemeClr val="accent1">
                    <a:lumMod val="75000"/>
                  </a:schemeClr>
                </a:solidFill>
              </a:rPr>
              <a:t>프로그래밍 </a:t>
            </a:r>
            <a:r>
              <a:rPr lang="en-US" altLang="ko-KR" sz="1000" b="1" i="1" dirty="0" smtClean="0">
                <a:solidFill>
                  <a:schemeClr val="accent1">
                    <a:lumMod val="75000"/>
                  </a:schemeClr>
                </a:solidFill>
              </a:rPr>
              <a:t>vs </a:t>
            </a:r>
            <a:r>
              <a:rPr lang="ko-KR" altLang="en-US" sz="1000" b="1" i="1" dirty="0" smtClean="0">
                <a:solidFill>
                  <a:schemeClr val="accent1">
                    <a:lumMod val="75000"/>
                  </a:schemeClr>
                </a:solidFill>
              </a:rPr>
              <a:t>함수형 </a:t>
            </a:r>
            <a:r>
              <a:rPr lang="ko-KR" altLang="en-US" sz="1000" b="1" i="1" dirty="0" smtClean="0">
                <a:solidFill>
                  <a:schemeClr val="accent1">
                    <a:lumMod val="75000"/>
                  </a:schemeClr>
                </a:solidFill>
              </a:rPr>
              <a:t>프로그래밍</a:t>
            </a:r>
            <a:endParaRPr lang="en-US" altLang="ko-KR" sz="1000" b="1" i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ko-KR" sz="1000" b="1" i="1" dirty="0" smtClean="0">
                <a:solidFill>
                  <a:schemeClr val="bg1"/>
                </a:solidFill>
              </a:rPr>
              <a:t>• </a:t>
            </a:r>
            <a:r>
              <a:rPr lang="ko-KR" altLang="en-US" sz="1000" b="1" i="1" dirty="0" smtClean="0">
                <a:solidFill>
                  <a:schemeClr val="bg1"/>
                </a:solidFill>
              </a:rPr>
              <a:t>순수 함수와 </a:t>
            </a:r>
            <a:r>
              <a:rPr lang="ko-KR" altLang="en-US" sz="1000" b="1" i="1" dirty="0" err="1" smtClean="0">
                <a:solidFill>
                  <a:schemeClr val="bg1"/>
                </a:solidFill>
              </a:rPr>
              <a:t>비순수</a:t>
            </a:r>
            <a:r>
              <a:rPr lang="ko-KR" altLang="en-US" sz="1000" b="1" i="1" dirty="0" smtClean="0">
                <a:solidFill>
                  <a:schemeClr val="bg1"/>
                </a:solidFill>
              </a:rPr>
              <a:t> 함수</a:t>
            </a:r>
            <a:endParaRPr lang="en-US" altLang="ko-KR" sz="1000" b="1" i="1" dirty="0" smtClean="0">
              <a:solidFill>
                <a:schemeClr val="bg1"/>
              </a:solidFill>
            </a:endParaRPr>
          </a:p>
          <a:p>
            <a:r>
              <a:rPr lang="en-US" altLang="ko-KR" sz="1000" b="1" i="1" dirty="0">
                <a:solidFill>
                  <a:schemeClr val="bg1"/>
                </a:solidFill>
              </a:rPr>
              <a:t>• </a:t>
            </a:r>
            <a:r>
              <a:rPr lang="ko-KR" altLang="en-US" sz="1000" b="1" i="1" dirty="0" smtClean="0">
                <a:solidFill>
                  <a:schemeClr val="bg1"/>
                </a:solidFill>
              </a:rPr>
              <a:t>사이드 이펙트</a:t>
            </a:r>
            <a:endParaRPr lang="en-US" altLang="ko-KR" sz="1000" b="1" i="1" dirty="0">
              <a:solidFill>
                <a:schemeClr val="bg1"/>
              </a:solidFill>
            </a:endParaRPr>
          </a:p>
        </p:txBody>
      </p:sp>
      <p:pic>
        <p:nvPicPr>
          <p:cNvPr id="2" name="그림 1">
            <a:hlinkClick r:id="rId2"/>
          </p:cNvPr>
          <p:cNvPicPr>
            <a:picLocks noChangeAspect="1"/>
          </p:cNvPicPr>
          <p:nvPr/>
        </p:nvPicPr>
        <p:blipFill rotWithShape="1">
          <a:blip r:embed="rId3"/>
          <a:srcRect l="409" t="505" r="557"/>
          <a:stretch/>
        </p:blipFill>
        <p:spPr>
          <a:xfrm>
            <a:off x="2491153" y="1809314"/>
            <a:ext cx="7426569" cy="419686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20816" y="6023762"/>
            <a:ext cx="22653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/>
                </a:solidFill>
              </a:rPr>
              <a:t>[</a:t>
            </a:r>
            <a:r>
              <a:rPr lang="ko-KR" altLang="en-US" sz="1000" b="1" dirty="0" smtClean="0">
                <a:solidFill>
                  <a:schemeClr val="bg1"/>
                </a:solidFill>
              </a:rPr>
              <a:t>출처</a:t>
            </a:r>
            <a:r>
              <a:rPr lang="en-US" altLang="ko-KR" sz="1000" b="1" dirty="0" smtClean="0">
                <a:solidFill>
                  <a:schemeClr val="bg1"/>
                </a:solidFill>
              </a:rPr>
              <a:t>] </a:t>
            </a:r>
            <a:r>
              <a:rPr lang="ko-KR" altLang="en-US" sz="1000" b="1" dirty="0">
                <a:hlinkClick r:id="rId2"/>
              </a:rPr>
              <a:t>함수형 프로그래밍이 뭔가요</a:t>
            </a:r>
            <a:r>
              <a:rPr lang="en-US" altLang="ko-KR" sz="1000" b="1" dirty="0" smtClean="0">
                <a:hlinkClick r:id="rId2"/>
              </a:rPr>
              <a:t>?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3598985" y="1119554"/>
            <a:ext cx="3826601" cy="1799492"/>
            <a:chOff x="3598985" y="1119554"/>
            <a:chExt cx="3826601" cy="1799492"/>
          </a:xfrm>
        </p:grpSpPr>
        <p:sp>
          <p:nvSpPr>
            <p:cNvPr id="6" name="타원 5"/>
            <p:cNvSpPr/>
            <p:nvPr/>
          </p:nvSpPr>
          <p:spPr>
            <a:xfrm>
              <a:off x="3598985" y="1963616"/>
              <a:ext cx="955430" cy="95543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5398477" y="2016369"/>
              <a:ext cx="1617785" cy="8382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" name="직선 화살표 연결선 10"/>
            <p:cNvCxnSpPr/>
            <p:nvPr/>
          </p:nvCxnSpPr>
          <p:spPr>
            <a:xfrm>
              <a:off x="4082562" y="1119554"/>
              <a:ext cx="0" cy="573069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/>
            <p:cNvCxnSpPr/>
            <p:nvPr/>
          </p:nvCxnSpPr>
          <p:spPr>
            <a:xfrm>
              <a:off x="6227885" y="1119554"/>
              <a:ext cx="0" cy="573069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4064976" y="1119554"/>
              <a:ext cx="2183424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6348047" y="1125881"/>
              <a:ext cx="107753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i="1" dirty="0" smtClean="0">
                  <a:solidFill>
                    <a:schemeClr val="bg1"/>
                  </a:solidFill>
                </a:rPr>
                <a:t>전역 변수</a:t>
              </a:r>
              <a:endParaRPr lang="ko-KR" altLang="en-US" sz="1600" b="1" i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4659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E22F570-268B-4A70-B2EC-9133A0C552E3}"/>
              </a:ext>
            </a:extLst>
          </p:cNvPr>
          <p:cNvSpPr txBox="1"/>
          <p:nvPr/>
        </p:nvSpPr>
        <p:spPr>
          <a:xfrm>
            <a:off x="843409" y="400538"/>
            <a:ext cx="18838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함수형 프로그래밍</a:t>
            </a:r>
            <a:endParaRPr lang="ko-KR" altLang="en-US" sz="16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8956" y="920260"/>
            <a:ext cx="27703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i="1" dirty="0" smtClean="0">
                <a:solidFill>
                  <a:schemeClr val="bg1"/>
                </a:solidFill>
              </a:rPr>
              <a:t>• </a:t>
            </a:r>
            <a:r>
              <a:rPr lang="ko-KR" altLang="en-US" sz="1000" b="1" i="1" dirty="0" smtClean="0">
                <a:solidFill>
                  <a:schemeClr val="bg1"/>
                </a:solidFill>
              </a:rPr>
              <a:t>함수형 프로그래밍</a:t>
            </a:r>
            <a:endParaRPr lang="en-US" altLang="ko-KR" sz="1000" b="1" i="1" dirty="0" smtClean="0">
              <a:solidFill>
                <a:schemeClr val="bg1"/>
              </a:solidFill>
            </a:endParaRPr>
          </a:p>
          <a:p>
            <a:r>
              <a:rPr lang="en-US" altLang="ko-KR" sz="1000" b="1" i="1" dirty="0" smtClean="0">
                <a:solidFill>
                  <a:schemeClr val="accent1">
                    <a:lumMod val="75000"/>
                  </a:schemeClr>
                </a:solidFill>
              </a:rPr>
              <a:t>• </a:t>
            </a:r>
            <a:r>
              <a:rPr lang="ko-KR" altLang="en-US" sz="1000" b="1" i="1" dirty="0" err="1" smtClean="0">
                <a:solidFill>
                  <a:schemeClr val="accent1">
                    <a:lumMod val="75000"/>
                  </a:schemeClr>
                </a:solidFill>
              </a:rPr>
              <a:t>비함수형</a:t>
            </a:r>
            <a:r>
              <a:rPr lang="ko-KR" altLang="en-US" sz="1000" b="1" i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ko-KR" altLang="en-US" sz="1000" b="1" i="1" dirty="0" smtClean="0">
                <a:solidFill>
                  <a:schemeClr val="accent1">
                    <a:lumMod val="75000"/>
                  </a:schemeClr>
                </a:solidFill>
              </a:rPr>
              <a:t>프로그래밍 </a:t>
            </a:r>
            <a:r>
              <a:rPr lang="en-US" altLang="ko-KR" sz="1000" b="1" i="1" dirty="0" smtClean="0">
                <a:solidFill>
                  <a:schemeClr val="accent1">
                    <a:lumMod val="75000"/>
                  </a:schemeClr>
                </a:solidFill>
              </a:rPr>
              <a:t>vs </a:t>
            </a:r>
            <a:r>
              <a:rPr lang="ko-KR" altLang="en-US" sz="1000" b="1" i="1" dirty="0" smtClean="0">
                <a:solidFill>
                  <a:schemeClr val="accent1">
                    <a:lumMod val="75000"/>
                  </a:schemeClr>
                </a:solidFill>
              </a:rPr>
              <a:t>함수형 </a:t>
            </a:r>
            <a:r>
              <a:rPr lang="ko-KR" altLang="en-US" sz="1000" b="1" i="1" dirty="0" smtClean="0">
                <a:solidFill>
                  <a:schemeClr val="accent1">
                    <a:lumMod val="75000"/>
                  </a:schemeClr>
                </a:solidFill>
              </a:rPr>
              <a:t>프로그래밍</a:t>
            </a:r>
            <a:endParaRPr lang="en-US" altLang="ko-KR" sz="1000" b="1" i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ko-KR" sz="1000" b="1" i="1" dirty="0" smtClean="0">
                <a:solidFill>
                  <a:schemeClr val="bg1"/>
                </a:solidFill>
              </a:rPr>
              <a:t>• </a:t>
            </a:r>
            <a:r>
              <a:rPr lang="ko-KR" altLang="en-US" sz="1000" b="1" i="1" dirty="0" smtClean="0">
                <a:solidFill>
                  <a:schemeClr val="bg1"/>
                </a:solidFill>
              </a:rPr>
              <a:t>순수 함수와 </a:t>
            </a:r>
            <a:r>
              <a:rPr lang="ko-KR" altLang="en-US" sz="1000" b="1" i="1" dirty="0" err="1" smtClean="0">
                <a:solidFill>
                  <a:schemeClr val="bg1"/>
                </a:solidFill>
              </a:rPr>
              <a:t>비순수</a:t>
            </a:r>
            <a:r>
              <a:rPr lang="ko-KR" altLang="en-US" sz="1000" b="1" i="1" dirty="0" smtClean="0">
                <a:solidFill>
                  <a:schemeClr val="bg1"/>
                </a:solidFill>
              </a:rPr>
              <a:t> 함수</a:t>
            </a:r>
            <a:endParaRPr lang="en-US" altLang="ko-KR" sz="1000" b="1" i="1" dirty="0" smtClean="0">
              <a:solidFill>
                <a:schemeClr val="bg1"/>
              </a:solidFill>
            </a:endParaRPr>
          </a:p>
          <a:p>
            <a:r>
              <a:rPr lang="en-US" altLang="ko-KR" sz="1000" b="1" i="1" dirty="0">
                <a:solidFill>
                  <a:schemeClr val="bg1"/>
                </a:solidFill>
              </a:rPr>
              <a:t>• </a:t>
            </a:r>
            <a:r>
              <a:rPr lang="ko-KR" altLang="en-US" sz="1000" b="1" i="1" dirty="0" smtClean="0">
                <a:solidFill>
                  <a:schemeClr val="bg1"/>
                </a:solidFill>
              </a:rPr>
              <a:t>사이드 이펙트</a:t>
            </a:r>
            <a:endParaRPr lang="en-US" altLang="ko-KR" sz="1000" b="1" i="1" dirty="0">
              <a:solidFill>
                <a:schemeClr val="bg1"/>
              </a:solidFill>
            </a:endParaRPr>
          </a:p>
        </p:txBody>
      </p:sp>
      <p:pic>
        <p:nvPicPr>
          <p:cNvPr id="2" name="그림 1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6364" y="1809313"/>
            <a:ext cx="7467494" cy="419876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20816" y="6023762"/>
            <a:ext cx="22653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/>
                </a:solidFill>
              </a:rPr>
              <a:t>[</a:t>
            </a:r>
            <a:r>
              <a:rPr lang="ko-KR" altLang="en-US" sz="1000" b="1" dirty="0" smtClean="0">
                <a:solidFill>
                  <a:schemeClr val="bg1"/>
                </a:solidFill>
              </a:rPr>
              <a:t>출처</a:t>
            </a:r>
            <a:r>
              <a:rPr lang="en-US" altLang="ko-KR" sz="1000" b="1" dirty="0" smtClean="0">
                <a:solidFill>
                  <a:schemeClr val="bg1"/>
                </a:solidFill>
              </a:rPr>
              <a:t>] </a:t>
            </a:r>
            <a:r>
              <a:rPr lang="ko-KR" altLang="en-US" sz="1000" b="1" dirty="0">
                <a:hlinkClick r:id="rId2"/>
              </a:rPr>
              <a:t>함수형 프로그래밍이 뭔가요</a:t>
            </a:r>
            <a:r>
              <a:rPr lang="en-US" altLang="ko-KR" sz="1000" b="1" dirty="0" smtClean="0">
                <a:hlinkClick r:id="rId2"/>
              </a:rPr>
              <a:t>?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1586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E22F570-268B-4A70-B2EC-9133A0C552E3}"/>
              </a:ext>
            </a:extLst>
          </p:cNvPr>
          <p:cNvSpPr txBox="1"/>
          <p:nvPr/>
        </p:nvSpPr>
        <p:spPr>
          <a:xfrm>
            <a:off x="843409" y="400538"/>
            <a:ext cx="18838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함수형 프로그래밍</a:t>
            </a:r>
            <a:endParaRPr lang="ko-KR" altLang="en-US" sz="16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8956" y="920260"/>
            <a:ext cx="27703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i="1" dirty="0" smtClean="0">
                <a:solidFill>
                  <a:schemeClr val="bg1"/>
                </a:solidFill>
              </a:rPr>
              <a:t>• </a:t>
            </a:r>
            <a:r>
              <a:rPr lang="ko-KR" altLang="en-US" sz="1000" b="1" i="1" dirty="0" smtClean="0">
                <a:solidFill>
                  <a:schemeClr val="bg1"/>
                </a:solidFill>
              </a:rPr>
              <a:t>함수형 프로그래밍</a:t>
            </a:r>
            <a:endParaRPr lang="en-US" altLang="ko-KR" sz="1000" b="1" i="1" dirty="0" smtClean="0">
              <a:solidFill>
                <a:schemeClr val="bg1"/>
              </a:solidFill>
            </a:endParaRPr>
          </a:p>
          <a:p>
            <a:r>
              <a:rPr lang="en-US" altLang="ko-KR" sz="1000" b="1" i="1" dirty="0" smtClean="0">
                <a:solidFill>
                  <a:schemeClr val="accent1">
                    <a:lumMod val="75000"/>
                  </a:schemeClr>
                </a:solidFill>
              </a:rPr>
              <a:t>• </a:t>
            </a:r>
            <a:r>
              <a:rPr lang="ko-KR" altLang="en-US" sz="1000" b="1" i="1" dirty="0" err="1" smtClean="0">
                <a:solidFill>
                  <a:schemeClr val="accent1">
                    <a:lumMod val="75000"/>
                  </a:schemeClr>
                </a:solidFill>
              </a:rPr>
              <a:t>비함수</a:t>
            </a:r>
            <a:r>
              <a:rPr lang="ko-KR" altLang="en-US" sz="1000" b="1" i="1" dirty="0" err="1" smtClean="0">
                <a:solidFill>
                  <a:schemeClr val="accent1">
                    <a:lumMod val="75000"/>
                  </a:schemeClr>
                </a:solidFill>
              </a:rPr>
              <a:t>형</a:t>
            </a:r>
            <a:r>
              <a:rPr lang="ko-KR" altLang="en-US" sz="1000" b="1" i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ko-KR" altLang="en-US" sz="1000" b="1" i="1" dirty="0" smtClean="0">
                <a:solidFill>
                  <a:schemeClr val="accent1">
                    <a:lumMod val="75000"/>
                  </a:schemeClr>
                </a:solidFill>
              </a:rPr>
              <a:t>프로그래밍 </a:t>
            </a:r>
            <a:r>
              <a:rPr lang="en-US" altLang="ko-KR" sz="1000" b="1" i="1" dirty="0" smtClean="0">
                <a:solidFill>
                  <a:schemeClr val="accent1">
                    <a:lumMod val="75000"/>
                  </a:schemeClr>
                </a:solidFill>
              </a:rPr>
              <a:t>vs </a:t>
            </a:r>
            <a:r>
              <a:rPr lang="ko-KR" altLang="en-US" sz="1000" b="1" i="1" dirty="0" smtClean="0">
                <a:solidFill>
                  <a:schemeClr val="accent1">
                    <a:lumMod val="75000"/>
                  </a:schemeClr>
                </a:solidFill>
              </a:rPr>
              <a:t>함수</a:t>
            </a:r>
            <a:r>
              <a:rPr lang="ko-KR" altLang="en-US" sz="1000" b="1" i="1" dirty="0" smtClean="0">
                <a:solidFill>
                  <a:schemeClr val="accent1">
                    <a:lumMod val="75000"/>
                  </a:schemeClr>
                </a:solidFill>
              </a:rPr>
              <a:t>형 </a:t>
            </a:r>
            <a:r>
              <a:rPr lang="ko-KR" altLang="en-US" sz="1000" b="1" i="1" dirty="0" smtClean="0">
                <a:solidFill>
                  <a:schemeClr val="accent1">
                    <a:lumMod val="75000"/>
                  </a:schemeClr>
                </a:solidFill>
              </a:rPr>
              <a:t>프로그래밍</a:t>
            </a:r>
            <a:endParaRPr lang="en-US" altLang="ko-KR" sz="1000" b="1" i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ko-KR" sz="1000" b="1" i="1" dirty="0" smtClean="0">
                <a:solidFill>
                  <a:schemeClr val="bg1"/>
                </a:solidFill>
              </a:rPr>
              <a:t>• </a:t>
            </a:r>
            <a:r>
              <a:rPr lang="ko-KR" altLang="en-US" sz="1000" b="1" i="1" dirty="0" smtClean="0">
                <a:solidFill>
                  <a:schemeClr val="bg1"/>
                </a:solidFill>
              </a:rPr>
              <a:t>순수 함수와 </a:t>
            </a:r>
            <a:r>
              <a:rPr lang="ko-KR" altLang="en-US" sz="1000" b="1" i="1" dirty="0" err="1" smtClean="0">
                <a:solidFill>
                  <a:schemeClr val="bg1"/>
                </a:solidFill>
              </a:rPr>
              <a:t>비순수</a:t>
            </a:r>
            <a:r>
              <a:rPr lang="ko-KR" altLang="en-US" sz="1000" b="1" i="1" dirty="0" smtClean="0">
                <a:solidFill>
                  <a:schemeClr val="bg1"/>
                </a:solidFill>
              </a:rPr>
              <a:t> 함수</a:t>
            </a:r>
            <a:endParaRPr lang="en-US" altLang="ko-KR" sz="1000" b="1" i="1" dirty="0" smtClean="0">
              <a:solidFill>
                <a:schemeClr val="bg1"/>
              </a:solidFill>
            </a:endParaRPr>
          </a:p>
          <a:p>
            <a:r>
              <a:rPr lang="en-US" altLang="ko-KR" sz="1000" b="1" i="1" dirty="0">
                <a:solidFill>
                  <a:schemeClr val="bg1"/>
                </a:solidFill>
              </a:rPr>
              <a:t>• </a:t>
            </a:r>
            <a:r>
              <a:rPr lang="ko-KR" altLang="en-US" sz="1000" b="1" i="1" dirty="0" smtClean="0">
                <a:solidFill>
                  <a:schemeClr val="bg1"/>
                </a:solidFill>
              </a:rPr>
              <a:t>사이드 이펙트</a:t>
            </a:r>
            <a:endParaRPr lang="en-US" altLang="ko-KR" sz="1000" b="1" i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5447" y="1809314"/>
            <a:ext cx="5833648" cy="3600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i="1" dirty="0" smtClean="0">
                <a:solidFill>
                  <a:srgbClr val="3D6DC3"/>
                </a:solidFill>
              </a:rPr>
              <a:t>명령형 프로그래밍</a:t>
            </a:r>
            <a:endParaRPr lang="en-US" altLang="ko-KR" sz="1600" b="1" i="1" dirty="0" smtClean="0">
              <a:solidFill>
                <a:srgbClr val="3D6DC3"/>
              </a:solidFill>
            </a:endParaRPr>
          </a:p>
          <a:p>
            <a:r>
              <a:rPr lang="en-US" altLang="ko-KR" sz="1400" b="1" i="1" dirty="0" smtClean="0">
                <a:solidFill>
                  <a:schemeClr val="bg1"/>
                </a:solidFill>
              </a:rPr>
              <a:t>• </a:t>
            </a:r>
            <a:r>
              <a:rPr lang="ko-KR" altLang="en-US" sz="1400" b="1" i="1" dirty="0" smtClean="0">
                <a:solidFill>
                  <a:schemeClr val="bg1"/>
                </a:solidFill>
              </a:rPr>
              <a:t>어떻게 작업을 </a:t>
            </a:r>
            <a:r>
              <a:rPr lang="ko-KR" altLang="en-US" sz="1400" b="1" i="1" dirty="0" smtClean="0">
                <a:solidFill>
                  <a:schemeClr val="bg1"/>
                </a:solidFill>
              </a:rPr>
              <a:t>수행할 지에 </a:t>
            </a:r>
            <a:r>
              <a:rPr lang="ko-KR" altLang="en-US" sz="1400" b="1" i="1" dirty="0" smtClean="0">
                <a:solidFill>
                  <a:schemeClr val="bg1"/>
                </a:solidFill>
              </a:rPr>
              <a:t>대한 명령을 내림</a:t>
            </a:r>
            <a:endParaRPr lang="en-US" altLang="ko-KR" sz="1400" b="1" i="1" dirty="0" smtClean="0">
              <a:solidFill>
                <a:schemeClr val="bg1"/>
              </a:solidFill>
            </a:endParaRPr>
          </a:p>
          <a:p>
            <a:r>
              <a:rPr lang="en-US" altLang="ko-KR" sz="1400" b="1" i="1" dirty="0" smtClean="0">
                <a:solidFill>
                  <a:schemeClr val="bg1"/>
                </a:solidFill>
              </a:rPr>
              <a:t>• </a:t>
            </a:r>
            <a:r>
              <a:rPr lang="ko-KR" altLang="en-US" sz="1400" b="1" i="1" dirty="0" smtClean="0">
                <a:solidFill>
                  <a:schemeClr val="bg1"/>
                </a:solidFill>
              </a:rPr>
              <a:t>개발자가 원하는 결과에 도달하기 위한 모든 것을 컨트롤</a:t>
            </a:r>
            <a:endParaRPr lang="en-US" altLang="ko-KR" sz="1400" b="1" i="1" dirty="0" smtClean="0">
              <a:solidFill>
                <a:schemeClr val="bg1"/>
              </a:solidFill>
            </a:endParaRPr>
          </a:p>
          <a:p>
            <a:r>
              <a:rPr lang="en-US" altLang="ko-KR" sz="1400" b="1" i="1" dirty="0" smtClean="0">
                <a:solidFill>
                  <a:schemeClr val="bg1"/>
                </a:solidFill>
              </a:rPr>
              <a:t>• </a:t>
            </a:r>
            <a:r>
              <a:rPr lang="ko-KR" altLang="en-US" sz="1400" b="1" i="1" dirty="0" smtClean="0">
                <a:solidFill>
                  <a:schemeClr val="bg1"/>
                </a:solidFill>
              </a:rPr>
              <a:t>함수에서 전역 </a:t>
            </a:r>
            <a:r>
              <a:rPr lang="ko-KR" altLang="en-US" sz="1400" b="1" i="1" dirty="0" smtClean="0">
                <a:solidFill>
                  <a:schemeClr val="bg1"/>
                </a:solidFill>
              </a:rPr>
              <a:t>변수 사용에 제한을 두는 경우 </a:t>
            </a:r>
            <a:r>
              <a:rPr lang="en-US" altLang="ko-KR" sz="1400" b="1" i="1" dirty="0" smtClean="0">
                <a:solidFill>
                  <a:schemeClr val="bg1"/>
                </a:solidFill>
              </a:rPr>
              <a:t>X</a:t>
            </a:r>
            <a:endParaRPr lang="en-US" altLang="ko-KR" sz="1400" b="1" i="1" dirty="0" smtClean="0">
              <a:solidFill>
                <a:schemeClr val="bg1"/>
              </a:solidFill>
            </a:endParaRPr>
          </a:p>
          <a:p>
            <a:r>
              <a:rPr lang="en-US" altLang="ko-KR" sz="1400" b="1" i="1" dirty="0">
                <a:solidFill>
                  <a:schemeClr val="bg1"/>
                </a:solidFill>
              </a:rPr>
              <a:t> </a:t>
            </a:r>
            <a:r>
              <a:rPr lang="en-US" altLang="ko-KR" sz="1400" b="1" i="1" dirty="0" smtClean="0">
                <a:solidFill>
                  <a:schemeClr val="bg1"/>
                </a:solidFill>
              </a:rPr>
              <a:t> =&gt; </a:t>
            </a:r>
            <a:r>
              <a:rPr lang="ko-KR" altLang="en-US" sz="1400" b="1" i="1" dirty="0" smtClean="0">
                <a:solidFill>
                  <a:schemeClr val="bg1"/>
                </a:solidFill>
              </a:rPr>
              <a:t>사이드 이펙트 발생 가능성↑ </a:t>
            </a:r>
            <a:endParaRPr lang="en-US" altLang="ko-KR" sz="1400" b="1" i="1" dirty="0" smtClean="0">
              <a:solidFill>
                <a:schemeClr val="bg1"/>
              </a:solidFill>
            </a:endParaRPr>
          </a:p>
          <a:p>
            <a:endParaRPr lang="en-US" altLang="ko-KR" sz="1400" b="1" i="1" dirty="0" smtClean="0">
              <a:solidFill>
                <a:schemeClr val="bg1"/>
              </a:solidFill>
            </a:endParaRPr>
          </a:p>
          <a:p>
            <a:endParaRPr lang="en-US" altLang="ko-KR" sz="1400" b="1" i="1" dirty="0">
              <a:solidFill>
                <a:schemeClr val="bg1"/>
              </a:solidFill>
            </a:endParaRPr>
          </a:p>
          <a:p>
            <a:endParaRPr lang="en-US" altLang="ko-KR" sz="1400" b="1" i="1" dirty="0" smtClean="0">
              <a:solidFill>
                <a:schemeClr val="bg1"/>
              </a:solidFill>
            </a:endParaRPr>
          </a:p>
          <a:p>
            <a:endParaRPr lang="en-US" altLang="ko-KR" sz="1400" b="1" i="1" dirty="0">
              <a:solidFill>
                <a:schemeClr val="bg1"/>
              </a:solidFill>
            </a:endParaRPr>
          </a:p>
          <a:p>
            <a:endParaRPr lang="en-US" altLang="ko-KR" sz="1400" b="1" i="1" dirty="0" smtClean="0">
              <a:solidFill>
                <a:schemeClr val="bg1"/>
              </a:solidFill>
            </a:endParaRPr>
          </a:p>
          <a:p>
            <a:endParaRPr lang="en-US" altLang="ko-KR" sz="1400" b="1" i="1" dirty="0">
              <a:solidFill>
                <a:schemeClr val="bg1"/>
              </a:solidFill>
            </a:endParaRPr>
          </a:p>
          <a:p>
            <a:r>
              <a:rPr lang="ko-KR" altLang="en-US" sz="1600" b="1" i="1" dirty="0" err="1" smtClean="0">
                <a:solidFill>
                  <a:srgbClr val="3D6DC3"/>
                </a:solidFill>
              </a:rPr>
              <a:t>선언형</a:t>
            </a:r>
            <a:r>
              <a:rPr lang="ko-KR" altLang="en-US" sz="1600" b="1" i="1" dirty="0" smtClean="0">
                <a:solidFill>
                  <a:srgbClr val="3D6DC3"/>
                </a:solidFill>
              </a:rPr>
              <a:t> 프로그래밍</a:t>
            </a:r>
            <a:endParaRPr lang="en-US" altLang="ko-KR" sz="1600" b="1" i="1" dirty="0" smtClean="0">
              <a:solidFill>
                <a:srgbClr val="3D6DC3"/>
              </a:solidFill>
            </a:endParaRPr>
          </a:p>
          <a:p>
            <a:r>
              <a:rPr lang="en-US" altLang="ko-KR" sz="1400" b="1" i="1" dirty="0" smtClean="0">
                <a:solidFill>
                  <a:schemeClr val="bg1"/>
                </a:solidFill>
              </a:rPr>
              <a:t>• </a:t>
            </a:r>
            <a:r>
              <a:rPr lang="ko-KR" altLang="en-US" sz="1400" b="1" i="1" dirty="0" smtClean="0">
                <a:solidFill>
                  <a:schemeClr val="bg1"/>
                </a:solidFill>
              </a:rPr>
              <a:t>무엇을 해결할</a:t>
            </a:r>
            <a:r>
              <a:rPr lang="ko-KR" altLang="en-US" sz="1400" b="1" i="1" dirty="0">
                <a:solidFill>
                  <a:schemeClr val="bg1"/>
                </a:solidFill>
              </a:rPr>
              <a:t>까</a:t>
            </a:r>
            <a:r>
              <a:rPr lang="en-US" altLang="ko-KR" sz="1400" b="1" i="1" dirty="0" smtClean="0">
                <a:solidFill>
                  <a:schemeClr val="bg1"/>
                </a:solidFill>
              </a:rPr>
              <a:t>? </a:t>
            </a:r>
            <a:r>
              <a:rPr lang="ko-KR" altLang="en-US" sz="1400" b="1" i="1" dirty="0" smtClean="0">
                <a:solidFill>
                  <a:schemeClr val="bg1"/>
                </a:solidFill>
              </a:rPr>
              <a:t>에 초점을 두고 문제 해결을 위한 명령만 내림</a:t>
            </a:r>
            <a:endParaRPr lang="en-US" altLang="ko-KR" sz="1400" b="1" i="1" dirty="0" smtClean="0">
              <a:solidFill>
                <a:schemeClr val="bg1"/>
              </a:solidFill>
            </a:endParaRPr>
          </a:p>
          <a:p>
            <a:r>
              <a:rPr lang="en-US" altLang="ko-KR" sz="1400" b="1" i="1" dirty="0" smtClean="0">
                <a:solidFill>
                  <a:schemeClr val="bg1"/>
                </a:solidFill>
              </a:rPr>
              <a:t>• </a:t>
            </a:r>
            <a:r>
              <a:rPr lang="ko-KR" altLang="en-US" sz="1400" b="1" i="1" dirty="0" smtClean="0">
                <a:solidFill>
                  <a:schemeClr val="bg1"/>
                </a:solidFill>
              </a:rPr>
              <a:t>각각의 함수는 독립적으로 행동하며</a:t>
            </a:r>
            <a:r>
              <a:rPr lang="en-US" altLang="ko-KR" sz="1400" b="1" i="1" dirty="0" smtClean="0">
                <a:solidFill>
                  <a:schemeClr val="bg1"/>
                </a:solidFill>
              </a:rPr>
              <a:t>, </a:t>
            </a:r>
            <a:r>
              <a:rPr lang="ko-KR" altLang="en-US" sz="1400" b="1" i="1" dirty="0" smtClean="0">
                <a:solidFill>
                  <a:schemeClr val="bg1"/>
                </a:solidFill>
              </a:rPr>
              <a:t>서로에게 영향을 미치지 </a:t>
            </a:r>
            <a:r>
              <a:rPr lang="ko-KR" altLang="en-US" sz="1400" b="1" i="1" dirty="0" smtClean="0">
                <a:solidFill>
                  <a:schemeClr val="bg1"/>
                </a:solidFill>
              </a:rPr>
              <a:t>않는다</a:t>
            </a:r>
            <a:endParaRPr lang="en-US" altLang="ko-KR" sz="1400" b="1" i="1" dirty="0" smtClean="0">
              <a:solidFill>
                <a:schemeClr val="bg1"/>
              </a:solidFill>
            </a:endParaRPr>
          </a:p>
          <a:p>
            <a:r>
              <a:rPr lang="en-US" altLang="ko-KR" sz="1400" b="1" i="1" dirty="0" smtClean="0">
                <a:solidFill>
                  <a:schemeClr val="bg1"/>
                </a:solidFill>
              </a:rPr>
              <a:t>• </a:t>
            </a:r>
            <a:r>
              <a:rPr lang="ko-KR" altLang="en-US" sz="1400" b="1" i="1" dirty="0" smtClean="0">
                <a:solidFill>
                  <a:schemeClr val="bg1"/>
                </a:solidFill>
              </a:rPr>
              <a:t>경우에 따라 함수에서 전역 변수 사용에 제한 </a:t>
            </a:r>
            <a:r>
              <a:rPr lang="en-US" altLang="ko-KR" sz="1400" b="1" i="1" dirty="0" smtClean="0">
                <a:solidFill>
                  <a:schemeClr val="bg1"/>
                </a:solidFill>
              </a:rPr>
              <a:t>O</a:t>
            </a:r>
            <a:endParaRPr lang="en-US" altLang="ko-KR" sz="1400" b="1" i="1" dirty="0">
              <a:solidFill>
                <a:schemeClr val="bg1"/>
              </a:solidFill>
            </a:endParaRPr>
          </a:p>
          <a:p>
            <a:r>
              <a:rPr lang="en-US" altLang="ko-KR" sz="1400" b="1" i="1" dirty="0" smtClean="0">
                <a:solidFill>
                  <a:schemeClr val="bg1"/>
                </a:solidFill>
              </a:rPr>
              <a:t>  =&gt; </a:t>
            </a:r>
            <a:r>
              <a:rPr lang="ko-KR" altLang="en-US" sz="1400" b="1" i="1" dirty="0" smtClean="0">
                <a:solidFill>
                  <a:schemeClr val="bg1"/>
                </a:solidFill>
              </a:rPr>
              <a:t>사이드 </a:t>
            </a:r>
            <a:r>
              <a:rPr lang="ko-KR" altLang="en-US" sz="1400" b="1" i="1" dirty="0" smtClean="0">
                <a:solidFill>
                  <a:schemeClr val="bg1"/>
                </a:solidFill>
              </a:rPr>
              <a:t>이펙트 발생 가능성 </a:t>
            </a:r>
            <a:r>
              <a:rPr lang="ko-KR" altLang="en-US" sz="1400" b="1" i="1" dirty="0" smtClean="0">
                <a:solidFill>
                  <a:schemeClr val="bg1"/>
                </a:solidFill>
              </a:rPr>
              <a:t>최소화</a:t>
            </a:r>
            <a:endParaRPr lang="en-US" altLang="ko-KR" b="1" i="1" dirty="0">
              <a:solidFill>
                <a:schemeClr val="bg1"/>
              </a:solidFill>
            </a:endParaRPr>
          </a:p>
        </p:txBody>
      </p:sp>
      <p:pic>
        <p:nvPicPr>
          <p:cNvPr id="6" name="그림 5">
            <a:hlinkClick r:id="rId2"/>
          </p:cNvPr>
          <p:cNvPicPr>
            <a:picLocks noChangeAspect="1"/>
          </p:cNvPicPr>
          <p:nvPr/>
        </p:nvPicPr>
        <p:blipFill rotWithShape="1">
          <a:blip r:embed="rId3"/>
          <a:srcRect l="409" t="505" r="557"/>
          <a:stretch/>
        </p:blipFill>
        <p:spPr>
          <a:xfrm>
            <a:off x="6893170" y="1698485"/>
            <a:ext cx="3589636" cy="2028555"/>
          </a:xfrm>
          <a:prstGeom prst="rect">
            <a:avLst/>
          </a:prstGeom>
        </p:spPr>
      </p:pic>
      <p:pic>
        <p:nvPicPr>
          <p:cNvPr id="7" name="그림 6">
            <a:hlinkClick r:id="rId2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3170" y="4185680"/>
            <a:ext cx="3589636" cy="201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144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E22F570-268B-4A70-B2EC-9133A0C552E3}"/>
              </a:ext>
            </a:extLst>
          </p:cNvPr>
          <p:cNvSpPr txBox="1"/>
          <p:nvPr/>
        </p:nvSpPr>
        <p:spPr>
          <a:xfrm>
            <a:off x="843409" y="400538"/>
            <a:ext cx="18838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함수형 프로그래밍</a:t>
            </a:r>
            <a:endParaRPr lang="ko-KR" altLang="en-US" sz="16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8956" y="920260"/>
            <a:ext cx="27703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i="1" dirty="0" smtClean="0">
                <a:solidFill>
                  <a:schemeClr val="bg1"/>
                </a:solidFill>
              </a:rPr>
              <a:t>• </a:t>
            </a:r>
            <a:r>
              <a:rPr lang="ko-KR" altLang="en-US" sz="1000" b="1" i="1" dirty="0" smtClean="0">
                <a:solidFill>
                  <a:schemeClr val="bg1"/>
                </a:solidFill>
              </a:rPr>
              <a:t>함수형 프로그래밍</a:t>
            </a:r>
            <a:endParaRPr lang="en-US" altLang="ko-KR" sz="1000" b="1" i="1" dirty="0" smtClean="0">
              <a:solidFill>
                <a:schemeClr val="bg1"/>
              </a:solidFill>
            </a:endParaRPr>
          </a:p>
          <a:p>
            <a:r>
              <a:rPr lang="en-US" altLang="ko-KR" sz="1000" b="1" i="1" dirty="0" smtClean="0">
                <a:solidFill>
                  <a:schemeClr val="bg1"/>
                </a:solidFill>
              </a:rPr>
              <a:t>• </a:t>
            </a:r>
            <a:r>
              <a:rPr lang="ko-KR" altLang="en-US" sz="1000" b="1" i="1" dirty="0" err="1" smtClean="0">
                <a:solidFill>
                  <a:schemeClr val="bg1"/>
                </a:solidFill>
              </a:rPr>
              <a:t>비함수형</a:t>
            </a:r>
            <a:r>
              <a:rPr lang="ko-KR" altLang="en-US" sz="1000" b="1" i="1" dirty="0" smtClean="0">
                <a:solidFill>
                  <a:schemeClr val="bg1"/>
                </a:solidFill>
              </a:rPr>
              <a:t> </a:t>
            </a:r>
            <a:r>
              <a:rPr lang="ko-KR" altLang="en-US" sz="1000" b="1" i="1" dirty="0" smtClean="0">
                <a:solidFill>
                  <a:schemeClr val="bg1"/>
                </a:solidFill>
              </a:rPr>
              <a:t>프로그래밍 </a:t>
            </a:r>
            <a:r>
              <a:rPr lang="en-US" altLang="ko-KR" sz="1000" b="1" i="1" dirty="0" smtClean="0">
                <a:solidFill>
                  <a:schemeClr val="bg1"/>
                </a:solidFill>
              </a:rPr>
              <a:t>vs </a:t>
            </a:r>
            <a:r>
              <a:rPr lang="ko-KR" altLang="en-US" sz="1000" b="1" i="1" dirty="0" smtClean="0">
                <a:solidFill>
                  <a:schemeClr val="bg1"/>
                </a:solidFill>
              </a:rPr>
              <a:t>함수</a:t>
            </a:r>
            <a:r>
              <a:rPr lang="ko-KR" altLang="en-US" sz="1000" b="1" i="1" dirty="0" smtClean="0">
                <a:solidFill>
                  <a:schemeClr val="bg1"/>
                </a:solidFill>
              </a:rPr>
              <a:t>형 </a:t>
            </a:r>
            <a:r>
              <a:rPr lang="ko-KR" altLang="en-US" sz="1000" b="1" i="1" dirty="0" smtClean="0">
                <a:solidFill>
                  <a:schemeClr val="bg1"/>
                </a:solidFill>
              </a:rPr>
              <a:t>프로그래밍</a:t>
            </a:r>
            <a:endParaRPr lang="en-US" altLang="ko-KR" sz="1000" b="1" i="1" dirty="0" smtClean="0">
              <a:solidFill>
                <a:schemeClr val="bg1"/>
              </a:solidFill>
            </a:endParaRPr>
          </a:p>
          <a:p>
            <a:r>
              <a:rPr lang="en-US" altLang="ko-KR" sz="1000" b="1" i="1" dirty="0" smtClean="0">
                <a:solidFill>
                  <a:schemeClr val="accent1">
                    <a:lumMod val="75000"/>
                  </a:schemeClr>
                </a:solidFill>
              </a:rPr>
              <a:t>• </a:t>
            </a:r>
            <a:r>
              <a:rPr lang="ko-KR" altLang="en-US" sz="1000" b="1" i="1" dirty="0" smtClean="0">
                <a:solidFill>
                  <a:schemeClr val="accent1">
                    <a:lumMod val="75000"/>
                  </a:schemeClr>
                </a:solidFill>
              </a:rPr>
              <a:t>순수 함수와 </a:t>
            </a:r>
            <a:r>
              <a:rPr lang="ko-KR" altLang="en-US" sz="1000" b="1" i="1" dirty="0" err="1" smtClean="0">
                <a:solidFill>
                  <a:schemeClr val="accent1">
                    <a:lumMod val="75000"/>
                  </a:schemeClr>
                </a:solidFill>
              </a:rPr>
              <a:t>비순수</a:t>
            </a:r>
            <a:r>
              <a:rPr lang="ko-KR" altLang="en-US" sz="1000" b="1" i="1" dirty="0" smtClean="0">
                <a:solidFill>
                  <a:schemeClr val="accent1">
                    <a:lumMod val="75000"/>
                  </a:schemeClr>
                </a:solidFill>
              </a:rPr>
              <a:t> 함수</a:t>
            </a:r>
            <a:endParaRPr lang="en-US" altLang="ko-KR" sz="1000" b="1" i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ko-KR" sz="1000" b="1" i="1" dirty="0">
                <a:solidFill>
                  <a:schemeClr val="bg1"/>
                </a:solidFill>
              </a:rPr>
              <a:t>• </a:t>
            </a:r>
            <a:r>
              <a:rPr lang="ko-KR" altLang="en-US" sz="1000" b="1" i="1" dirty="0" smtClean="0">
                <a:solidFill>
                  <a:schemeClr val="bg1"/>
                </a:solidFill>
              </a:rPr>
              <a:t>사이드 이펙트</a:t>
            </a:r>
            <a:endParaRPr lang="en-US" altLang="ko-KR" sz="1000" b="1" i="1" dirty="0">
              <a:solidFill>
                <a:schemeClr val="bg1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3446585" y="1940856"/>
            <a:ext cx="5052646" cy="3170406"/>
            <a:chOff x="3077308" y="2104979"/>
            <a:chExt cx="5052646" cy="3170406"/>
          </a:xfrm>
        </p:grpSpPr>
        <p:sp>
          <p:nvSpPr>
            <p:cNvPr id="2" name="타원 1"/>
            <p:cNvSpPr/>
            <p:nvPr/>
          </p:nvSpPr>
          <p:spPr>
            <a:xfrm>
              <a:off x="3077308" y="2397369"/>
              <a:ext cx="1746738" cy="287801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/>
            <p:cNvSpPr/>
            <p:nvPr/>
          </p:nvSpPr>
          <p:spPr>
            <a:xfrm>
              <a:off x="6383216" y="2397369"/>
              <a:ext cx="1746738" cy="287801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77392" y="2932086"/>
              <a:ext cx="346570" cy="20313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i="1" dirty="0" smtClean="0">
                  <a:solidFill>
                    <a:schemeClr val="bg1"/>
                  </a:solidFill>
                </a:rPr>
                <a:t>A</a:t>
              </a:r>
            </a:p>
            <a:p>
              <a:endParaRPr lang="en-US" altLang="ko-KR" b="1" i="1" dirty="0" smtClean="0">
                <a:solidFill>
                  <a:schemeClr val="bg1"/>
                </a:solidFill>
              </a:endParaRPr>
            </a:p>
            <a:p>
              <a:endParaRPr lang="en-US" altLang="ko-KR" b="1" i="1" dirty="0">
                <a:solidFill>
                  <a:schemeClr val="bg1"/>
                </a:solidFill>
              </a:endParaRPr>
            </a:p>
            <a:p>
              <a:r>
                <a:rPr lang="en-US" altLang="ko-KR" b="1" i="1" dirty="0" smtClean="0">
                  <a:solidFill>
                    <a:schemeClr val="bg1"/>
                  </a:solidFill>
                </a:rPr>
                <a:t>B</a:t>
              </a:r>
            </a:p>
            <a:p>
              <a:endParaRPr lang="en-US" altLang="ko-KR" b="1" i="1" dirty="0" smtClean="0">
                <a:solidFill>
                  <a:schemeClr val="bg1"/>
                </a:solidFill>
              </a:endParaRPr>
            </a:p>
            <a:p>
              <a:endParaRPr lang="en-US" altLang="ko-KR" b="1" i="1" dirty="0">
                <a:solidFill>
                  <a:schemeClr val="bg1"/>
                </a:solidFill>
              </a:endParaRPr>
            </a:p>
            <a:p>
              <a:r>
                <a:rPr lang="en-US" altLang="ko-KR" b="1" i="1" dirty="0" smtClean="0">
                  <a:solidFill>
                    <a:schemeClr val="bg1"/>
                  </a:solidFill>
                </a:rPr>
                <a:t>C</a:t>
              </a:r>
              <a:endParaRPr lang="ko-KR" altLang="en-US" b="1" i="1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083300" y="2932085"/>
              <a:ext cx="356188" cy="20313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i="1" dirty="0">
                  <a:solidFill>
                    <a:schemeClr val="bg1"/>
                  </a:solidFill>
                </a:rPr>
                <a:t>D</a:t>
              </a:r>
              <a:endParaRPr lang="en-US" altLang="ko-KR" b="1" i="1" dirty="0" smtClean="0">
                <a:solidFill>
                  <a:schemeClr val="bg1"/>
                </a:solidFill>
              </a:endParaRPr>
            </a:p>
            <a:p>
              <a:endParaRPr lang="en-US" altLang="ko-KR" b="1" i="1" dirty="0" smtClean="0">
                <a:solidFill>
                  <a:schemeClr val="bg1"/>
                </a:solidFill>
              </a:endParaRPr>
            </a:p>
            <a:p>
              <a:endParaRPr lang="en-US" altLang="ko-KR" b="1" i="1" dirty="0">
                <a:solidFill>
                  <a:schemeClr val="bg1"/>
                </a:solidFill>
              </a:endParaRPr>
            </a:p>
            <a:p>
              <a:r>
                <a:rPr lang="en-US" altLang="ko-KR" b="1" i="1" dirty="0">
                  <a:solidFill>
                    <a:schemeClr val="bg1"/>
                  </a:solidFill>
                </a:rPr>
                <a:t>E</a:t>
              </a:r>
              <a:endParaRPr lang="en-US" altLang="ko-KR" b="1" i="1" dirty="0" smtClean="0">
                <a:solidFill>
                  <a:schemeClr val="bg1"/>
                </a:solidFill>
              </a:endParaRPr>
            </a:p>
            <a:p>
              <a:endParaRPr lang="en-US" altLang="ko-KR" b="1" i="1" dirty="0" smtClean="0">
                <a:solidFill>
                  <a:schemeClr val="bg1"/>
                </a:solidFill>
              </a:endParaRPr>
            </a:p>
            <a:p>
              <a:endParaRPr lang="en-US" altLang="ko-KR" b="1" i="1" dirty="0">
                <a:solidFill>
                  <a:schemeClr val="bg1"/>
                </a:solidFill>
              </a:endParaRPr>
            </a:p>
            <a:p>
              <a:r>
                <a:rPr lang="en-US" altLang="ko-KR" b="1" i="1" dirty="0">
                  <a:solidFill>
                    <a:schemeClr val="bg1"/>
                  </a:solidFill>
                </a:rPr>
                <a:t>F</a:t>
              </a:r>
              <a:endParaRPr lang="ko-KR" altLang="en-US" b="1" i="1" dirty="0">
                <a:solidFill>
                  <a:schemeClr val="bg1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724493" y="2104980"/>
              <a:ext cx="452368" cy="58477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 smtClean="0">
                  <a:solidFill>
                    <a:schemeClr val="bg1"/>
                  </a:solidFill>
                </a:rPr>
                <a:t>X</a:t>
              </a:r>
              <a:endParaRPr lang="ko-KR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042125" y="2104979"/>
              <a:ext cx="433132" cy="58477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bg1"/>
                  </a:solidFill>
                </a:rPr>
                <a:t>Y</a:t>
              </a:r>
              <a:endParaRPr lang="ko-KR" altLang="en-US" sz="32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2" name="직선 화살표 연결선 11"/>
          <p:cNvCxnSpPr>
            <a:endCxn id="7" idx="1"/>
          </p:cNvCxnSpPr>
          <p:nvPr/>
        </p:nvCxnSpPr>
        <p:spPr>
          <a:xfrm>
            <a:off x="4546138" y="2971800"/>
            <a:ext cx="2906439" cy="81182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4558155" y="3783624"/>
            <a:ext cx="2906439" cy="81182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V="1">
            <a:off x="4575741" y="2919046"/>
            <a:ext cx="2853388" cy="165017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/>
          <p:cNvGrpSpPr/>
          <p:nvPr/>
        </p:nvGrpSpPr>
        <p:grpSpPr>
          <a:xfrm>
            <a:off x="2549769" y="1397313"/>
            <a:ext cx="8544323" cy="4223902"/>
            <a:chOff x="2549769" y="1397313"/>
            <a:chExt cx="8544323" cy="4223902"/>
          </a:xfrm>
        </p:grpSpPr>
        <p:sp>
          <p:nvSpPr>
            <p:cNvPr id="16" name="모서리가 둥근 직사각형 15"/>
            <p:cNvSpPr/>
            <p:nvPr/>
          </p:nvSpPr>
          <p:spPr>
            <a:xfrm>
              <a:off x="2549769" y="1529862"/>
              <a:ext cx="6793523" cy="4091353"/>
            </a:xfrm>
            <a:prstGeom prst="roundRect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9343292" y="1397313"/>
              <a:ext cx="17508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i="1" dirty="0" smtClean="0">
                  <a:solidFill>
                    <a:srgbClr val="3D6DC3"/>
                  </a:solidFill>
                </a:rPr>
                <a:t>Side Effect</a:t>
              </a:r>
              <a:endParaRPr lang="ko-KR" altLang="en-US" sz="2400" b="1" i="1" dirty="0">
                <a:solidFill>
                  <a:srgbClr val="3D6DC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04023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E22F570-268B-4A70-B2EC-9133A0C552E3}"/>
              </a:ext>
            </a:extLst>
          </p:cNvPr>
          <p:cNvSpPr txBox="1"/>
          <p:nvPr/>
        </p:nvSpPr>
        <p:spPr>
          <a:xfrm>
            <a:off x="843409" y="400538"/>
            <a:ext cx="18838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함수형 프로그래밍</a:t>
            </a:r>
            <a:endParaRPr lang="ko-KR" altLang="en-US" sz="16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8956" y="920260"/>
            <a:ext cx="27703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i="1" dirty="0" smtClean="0">
                <a:solidFill>
                  <a:schemeClr val="bg1"/>
                </a:solidFill>
              </a:rPr>
              <a:t>• </a:t>
            </a:r>
            <a:r>
              <a:rPr lang="ko-KR" altLang="en-US" sz="1000" b="1" i="1" dirty="0" smtClean="0">
                <a:solidFill>
                  <a:schemeClr val="bg1"/>
                </a:solidFill>
              </a:rPr>
              <a:t>함수형 프로그래밍</a:t>
            </a:r>
            <a:endParaRPr lang="en-US" altLang="ko-KR" sz="1000" b="1" i="1" dirty="0" smtClean="0">
              <a:solidFill>
                <a:schemeClr val="bg1"/>
              </a:solidFill>
            </a:endParaRPr>
          </a:p>
          <a:p>
            <a:r>
              <a:rPr lang="en-US" altLang="ko-KR" sz="1000" b="1" i="1" dirty="0" smtClean="0">
                <a:solidFill>
                  <a:schemeClr val="bg1"/>
                </a:solidFill>
              </a:rPr>
              <a:t>• </a:t>
            </a:r>
            <a:r>
              <a:rPr lang="ko-KR" altLang="en-US" sz="1000" b="1" i="1" dirty="0" err="1" smtClean="0">
                <a:solidFill>
                  <a:schemeClr val="bg1"/>
                </a:solidFill>
              </a:rPr>
              <a:t>비함수</a:t>
            </a:r>
            <a:r>
              <a:rPr lang="ko-KR" altLang="en-US" sz="1000" b="1" i="1" dirty="0" err="1" smtClean="0">
                <a:solidFill>
                  <a:schemeClr val="bg1"/>
                </a:solidFill>
              </a:rPr>
              <a:t>형</a:t>
            </a:r>
            <a:r>
              <a:rPr lang="ko-KR" altLang="en-US" sz="1000" b="1" i="1" dirty="0" smtClean="0">
                <a:solidFill>
                  <a:schemeClr val="bg1"/>
                </a:solidFill>
              </a:rPr>
              <a:t> </a:t>
            </a:r>
            <a:r>
              <a:rPr lang="ko-KR" altLang="en-US" sz="1000" b="1" i="1" dirty="0" smtClean="0">
                <a:solidFill>
                  <a:schemeClr val="bg1"/>
                </a:solidFill>
              </a:rPr>
              <a:t>프로그래밍 </a:t>
            </a:r>
            <a:r>
              <a:rPr lang="en-US" altLang="ko-KR" sz="1000" b="1" i="1" dirty="0" smtClean="0">
                <a:solidFill>
                  <a:schemeClr val="bg1"/>
                </a:solidFill>
              </a:rPr>
              <a:t>vs </a:t>
            </a:r>
            <a:r>
              <a:rPr lang="ko-KR" altLang="en-US" sz="1000" b="1" i="1" dirty="0" smtClean="0">
                <a:solidFill>
                  <a:schemeClr val="bg1"/>
                </a:solidFill>
              </a:rPr>
              <a:t>함수</a:t>
            </a:r>
            <a:r>
              <a:rPr lang="ko-KR" altLang="en-US" sz="1000" b="1" i="1" dirty="0" smtClean="0">
                <a:solidFill>
                  <a:schemeClr val="bg1"/>
                </a:solidFill>
              </a:rPr>
              <a:t>형 </a:t>
            </a:r>
            <a:r>
              <a:rPr lang="ko-KR" altLang="en-US" sz="1000" b="1" i="1" dirty="0" smtClean="0">
                <a:solidFill>
                  <a:schemeClr val="bg1"/>
                </a:solidFill>
              </a:rPr>
              <a:t>프로그래밍</a:t>
            </a:r>
            <a:endParaRPr lang="en-US" altLang="ko-KR" sz="1000" b="1" i="1" dirty="0" smtClean="0">
              <a:solidFill>
                <a:schemeClr val="bg1"/>
              </a:solidFill>
            </a:endParaRPr>
          </a:p>
          <a:p>
            <a:r>
              <a:rPr lang="en-US" altLang="ko-KR" sz="1000" b="1" i="1" dirty="0" smtClean="0">
                <a:solidFill>
                  <a:schemeClr val="accent1">
                    <a:lumMod val="75000"/>
                  </a:schemeClr>
                </a:solidFill>
              </a:rPr>
              <a:t>• </a:t>
            </a:r>
            <a:r>
              <a:rPr lang="ko-KR" altLang="en-US" sz="1000" b="1" i="1" dirty="0" smtClean="0">
                <a:solidFill>
                  <a:schemeClr val="accent1">
                    <a:lumMod val="75000"/>
                  </a:schemeClr>
                </a:solidFill>
              </a:rPr>
              <a:t>순수 함수와 </a:t>
            </a:r>
            <a:r>
              <a:rPr lang="ko-KR" altLang="en-US" sz="1000" b="1" i="1" dirty="0" err="1" smtClean="0">
                <a:solidFill>
                  <a:schemeClr val="accent1">
                    <a:lumMod val="75000"/>
                  </a:schemeClr>
                </a:solidFill>
              </a:rPr>
              <a:t>비순수</a:t>
            </a:r>
            <a:r>
              <a:rPr lang="ko-KR" altLang="en-US" sz="1000" b="1" i="1" dirty="0" smtClean="0">
                <a:solidFill>
                  <a:schemeClr val="accent1">
                    <a:lumMod val="75000"/>
                  </a:schemeClr>
                </a:solidFill>
              </a:rPr>
              <a:t> 함수</a:t>
            </a:r>
            <a:endParaRPr lang="en-US" altLang="ko-KR" sz="1000" b="1" i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ko-KR" sz="1000" b="1" i="1" dirty="0">
                <a:solidFill>
                  <a:schemeClr val="bg1"/>
                </a:solidFill>
              </a:rPr>
              <a:t>• </a:t>
            </a:r>
            <a:r>
              <a:rPr lang="ko-KR" altLang="en-US" sz="1000" b="1" i="1" dirty="0" smtClean="0">
                <a:solidFill>
                  <a:schemeClr val="bg1"/>
                </a:solidFill>
              </a:rPr>
              <a:t>사이드 이펙트</a:t>
            </a:r>
            <a:endParaRPr lang="en-US" altLang="ko-KR" sz="1000" b="1" i="1" dirty="0">
              <a:solidFill>
                <a:schemeClr val="bg1"/>
              </a:solidFill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776" y="2113670"/>
            <a:ext cx="3534268" cy="2114845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0942" y="1679915"/>
            <a:ext cx="3410426" cy="2838846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937846" y="4714039"/>
            <a:ext cx="312777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i="1" dirty="0" smtClean="0">
                <a:solidFill>
                  <a:srgbClr val="3D6DC3"/>
                </a:solidFill>
              </a:rPr>
              <a:t>순수 함수</a:t>
            </a:r>
            <a:endParaRPr lang="en-US" altLang="ko-KR" sz="1400" b="1" i="1" dirty="0" smtClean="0">
              <a:solidFill>
                <a:srgbClr val="3D6DC3"/>
              </a:solidFill>
            </a:endParaRPr>
          </a:p>
          <a:p>
            <a:r>
              <a:rPr lang="ko-KR" altLang="en-US" sz="1400" b="1" i="1" dirty="0" err="1" smtClean="0">
                <a:solidFill>
                  <a:schemeClr val="bg1"/>
                </a:solidFill>
              </a:rPr>
              <a:t>파라미터를</a:t>
            </a:r>
            <a:r>
              <a:rPr lang="ko-KR" altLang="en-US" sz="1400" b="1" i="1" dirty="0" smtClean="0">
                <a:solidFill>
                  <a:schemeClr val="bg1"/>
                </a:solidFill>
              </a:rPr>
              <a:t> 통해 전달받은 </a:t>
            </a:r>
            <a:r>
              <a:rPr lang="ko-KR" altLang="en-US" sz="1400" b="1" i="1" dirty="0" smtClean="0">
                <a:solidFill>
                  <a:schemeClr val="bg1"/>
                </a:solidFill>
              </a:rPr>
              <a:t>데이터와</a:t>
            </a:r>
            <a:endParaRPr lang="en-US" altLang="ko-KR" sz="1400" b="1" i="1" dirty="0" smtClean="0">
              <a:solidFill>
                <a:schemeClr val="bg1"/>
              </a:solidFill>
            </a:endParaRPr>
          </a:p>
          <a:p>
            <a:r>
              <a:rPr lang="ko-KR" altLang="en-US" sz="1400" b="1" i="1" dirty="0" smtClean="0">
                <a:solidFill>
                  <a:schemeClr val="bg1"/>
                </a:solidFill>
              </a:rPr>
              <a:t>함수 내부의 </a:t>
            </a:r>
            <a:r>
              <a:rPr lang="ko-KR" altLang="en-US" sz="1400" b="1" i="1" dirty="0" err="1" smtClean="0">
                <a:solidFill>
                  <a:schemeClr val="bg1"/>
                </a:solidFill>
              </a:rPr>
              <a:t>고유적인</a:t>
            </a:r>
            <a:r>
              <a:rPr lang="ko-KR" altLang="en-US" sz="1400" b="1" i="1" dirty="0" smtClean="0">
                <a:solidFill>
                  <a:schemeClr val="bg1"/>
                </a:solidFill>
              </a:rPr>
              <a:t> 데이터</a:t>
            </a:r>
            <a:r>
              <a:rPr lang="ko-KR" altLang="en-US" sz="1400" b="1" i="1" dirty="0" smtClean="0">
                <a:solidFill>
                  <a:schemeClr val="bg1"/>
                </a:solidFill>
              </a:rPr>
              <a:t>만 </a:t>
            </a:r>
            <a:r>
              <a:rPr lang="ko-KR" altLang="en-US" sz="1400" b="1" i="1" dirty="0" smtClean="0">
                <a:solidFill>
                  <a:schemeClr val="bg1"/>
                </a:solidFill>
              </a:rPr>
              <a:t>사용</a:t>
            </a:r>
            <a:endParaRPr lang="en-US" altLang="ko-KR" sz="1400" b="1" i="1" dirty="0" smtClean="0">
              <a:solidFill>
                <a:schemeClr val="bg1"/>
              </a:solidFill>
            </a:endParaRPr>
          </a:p>
          <a:p>
            <a:r>
              <a:rPr lang="en-US" altLang="ko-KR" sz="1400" b="1" i="1" dirty="0" smtClean="0">
                <a:solidFill>
                  <a:schemeClr val="bg1"/>
                </a:solidFill>
              </a:rPr>
              <a:t>=&gt; </a:t>
            </a:r>
            <a:r>
              <a:rPr lang="ko-KR" altLang="en-US" sz="1400" b="1" i="1" dirty="0" smtClean="0">
                <a:solidFill>
                  <a:schemeClr val="bg1"/>
                </a:solidFill>
              </a:rPr>
              <a:t>함수 내부의 </a:t>
            </a:r>
            <a:r>
              <a:rPr lang="ko-KR" altLang="en-US" sz="1400" b="1" i="1" dirty="0" smtClean="0">
                <a:solidFill>
                  <a:schemeClr val="bg1"/>
                </a:solidFill>
              </a:rPr>
              <a:t>지역 변수만 </a:t>
            </a:r>
            <a:r>
              <a:rPr lang="ko-KR" altLang="en-US" sz="1400" b="1" i="1" dirty="0" smtClean="0">
                <a:solidFill>
                  <a:schemeClr val="bg1"/>
                </a:solidFill>
              </a:rPr>
              <a:t>사용</a:t>
            </a:r>
            <a:endParaRPr lang="en-US" altLang="ko-KR" sz="1400" b="1" i="1" dirty="0" smtClean="0">
              <a:solidFill>
                <a:schemeClr val="bg1"/>
              </a:solidFill>
            </a:endParaRPr>
          </a:p>
          <a:p>
            <a:r>
              <a:rPr lang="en-US" altLang="ko-KR" sz="1400" b="1" i="1" dirty="0" smtClean="0">
                <a:solidFill>
                  <a:schemeClr val="bg1"/>
                </a:solidFill>
              </a:rPr>
              <a:t>=&gt; </a:t>
            </a:r>
            <a:r>
              <a:rPr lang="ko-KR" altLang="en-US" sz="1400" b="1" i="1" dirty="0" smtClean="0">
                <a:solidFill>
                  <a:schemeClr val="bg1"/>
                </a:solidFill>
              </a:rPr>
              <a:t>사이드 이펙트 발생 </a:t>
            </a:r>
            <a:r>
              <a:rPr lang="en-US" altLang="ko-KR" sz="1400" b="1" i="1" dirty="0" smtClean="0">
                <a:solidFill>
                  <a:schemeClr val="bg1"/>
                </a:solidFill>
              </a:rPr>
              <a:t>X</a:t>
            </a:r>
            <a:endParaRPr lang="ko-KR" altLang="en-US" sz="1400" b="1" i="1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383216" y="4714038"/>
            <a:ext cx="40334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i="1" dirty="0" err="1" smtClean="0">
                <a:solidFill>
                  <a:srgbClr val="3D6DC3"/>
                </a:solidFill>
              </a:rPr>
              <a:t>비순수</a:t>
            </a:r>
            <a:r>
              <a:rPr lang="ko-KR" altLang="en-US" sz="1600" b="1" i="1" dirty="0" smtClean="0">
                <a:solidFill>
                  <a:srgbClr val="3D6DC3"/>
                </a:solidFill>
              </a:rPr>
              <a:t> </a:t>
            </a:r>
            <a:r>
              <a:rPr lang="ko-KR" altLang="en-US" sz="1600" b="1" i="1" dirty="0" smtClean="0">
                <a:solidFill>
                  <a:srgbClr val="3D6DC3"/>
                </a:solidFill>
              </a:rPr>
              <a:t>함수</a:t>
            </a:r>
            <a:endParaRPr lang="en-US" altLang="ko-KR" sz="1400" b="1" i="1" dirty="0" smtClean="0">
              <a:solidFill>
                <a:srgbClr val="3D6DC3"/>
              </a:solidFill>
            </a:endParaRPr>
          </a:p>
          <a:p>
            <a:r>
              <a:rPr lang="ko-KR" altLang="en-US" sz="1400" b="1" i="1" dirty="0" err="1" smtClean="0">
                <a:solidFill>
                  <a:schemeClr val="bg1"/>
                </a:solidFill>
              </a:rPr>
              <a:t>파라미터를</a:t>
            </a:r>
            <a:r>
              <a:rPr lang="ko-KR" altLang="en-US" sz="1400" b="1" i="1" dirty="0" smtClean="0">
                <a:solidFill>
                  <a:schemeClr val="bg1"/>
                </a:solidFill>
              </a:rPr>
              <a:t> 통해 전달받은 </a:t>
            </a:r>
            <a:r>
              <a:rPr lang="ko-KR" altLang="en-US" sz="1400" b="1" i="1" dirty="0" smtClean="0">
                <a:solidFill>
                  <a:schemeClr val="bg1"/>
                </a:solidFill>
              </a:rPr>
              <a:t>데이터</a:t>
            </a:r>
            <a:r>
              <a:rPr lang="ko-KR" altLang="en-US" sz="1400" b="1" i="1" dirty="0">
                <a:solidFill>
                  <a:schemeClr val="bg1"/>
                </a:solidFill>
              </a:rPr>
              <a:t>와</a:t>
            </a:r>
            <a:r>
              <a:rPr lang="en-US" altLang="ko-KR" sz="1400" b="1" i="1" dirty="0" smtClean="0">
                <a:solidFill>
                  <a:schemeClr val="bg1"/>
                </a:solidFill>
              </a:rPr>
              <a:t> </a:t>
            </a:r>
          </a:p>
          <a:p>
            <a:r>
              <a:rPr lang="ko-KR" altLang="en-US" sz="1400" b="1" i="1" dirty="0" smtClean="0">
                <a:solidFill>
                  <a:schemeClr val="bg1"/>
                </a:solidFill>
              </a:rPr>
              <a:t>지역 변수</a:t>
            </a:r>
            <a:r>
              <a:rPr lang="ko-KR" altLang="en-US" sz="1400" b="1" i="1" dirty="0" smtClean="0">
                <a:solidFill>
                  <a:schemeClr val="bg1"/>
                </a:solidFill>
              </a:rPr>
              <a:t> 이외에</a:t>
            </a:r>
            <a:r>
              <a:rPr lang="en-US" altLang="ko-KR" sz="1400" b="1" i="1" dirty="0">
                <a:solidFill>
                  <a:schemeClr val="bg1"/>
                </a:solidFill>
              </a:rPr>
              <a:t> </a:t>
            </a:r>
            <a:r>
              <a:rPr lang="ko-KR" altLang="en-US" sz="1400" b="1" i="1" dirty="0" smtClean="0">
                <a:solidFill>
                  <a:schemeClr val="bg1"/>
                </a:solidFill>
              </a:rPr>
              <a:t>함수 외부의 </a:t>
            </a:r>
            <a:r>
              <a:rPr lang="ko-KR" altLang="en-US" sz="1400" b="1" i="1" dirty="0" smtClean="0">
                <a:solidFill>
                  <a:schemeClr val="bg1"/>
                </a:solidFill>
              </a:rPr>
              <a:t>전역 변수도 사용</a:t>
            </a:r>
            <a:endParaRPr lang="en-US" altLang="ko-KR" sz="1400" b="1" i="1" dirty="0" smtClean="0">
              <a:solidFill>
                <a:schemeClr val="bg1"/>
              </a:solidFill>
            </a:endParaRPr>
          </a:p>
          <a:p>
            <a:r>
              <a:rPr lang="en-US" altLang="ko-KR" sz="1400" b="1" i="1" dirty="0" smtClean="0">
                <a:solidFill>
                  <a:schemeClr val="bg1"/>
                </a:solidFill>
              </a:rPr>
              <a:t>=&gt; </a:t>
            </a:r>
            <a:r>
              <a:rPr lang="ko-KR" altLang="en-US" sz="1400" b="1" i="1" dirty="0" smtClean="0">
                <a:solidFill>
                  <a:schemeClr val="bg1"/>
                </a:solidFill>
              </a:rPr>
              <a:t>전역 변수와 함수의 지역 변수를 </a:t>
            </a:r>
            <a:r>
              <a:rPr lang="ko-KR" altLang="en-US" sz="1400" b="1" i="1" dirty="0" smtClean="0">
                <a:solidFill>
                  <a:schemeClr val="bg1"/>
                </a:solidFill>
              </a:rPr>
              <a:t>혼용</a:t>
            </a:r>
            <a:endParaRPr lang="en-US" altLang="ko-KR" sz="1400" b="1" i="1" dirty="0" smtClean="0">
              <a:solidFill>
                <a:schemeClr val="bg1"/>
              </a:solidFill>
            </a:endParaRPr>
          </a:p>
          <a:p>
            <a:r>
              <a:rPr lang="en-US" altLang="ko-KR" sz="1400" b="1" i="1" dirty="0" smtClean="0">
                <a:solidFill>
                  <a:schemeClr val="bg1"/>
                </a:solidFill>
              </a:rPr>
              <a:t>=&gt; </a:t>
            </a:r>
            <a:r>
              <a:rPr lang="ko-KR" altLang="en-US" sz="1400" b="1" i="1" dirty="0" smtClean="0">
                <a:solidFill>
                  <a:schemeClr val="bg1"/>
                </a:solidFill>
              </a:rPr>
              <a:t>사이드 이펙트 발생 </a:t>
            </a:r>
            <a:r>
              <a:rPr lang="en-US" altLang="ko-KR" sz="1400" b="1" i="1" dirty="0" smtClean="0">
                <a:solidFill>
                  <a:schemeClr val="bg1"/>
                </a:solidFill>
              </a:rPr>
              <a:t>O</a:t>
            </a:r>
            <a:endParaRPr lang="ko-KR" altLang="en-US" sz="1400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5189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E22F570-268B-4A70-B2EC-9133A0C552E3}"/>
              </a:ext>
            </a:extLst>
          </p:cNvPr>
          <p:cNvSpPr txBox="1"/>
          <p:nvPr/>
        </p:nvSpPr>
        <p:spPr>
          <a:xfrm>
            <a:off x="843409" y="400538"/>
            <a:ext cx="18838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함수형 프로그래밍</a:t>
            </a:r>
            <a:endParaRPr lang="ko-KR" altLang="en-US" sz="16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8956" y="920260"/>
            <a:ext cx="27703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i="1" dirty="0" smtClean="0">
                <a:solidFill>
                  <a:schemeClr val="bg1"/>
                </a:solidFill>
              </a:rPr>
              <a:t>• </a:t>
            </a:r>
            <a:r>
              <a:rPr lang="ko-KR" altLang="en-US" sz="1000" b="1" i="1" dirty="0" smtClean="0">
                <a:solidFill>
                  <a:schemeClr val="bg1"/>
                </a:solidFill>
              </a:rPr>
              <a:t>함수형 프로그래밍</a:t>
            </a:r>
            <a:endParaRPr lang="en-US" altLang="ko-KR" sz="1000" b="1" i="1" dirty="0" smtClean="0">
              <a:solidFill>
                <a:schemeClr val="bg1"/>
              </a:solidFill>
            </a:endParaRPr>
          </a:p>
          <a:p>
            <a:r>
              <a:rPr lang="en-US" altLang="ko-KR" sz="1000" b="1" i="1" dirty="0" smtClean="0">
                <a:solidFill>
                  <a:schemeClr val="bg1"/>
                </a:solidFill>
              </a:rPr>
              <a:t>• </a:t>
            </a:r>
            <a:r>
              <a:rPr lang="ko-KR" altLang="en-US" sz="1000" b="1" i="1" dirty="0" err="1" smtClean="0">
                <a:solidFill>
                  <a:schemeClr val="bg1"/>
                </a:solidFill>
              </a:rPr>
              <a:t>비함수</a:t>
            </a:r>
            <a:r>
              <a:rPr lang="ko-KR" altLang="en-US" sz="1000" b="1" i="1" dirty="0" err="1" smtClean="0">
                <a:solidFill>
                  <a:schemeClr val="bg1"/>
                </a:solidFill>
              </a:rPr>
              <a:t>형</a:t>
            </a:r>
            <a:r>
              <a:rPr lang="ko-KR" altLang="en-US" sz="1000" b="1" i="1" dirty="0" smtClean="0">
                <a:solidFill>
                  <a:schemeClr val="bg1"/>
                </a:solidFill>
              </a:rPr>
              <a:t> </a:t>
            </a:r>
            <a:r>
              <a:rPr lang="ko-KR" altLang="en-US" sz="1000" b="1" i="1" dirty="0" smtClean="0">
                <a:solidFill>
                  <a:schemeClr val="bg1"/>
                </a:solidFill>
              </a:rPr>
              <a:t>프로그래밍 </a:t>
            </a:r>
            <a:r>
              <a:rPr lang="en-US" altLang="ko-KR" sz="1000" b="1" i="1" dirty="0" smtClean="0">
                <a:solidFill>
                  <a:schemeClr val="bg1"/>
                </a:solidFill>
              </a:rPr>
              <a:t>vs </a:t>
            </a:r>
            <a:r>
              <a:rPr lang="ko-KR" altLang="en-US" sz="1000" b="1" i="1" dirty="0" smtClean="0">
                <a:solidFill>
                  <a:schemeClr val="bg1"/>
                </a:solidFill>
              </a:rPr>
              <a:t>함수</a:t>
            </a:r>
            <a:r>
              <a:rPr lang="ko-KR" altLang="en-US" sz="1000" b="1" i="1" dirty="0" smtClean="0">
                <a:solidFill>
                  <a:schemeClr val="bg1"/>
                </a:solidFill>
              </a:rPr>
              <a:t>형 </a:t>
            </a:r>
            <a:r>
              <a:rPr lang="ko-KR" altLang="en-US" sz="1000" b="1" i="1" dirty="0" smtClean="0">
                <a:solidFill>
                  <a:schemeClr val="bg1"/>
                </a:solidFill>
              </a:rPr>
              <a:t>프로그래밍</a:t>
            </a:r>
            <a:endParaRPr lang="en-US" altLang="ko-KR" sz="1000" b="1" i="1" dirty="0" smtClean="0">
              <a:solidFill>
                <a:schemeClr val="bg1"/>
              </a:solidFill>
            </a:endParaRPr>
          </a:p>
          <a:p>
            <a:r>
              <a:rPr lang="en-US" altLang="ko-KR" sz="1000" b="1" i="1" dirty="0" smtClean="0">
                <a:solidFill>
                  <a:schemeClr val="bg1"/>
                </a:solidFill>
              </a:rPr>
              <a:t>• </a:t>
            </a:r>
            <a:r>
              <a:rPr lang="ko-KR" altLang="en-US" sz="1000" b="1" i="1" dirty="0" smtClean="0">
                <a:solidFill>
                  <a:schemeClr val="bg1"/>
                </a:solidFill>
              </a:rPr>
              <a:t>순수 함수와 </a:t>
            </a:r>
            <a:r>
              <a:rPr lang="ko-KR" altLang="en-US" sz="1000" b="1" i="1" dirty="0" err="1" smtClean="0">
                <a:solidFill>
                  <a:schemeClr val="bg1"/>
                </a:solidFill>
              </a:rPr>
              <a:t>비순수</a:t>
            </a:r>
            <a:r>
              <a:rPr lang="ko-KR" altLang="en-US" sz="1000" b="1" i="1" dirty="0" smtClean="0">
                <a:solidFill>
                  <a:schemeClr val="bg1"/>
                </a:solidFill>
              </a:rPr>
              <a:t> 함수</a:t>
            </a:r>
            <a:endParaRPr lang="en-US" altLang="ko-KR" sz="1000" b="1" i="1" dirty="0" smtClean="0">
              <a:solidFill>
                <a:schemeClr val="bg1"/>
              </a:solidFill>
            </a:endParaRPr>
          </a:p>
          <a:p>
            <a:r>
              <a:rPr lang="en-US" altLang="ko-KR" sz="1000" b="1" i="1" dirty="0">
                <a:solidFill>
                  <a:schemeClr val="accent1">
                    <a:lumMod val="75000"/>
                  </a:schemeClr>
                </a:solidFill>
              </a:rPr>
              <a:t>• </a:t>
            </a:r>
            <a:r>
              <a:rPr lang="ko-KR" altLang="en-US" sz="1000" b="1" i="1" dirty="0" smtClean="0">
                <a:solidFill>
                  <a:schemeClr val="accent1">
                    <a:lumMod val="75000"/>
                  </a:schemeClr>
                </a:solidFill>
              </a:rPr>
              <a:t>사이드 이펙트</a:t>
            </a:r>
            <a:endParaRPr lang="en-US" altLang="ko-KR" sz="1000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5447" y="1809314"/>
            <a:ext cx="6171882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i="1" dirty="0" smtClean="0">
                <a:solidFill>
                  <a:schemeClr val="accent1">
                    <a:lumMod val="75000"/>
                  </a:schemeClr>
                </a:solidFill>
              </a:rPr>
              <a:t>사이드 이펙트</a:t>
            </a:r>
            <a:r>
              <a:rPr lang="en-US" altLang="ko-KR" sz="1600" b="1" i="1" dirty="0" smtClean="0">
                <a:solidFill>
                  <a:schemeClr val="accent1">
                    <a:lumMod val="75000"/>
                  </a:schemeClr>
                </a:solidFill>
              </a:rPr>
              <a:t>(side effect)</a:t>
            </a:r>
            <a:endParaRPr lang="en-US" altLang="ko-KR" sz="1400" b="1" i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ko-KR" altLang="en-US" sz="1400" b="1" i="1" dirty="0" smtClean="0">
                <a:solidFill>
                  <a:schemeClr val="bg1"/>
                </a:solidFill>
              </a:rPr>
              <a:t>직역 </a:t>
            </a:r>
            <a:r>
              <a:rPr lang="en-US" altLang="ko-KR" sz="1400" b="1" i="1" dirty="0" smtClean="0">
                <a:solidFill>
                  <a:schemeClr val="bg1"/>
                </a:solidFill>
              </a:rPr>
              <a:t>= “</a:t>
            </a:r>
            <a:r>
              <a:rPr lang="ko-KR" altLang="en-US" sz="1400" b="1" i="1" dirty="0" smtClean="0">
                <a:solidFill>
                  <a:schemeClr val="bg1"/>
                </a:solidFill>
              </a:rPr>
              <a:t>의도하지 않은 결과</a:t>
            </a:r>
            <a:r>
              <a:rPr lang="en-US" altLang="ko-KR" sz="1400" b="1" i="1" dirty="0" smtClean="0">
                <a:solidFill>
                  <a:schemeClr val="bg1"/>
                </a:solidFill>
              </a:rPr>
              <a:t>“</a:t>
            </a:r>
          </a:p>
          <a:p>
            <a:endParaRPr lang="en-US" altLang="ko-KR" sz="1400" b="1" i="1" dirty="0">
              <a:solidFill>
                <a:schemeClr val="bg1"/>
              </a:solidFill>
            </a:endParaRPr>
          </a:p>
          <a:p>
            <a:r>
              <a:rPr lang="en-US" altLang="ko-KR" sz="1400" b="1" i="1" dirty="0">
                <a:solidFill>
                  <a:schemeClr val="bg1"/>
                </a:solidFill>
              </a:rPr>
              <a:t>: </a:t>
            </a:r>
            <a:r>
              <a:rPr lang="ko-KR" altLang="en-US" sz="1400" b="1" i="1" dirty="0">
                <a:solidFill>
                  <a:schemeClr val="bg1"/>
                </a:solidFill>
              </a:rPr>
              <a:t>함수가 외부 상태에 영향을 받거나</a:t>
            </a:r>
            <a:r>
              <a:rPr lang="en-US" altLang="ko-KR" sz="1400" b="1" i="1" dirty="0">
                <a:solidFill>
                  <a:schemeClr val="bg1"/>
                </a:solidFill>
              </a:rPr>
              <a:t>, </a:t>
            </a:r>
            <a:r>
              <a:rPr lang="ko-KR" altLang="en-US" sz="1400" b="1" i="1" dirty="0">
                <a:solidFill>
                  <a:schemeClr val="bg1"/>
                </a:solidFill>
              </a:rPr>
              <a:t>함수 외부 상태를 직접 변경하는 </a:t>
            </a:r>
            <a:r>
              <a:rPr lang="ko-KR" altLang="en-US" sz="1400" b="1" i="1" dirty="0" smtClean="0">
                <a:solidFill>
                  <a:schemeClr val="bg1"/>
                </a:solidFill>
              </a:rPr>
              <a:t>행위</a:t>
            </a:r>
            <a:endParaRPr lang="en-US" altLang="ko-KR" sz="1400" b="1" i="1" dirty="0">
              <a:solidFill>
                <a:schemeClr val="bg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311" y="2975367"/>
            <a:ext cx="3410426" cy="283884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005" y="3283907"/>
            <a:ext cx="1819529" cy="266737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7842740" y="2231572"/>
            <a:ext cx="3679212" cy="2739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i="1" dirty="0" smtClean="0">
                <a:solidFill>
                  <a:srgbClr val="648BCF"/>
                </a:solidFill>
              </a:rPr>
              <a:t>• </a:t>
            </a:r>
            <a:r>
              <a:rPr lang="ko-KR" altLang="en-US" sz="1400" b="1" i="1" dirty="0" smtClean="0">
                <a:solidFill>
                  <a:srgbClr val="648BCF"/>
                </a:solidFill>
              </a:rPr>
              <a:t>외부 상태 변경</a:t>
            </a:r>
            <a:endParaRPr lang="en-US" altLang="ko-KR" sz="1400" b="1" i="1" dirty="0" smtClean="0">
              <a:solidFill>
                <a:srgbClr val="648BCF"/>
              </a:solidFill>
            </a:endParaRPr>
          </a:p>
          <a:p>
            <a:r>
              <a:rPr lang="en-US" altLang="ko-KR" sz="1400" b="1" i="1" dirty="0" smtClean="0">
                <a:solidFill>
                  <a:schemeClr val="bg1"/>
                </a:solidFill>
              </a:rPr>
              <a:t>  </a:t>
            </a:r>
            <a:r>
              <a:rPr lang="en-US" altLang="ko-KR" sz="1200" b="1" i="1" dirty="0" smtClean="0">
                <a:solidFill>
                  <a:schemeClr val="bg1"/>
                </a:solidFill>
              </a:rPr>
              <a:t>ex) </a:t>
            </a:r>
            <a:r>
              <a:rPr lang="ko-KR" altLang="en-US" sz="1200" b="1" i="1" dirty="0" smtClean="0">
                <a:solidFill>
                  <a:schemeClr val="bg1"/>
                </a:solidFill>
              </a:rPr>
              <a:t>전역 변수 변경</a:t>
            </a:r>
            <a:endParaRPr lang="en-US" altLang="ko-KR" sz="1200" b="1" i="1" dirty="0" smtClean="0">
              <a:solidFill>
                <a:schemeClr val="bg1"/>
              </a:solidFill>
            </a:endParaRPr>
          </a:p>
          <a:p>
            <a:endParaRPr lang="en-US" altLang="ko-KR" sz="1400" b="1" i="1" dirty="0" smtClean="0">
              <a:solidFill>
                <a:schemeClr val="bg1"/>
              </a:solidFill>
            </a:endParaRPr>
          </a:p>
          <a:p>
            <a:r>
              <a:rPr lang="en-US" altLang="ko-KR" sz="1400" b="1" i="1" dirty="0" smtClean="0">
                <a:solidFill>
                  <a:srgbClr val="648BCF"/>
                </a:solidFill>
              </a:rPr>
              <a:t>• </a:t>
            </a:r>
            <a:r>
              <a:rPr lang="ko-KR" altLang="en-US" sz="1400" b="1" i="1" dirty="0" smtClean="0">
                <a:solidFill>
                  <a:srgbClr val="648BCF"/>
                </a:solidFill>
              </a:rPr>
              <a:t>외부 리소스 접근</a:t>
            </a:r>
            <a:endParaRPr lang="en-US" altLang="ko-KR" sz="1400" b="1" i="1" dirty="0" smtClean="0">
              <a:solidFill>
                <a:srgbClr val="648BCF"/>
              </a:solidFill>
            </a:endParaRPr>
          </a:p>
          <a:p>
            <a:r>
              <a:rPr lang="en-US" altLang="ko-KR" sz="1400" b="1" i="1" dirty="0" smtClean="0">
                <a:solidFill>
                  <a:schemeClr val="bg1"/>
                </a:solidFill>
              </a:rPr>
              <a:t> </a:t>
            </a:r>
            <a:r>
              <a:rPr lang="en-US" altLang="ko-KR" sz="1600" b="1" i="1" dirty="0">
                <a:solidFill>
                  <a:schemeClr val="bg1"/>
                </a:solidFill>
              </a:rPr>
              <a:t> </a:t>
            </a:r>
            <a:r>
              <a:rPr lang="en-US" altLang="ko-KR" sz="1200" b="1" i="1" dirty="0">
                <a:solidFill>
                  <a:schemeClr val="bg1"/>
                </a:solidFill>
              </a:rPr>
              <a:t>ex) </a:t>
            </a:r>
            <a:r>
              <a:rPr lang="ko-KR" altLang="en-US" sz="1200" b="1" i="1" dirty="0" smtClean="0">
                <a:solidFill>
                  <a:schemeClr val="bg1"/>
                </a:solidFill>
              </a:rPr>
              <a:t>파일</a:t>
            </a:r>
            <a:r>
              <a:rPr lang="en-US" altLang="ko-KR" sz="1200" b="1" i="1" dirty="0" smtClean="0">
                <a:solidFill>
                  <a:schemeClr val="bg1"/>
                </a:solidFill>
              </a:rPr>
              <a:t>, </a:t>
            </a:r>
            <a:r>
              <a:rPr lang="ko-KR" altLang="en-US" sz="1200" b="1" i="1" dirty="0" smtClean="0">
                <a:solidFill>
                  <a:schemeClr val="bg1"/>
                </a:solidFill>
              </a:rPr>
              <a:t>네트워크</a:t>
            </a:r>
            <a:r>
              <a:rPr lang="en-US" altLang="ko-KR" sz="1200" b="1" i="1" dirty="0" smtClean="0">
                <a:solidFill>
                  <a:schemeClr val="bg1"/>
                </a:solidFill>
              </a:rPr>
              <a:t>, DB </a:t>
            </a:r>
            <a:r>
              <a:rPr lang="ko-KR" altLang="en-US" sz="1200" b="1" i="1" dirty="0" smtClean="0">
                <a:solidFill>
                  <a:schemeClr val="bg1"/>
                </a:solidFill>
              </a:rPr>
              <a:t>등의 외부 리소스에 접근</a:t>
            </a:r>
            <a:endParaRPr lang="en-US" altLang="ko-KR" sz="1200" b="1" i="1" dirty="0" smtClean="0">
              <a:solidFill>
                <a:schemeClr val="bg1"/>
              </a:solidFill>
            </a:endParaRPr>
          </a:p>
          <a:p>
            <a:endParaRPr lang="en-US" altLang="ko-KR" sz="1400" b="1" i="1" dirty="0" smtClean="0">
              <a:solidFill>
                <a:schemeClr val="bg1"/>
              </a:solidFill>
            </a:endParaRPr>
          </a:p>
          <a:p>
            <a:r>
              <a:rPr lang="en-US" altLang="ko-KR" sz="1400" b="1" i="1" dirty="0" smtClean="0">
                <a:solidFill>
                  <a:srgbClr val="648BCF"/>
                </a:solidFill>
              </a:rPr>
              <a:t>• </a:t>
            </a:r>
            <a:r>
              <a:rPr lang="ko-KR" altLang="en-US" sz="1400" b="1" i="1" dirty="0" smtClean="0">
                <a:solidFill>
                  <a:srgbClr val="648BCF"/>
                </a:solidFill>
              </a:rPr>
              <a:t>화면 출력 혹은 콘솔 로그</a:t>
            </a:r>
            <a:r>
              <a:rPr lang="en-US" altLang="ko-KR" sz="1400" b="1" i="1" dirty="0" smtClean="0">
                <a:solidFill>
                  <a:srgbClr val="648BCF"/>
                </a:solidFill>
              </a:rPr>
              <a:t>(</a:t>
            </a:r>
            <a:r>
              <a:rPr lang="ko-KR" altLang="en-US" sz="1400" b="1" i="1" dirty="0" smtClean="0">
                <a:solidFill>
                  <a:srgbClr val="648BCF"/>
                </a:solidFill>
              </a:rPr>
              <a:t>기록</a:t>
            </a:r>
            <a:r>
              <a:rPr lang="en-US" altLang="ko-KR" sz="1400" b="1" i="1" dirty="0" smtClean="0">
                <a:solidFill>
                  <a:srgbClr val="648BCF"/>
                </a:solidFill>
              </a:rPr>
              <a:t>)</a:t>
            </a:r>
          </a:p>
          <a:p>
            <a:r>
              <a:rPr lang="en-US" altLang="ko-KR" sz="1600" b="1" i="1" dirty="0">
                <a:solidFill>
                  <a:schemeClr val="bg1"/>
                </a:solidFill>
              </a:rPr>
              <a:t> </a:t>
            </a:r>
            <a:r>
              <a:rPr lang="en-US" altLang="ko-KR" sz="1200" b="1" i="1" dirty="0">
                <a:solidFill>
                  <a:schemeClr val="bg1"/>
                </a:solidFill>
              </a:rPr>
              <a:t>ex) </a:t>
            </a:r>
            <a:r>
              <a:rPr lang="ko-KR" altLang="en-US" sz="1200" b="1" i="1" dirty="0" smtClean="0">
                <a:solidFill>
                  <a:schemeClr val="bg1"/>
                </a:solidFill>
              </a:rPr>
              <a:t>화면 출력 혹은 콘솔 로깅으로 인해 </a:t>
            </a:r>
            <a:endParaRPr lang="en-US" altLang="ko-KR" sz="1200" b="1" i="1" dirty="0" smtClean="0">
              <a:solidFill>
                <a:schemeClr val="bg1"/>
              </a:solidFill>
            </a:endParaRPr>
          </a:p>
          <a:p>
            <a:r>
              <a:rPr lang="en-US" altLang="ko-KR" sz="1200" b="1" i="1" dirty="0">
                <a:solidFill>
                  <a:schemeClr val="bg1"/>
                </a:solidFill>
              </a:rPr>
              <a:t> </a:t>
            </a:r>
            <a:r>
              <a:rPr lang="en-US" altLang="ko-KR" sz="1200" b="1" i="1" dirty="0" smtClean="0">
                <a:solidFill>
                  <a:schemeClr val="bg1"/>
                </a:solidFill>
              </a:rPr>
              <a:t>     </a:t>
            </a:r>
            <a:r>
              <a:rPr lang="ko-KR" altLang="en-US" sz="1200" b="1" i="1" dirty="0" smtClean="0">
                <a:solidFill>
                  <a:schemeClr val="bg1"/>
                </a:solidFill>
              </a:rPr>
              <a:t>화면</a:t>
            </a:r>
            <a:r>
              <a:rPr lang="en-US" altLang="ko-KR" sz="1200" b="1" i="1" dirty="0" smtClean="0">
                <a:solidFill>
                  <a:schemeClr val="bg1"/>
                </a:solidFill>
              </a:rPr>
              <a:t>, </a:t>
            </a:r>
            <a:r>
              <a:rPr lang="ko-KR" altLang="en-US" sz="1200" b="1" i="1" dirty="0" smtClean="0">
                <a:solidFill>
                  <a:schemeClr val="bg1"/>
                </a:solidFill>
              </a:rPr>
              <a:t>콘솔의 상태에 변화 발생</a:t>
            </a:r>
            <a:endParaRPr lang="en-US" altLang="ko-KR" sz="1200" b="1" i="1" dirty="0" smtClean="0">
              <a:solidFill>
                <a:schemeClr val="bg1"/>
              </a:solidFill>
            </a:endParaRPr>
          </a:p>
          <a:p>
            <a:endParaRPr lang="en-US" altLang="ko-KR" sz="1400" b="1" i="1" dirty="0" smtClean="0">
              <a:solidFill>
                <a:srgbClr val="648BCF"/>
              </a:solidFill>
            </a:endParaRPr>
          </a:p>
          <a:p>
            <a:r>
              <a:rPr lang="en-US" altLang="ko-KR" sz="1400" b="1" i="1" dirty="0">
                <a:solidFill>
                  <a:srgbClr val="648BCF"/>
                </a:solidFill>
              </a:rPr>
              <a:t>• </a:t>
            </a:r>
            <a:r>
              <a:rPr lang="en-US" altLang="ko-KR" sz="1400" b="1" i="1" dirty="0" smtClean="0">
                <a:solidFill>
                  <a:srgbClr val="648BCF"/>
                </a:solidFill>
              </a:rPr>
              <a:t>DOM </a:t>
            </a:r>
            <a:r>
              <a:rPr lang="ko-KR" altLang="en-US" sz="1400" b="1" i="1" dirty="0" smtClean="0">
                <a:solidFill>
                  <a:srgbClr val="648BCF"/>
                </a:solidFill>
              </a:rPr>
              <a:t>조작</a:t>
            </a:r>
            <a:endParaRPr lang="en-US" altLang="ko-KR" sz="1400" b="1" i="1" dirty="0" smtClean="0">
              <a:solidFill>
                <a:srgbClr val="648BCF"/>
              </a:solidFill>
            </a:endParaRPr>
          </a:p>
          <a:p>
            <a:r>
              <a:rPr lang="en-US" altLang="ko-KR" sz="1600" b="1" i="1" dirty="0">
                <a:solidFill>
                  <a:schemeClr val="bg1"/>
                </a:solidFill>
              </a:rPr>
              <a:t> </a:t>
            </a:r>
            <a:r>
              <a:rPr lang="en-US" altLang="ko-KR" sz="1200" b="1" i="1" dirty="0">
                <a:solidFill>
                  <a:schemeClr val="bg1"/>
                </a:solidFill>
              </a:rPr>
              <a:t>ex) </a:t>
            </a:r>
            <a:r>
              <a:rPr lang="en-US" altLang="ko-KR" sz="1200" b="1" i="1" dirty="0" smtClean="0">
                <a:solidFill>
                  <a:schemeClr val="bg1"/>
                </a:solidFill>
              </a:rPr>
              <a:t>UX </a:t>
            </a:r>
            <a:r>
              <a:rPr lang="ko-KR" altLang="en-US" sz="1200" b="1" i="1" dirty="0" smtClean="0">
                <a:solidFill>
                  <a:schemeClr val="bg1"/>
                </a:solidFill>
              </a:rPr>
              <a:t>혹은 렌더링에 영향</a:t>
            </a:r>
            <a:endParaRPr lang="en-US" altLang="ko-KR" sz="1200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9499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E56E03-0432-46A4-9CD8-E744D72A090F}"/>
              </a:ext>
            </a:extLst>
          </p:cNvPr>
          <p:cNvSpPr txBox="1"/>
          <p:nvPr/>
        </p:nvSpPr>
        <p:spPr>
          <a:xfrm>
            <a:off x="5145260" y="2540462"/>
            <a:ext cx="19014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i="1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Q &amp; A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C6B3366-97B4-4E69-B3D0-533196D81AB3}"/>
              </a:ext>
            </a:extLst>
          </p:cNvPr>
          <p:cNvSpPr/>
          <p:nvPr/>
        </p:nvSpPr>
        <p:spPr>
          <a:xfrm>
            <a:off x="1887415" y="3452445"/>
            <a:ext cx="8348134" cy="1301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 rot="1200000">
            <a:off x="10144696" y="3288291"/>
            <a:ext cx="181708" cy="3757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 rot="1200000">
            <a:off x="1745111" y="3241103"/>
            <a:ext cx="181708" cy="3757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854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4013</TotalTime>
  <Words>554</Words>
  <Application>Microsoft Office PowerPoint</Application>
  <PresentationFormat>와이드스크린</PresentationFormat>
  <Paragraphs>131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김다빈</cp:lastModifiedBy>
  <cp:revision>1439</cp:revision>
  <dcterms:created xsi:type="dcterms:W3CDTF">2023-09-09T09:10:22Z</dcterms:created>
  <dcterms:modified xsi:type="dcterms:W3CDTF">2024-04-08T00:56:18Z</dcterms:modified>
</cp:coreProperties>
</file>