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8" r:id="rId3"/>
    <p:sldId id="263" r:id="rId4"/>
    <p:sldId id="266" r:id="rId5"/>
    <p:sldId id="269" r:id="rId6"/>
    <p:sldId id="265" r:id="rId7"/>
    <p:sldId id="267" r:id="rId8"/>
    <p:sldId id="268" r:id="rId9"/>
    <p:sldId id="262" r:id="rId10"/>
    <p:sldId id="25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빈" initials="김" lastIdx="2" clrIdx="0">
    <p:extLst>
      <p:ext uri="{19B8F6BF-5375-455C-9EA6-DF929625EA0E}">
        <p15:presenceInfo xmlns:p15="http://schemas.microsoft.com/office/powerpoint/2012/main" userId="c50c475cef6053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71F3"/>
    <a:srgbClr val="9619EB"/>
    <a:srgbClr val="E4B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1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7B28-F8A0-421D-9D44-395808153C90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EF951-5977-4242-8D6C-A51EBB645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7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수행의 시작/종료 11"/>
          <p:cNvSpPr/>
          <p:nvPr userDrawn="1"/>
        </p:nvSpPr>
        <p:spPr>
          <a:xfrm rot="19341156">
            <a:off x="-622355" y="1361638"/>
            <a:ext cx="2006124" cy="476287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1243185" y="495731"/>
            <a:ext cx="483983" cy="4839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1739044" y="125616"/>
            <a:ext cx="483983" cy="4839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 rot="10800000">
            <a:off x="10253462" y="4526694"/>
            <a:ext cx="2845382" cy="1712309"/>
            <a:chOff x="4939255" y="2401011"/>
            <a:chExt cx="2845382" cy="1712309"/>
          </a:xfrm>
        </p:grpSpPr>
        <p:sp>
          <p:nvSpPr>
            <p:cNvPr id="16" name="순서도: 수행의 시작/종료 15"/>
            <p:cNvSpPr/>
            <p:nvPr userDrawn="1"/>
          </p:nvSpPr>
          <p:spPr>
            <a:xfrm rot="19341156">
              <a:off x="4939255" y="3637033"/>
              <a:ext cx="2006124" cy="476287"/>
            </a:xfrm>
            <a:prstGeom prst="flowChartTerminator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6804795" y="2771126"/>
              <a:ext cx="483983" cy="4839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>
              <a:off x="7300654" y="2401011"/>
              <a:ext cx="483983" cy="4839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순서도: 수행의 시작/종료 20"/>
          <p:cNvSpPr/>
          <p:nvPr userDrawn="1"/>
        </p:nvSpPr>
        <p:spPr>
          <a:xfrm rot="19341156">
            <a:off x="8400912" y="6619856"/>
            <a:ext cx="2006124" cy="476287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4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9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 userDrawn="1"/>
        </p:nvSpPr>
        <p:spPr>
          <a:xfrm>
            <a:off x="230878" y="204002"/>
            <a:ext cx="379085" cy="379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4289785" y="204002"/>
            <a:ext cx="7716167" cy="37908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9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9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6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4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5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1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4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180E7-1DE7-4565-8CE5-AABB74CCF2EA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jVG5jvOzu9Y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velog.io/@jakeseo_me/%EC%9E%90%EB%B0%94%EC%8A%A4%ED%81%AC%EB%A6%BD%ED%8A%B8-%EA%B0%9C%EB%B0%9C%EC%9E%90%EB%9D%BC%EB%A9%B4-%EC%95%8C%EC%95%84%EC%95%BC-%ED%95%A0-33%EA%B0%80%EC%A7%80-%EA%B0%9C%EB%85%90-22-%EC%9E%90%EB%B0%94%EC%8A%A4%ED%81%AC%EB%A6%BD%ED%8A%B8-%EC%9E%90%EB%B0%94%EC%8A%A4%ED%81%AC%EB%A6%BD%ED%8A%B8-%EA%B3%A0%EC%B0%A8-%ED%95%A8%EC%88%98Higher-Order-Function-%EC%9D%B4%ED%95%B4%ED%95%98%EA%B8%B0" TargetMode="External"/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hyperlink" Target="https://velog.io/@jakeseo_me/%EC%9E%90%EB%B0%94%EC%8A%A4%ED%81%AC%EB%A6%BD%ED%8A%B8-%EA%B0%9C%EB%B0%9C%EC%9E%90%EB%9D%BC%EB%A9%B4-%EC%95%8C%EC%95%84%EC%95%BC-%ED%95%A0-33%EA%B0%80%EC%A7%80-%EA%B0%9C%EB%85%90-22-%EC%9E%90%EB%B0%94%EC%8A%A4%ED%81%AC%EB%A6%BD%ED%8A%B8-%EC%9E%90%EB%B0%94%EC%8A%A4%ED%81%AC%EB%A6%BD%ED%8A%B8-%EA%B3%A0%EC%B0%A8-%ED%95%A8%EC%88%98Higher-Order-Function-%EC%9D%B4%ED%95%B4%ED%95%98%EA%B8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hyperlink" Target="https://velog.io/@jakeseo_me/%EC%9E%90%EB%B0%94%EC%8A%A4%ED%81%AC%EB%A6%BD%ED%8A%B8-%EA%B0%9C%EB%B0%9C%EC%9E%90%EB%9D%BC%EB%A9%B4-%EC%95%8C%EC%95%84%EC%95%BC-%ED%95%A0-33%EA%B0%80%EC%A7%80-%EA%B0%9C%EB%85%90-22-%EC%9E%90%EB%B0%94%EC%8A%A4%ED%81%AC%EB%A6%BD%ED%8A%B8-%EC%9E%90%EB%B0%94%EC%8A%A4%ED%81%AC%EB%A6%BD%ED%8A%B8-%EA%B3%A0%EC%B0%A8-%ED%95%A8%EC%88%98Higher-Order-Function-%EC%9D%B4%ED%95%B4%ED%95%98%EA%B8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velog.io/@thyoondev/%EA%B3%A0%EC%B0%A8-%ED%95%A8%EC%88%98higher-order-function%EC%97%90-%EB%8C%80%ED%95%98%EC%97%AC" TargetMode="External"/><Relationship Id="rId3" Type="http://schemas.microsoft.com/office/2007/relationships/hdphoto" Target="../media/hdphoto2.wdp"/><Relationship Id="rId7" Type="http://schemas.openxmlformats.org/officeDocument/2006/relationships/hyperlink" Target="https://www.youtube.com/watch?v=7aEQLvvnQIY&amp;t=17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VG5jvOzu9Y&amp;t=167s" TargetMode="External"/><Relationship Id="rId5" Type="http://schemas.openxmlformats.org/officeDocument/2006/relationships/hyperlink" Target="https://velog.io/@jakeseo_me/%EC%9E%90%EB%B0%94%EC%8A%A4%ED%81%AC%EB%A6%BD%ED%8A%B8-%EA%B0%9C%EB%B0%9C%EC%9E%90%EB%9D%BC%EB%A9%B4-%EC%95%8C%EC%95%84%EC%95%BC-%ED%95%A0-33%EA%B0%80%EC%A7%80-%EA%B0%9C%EB%85%90-22-%EC%9E%90%EB%B0%94%EC%8A%A4%ED%81%AC%EB%A6%BD%ED%8A%B8-%EC%9E%90%EB%B0%94%EC%8A%A4%ED%81%AC%EB%A6%BD%ED%8A%B8-%EA%B3%A0%EC%B0%A8-%ED%95%A8%EC%88%98Higher-Order-Function-%EC%9D%B4%ED%95%B4%ED%95%98%EA%B8%B0" TargetMode="External"/><Relationship Id="rId10" Type="http://schemas.openxmlformats.org/officeDocument/2006/relationships/hyperlink" Target="https://hanamon.kr/javascript-%ea%b3%a0%ec%b0%a8%ed%95%a8%ec%88%98%ec%99%80-%ec%bd%9c%eb%b0%b1-%ec%9d%bc%ea%b8%89%ea%b0%9d%ec%b2%b4%eb%9e%80/" TargetMode="External"/><Relationship Id="rId4" Type="http://schemas.openxmlformats.org/officeDocument/2006/relationships/hyperlink" Target="https://velog.io/@shines/first-class-object" TargetMode="External"/><Relationship Id="rId9" Type="http://schemas.openxmlformats.org/officeDocument/2006/relationships/hyperlink" Target="https://velog.io/@klloo/JavaScript-ho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Онлайн-заяка на обучение в Южной Корее в Kyungsung Universit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015" y="221149"/>
            <a:ext cx="1453660" cy="45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37366" y="4720442"/>
            <a:ext cx="416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/>
              <a:t>소프트웨어학과 </a:t>
            </a:r>
            <a:r>
              <a:rPr lang="en-US" altLang="ko-KR" sz="1600" b="1" i="1" dirty="0" smtClean="0"/>
              <a:t>3</a:t>
            </a:r>
            <a:r>
              <a:rPr lang="ko-KR" altLang="en-US" sz="1600" b="1" i="1" dirty="0" smtClean="0"/>
              <a:t>학년 </a:t>
            </a:r>
            <a:r>
              <a:rPr lang="en-US" altLang="ko-KR" sz="1600" b="1" i="1" dirty="0" smtClean="0"/>
              <a:t>2022564004 </a:t>
            </a:r>
            <a:r>
              <a:rPr lang="ko-KR" altLang="en-US" sz="1600" b="1" i="1" dirty="0" smtClean="0"/>
              <a:t>김다빈</a:t>
            </a:r>
            <a:endParaRPr lang="ko-KR" altLang="en-US" sz="16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17121" y="1892134"/>
            <a:ext cx="45557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i="1" dirty="0" smtClean="0"/>
              <a:t>Higher-Order</a:t>
            </a:r>
          </a:p>
          <a:p>
            <a:r>
              <a:rPr lang="en-US" altLang="ko-KR" sz="5400" b="1" i="1" dirty="0" smtClean="0"/>
              <a:t>Function</a:t>
            </a:r>
            <a:endParaRPr lang="ko-KR" altLang="en-US" sz="5400" b="1" i="1" dirty="0"/>
          </a:p>
        </p:txBody>
      </p:sp>
      <p:sp>
        <p:nvSpPr>
          <p:cNvPr id="6" name="직사각형 5"/>
          <p:cNvSpPr/>
          <p:nvPr/>
        </p:nvSpPr>
        <p:spPr>
          <a:xfrm rot="3040311" flipH="1">
            <a:off x="6439239" y="-1265791"/>
            <a:ext cx="45719" cy="1002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0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773" y="2697990"/>
            <a:ext cx="4984455" cy="988191"/>
            <a:chOff x="3542028" y="2882059"/>
            <a:chExt cx="4984455" cy="988191"/>
          </a:xfrm>
        </p:grpSpPr>
        <p:pic>
          <p:nvPicPr>
            <p:cNvPr id="1026" name="Picture 2" descr="👏 Clapping Hands Emoji - What Emoji 🧐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292" y="2882059"/>
              <a:ext cx="988191" cy="988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542028" y="2914490"/>
              <a:ext cx="3871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i="1" dirty="0" smtClean="0"/>
                <a:t>감사합니다</a:t>
              </a:r>
              <a:r>
                <a:rPr lang="en-US" altLang="ko-KR" sz="5400" b="1" i="1" dirty="0" smtClean="0"/>
                <a:t>!</a:t>
              </a:r>
              <a:endParaRPr lang="ko-KR" altLang="en-US" sz="5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015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8402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solidFill>
                  <a:schemeClr val="accent4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accent4"/>
                </a:solidFill>
              </a:rPr>
              <a:t>일급 객체</a:t>
            </a:r>
            <a:endParaRPr lang="en-US" altLang="ko-KR" sz="1000" b="1" i="1" dirty="0" smtClean="0">
              <a:solidFill>
                <a:schemeClr val="accent4"/>
              </a:solidFill>
            </a:endParaRPr>
          </a:p>
          <a:p>
            <a:r>
              <a:rPr lang="en-US" altLang="ko-KR" sz="1000" b="1" i="1" dirty="0" smtClean="0"/>
              <a:t>• </a:t>
            </a:r>
            <a:r>
              <a:rPr lang="ko-KR" altLang="en-US" sz="1000" b="1" i="1" dirty="0" smtClean="0"/>
              <a:t>고차 함수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</a:t>
            </a:r>
            <a:r>
              <a:rPr lang="ko-KR" altLang="en-US" sz="1000" b="1" i="1" dirty="0" smtClean="0"/>
              <a:t>실습</a:t>
            </a:r>
            <a:endParaRPr lang="en-US" altLang="ko-KR" sz="1000" b="1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30333" y="213755"/>
            <a:ext cx="343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Web / Higher-Order</a:t>
            </a:r>
            <a:r>
              <a:rPr lang="en-US" altLang="ko-KR" b="1" i="1" baseline="0" dirty="0" smtClean="0"/>
              <a:t> Function</a:t>
            </a:r>
            <a:endParaRPr lang="ko-KR" altLang="en-US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06383" y="754083"/>
            <a:ext cx="58208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accent4"/>
                </a:solidFill>
              </a:rPr>
              <a:t>일급 객체</a:t>
            </a:r>
            <a:r>
              <a:rPr lang="en-US" altLang="ko-KR" sz="1600" b="1" i="1" dirty="0" smtClean="0">
                <a:solidFill>
                  <a:schemeClr val="accent4"/>
                </a:solidFill>
              </a:rPr>
              <a:t>(First-Class </a:t>
            </a:r>
            <a:r>
              <a:rPr lang="en-US" altLang="ko-KR" sz="1600" b="1" i="1" dirty="0">
                <a:solidFill>
                  <a:schemeClr val="accent4"/>
                </a:solidFill>
              </a:rPr>
              <a:t>O</a:t>
            </a:r>
            <a:r>
              <a:rPr lang="en-US" altLang="ko-KR" sz="1600" b="1" i="1" dirty="0" smtClean="0">
                <a:solidFill>
                  <a:schemeClr val="accent4"/>
                </a:solidFill>
              </a:rPr>
              <a:t>bject)</a:t>
            </a:r>
          </a:p>
          <a:p>
            <a:r>
              <a:rPr lang="en-US" altLang="ko-KR" sz="1400" b="1" i="1" dirty="0" smtClean="0"/>
              <a:t>: </a:t>
            </a:r>
            <a:r>
              <a:rPr lang="ko-KR" altLang="en-US" sz="1400" b="1" i="1" dirty="0" smtClean="0"/>
              <a:t>다른 </a:t>
            </a:r>
            <a:r>
              <a:rPr lang="ko-KR" altLang="en-US" sz="1400" b="1" i="1" dirty="0" err="1" smtClean="0"/>
              <a:t>객체들에게</a:t>
            </a:r>
            <a:r>
              <a:rPr lang="ko-KR" altLang="en-US" sz="1400" b="1" i="1" dirty="0" smtClean="0"/>
              <a:t> 일반적으로 적용 가능한 연산을 모두 지원하는 객체</a:t>
            </a:r>
            <a:endParaRPr lang="en-US" altLang="ko-KR" sz="1400" b="1" i="1" dirty="0" smtClean="0"/>
          </a:p>
          <a:p>
            <a:r>
              <a:rPr lang="ko-KR" altLang="en-US" sz="1400" b="1" i="1" dirty="0" smtClean="0"/>
              <a:t>→ 함수를 다른 데이터들을 다루듯이 값</a:t>
            </a:r>
            <a:r>
              <a:rPr lang="en-US" altLang="ko-KR" sz="1400" b="1" i="1" dirty="0" smtClean="0"/>
              <a:t>(value)</a:t>
            </a:r>
            <a:r>
              <a:rPr lang="ko-KR" altLang="en-US" sz="1400" b="1" i="1" dirty="0" smtClean="0"/>
              <a:t>으로 취급할 수 있다</a:t>
            </a:r>
            <a:endParaRPr lang="en-US" altLang="ko-KR" sz="1400" b="1" i="1" dirty="0" smtClean="0"/>
          </a:p>
          <a:p>
            <a:endParaRPr lang="en-US" altLang="ko-KR" sz="1400" b="1" i="1" dirty="0" smtClean="0"/>
          </a:p>
          <a:p>
            <a:endParaRPr lang="en-US" altLang="ko-KR" sz="1400" b="1" i="1" dirty="0" smtClean="0"/>
          </a:p>
          <a:p>
            <a:r>
              <a:rPr lang="en-US" altLang="ko-KR" sz="1400" b="1" i="1" dirty="0" smtClean="0"/>
              <a:t>• </a:t>
            </a:r>
            <a:r>
              <a:rPr lang="ko-KR" altLang="en-US" sz="1400" b="1" i="1" dirty="0" smtClean="0"/>
              <a:t>변수나 데이터에 담을 수 있다</a:t>
            </a:r>
            <a:endParaRPr lang="en-US" altLang="ko-KR" sz="1400" b="1" i="1" dirty="0" smtClean="0"/>
          </a:p>
          <a:p>
            <a:endParaRPr lang="en-US" altLang="ko-KR" sz="1400" b="1" i="1" dirty="0"/>
          </a:p>
          <a:p>
            <a:endParaRPr lang="en-US" altLang="ko-KR" sz="1400" b="1" i="1" dirty="0" smtClean="0"/>
          </a:p>
          <a:p>
            <a:endParaRPr lang="en-US" altLang="ko-KR" sz="1400" b="1" i="1" dirty="0" smtClean="0"/>
          </a:p>
          <a:p>
            <a:endParaRPr lang="en-US" altLang="ko-KR" sz="1400" b="1" i="1" dirty="0" smtClean="0"/>
          </a:p>
          <a:p>
            <a:endParaRPr lang="en-US" altLang="ko-KR" sz="1400" b="1" i="1" dirty="0"/>
          </a:p>
          <a:p>
            <a:r>
              <a:rPr lang="en-US" altLang="ko-KR" sz="1400" b="1" i="1" dirty="0" smtClean="0"/>
              <a:t>• </a:t>
            </a:r>
            <a:r>
              <a:rPr lang="ko-KR" altLang="en-US" sz="1400" b="1" i="1" dirty="0" smtClean="0"/>
              <a:t>함수의 </a:t>
            </a:r>
            <a:r>
              <a:rPr lang="ko-KR" altLang="en-US" sz="1400" b="1" i="1" dirty="0" err="1" smtClean="0"/>
              <a:t>파라미터로</a:t>
            </a:r>
            <a:r>
              <a:rPr lang="ko-KR" altLang="en-US" sz="1400" b="1" i="1" dirty="0" smtClean="0"/>
              <a:t> 전달할 수 있다</a:t>
            </a:r>
            <a:endParaRPr lang="en-US" altLang="ko-KR" sz="1400" b="1" i="1" dirty="0" smtClean="0"/>
          </a:p>
          <a:p>
            <a:endParaRPr lang="en-US" altLang="ko-KR" sz="1400" b="1" i="1" dirty="0"/>
          </a:p>
          <a:p>
            <a:endParaRPr lang="en-US" altLang="ko-KR" sz="1400" b="1" i="1" dirty="0" smtClean="0"/>
          </a:p>
          <a:p>
            <a:endParaRPr lang="en-US" altLang="ko-KR" sz="1400" b="1" i="1" dirty="0" smtClean="0"/>
          </a:p>
          <a:p>
            <a:endParaRPr lang="en-US" altLang="ko-KR" sz="1400" b="1" i="1" dirty="0"/>
          </a:p>
          <a:p>
            <a:r>
              <a:rPr lang="en-US" altLang="ko-KR" sz="1400" b="1" i="1" dirty="0" smtClean="0"/>
              <a:t>• </a:t>
            </a:r>
            <a:r>
              <a:rPr lang="ko-KR" altLang="en-US" sz="1400" b="1" i="1" dirty="0" smtClean="0"/>
              <a:t>함수의 </a:t>
            </a:r>
            <a:r>
              <a:rPr lang="ko-KR" altLang="en-US" sz="1400" b="1" i="1" dirty="0" err="1" smtClean="0"/>
              <a:t>리턴값으로</a:t>
            </a:r>
            <a:r>
              <a:rPr lang="ko-KR" altLang="en-US" sz="1400" b="1" i="1" dirty="0" smtClean="0"/>
              <a:t> 사용할 수 있다</a:t>
            </a:r>
            <a:endParaRPr lang="en-US" altLang="ko-KR" sz="1400" b="1" i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141" y="2197294"/>
            <a:ext cx="2794171" cy="6371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142" y="3500831"/>
            <a:ext cx="6107386" cy="4760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8142" y="4573950"/>
            <a:ext cx="2485412" cy="10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8402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• </a:t>
            </a:r>
            <a:r>
              <a:rPr lang="ko-KR" altLang="en-US" sz="1000" b="1" i="1" dirty="0" smtClean="0"/>
              <a:t>일급 객체</a:t>
            </a:r>
            <a:endParaRPr lang="en-US" altLang="ko-KR" sz="1000" b="1" i="1" dirty="0" smtClean="0"/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accent4"/>
                </a:solidFill>
              </a:rPr>
              <a:t>고차 함수</a:t>
            </a:r>
            <a:endParaRPr lang="en-US" altLang="ko-KR" sz="1000" b="1" i="1" dirty="0" smtClean="0">
              <a:solidFill>
                <a:schemeClr val="accent4"/>
              </a:solidFill>
            </a:endParaRPr>
          </a:p>
          <a:p>
            <a:r>
              <a:rPr lang="en-US" altLang="ko-KR" sz="1000" b="1" i="1" dirty="0" smtClean="0"/>
              <a:t>• </a:t>
            </a:r>
            <a:r>
              <a:rPr lang="ko-KR" altLang="en-US" sz="1000" b="1" i="1" dirty="0" smtClean="0"/>
              <a:t>실습</a:t>
            </a:r>
            <a:endParaRPr lang="en-US" altLang="ko-KR" sz="1000" b="1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30333" y="213755"/>
            <a:ext cx="343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Web / Higher-Order</a:t>
            </a:r>
            <a:r>
              <a:rPr lang="en-US" altLang="ko-KR" b="1" i="1" baseline="0" dirty="0" smtClean="0"/>
              <a:t> Function</a:t>
            </a:r>
            <a:endParaRPr lang="ko-KR" alt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06383" y="754083"/>
            <a:ext cx="6405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accent4"/>
                </a:solidFill>
              </a:rPr>
              <a:t>고차 함수</a:t>
            </a:r>
            <a:r>
              <a:rPr lang="en-US" altLang="ko-KR" sz="1600" b="1" i="1" dirty="0" smtClean="0">
                <a:solidFill>
                  <a:schemeClr val="accent4"/>
                </a:solidFill>
              </a:rPr>
              <a:t>(Higher-Order Function)</a:t>
            </a:r>
          </a:p>
          <a:p>
            <a:r>
              <a:rPr lang="en-US" altLang="ko-KR" sz="1400" b="1" i="1" dirty="0" smtClean="0"/>
              <a:t>: </a:t>
            </a:r>
            <a:r>
              <a:rPr lang="ko-KR" altLang="en-US" sz="1400" b="1" i="1" dirty="0" smtClean="0"/>
              <a:t>함수를 인자</a:t>
            </a:r>
            <a:r>
              <a:rPr lang="en-US" altLang="ko-KR" sz="1400" b="1" i="1" dirty="0" smtClean="0"/>
              <a:t>(argument)</a:t>
            </a:r>
            <a:r>
              <a:rPr lang="ko-KR" altLang="en-US" sz="1400" b="1" i="1" dirty="0" smtClean="0"/>
              <a:t>로 받거나</a:t>
            </a:r>
            <a:r>
              <a:rPr lang="en-US" altLang="ko-KR" sz="1400" b="1" i="1" dirty="0" smtClean="0"/>
              <a:t>, </a:t>
            </a:r>
            <a:r>
              <a:rPr lang="ko-KR" altLang="en-US" sz="1400" b="1" i="1" dirty="0" smtClean="0"/>
              <a:t>함수를 반환하는 방식으로 동작하는 함수</a:t>
            </a:r>
            <a:endParaRPr lang="en-US" altLang="ko-KR" sz="1400" b="1" i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105" y="1479077"/>
            <a:ext cx="5179420" cy="41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8402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• </a:t>
            </a:r>
            <a:r>
              <a:rPr lang="ko-KR" altLang="en-US" sz="1000" b="1" i="1" dirty="0" smtClean="0"/>
              <a:t>일급 객체</a:t>
            </a:r>
            <a:endParaRPr lang="en-US" altLang="ko-KR" sz="1000" b="1" i="1" dirty="0" smtClean="0"/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accent4"/>
                </a:solidFill>
              </a:rPr>
              <a:t>고차 함수</a:t>
            </a:r>
            <a:endParaRPr lang="en-US" altLang="ko-KR" sz="1000" b="1" i="1" dirty="0" smtClean="0">
              <a:solidFill>
                <a:schemeClr val="accent4"/>
              </a:solidFill>
            </a:endParaRPr>
          </a:p>
          <a:p>
            <a:r>
              <a:rPr lang="en-US" altLang="ko-KR" sz="1000" b="1" i="1" dirty="0" smtClean="0"/>
              <a:t>• </a:t>
            </a:r>
            <a:r>
              <a:rPr lang="ko-KR" altLang="en-US" sz="1000" b="1" i="1" dirty="0" smtClean="0"/>
              <a:t>실습</a:t>
            </a:r>
            <a:endParaRPr lang="en-US" altLang="ko-KR" sz="1000" b="1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30333" y="213755"/>
            <a:ext cx="343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Web / Higher-Order</a:t>
            </a:r>
            <a:r>
              <a:rPr lang="en-US" altLang="ko-KR" b="1" i="1" baseline="0" dirty="0" smtClean="0"/>
              <a:t> Function</a:t>
            </a:r>
            <a:endParaRPr lang="ko-KR" altLang="en-US" b="1" i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52" y="1585955"/>
            <a:ext cx="5179420" cy="4132014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6572586" y="3196953"/>
            <a:ext cx="1145970" cy="767033"/>
            <a:chOff x="8209021" y="5076163"/>
            <a:chExt cx="1145970" cy="767033"/>
          </a:xfrm>
        </p:grpSpPr>
        <p:sp>
          <p:nvSpPr>
            <p:cNvPr id="7" name="직사각형 6"/>
            <p:cNvSpPr/>
            <p:nvPr/>
          </p:nvSpPr>
          <p:spPr>
            <a:xfrm>
              <a:off x="8387151" y="5077300"/>
              <a:ext cx="789710" cy="7658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09021" y="5076163"/>
              <a:ext cx="178130" cy="3449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09021" y="5498275"/>
              <a:ext cx="178130" cy="3449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5400000">
              <a:off x="8205174" y="5203482"/>
              <a:ext cx="194730" cy="86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5400000">
              <a:off x="8200721" y="5627687"/>
              <a:ext cx="194730" cy="86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76861" y="5297607"/>
              <a:ext cx="178130" cy="3449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5400000">
              <a:off x="9168561" y="5427019"/>
              <a:ext cx="194730" cy="86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65281" y="5208457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 dirty="0" smtClean="0">
                  <a:solidFill>
                    <a:schemeClr val="bg1"/>
                  </a:solidFill>
                </a:rPr>
                <a:t>?</a:t>
              </a:r>
              <a:endParaRPr lang="ko-KR" altLang="en-US" sz="28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8605347" y="2127644"/>
            <a:ext cx="1968051" cy="1504798"/>
          </a:xfrm>
          <a:prstGeom prst="rect">
            <a:avLst/>
          </a:prstGeom>
          <a:solidFill>
            <a:srgbClr val="BE7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55038" y="2125409"/>
            <a:ext cx="350308" cy="435489"/>
          </a:xfrm>
          <a:prstGeom prst="rect">
            <a:avLst/>
          </a:prstGeom>
          <a:solidFill>
            <a:srgbClr val="961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5400000">
            <a:off x="8329504" y="2252182"/>
            <a:ext cx="209594" cy="16440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568086" y="2560898"/>
            <a:ext cx="350309" cy="678319"/>
          </a:xfrm>
          <a:prstGeom prst="rect">
            <a:avLst/>
          </a:prstGeom>
          <a:solidFill>
            <a:srgbClr val="961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5400000">
            <a:off x="10598351" y="2834960"/>
            <a:ext cx="289777" cy="14165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261602" y="2656722"/>
            <a:ext cx="350308" cy="435489"/>
          </a:xfrm>
          <a:prstGeom prst="rect">
            <a:avLst/>
          </a:prstGeom>
          <a:solidFill>
            <a:srgbClr val="961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rot="5400000">
            <a:off x="8336069" y="2783494"/>
            <a:ext cx="209594" cy="16440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258320" y="3196953"/>
            <a:ext cx="350308" cy="435489"/>
          </a:xfrm>
          <a:prstGeom prst="rect">
            <a:avLst/>
          </a:prstGeom>
          <a:solidFill>
            <a:srgbClr val="961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5400000">
            <a:off x="8332786" y="3323726"/>
            <a:ext cx="209594" cy="16440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602595" y="2145009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/>
              <a:t>value1</a:t>
            </a:r>
            <a:endParaRPr lang="ko-KR" altLang="en-US" b="1" i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553912" y="2133323"/>
            <a:ext cx="1001279" cy="39393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606678" y="2678281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/>
              <a:t>value2</a:t>
            </a:r>
            <a:endParaRPr lang="ko-KR" altLang="en-US" b="1" i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557995" y="2666595"/>
            <a:ext cx="1001279" cy="39393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9100697" y="2516540"/>
            <a:ext cx="1145970" cy="767033"/>
            <a:chOff x="8209021" y="5076163"/>
            <a:chExt cx="1145970" cy="767033"/>
          </a:xfrm>
        </p:grpSpPr>
        <p:sp>
          <p:nvSpPr>
            <p:cNvPr id="38" name="직사각형 37"/>
            <p:cNvSpPr/>
            <p:nvPr/>
          </p:nvSpPr>
          <p:spPr>
            <a:xfrm>
              <a:off x="8387151" y="5077300"/>
              <a:ext cx="789710" cy="7658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209021" y="5076163"/>
              <a:ext cx="178130" cy="3449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09021" y="5498275"/>
              <a:ext cx="178130" cy="3449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 rot="5400000">
              <a:off x="8205174" y="5203482"/>
              <a:ext cx="194730" cy="86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 rot="5400000">
              <a:off x="8200721" y="5627687"/>
              <a:ext cx="194730" cy="86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176861" y="5297607"/>
              <a:ext cx="178130" cy="3449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 rot="5400000">
              <a:off x="9168561" y="5427019"/>
              <a:ext cx="194730" cy="86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65281" y="5208457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 dirty="0" smtClean="0">
                  <a:solidFill>
                    <a:schemeClr val="bg1"/>
                  </a:solidFill>
                </a:rPr>
                <a:t>?</a:t>
              </a:r>
              <a:endParaRPr lang="ko-KR" altLang="en-US" sz="28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8607146" y="2300899"/>
            <a:ext cx="186015" cy="86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614487" y="2842400"/>
            <a:ext cx="175553" cy="96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76238" y="2637192"/>
            <a:ext cx="225425" cy="98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878508" y="3074074"/>
            <a:ext cx="223151" cy="104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rot="5400000">
            <a:off x="8616333" y="2467191"/>
            <a:ext cx="434173" cy="101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5400000">
            <a:off x="8666560" y="2963556"/>
            <a:ext cx="336297" cy="93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246667" y="2869604"/>
            <a:ext cx="321417" cy="100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434789" y="4210337"/>
            <a:ext cx="2265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출처</a:t>
            </a:r>
            <a:r>
              <a:rPr lang="en-US" altLang="ko-KR" sz="1000" b="1" dirty="0" smtClean="0"/>
              <a:t>] </a:t>
            </a:r>
            <a:r>
              <a:rPr lang="ko-KR" altLang="en-US" sz="1000" b="1" dirty="0">
                <a:hlinkClick r:id="rId5"/>
              </a:rPr>
              <a:t>함수형 프로그래밍이 뭔가요</a:t>
            </a:r>
            <a:r>
              <a:rPr lang="en-US" altLang="ko-KR" sz="1000" b="1" dirty="0" smtClean="0">
                <a:hlinkClick r:id="rId5"/>
              </a:rPr>
              <a:t>?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9149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8402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• </a:t>
            </a:r>
            <a:r>
              <a:rPr lang="ko-KR" altLang="en-US" sz="1000" b="1" i="1" dirty="0" smtClean="0"/>
              <a:t>일급 객체</a:t>
            </a:r>
            <a:endParaRPr lang="en-US" altLang="ko-KR" sz="1000" b="1" i="1" dirty="0" smtClean="0"/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accent4"/>
                </a:solidFill>
              </a:rPr>
              <a:t>고차 함수</a:t>
            </a:r>
            <a:endParaRPr lang="en-US" altLang="ko-KR" sz="1000" b="1" i="1" dirty="0" smtClean="0">
              <a:solidFill>
                <a:schemeClr val="accent4"/>
              </a:solidFill>
            </a:endParaRPr>
          </a:p>
          <a:p>
            <a:r>
              <a:rPr lang="en-US" altLang="ko-KR" sz="1000" b="1" i="1" dirty="0" smtClean="0"/>
              <a:t>• </a:t>
            </a:r>
            <a:r>
              <a:rPr lang="ko-KR" altLang="en-US" sz="1000" b="1" i="1" dirty="0" smtClean="0"/>
              <a:t>실습</a:t>
            </a:r>
            <a:endParaRPr lang="en-US" altLang="ko-KR" sz="1000" b="1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30333" y="213755"/>
            <a:ext cx="343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Web / Higher-Order</a:t>
            </a:r>
            <a:r>
              <a:rPr lang="en-US" altLang="ko-KR" b="1" i="1" baseline="0" dirty="0" smtClean="0"/>
              <a:t> Function</a:t>
            </a:r>
            <a:endParaRPr lang="ko-KR" altLang="en-US" b="1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963" y="1450956"/>
            <a:ext cx="5254359" cy="4308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4762" y="2243584"/>
            <a:ext cx="4386717" cy="27233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2514" y="5779295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test.html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6680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8402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• </a:t>
            </a:r>
            <a:r>
              <a:rPr lang="ko-KR" altLang="en-US" sz="1000" b="1" i="1" dirty="0" smtClean="0"/>
              <a:t>일급 객체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</a:t>
            </a:r>
            <a:r>
              <a:rPr lang="ko-KR" altLang="en-US" sz="1000" b="1" i="1" dirty="0" smtClean="0"/>
              <a:t>고차 함수</a:t>
            </a:r>
            <a:endParaRPr lang="en-US" altLang="ko-KR" sz="1000" b="1" i="1" dirty="0" smtClean="0"/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accent4"/>
                </a:solidFill>
              </a:rPr>
              <a:t>실습</a:t>
            </a:r>
            <a:endParaRPr lang="en-US" altLang="ko-KR" sz="1000" b="1" i="1" dirty="0" smtClean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0333" y="213755"/>
            <a:ext cx="343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Web / Higher-Order</a:t>
            </a:r>
            <a:r>
              <a:rPr lang="en-US" altLang="ko-KR" b="1" i="1" baseline="0" dirty="0" smtClean="0"/>
              <a:t> Function</a:t>
            </a:r>
            <a:endParaRPr lang="ko-KR" alt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23255" y="969527"/>
            <a:ext cx="5040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accent4"/>
                </a:solidFill>
              </a:rPr>
              <a:t>Array.prototype.map</a:t>
            </a:r>
            <a:r>
              <a:rPr lang="en-US" altLang="ko-KR" sz="1600" b="1" i="1" dirty="0" smtClean="0">
                <a:solidFill>
                  <a:schemeClr val="accent4"/>
                </a:solidFill>
              </a:rPr>
              <a:t>()</a:t>
            </a:r>
          </a:p>
          <a:p>
            <a:r>
              <a:rPr lang="en-US" altLang="ko-KR" sz="1400" b="1" i="1" dirty="0" smtClean="0"/>
              <a:t>: </a:t>
            </a:r>
            <a:r>
              <a:rPr lang="ko-KR" altLang="en-US" sz="1400" b="1" i="1" dirty="0" smtClean="0"/>
              <a:t>입력으로 들어온 배열 내 모든 </a:t>
            </a:r>
            <a:r>
              <a:rPr lang="ko-KR" altLang="en-US" sz="1400" b="1" i="1" dirty="0" err="1" smtClean="0"/>
              <a:t>엘리먼트를</a:t>
            </a:r>
            <a:r>
              <a:rPr lang="ko-KR" altLang="en-US" sz="1400" b="1" i="1" dirty="0" smtClean="0"/>
              <a:t> 인자로 제공받는</a:t>
            </a:r>
            <a:endParaRPr lang="en-US" altLang="ko-KR" sz="1400" b="1" i="1" dirty="0" smtClean="0"/>
          </a:p>
          <a:p>
            <a:r>
              <a:rPr lang="ko-KR" altLang="en-US" sz="1400" b="1" i="1" dirty="0" err="1" smtClean="0"/>
              <a:t>콜백</a:t>
            </a:r>
            <a:r>
              <a:rPr lang="ko-KR" altLang="en-US" sz="1400" b="1" i="1" dirty="0" smtClean="0"/>
              <a:t> 함수를 호출함으로써 새로운 배열을 생성</a:t>
            </a:r>
            <a:endParaRPr lang="en-US" altLang="ko-KR" sz="1400" b="1" i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837" y="2638186"/>
            <a:ext cx="3417885" cy="21644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222" y="2877290"/>
            <a:ext cx="3713509" cy="168623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148803" y="1031082"/>
            <a:ext cx="4233694" cy="1073768"/>
            <a:chOff x="7148803" y="1031082"/>
            <a:chExt cx="4233694" cy="107376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7556" y="1383743"/>
              <a:ext cx="4114941" cy="72110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148803" y="1031082"/>
              <a:ext cx="1401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i="1" dirty="0" smtClean="0"/>
                <a:t>+) </a:t>
              </a:r>
              <a:r>
                <a:rPr lang="ko-KR" altLang="en-US" sz="1400" b="1" i="1" dirty="0" smtClean="0"/>
                <a:t>화살표 함수</a:t>
              </a:r>
              <a:endParaRPr lang="ko-KR" altLang="en-US" sz="1400" b="1" i="1" dirty="0"/>
            </a:p>
          </p:txBody>
        </p:sp>
      </p:grpSp>
      <p:pic>
        <p:nvPicPr>
          <p:cNvPr id="11" name="Picture 2" descr="Arrow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127" y="3351295"/>
            <a:ext cx="650689" cy="65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23255" y="5701849"/>
            <a:ext cx="801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출처</a:t>
            </a:r>
            <a:r>
              <a:rPr lang="en-US" altLang="ko-KR" sz="1000" b="1" dirty="0" smtClean="0"/>
              <a:t>] </a:t>
            </a:r>
            <a:r>
              <a:rPr lang="ko-KR" altLang="en-US" sz="1000" b="1" dirty="0">
                <a:hlinkClick r:id="rId8"/>
              </a:rPr>
              <a:t>자바스크립트 개발자라면 알아야 할 </a:t>
            </a:r>
            <a:r>
              <a:rPr lang="en-US" altLang="ko-KR" sz="1000" b="1" dirty="0">
                <a:hlinkClick r:id="rId8"/>
              </a:rPr>
              <a:t>33</a:t>
            </a:r>
            <a:r>
              <a:rPr lang="ko-KR" altLang="en-US" sz="1000" b="1" dirty="0">
                <a:hlinkClick r:id="rId8"/>
              </a:rPr>
              <a:t>가지 개념 </a:t>
            </a:r>
            <a:r>
              <a:rPr lang="en-US" altLang="ko-KR" sz="1000" b="1" dirty="0">
                <a:hlinkClick r:id="rId8"/>
              </a:rPr>
              <a:t>#22 </a:t>
            </a:r>
            <a:r>
              <a:rPr lang="ko-KR" altLang="en-US" sz="1000" b="1" dirty="0">
                <a:hlinkClick r:id="rId8"/>
              </a:rPr>
              <a:t>자바스크립트 </a:t>
            </a:r>
            <a:r>
              <a:rPr lang="en-US" altLang="ko-KR" sz="1000" b="1" dirty="0">
                <a:hlinkClick r:id="rId8"/>
              </a:rPr>
              <a:t>: </a:t>
            </a:r>
            <a:r>
              <a:rPr lang="ko-KR" altLang="en-US" sz="1000" b="1" dirty="0">
                <a:hlinkClick r:id="rId8"/>
              </a:rPr>
              <a:t>자바스크립트 고차 함수</a:t>
            </a:r>
            <a:r>
              <a:rPr lang="en-US" altLang="ko-KR" sz="1000" b="1" dirty="0">
                <a:hlinkClick r:id="rId8"/>
              </a:rPr>
              <a:t>(Higher-Order Function) </a:t>
            </a:r>
            <a:r>
              <a:rPr lang="ko-KR" altLang="en-US" sz="1000" b="1" dirty="0" smtClean="0">
                <a:hlinkClick r:id="rId8"/>
              </a:rPr>
              <a:t>이해하기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206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8402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• </a:t>
            </a:r>
            <a:r>
              <a:rPr lang="ko-KR" altLang="en-US" sz="1000" b="1" i="1" dirty="0" smtClean="0"/>
              <a:t>일급 객체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</a:t>
            </a:r>
            <a:r>
              <a:rPr lang="ko-KR" altLang="en-US" sz="1000" b="1" i="1" dirty="0" smtClean="0"/>
              <a:t>고차 함수</a:t>
            </a:r>
            <a:endParaRPr lang="en-US" altLang="ko-KR" sz="1000" b="1" i="1" dirty="0" smtClean="0"/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accent4"/>
                </a:solidFill>
              </a:rPr>
              <a:t>실습</a:t>
            </a:r>
            <a:endParaRPr lang="en-US" altLang="ko-KR" sz="1000" b="1" i="1" dirty="0" smtClean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0333" y="213755"/>
            <a:ext cx="343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Web / Higher-Order</a:t>
            </a:r>
            <a:r>
              <a:rPr lang="en-US" altLang="ko-KR" b="1" i="1" baseline="0" dirty="0" smtClean="0"/>
              <a:t> Function</a:t>
            </a:r>
            <a:endParaRPr lang="ko-KR" alt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23255" y="969527"/>
            <a:ext cx="70230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accent4"/>
                </a:solidFill>
              </a:rPr>
              <a:t>Array.prototype.filter</a:t>
            </a:r>
            <a:r>
              <a:rPr lang="en-US" altLang="ko-KR" sz="1600" b="1" i="1" dirty="0" smtClean="0">
                <a:solidFill>
                  <a:schemeClr val="accent4"/>
                </a:solidFill>
              </a:rPr>
              <a:t>()</a:t>
            </a:r>
          </a:p>
          <a:p>
            <a:r>
              <a:rPr lang="en-US" altLang="ko-KR" sz="1400" b="1" i="1" dirty="0" smtClean="0"/>
              <a:t>: </a:t>
            </a:r>
            <a:r>
              <a:rPr lang="ko-KR" altLang="en-US" sz="1400" b="1" i="1" err="1" smtClean="0"/>
              <a:t>콜백</a:t>
            </a:r>
            <a:r>
              <a:rPr lang="ko-KR" altLang="en-US" sz="1400" b="1" i="1" smtClean="0"/>
              <a:t> </a:t>
            </a:r>
            <a:r>
              <a:rPr lang="ko-KR" altLang="en-US" sz="1400" b="1" i="1" smtClean="0"/>
              <a:t>함수로 전달받은 조건에 부합하는</a:t>
            </a:r>
            <a:r>
              <a:rPr lang="ko-KR" altLang="en-US" sz="1400" b="1" i="1" smtClean="0"/>
              <a:t> </a:t>
            </a:r>
            <a:r>
              <a:rPr lang="ko-KR" altLang="en-US" sz="1400" b="1" i="1" dirty="0" smtClean="0"/>
              <a:t>모든 </a:t>
            </a:r>
            <a:r>
              <a:rPr lang="ko-KR" altLang="en-US" sz="1400" b="1" i="1" dirty="0" err="1" smtClean="0"/>
              <a:t>엘리먼트를</a:t>
            </a:r>
            <a:r>
              <a:rPr lang="ko-KR" altLang="en-US" sz="1400" b="1" i="1" dirty="0" smtClean="0"/>
              <a:t> 가진 새로운 배열을 생성</a:t>
            </a:r>
            <a:endParaRPr lang="en-US" altLang="ko-KR" sz="1400" b="1" i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13" y="1999031"/>
            <a:ext cx="3509878" cy="3433930"/>
          </a:xfrm>
          <a:prstGeom prst="rect">
            <a:avLst/>
          </a:prstGeom>
        </p:spPr>
      </p:pic>
      <p:pic>
        <p:nvPicPr>
          <p:cNvPr id="1026" name="Picture 2" descr="Arrow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41" y="3351295"/>
            <a:ext cx="650689" cy="65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680" y="2335824"/>
            <a:ext cx="5045781" cy="22955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3255" y="5701849"/>
            <a:ext cx="801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출처</a:t>
            </a:r>
            <a:r>
              <a:rPr lang="en-US" altLang="ko-KR" sz="1000" b="1" dirty="0" smtClean="0"/>
              <a:t>] </a:t>
            </a:r>
            <a:r>
              <a:rPr lang="ko-KR" altLang="en-US" sz="1000" b="1" dirty="0">
                <a:hlinkClick r:id="rId7"/>
              </a:rPr>
              <a:t>자바스크립트 개발자라면 알아야 할 </a:t>
            </a:r>
            <a:r>
              <a:rPr lang="en-US" altLang="ko-KR" sz="1000" b="1" dirty="0">
                <a:hlinkClick r:id="rId7"/>
              </a:rPr>
              <a:t>33</a:t>
            </a:r>
            <a:r>
              <a:rPr lang="ko-KR" altLang="en-US" sz="1000" b="1" dirty="0">
                <a:hlinkClick r:id="rId7"/>
              </a:rPr>
              <a:t>가지 개념 </a:t>
            </a:r>
            <a:r>
              <a:rPr lang="en-US" altLang="ko-KR" sz="1000" b="1" dirty="0">
                <a:hlinkClick r:id="rId7"/>
              </a:rPr>
              <a:t>#22 </a:t>
            </a:r>
            <a:r>
              <a:rPr lang="ko-KR" altLang="en-US" sz="1000" b="1" dirty="0">
                <a:hlinkClick r:id="rId7"/>
              </a:rPr>
              <a:t>자바스크립트 </a:t>
            </a:r>
            <a:r>
              <a:rPr lang="en-US" altLang="ko-KR" sz="1000" b="1" dirty="0">
                <a:hlinkClick r:id="rId7"/>
              </a:rPr>
              <a:t>: </a:t>
            </a:r>
            <a:r>
              <a:rPr lang="ko-KR" altLang="en-US" sz="1000" b="1" dirty="0">
                <a:hlinkClick r:id="rId7"/>
              </a:rPr>
              <a:t>자바스크립트 고차 함수</a:t>
            </a:r>
            <a:r>
              <a:rPr lang="en-US" altLang="ko-KR" sz="1000" b="1" dirty="0">
                <a:hlinkClick r:id="rId7"/>
              </a:rPr>
              <a:t>(Higher-Order Function) </a:t>
            </a:r>
            <a:r>
              <a:rPr lang="ko-KR" altLang="en-US" sz="1000" b="1" dirty="0" smtClean="0">
                <a:hlinkClick r:id="rId7"/>
              </a:rPr>
              <a:t>이해하기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554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8402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• </a:t>
            </a:r>
            <a:r>
              <a:rPr lang="ko-KR" altLang="en-US" sz="1000" b="1" i="1" dirty="0" smtClean="0"/>
              <a:t>일급 객체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</a:t>
            </a:r>
            <a:r>
              <a:rPr lang="ko-KR" altLang="en-US" sz="1000" b="1" i="1" dirty="0" smtClean="0"/>
              <a:t>고차 함수</a:t>
            </a:r>
            <a:endParaRPr lang="en-US" altLang="ko-KR" sz="1000" b="1" i="1" dirty="0" smtClean="0"/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accent4"/>
                </a:solidFill>
              </a:rPr>
              <a:t>실습</a:t>
            </a:r>
            <a:endParaRPr lang="en-US" altLang="ko-KR" sz="1000" b="1" i="1" dirty="0" smtClean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0333" y="213755"/>
            <a:ext cx="343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Web / Higher-Order</a:t>
            </a:r>
            <a:r>
              <a:rPr lang="en-US" altLang="ko-KR" b="1" i="1" baseline="0" dirty="0" smtClean="0"/>
              <a:t> Function</a:t>
            </a:r>
            <a:endParaRPr lang="ko-KR" alt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23255" y="969527"/>
            <a:ext cx="74286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accent4"/>
                </a:solidFill>
              </a:rPr>
              <a:t>Array.prototype.reduce</a:t>
            </a:r>
            <a:r>
              <a:rPr lang="en-US" altLang="ko-KR" sz="1600" b="1" i="1" dirty="0" smtClean="0">
                <a:solidFill>
                  <a:schemeClr val="accent4"/>
                </a:solidFill>
              </a:rPr>
              <a:t>()</a:t>
            </a:r>
          </a:p>
          <a:p>
            <a:r>
              <a:rPr lang="en-US" altLang="ko-KR" sz="1400" b="1" i="1" dirty="0" smtClean="0"/>
              <a:t>: </a:t>
            </a:r>
            <a:r>
              <a:rPr lang="ko-KR" altLang="en-US" sz="1400" b="1" i="1" dirty="0" smtClean="0"/>
              <a:t>함수를 호출하는 배열의 각각의 멤버에 대해 </a:t>
            </a:r>
            <a:r>
              <a:rPr lang="ko-KR" altLang="en-US" sz="1400" b="1" i="1" dirty="0" err="1" smtClean="0"/>
              <a:t>콜백함수를</a:t>
            </a:r>
            <a:r>
              <a:rPr lang="ko-KR" altLang="en-US" sz="1400" b="1" i="1" dirty="0" smtClean="0"/>
              <a:t> 실행하고</a:t>
            </a:r>
            <a:r>
              <a:rPr lang="en-US" altLang="ko-KR" sz="1400" b="1" i="1" dirty="0" smtClean="0"/>
              <a:t>, </a:t>
            </a:r>
            <a:r>
              <a:rPr lang="ko-KR" altLang="en-US" sz="1400" b="1" i="1" dirty="0" smtClean="0"/>
              <a:t>하나의 결과값만 리턴</a:t>
            </a:r>
            <a:endParaRPr lang="en-US" altLang="ko-KR" sz="1400" b="1" i="1" dirty="0"/>
          </a:p>
        </p:txBody>
      </p:sp>
      <p:pic>
        <p:nvPicPr>
          <p:cNvPr id="1026" name="Picture 2" descr="Arrow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01" y="2918267"/>
            <a:ext cx="650689" cy="65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469" y="2223985"/>
            <a:ext cx="3468914" cy="20033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6043" y="2443584"/>
            <a:ext cx="5469296" cy="1570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3255" y="5701849"/>
            <a:ext cx="801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출처</a:t>
            </a:r>
            <a:r>
              <a:rPr lang="en-US" altLang="ko-KR" sz="1000" b="1" dirty="0" smtClean="0"/>
              <a:t>] </a:t>
            </a:r>
            <a:r>
              <a:rPr lang="ko-KR" altLang="en-US" sz="1000" b="1" dirty="0">
                <a:hlinkClick r:id="rId7"/>
              </a:rPr>
              <a:t>자바스크립트 개발자라면 알아야 할 </a:t>
            </a:r>
            <a:r>
              <a:rPr lang="en-US" altLang="ko-KR" sz="1000" b="1" dirty="0">
                <a:hlinkClick r:id="rId7"/>
              </a:rPr>
              <a:t>33</a:t>
            </a:r>
            <a:r>
              <a:rPr lang="ko-KR" altLang="en-US" sz="1000" b="1" dirty="0">
                <a:hlinkClick r:id="rId7"/>
              </a:rPr>
              <a:t>가지 개념 </a:t>
            </a:r>
            <a:r>
              <a:rPr lang="en-US" altLang="ko-KR" sz="1000" b="1" dirty="0">
                <a:hlinkClick r:id="rId7"/>
              </a:rPr>
              <a:t>#22 </a:t>
            </a:r>
            <a:r>
              <a:rPr lang="ko-KR" altLang="en-US" sz="1000" b="1" dirty="0">
                <a:hlinkClick r:id="rId7"/>
              </a:rPr>
              <a:t>자바스크립트 </a:t>
            </a:r>
            <a:r>
              <a:rPr lang="en-US" altLang="ko-KR" sz="1000" b="1" dirty="0">
                <a:hlinkClick r:id="rId7"/>
              </a:rPr>
              <a:t>: </a:t>
            </a:r>
            <a:r>
              <a:rPr lang="ko-KR" altLang="en-US" sz="1000" b="1" dirty="0">
                <a:hlinkClick r:id="rId7"/>
              </a:rPr>
              <a:t>자바스크립트 고차 함수</a:t>
            </a:r>
            <a:r>
              <a:rPr lang="en-US" altLang="ko-KR" sz="1000" b="1" dirty="0">
                <a:hlinkClick r:id="rId7"/>
              </a:rPr>
              <a:t>(Higher-Order Function) </a:t>
            </a:r>
            <a:r>
              <a:rPr lang="ko-KR" altLang="en-US" sz="1000" b="1" dirty="0" smtClean="0">
                <a:hlinkClick r:id="rId7"/>
              </a:rPr>
              <a:t>이해하기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400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0333" y="771895"/>
            <a:ext cx="126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u="sng" dirty="0" smtClean="0">
                <a:solidFill>
                  <a:schemeClr val="accent4"/>
                </a:solidFill>
              </a:rPr>
              <a:t>Reference</a:t>
            </a:r>
            <a:endParaRPr lang="ko-KR" altLang="en-US" b="1" i="1" u="sng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333" y="1252955"/>
            <a:ext cx="909922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/>
              <a:t>• </a:t>
            </a:r>
            <a:r>
              <a:rPr lang="ko-KR" altLang="en-US" sz="1400" b="1" i="1" dirty="0" smtClean="0"/>
              <a:t>일급 객체</a:t>
            </a:r>
            <a:endParaRPr lang="en-US" altLang="ko-KR" sz="1400" b="1" i="1" dirty="0"/>
          </a:p>
          <a:p>
            <a:r>
              <a:rPr lang="en-US" altLang="ko-KR" sz="1200" b="1" dirty="0">
                <a:hlinkClick r:id="rId4"/>
              </a:rPr>
              <a:t>[JavaScript] </a:t>
            </a:r>
            <a:r>
              <a:rPr lang="ko-KR" altLang="en-US" sz="1200" b="1" dirty="0" err="1">
                <a:hlinkClick r:id="rId4"/>
              </a:rPr>
              <a:t>일급객체란</a:t>
            </a:r>
            <a:r>
              <a:rPr lang="ko-KR" altLang="en-US" sz="1200" b="1" dirty="0">
                <a:hlinkClick r:id="rId4"/>
              </a:rPr>
              <a:t> 무엇인가</a:t>
            </a:r>
            <a:r>
              <a:rPr lang="en-US" altLang="ko-KR" sz="1200" b="1" dirty="0" smtClean="0">
                <a:hlinkClick r:id="rId4"/>
              </a:rPr>
              <a:t>?</a:t>
            </a:r>
            <a:endParaRPr lang="en-US" altLang="ko-KR" sz="1200" b="1" dirty="0" smtClean="0">
              <a:hlinkClick r:id="rId5"/>
            </a:endParaRPr>
          </a:p>
          <a:p>
            <a:r>
              <a:rPr lang="ko-KR" altLang="en-US" sz="1200" b="1" dirty="0" smtClean="0">
                <a:hlinkClick r:id="rId5"/>
              </a:rPr>
              <a:t>자바스크립트 </a:t>
            </a:r>
            <a:r>
              <a:rPr lang="ko-KR" altLang="en-US" sz="1200" b="1" dirty="0">
                <a:hlinkClick r:id="rId5"/>
              </a:rPr>
              <a:t>개발자라면 알아야 할 </a:t>
            </a:r>
            <a:r>
              <a:rPr lang="en-US" altLang="ko-KR" sz="1200" b="1" dirty="0">
                <a:hlinkClick r:id="rId5"/>
              </a:rPr>
              <a:t>33</a:t>
            </a:r>
            <a:r>
              <a:rPr lang="ko-KR" altLang="en-US" sz="1200" b="1" dirty="0">
                <a:hlinkClick r:id="rId5"/>
              </a:rPr>
              <a:t>가지 개념 </a:t>
            </a:r>
            <a:r>
              <a:rPr lang="en-US" altLang="ko-KR" sz="1200" b="1" dirty="0">
                <a:hlinkClick r:id="rId5"/>
              </a:rPr>
              <a:t>#22 </a:t>
            </a:r>
            <a:r>
              <a:rPr lang="ko-KR" altLang="en-US" sz="1200" b="1" dirty="0">
                <a:hlinkClick r:id="rId5"/>
              </a:rPr>
              <a:t>자바스크립트 </a:t>
            </a:r>
            <a:r>
              <a:rPr lang="en-US" altLang="ko-KR" sz="1200" b="1" dirty="0">
                <a:hlinkClick r:id="rId5"/>
              </a:rPr>
              <a:t>: </a:t>
            </a:r>
            <a:r>
              <a:rPr lang="ko-KR" altLang="en-US" sz="1200" b="1" dirty="0">
                <a:hlinkClick r:id="rId5"/>
              </a:rPr>
              <a:t>자바스크립트 고차 함수</a:t>
            </a:r>
            <a:r>
              <a:rPr lang="en-US" altLang="ko-KR" sz="1200" b="1" dirty="0">
                <a:hlinkClick r:id="rId5"/>
              </a:rPr>
              <a:t>(Higher-Order Function) </a:t>
            </a:r>
            <a:r>
              <a:rPr lang="ko-KR" altLang="en-US" sz="1200" b="1" dirty="0" smtClean="0">
                <a:hlinkClick r:id="rId5"/>
              </a:rPr>
              <a:t>이해하기</a:t>
            </a:r>
            <a:endParaRPr lang="en-US" altLang="ko-KR" sz="1200" b="1" i="1" dirty="0" smtClean="0"/>
          </a:p>
          <a:p>
            <a:endParaRPr lang="en-US" altLang="ko-KR" sz="1400" b="1" i="1" dirty="0"/>
          </a:p>
          <a:p>
            <a:r>
              <a:rPr lang="en-US" altLang="ko-KR" sz="1400" b="1" i="1" dirty="0" smtClean="0"/>
              <a:t>• </a:t>
            </a:r>
            <a:r>
              <a:rPr lang="ko-KR" altLang="en-US" sz="1400" b="1" i="1" dirty="0" smtClean="0"/>
              <a:t>고차 함수</a:t>
            </a:r>
            <a:endParaRPr lang="en-US" altLang="ko-KR" sz="1400" b="1" i="1" dirty="0" smtClean="0"/>
          </a:p>
          <a:p>
            <a:r>
              <a:rPr lang="ko-KR" altLang="en-US" sz="1200" b="1" dirty="0">
                <a:hlinkClick r:id="rId6"/>
              </a:rPr>
              <a:t>함수형 프로그래밍이 뭔가요</a:t>
            </a:r>
            <a:r>
              <a:rPr lang="en-US" altLang="ko-KR" sz="1200" b="1" dirty="0" smtClean="0">
                <a:hlinkClick r:id="rId6"/>
              </a:rPr>
              <a:t>?</a:t>
            </a:r>
            <a:endParaRPr lang="en-US" altLang="ko-KR" sz="1200" b="1" i="1" dirty="0" smtClean="0"/>
          </a:p>
          <a:p>
            <a:r>
              <a:rPr lang="ko-KR" altLang="en-US" sz="1200" b="1" dirty="0">
                <a:hlinkClick r:id="rId7"/>
              </a:rPr>
              <a:t>연봉이 </a:t>
            </a:r>
            <a:r>
              <a:rPr lang="ko-KR" altLang="en-US" sz="1200" b="1" dirty="0" err="1">
                <a:hlinkClick r:id="rId7"/>
              </a:rPr>
              <a:t>떡상한다고</a:t>
            </a:r>
            <a:r>
              <a:rPr lang="en-US" altLang="ko-KR" sz="1200" b="1" dirty="0">
                <a:hlinkClick r:id="rId7"/>
              </a:rPr>
              <a:t>? </a:t>
            </a:r>
            <a:r>
              <a:rPr lang="ko-KR" altLang="en-US" sz="1200" b="1" dirty="0">
                <a:hlinkClick r:id="rId7"/>
              </a:rPr>
              <a:t>함수형 프로그래밍</a:t>
            </a:r>
            <a:r>
              <a:rPr lang="en-US" altLang="ko-KR" sz="1200" b="1" dirty="0">
                <a:hlinkClick r:id="rId7"/>
              </a:rPr>
              <a:t>! 10</a:t>
            </a:r>
            <a:r>
              <a:rPr lang="ko-KR" altLang="en-US" sz="1200" b="1" dirty="0">
                <a:hlinkClick r:id="rId7"/>
              </a:rPr>
              <a:t>분만에 이해하기</a:t>
            </a:r>
            <a:r>
              <a:rPr lang="en-US" altLang="ko-KR" sz="1200" b="1" dirty="0" smtClean="0">
                <a:hlinkClick r:id="rId7"/>
              </a:rPr>
              <a:t>.</a:t>
            </a:r>
            <a:endParaRPr lang="en-US" altLang="ko-KR" sz="1200" b="1" dirty="0" smtClean="0"/>
          </a:p>
          <a:p>
            <a:r>
              <a:rPr lang="ko-KR" altLang="en-US" sz="1200" b="1" dirty="0">
                <a:hlinkClick r:id="rId8"/>
              </a:rPr>
              <a:t>고차 함수</a:t>
            </a:r>
            <a:r>
              <a:rPr lang="en-US" altLang="ko-KR" sz="1200" b="1" dirty="0">
                <a:hlinkClick r:id="rId8"/>
              </a:rPr>
              <a:t>(Higher Order Function)</a:t>
            </a:r>
            <a:r>
              <a:rPr lang="ko-KR" altLang="en-US" sz="1200" b="1" dirty="0">
                <a:hlinkClick r:id="rId8"/>
              </a:rPr>
              <a:t>에 </a:t>
            </a:r>
            <a:r>
              <a:rPr lang="ko-KR" altLang="en-US" sz="1200" b="1" dirty="0" smtClean="0">
                <a:hlinkClick r:id="rId8"/>
              </a:rPr>
              <a:t>대하여</a:t>
            </a:r>
            <a:endParaRPr lang="en-US" altLang="ko-KR" sz="1200" b="1" dirty="0" smtClean="0"/>
          </a:p>
          <a:p>
            <a:r>
              <a:rPr lang="en-US" altLang="ko-KR" sz="1200" b="1" dirty="0">
                <a:hlinkClick r:id="rId9"/>
              </a:rPr>
              <a:t>[JavaScript] </a:t>
            </a:r>
            <a:r>
              <a:rPr lang="ko-KR" altLang="en-US" sz="1200" b="1" dirty="0" err="1">
                <a:hlinkClick r:id="rId9"/>
              </a:rPr>
              <a:t>고차함수</a:t>
            </a:r>
            <a:r>
              <a:rPr lang="ko-KR" altLang="en-US" sz="1200" b="1" dirty="0">
                <a:hlinkClick r:id="rId9"/>
              </a:rPr>
              <a:t> </a:t>
            </a:r>
            <a:r>
              <a:rPr lang="en-US" altLang="ko-KR" sz="1200" b="1" dirty="0">
                <a:hlinkClick r:id="rId9"/>
              </a:rPr>
              <a:t>&amp; </a:t>
            </a:r>
            <a:r>
              <a:rPr lang="ko-KR" altLang="en-US" sz="1200" b="1" dirty="0">
                <a:hlinkClick r:id="rId9"/>
              </a:rPr>
              <a:t>배열 고차 </a:t>
            </a:r>
            <a:r>
              <a:rPr lang="ko-KR" altLang="en-US" sz="1200" b="1" dirty="0" smtClean="0">
                <a:hlinkClick r:id="rId9"/>
              </a:rPr>
              <a:t>함수</a:t>
            </a:r>
            <a:endParaRPr lang="en-US" altLang="ko-KR" sz="1200" b="1" dirty="0" smtClean="0"/>
          </a:p>
          <a:p>
            <a:r>
              <a:rPr lang="en-US" altLang="ko-KR" sz="1200" b="1" dirty="0">
                <a:hlinkClick r:id="rId10"/>
              </a:rPr>
              <a:t>[JavaScript] </a:t>
            </a:r>
            <a:r>
              <a:rPr lang="ko-KR" altLang="en-US" sz="1200" b="1" dirty="0">
                <a:hlinkClick r:id="rId10"/>
              </a:rPr>
              <a:t>고차 함수와 </a:t>
            </a:r>
            <a:r>
              <a:rPr lang="ko-KR" altLang="en-US" sz="1200" b="1" dirty="0" err="1">
                <a:hlinkClick r:id="rId10"/>
              </a:rPr>
              <a:t>콜백</a:t>
            </a:r>
            <a:r>
              <a:rPr lang="en-US" altLang="ko-KR" sz="1200" b="1" dirty="0">
                <a:hlinkClick r:id="rId10"/>
              </a:rPr>
              <a:t>(Callback) - </a:t>
            </a:r>
            <a:r>
              <a:rPr lang="ko-KR" altLang="en-US" sz="1200" b="1" dirty="0">
                <a:hlinkClick r:id="rId10"/>
              </a:rPr>
              <a:t>일급 객체란</a:t>
            </a:r>
            <a:r>
              <a:rPr lang="en-US" altLang="ko-KR" sz="1200" b="1" dirty="0">
                <a:hlinkClick r:id="rId10"/>
              </a:rPr>
              <a:t>? - </a:t>
            </a:r>
            <a:r>
              <a:rPr lang="ko-KR" altLang="en-US" sz="1200" b="1" dirty="0" err="1" smtClean="0">
                <a:hlinkClick r:id="rId10"/>
              </a:rPr>
              <a:t>하나몬</a:t>
            </a:r>
            <a:endParaRPr lang="en-US" altLang="ko-KR" sz="1200" b="1" dirty="0" smtClean="0">
              <a:hlinkClick r:id="rId5"/>
            </a:endParaRPr>
          </a:p>
          <a:p>
            <a:r>
              <a:rPr lang="ko-KR" altLang="en-US" sz="1200" b="1" dirty="0" smtClean="0">
                <a:hlinkClick r:id="rId5"/>
              </a:rPr>
              <a:t>자바스크립트 </a:t>
            </a:r>
            <a:r>
              <a:rPr lang="ko-KR" altLang="en-US" sz="1200" b="1" dirty="0">
                <a:hlinkClick r:id="rId5"/>
              </a:rPr>
              <a:t>개발자라면 알아야 할 </a:t>
            </a:r>
            <a:r>
              <a:rPr lang="en-US" altLang="ko-KR" sz="1200" b="1" dirty="0">
                <a:hlinkClick r:id="rId5"/>
              </a:rPr>
              <a:t>33</a:t>
            </a:r>
            <a:r>
              <a:rPr lang="ko-KR" altLang="en-US" sz="1200" b="1" dirty="0">
                <a:hlinkClick r:id="rId5"/>
              </a:rPr>
              <a:t>가지 개념 </a:t>
            </a:r>
            <a:r>
              <a:rPr lang="en-US" altLang="ko-KR" sz="1200" b="1" dirty="0">
                <a:hlinkClick r:id="rId5"/>
              </a:rPr>
              <a:t>#22 </a:t>
            </a:r>
            <a:r>
              <a:rPr lang="ko-KR" altLang="en-US" sz="1200" b="1" dirty="0">
                <a:hlinkClick r:id="rId5"/>
              </a:rPr>
              <a:t>자바스크립트 </a:t>
            </a:r>
            <a:r>
              <a:rPr lang="en-US" altLang="ko-KR" sz="1200" b="1" dirty="0">
                <a:hlinkClick r:id="rId5"/>
              </a:rPr>
              <a:t>: </a:t>
            </a:r>
            <a:r>
              <a:rPr lang="ko-KR" altLang="en-US" sz="1200" b="1" dirty="0">
                <a:hlinkClick r:id="rId5"/>
              </a:rPr>
              <a:t>자바스크립트 고차 함수</a:t>
            </a:r>
            <a:r>
              <a:rPr lang="en-US" altLang="ko-KR" sz="1200" b="1" dirty="0">
                <a:hlinkClick r:id="rId5"/>
              </a:rPr>
              <a:t>(Higher-Order Function) </a:t>
            </a:r>
            <a:r>
              <a:rPr lang="ko-KR" altLang="en-US" sz="1200" b="1" dirty="0" smtClean="0">
                <a:hlinkClick r:id="rId5"/>
              </a:rPr>
              <a:t>이해하기</a:t>
            </a:r>
            <a:endParaRPr lang="en-US" altLang="ko-KR" sz="1200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30333" y="213755"/>
            <a:ext cx="343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Web / Higher-Order</a:t>
            </a:r>
            <a:r>
              <a:rPr lang="en-US" altLang="ko-KR" b="1" i="1" baseline="0" dirty="0" smtClean="0"/>
              <a:t> Function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333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388</Words>
  <Application>Microsoft Office PowerPoint</Application>
  <PresentationFormat>와이드스크린</PresentationFormat>
  <Paragraphs>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김다빈</dc:creator>
  <cp:lastModifiedBy>김다빈</cp:lastModifiedBy>
  <cp:revision>302</cp:revision>
  <dcterms:created xsi:type="dcterms:W3CDTF">2024-04-11T09:59:39Z</dcterms:created>
  <dcterms:modified xsi:type="dcterms:W3CDTF">2024-04-29T01:49:30Z</dcterms:modified>
</cp:coreProperties>
</file>