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1" r:id="rId3"/>
    <p:sldId id="324" r:id="rId4"/>
    <p:sldId id="326" r:id="rId5"/>
    <p:sldId id="327" r:id="rId6"/>
    <p:sldId id="329" r:id="rId7"/>
    <p:sldId id="325" r:id="rId8"/>
    <p:sldId id="328" r:id="rId9"/>
    <p:sldId id="330" r:id="rId10"/>
    <p:sldId id="331" r:id="rId11"/>
    <p:sldId id="323" r:id="rId12"/>
    <p:sldId id="332" r:id="rId13"/>
    <p:sldId id="333" r:id="rId14"/>
    <p:sldId id="334" r:id="rId15"/>
    <p:sldId id="335" r:id="rId16"/>
    <p:sldId id="336" r:id="rId17"/>
    <p:sldId id="294" r:id="rId18"/>
    <p:sldId id="279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2" clrIdx="0">
    <p:extLst>
      <p:ext uri="{19B8F6BF-5375-455C-9EA6-DF929625EA0E}">
        <p15:presenceInfo xmlns:p15="http://schemas.microsoft.com/office/powerpoint/2012/main" userId="c50c475cef605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E5"/>
    <a:srgbClr val="D3B6F0"/>
    <a:srgbClr val="9ECB7F"/>
    <a:srgbClr val="85B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8D7731-8365-45F7-BA17-8181AF5D9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5CBAC-51D0-458F-B06C-B6A1580F9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2206-F45D-478D-BFB1-ABAEAD250DB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5C818B-A4E6-460E-910E-9B5D99FC6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1C46C-7BA5-4735-A518-110AD4CAF3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63389-471D-44CB-81A5-2A9EBF19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6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6DB36-32E5-4EBE-B730-D6CE078D50E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F24CF-57ED-420D-9CD6-4B1E9BB8D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5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C58C5-4D61-4269-A928-E48F4D9D1AF4}"/>
              </a:ext>
            </a:extLst>
          </p:cNvPr>
          <p:cNvSpPr/>
          <p:nvPr userDrawn="1"/>
        </p:nvSpPr>
        <p:spPr>
          <a:xfrm>
            <a:off x="-134815" y="352337"/>
            <a:ext cx="12414738" cy="427839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D4CCA-608D-4F1D-865D-AC1E6B9B604B}"/>
              </a:ext>
            </a:extLst>
          </p:cNvPr>
          <p:cNvSpPr txBox="1"/>
          <p:nvPr userDrawn="1"/>
        </p:nvSpPr>
        <p:spPr>
          <a:xfrm>
            <a:off x="56389" y="396978"/>
            <a:ext cx="613758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경성대학교 입시정보"/>
          <p:cNvPicPr>
            <a:picLocks noChangeAspect="1" noChangeArrowheads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3" y="6211068"/>
            <a:ext cx="522129" cy="5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 flipH="1">
            <a:off x="726829" y="352337"/>
            <a:ext cx="140675" cy="4278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A2D8-4452-4BB7-8C17-67DEB12B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6016A-8CFD-4F53-BA8D-77501223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658C1-610E-4463-8649-CE845B3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594BB-20E7-40FC-8184-680C164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6C305-6972-4D98-82D4-5AFBFA99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7B89E3-4EB7-4251-A5D3-8ADAF6E7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4BC2A-CB54-4C8A-A9F6-7DE53198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E57C9-C27F-4BCD-A005-152D75F6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ADCEC-3B9D-4EDC-A77A-75AEEF0D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30662-ADDD-4EF8-9722-E8EB92C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77F5-8934-434D-B524-D689413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3B811-91A5-40E2-A05A-DA42F7D0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C458-5C30-4C0A-A668-0FB48A4E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01599-9117-4F46-9EBB-3C951776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DBA77-0C36-435D-876E-64679087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07A2-66DB-43DC-9BF9-5D00FBC8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781A0-56DD-4237-A7CD-621A5595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07307-F8F0-4B56-AB8B-82D45E02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66861-2C8D-4988-B991-EE3BB770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72BE5-97AB-45AC-B3E7-4EC446A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5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C956-7712-4B2C-B620-5D6A0A85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494F-2A8E-4398-B621-8B8926A1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68687-0485-4A96-9449-B2135E48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C6769-B166-46B2-9E51-09CA8888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430CD-F944-4093-BD45-CF979B8E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8B212-ABBB-42E2-BAB8-5F5B4F4F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627AC-1F96-4679-949B-DF2F4CBE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22793-0336-4DD5-9224-B6D66688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DA6BD-B917-4F75-AC8B-E935B0EE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4CE5C-A69F-4B25-97D4-222CA2995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9ED45-79AD-43FD-B696-0F6CBF56C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6905AD-7D0A-422F-96DE-1D32E9F4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E3E3E4-71EC-4DF5-A8C8-93F5EF3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B94A0-4AA0-46E6-B438-99C2125F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A5463-FB67-400A-9266-309E473C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DBF3C-7108-4B51-B6FD-6E5BB33A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D74434-A0AE-4195-BE71-F4CD7FC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56102-FBF5-46AF-9E73-DE7ADDC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614BFC-2652-4DB6-888A-E1E507C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F192AD-95E7-4C21-B03E-404FD522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D89E0D-7BA4-424F-8297-532E935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546E3-0F2A-4629-916A-84691CFD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424C5-241D-424A-93A5-8F04A508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D6D34-2CC0-4C62-AC50-F8D82690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BB7B2-C959-4FCB-85EF-DF1252FA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0D0B3-E70C-4F86-B0B5-D1FAC46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89A03-138B-4C10-94A8-15AA1E1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3D7C-7F59-4C86-AE36-58255FBA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AC7EC4-771C-4C1F-8102-319B0130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5C64D-BF5B-421E-8179-14012DAE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18459-4865-44A9-A37C-0D5E9278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37383-F33F-4EF7-A1CD-E795991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EBDB0-0A2C-4FD6-9019-B16E6EB6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4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o.javascript.info/garbage-colle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ko.javascript.info/garbage-collec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f-lab.kr/insight/understanding-nodejs-memory-model-and-garbage-collection" TargetMode="External"/><Relationship Id="rId3" Type="http://schemas.openxmlformats.org/officeDocument/2006/relationships/hyperlink" Target="https://developer.mozilla.org/ko/docs/Web/JavaScript/Memory_Management" TargetMode="External"/><Relationship Id="rId7" Type="http://schemas.openxmlformats.org/officeDocument/2006/relationships/hyperlink" Target="https://www.geeksforgeeks.org/memory-management-in-javascript/" TargetMode="External"/><Relationship Id="rId12" Type="http://schemas.openxmlformats.org/officeDocument/2006/relationships/hyperlink" Target="https://www.youtube.com/watch?v=24f2-eJAeII" TargetMode="External"/><Relationship Id="rId2" Type="http://schemas.openxmlformats.org/officeDocument/2006/relationships/hyperlink" Target="https://velog.io/@jiseong/JS-Memory-Mode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CmQ_mvZpshM" TargetMode="External"/><Relationship Id="rId11" Type="http://schemas.openxmlformats.org/officeDocument/2006/relationships/hyperlink" Target="https://inpa.tistory.com/entry/LINUX-%F0%9F%93%9A-%EC%A0%95%EA%B7%9C%ED%91%9C%ED%98%84%EC%8B%9D-%EA%B3%BC-grep-%EB%AA%85%EB%A0%B9%EC%96%B4-%EC%A0%95%EB%B3%B5%ED%95%98%EA%B8%B0-%ED%8C%A8%ED%84%B4-%EA%B2%80%EC%83%89-%ED%99%95%EC%9E%A5%EB%B8%8C%EB%9E%98%ED%82%B7" TargetMode="External"/><Relationship Id="rId5" Type="http://schemas.openxmlformats.org/officeDocument/2006/relationships/hyperlink" Target="https://bongra.tistory.com/462" TargetMode="External"/><Relationship Id="rId10" Type="http://schemas.openxmlformats.org/officeDocument/2006/relationships/hyperlink" Target="https://ko.javascript.info/garbage-collection" TargetMode="External"/><Relationship Id="rId4" Type="http://schemas.openxmlformats.org/officeDocument/2006/relationships/hyperlink" Target="https://velog.io/@hustle-dev/JavaScript-%EB%A9%94%EB%AA%A8%EB%A6%AC-%EB%AA%A8%EB%8D%B8" TargetMode="External"/><Relationship Id="rId9" Type="http://schemas.openxmlformats.org/officeDocument/2006/relationships/hyperlink" Target="https://www.youtube.com/watch?v=Rp_-WJlXqH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Онлайн-заяка на обучение в Южной Корее в Kyungsung University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948" y="268041"/>
            <a:ext cx="1732143" cy="5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56E03-0432-46A4-9CD8-E744D72A090F}"/>
              </a:ext>
            </a:extLst>
          </p:cNvPr>
          <p:cNvSpPr txBox="1"/>
          <p:nvPr/>
        </p:nvSpPr>
        <p:spPr>
          <a:xfrm>
            <a:off x="2496008" y="2520568"/>
            <a:ext cx="71999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Javascript</a:t>
            </a:r>
            <a:r>
              <a:rPr lang="en-US" altLang="ko-KR" sz="4400" b="1" i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Memory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9F6D-286D-418C-816C-38912A4F3078}"/>
              </a:ext>
            </a:extLst>
          </p:cNvPr>
          <p:cNvSpPr txBox="1"/>
          <p:nvPr/>
        </p:nvSpPr>
        <p:spPr>
          <a:xfrm>
            <a:off x="6432946" y="3867721"/>
            <a:ext cx="3833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소프트웨어학과 </a:t>
            </a:r>
            <a:r>
              <a:rPr lang="en-US" altLang="ko-KR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학년 </a:t>
            </a:r>
            <a:r>
              <a:rPr lang="en-US" altLang="ko-KR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2022564004 </a:t>
            </a:r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김다빈</a:t>
            </a:r>
            <a:endParaRPr lang="en-US" altLang="ko-KR" sz="15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45111" y="3241103"/>
            <a:ext cx="8581293" cy="422978"/>
            <a:chOff x="1745111" y="3241103"/>
            <a:chExt cx="8581293" cy="42297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6B3366-97B4-4E69-B3D0-533196D81AB3}"/>
                </a:ext>
              </a:extLst>
            </p:cNvPr>
            <p:cNvSpPr/>
            <p:nvPr/>
          </p:nvSpPr>
          <p:spPr>
            <a:xfrm>
              <a:off x="1887415" y="3452445"/>
              <a:ext cx="8348134" cy="1301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200000">
              <a:off x="10144696" y="3288291"/>
              <a:ext cx="181708" cy="375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200000">
              <a:off x="1745111" y="3241103"/>
              <a:ext cx="181708" cy="375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4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507413" y="2033951"/>
            <a:ext cx="1987062" cy="3716215"/>
            <a:chOff x="7455876" y="1652954"/>
            <a:chExt cx="1987062" cy="3716215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7467600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9442938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455876" y="5345721"/>
              <a:ext cx="197533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863860" y="2057399"/>
            <a:ext cx="1987062" cy="3716215"/>
            <a:chOff x="7455876" y="1652954"/>
            <a:chExt cx="1987062" cy="3716215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7467600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9442938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455876" y="5345721"/>
              <a:ext cx="197533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470655" y="58205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FFC000"/>
                </a:solidFill>
              </a:rPr>
              <a:t>Stack</a:t>
            </a:r>
            <a:endParaRPr lang="ko-KR" altLang="en-US" b="1" i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15811" y="5782432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rgbClr val="FFC000"/>
                </a:solidFill>
              </a:rPr>
              <a:t>Heap</a:t>
            </a:r>
            <a:endParaRPr lang="ko-KR" altLang="en-US" b="1" i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3289" y="4226781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 = 21</a:t>
            </a:r>
          </a:p>
          <a:p>
            <a:r>
              <a:rPr lang="en-US" altLang="ko-KR" sz="12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r>
              <a:rPr lang="en-US" altLang="ko-KR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20</a:t>
            </a:r>
          </a:p>
          <a:p>
            <a:endParaRPr lang="en-US" altLang="ko-KR" sz="12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2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myArray</a:t>
            </a:r>
            <a:r>
              <a:rPr lang="en-US" altLang="ko-KR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0x12345678</a:t>
            </a:r>
            <a:endParaRPr lang="ko-KR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76" y="2057399"/>
            <a:ext cx="2305168" cy="3098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999017" y="4780779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[1, 2, 3, 4]</a:t>
            </a:r>
            <a:endParaRPr lang="ko-KR" altLang="en-US" sz="1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8915599" y="4851128"/>
            <a:ext cx="569849" cy="13629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340" y="184052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l</a:t>
            </a:r>
            <a:r>
              <a:rPr lang="en-US" altLang="ko-KR" b="1" i="1" dirty="0" smtClean="0">
                <a:solidFill>
                  <a:schemeClr val="bg1"/>
                </a:solidFill>
              </a:rPr>
              <a:t>et </a:t>
            </a:r>
            <a:r>
              <a:rPr lang="en-US" altLang="ko-KR" b="1" i="1" dirty="0" smtClean="0">
                <a:solidFill>
                  <a:schemeClr val="accent4"/>
                </a:solidFill>
              </a:rPr>
              <a:t>vs</a:t>
            </a:r>
            <a:r>
              <a:rPr lang="en-US" altLang="ko-KR" b="1" i="1" dirty="0" smtClean="0">
                <a:solidFill>
                  <a:schemeClr val="bg1"/>
                </a:solidFill>
              </a:rPr>
              <a:t> </a:t>
            </a:r>
            <a:r>
              <a:rPr lang="en-US" altLang="ko-KR" b="1" i="1" dirty="0" err="1" smtClean="0">
                <a:solidFill>
                  <a:schemeClr val="bg1"/>
                </a:solidFill>
              </a:rPr>
              <a:t>const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2" y="2483789"/>
            <a:ext cx="2908449" cy="508026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59934"/>
              </p:ext>
            </p:extLst>
          </p:nvPr>
        </p:nvGraphicFramePr>
        <p:xfrm>
          <a:off x="7594598" y="2409092"/>
          <a:ext cx="3800232" cy="135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116">
                  <a:extLst>
                    <a:ext uri="{9D8B030D-6E8A-4147-A177-3AD203B41FA5}">
                      <a16:colId xmlns:a16="http://schemas.microsoft.com/office/drawing/2014/main" val="944222594"/>
                    </a:ext>
                  </a:extLst>
                </a:gridCol>
                <a:gridCol w="1900116">
                  <a:extLst>
                    <a:ext uri="{9D8B030D-6E8A-4147-A177-3AD203B41FA5}">
                      <a16:colId xmlns:a16="http://schemas.microsoft.com/office/drawing/2014/main" val="3497233410"/>
                    </a:ext>
                  </a:extLst>
                </a:gridCol>
              </a:tblGrid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Address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Value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43772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27004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57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53702" y="1957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13841" y="190500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Stack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0541" y="2917474"/>
            <a:ext cx="1262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TAX_RATIO</a:t>
            </a:r>
            <a:endParaRPr lang="ko-KR" altLang="en-US" sz="16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6163577" y="3004506"/>
            <a:ext cx="1137156" cy="1892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340" y="184052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l</a:t>
            </a:r>
            <a:r>
              <a:rPr lang="en-US" altLang="ko-KR" b="1" i="1" dirty="0" smtClean="0">
                <a:solidFill>
                  <a:schemeClr val="bg1"/>
                </a:solidFill>
              </a:rPr>
              <a:t>et </a:t>
            </a:r>
            <a:r>
              <a:rPr lang="en-US" altLang="ko-KR" b="1" i="1" dirty="0" smtClean="0">
                <a:solidFill>
                  <a:schemeClr val="accent4"/>
                </a:solidFill>
              </a:rPr>
              <a:t>vs</a:t>
            </a:r>
            <a:r>
              <a:rPr lang="en-US" altLang="ko-KR" b="1" i="1" dirty="0" smtClean="0">
                <a:solidFill>
                  <a:schemeClr val="bg1"/>
                </a:solidFill>
              </a:rPr>
              <a:t> </a:t>
            </a:r>
            <a:r>
              <a:rPr lang="en-US" altLang="ko-KR" b="1" i="1" dirty="0" err="1" smtClean="0">
                <a:solidFill>
                  <a:schemeClr val="bg1"/>
                </a:solidFill>
              </a:rPr>
              <a:t>const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2" y="2483789"/>
            <a:ext cx="2908449" cy="508026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16886"/>
              </p:ext>
            </p:extLst>
          </p:nvPr>
        </p:nvGraphicFramePr>
        <p:xfrm>
          <a:off x="7594598" y="2409092"/>
          <a:ext cx="3800232" cy="135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116">
                  <a:extLst>
                    <a:ext uri="{9D8B030D-6E8A-4147-A177-3AD203B41FA5}">
                      <a16:colId xmlns:a16="http://schemas.microsoft.com/office/drawing/2014/main" val="944222594"/>
                    </a:ext>
                  </a:extLst>
                </a:gridCol>
                <a:gridCol w="1900116">
                  <a:extLst>
                    <a:ext uri="{9D8B030D-6E8A-4147-A177-3AD203B41FA5}">
                      <a16:colId xmlns:a16="http://schemas.microsoft.com/office/drawing/2014/main" val="3497233410"/>
                    </a:ext>
                  </a:extLst>
                </a:gridCol>
              </a:tblGrid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Address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Value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43772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27004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0x12300012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0.2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57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53702" y="1957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13841" y="190500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Stack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0541" y="2917474"/>
            <a:ext cx="1262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TAX_RATIO</a:t>
            </a:r>
            <a:endParaRPr lang="ko-KR" altLang="en-US" sz="16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6163577" y="3004506"/>
            <a:ext cx="1137156" cy="1892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900000">
            <a:off x="6158457" y="3243082"/>
            <a:ext cx="1137156" cy="18928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 rot="1036722">
            <a:off x="6503921" y="3142951"/>
            <a:ext cx="446227" cy="44622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3340" y="4191000"/>
            <a:ext cx="513134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accent4"/>
                </a:solidFill>
              </a:rPr>
              <a:t>l</a:t>
            </a:r>
            <a:r>
              <a:rPr lang="en-US" altLang="ko-KR" sz="1600" b="1" i="1" dirty="0" smtClean="0">
                <a:solidFill>
                  <a:schemeClr val="accent4"/>
                </a:solidFill>
              </a:rPr>
              <a:t>et</a:t>
            </a: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: Stack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영역에 저장된 데이터의 주소가 변동되는 것을 허용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endParaRPr lang="en-US" altLang="ko-KR" sz="1600" b="1" i="1" dirty="0">
              <a:solidFill>
                <a:schemeClr val="accent4"/>
              </a:solidFill>
            </a:endParaRPr>
          </a:p>
          <a:p>
            <a:r>
              <a:rPr lang="en-US" altLang="ko-KR" sz="1600" b="1" i="1" dirty="0" err="1" smtClean="0">
                <a:solidFill>
                  <a:schemeClr val="accent4"/>
                </a:solidFill>
              </a:rPr>
              <a:t>const</a:t>
            </a:r>
            <a:endParaRPr lang="en-US" altLang="ko-KR" sz="1600" b="1" i="1" dirty="0" smtClean="0">
              <a:solidFill>
                <a:schemeClr val="accent4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: Stack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영역에 저장된 데이터의 주소가 변동되는 것을 허용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X</a:t>
            </a:r>
            <a:endParaRPr lang="ko-KR" altLang="en-US" sz="1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accent4"/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 컬렉션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69" y="2382716"/>
            <a:ext cx="1752690" cy="12192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70784" y="2174632"/>
            <a:ext cx="1225062" cy="41616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0954" y="2213439"/>
            <a:ext cx="108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>
                <a:solidFill>
                  <a:schemeClr val="bg1"/>
                </a:solidFill>
              </a:rPr>
              <a:t>&lt;global&gt;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65629" y="3250255"/>
            <a:ext cx="1635370" cy="82647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17105" y="3386494"/>
            <a:ext cx="13324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 smtClean="0">
                <a:solidFill>
                  <a:schemeClr val="bg1"/>
                </a:solidFill>
              </a:rPr>
              <a:t>Object</a:t>
            </a:r>
          </a:p>
          <a:p>
            <a:pPr algn="ctr"/>
            <a:r>
              <a:rPr lang="en-US" altLang="ko-KR" sz="1400" i="1" dirty="0">
                <a:solidFill>
                  <a:schemeClr val="bg1"/>
                </a:solidFill>
              </a:rPr>
              <a:t>n</a:t>
            </a:r>
            <a:r>
              <a:rPr lang="en-US" altLang="ko-KR" sz="1400" i="1" dirty="0" smtClean="0">
                <a:solidFill>
                  <a:schemeClr val="bg1"/>
                </a:solidFill>
              </a:rPr>
              <a:t>ame: “Davin”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139355" y="2713892"/>
            <a:ext cx="0" cy="42203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65277" y="273441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/>
                </a:solidFill>
              </a:rPr>
              <a:t>user</a:t>
            </a:r>
            <a:endParaRPr lang="ko-KR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accent4"/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 컬렉션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69" y="2382716"/>
            <a:ext cx="1752690" cy="12192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70784" y="2004646"/>
            <a:ext cx="1225062" cy="58615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0952" y="2022232"/>
            <a:ext cx="1050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 smtClean="0">
                <a:solidFill>
                  <a:schemeClr val="bg1"/>
                </a:solidFill>
              </a:rPr>
              <a:t>&lt;global&gt;</a:t>
            </a:r>
          </a:p>
          <a:p>
            <a:pPr algn="ctr"/>
            <a:r>
              <a:rPr lang="en-US" altLang="ko-KR" sz="1400" i="1" dirty="0">
                <a:solidFill>
                  <a:schemeClr val="bg1"/>
                </a:solidFill>
              </a:rPr>
              <a:t>u</a:t>
            </a:r>
            <a:r>
              <a:rPr lang="en-US" altLang="ko-KR" sz="1400" i="1" dirty="0" smtClean="0">
                <a:solidFill>
                  <a:schemeClr val="bg1"/>
                </a:solidFill>
              </a:rPr>
              <a:t>ser: null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65629" y="3250255"/>
            <a:ext cx="1635370" cy="82647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17105" y="3386494"/>
            <a:ext cx="13324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 smtClean="0">
                <a:solidFill>
                  <a:schemeClr val="bg1"/>
                </a:solidFill>
              </a:rPr>
              <a:t>Object</a:t>
            </a:r>
          </a:p>
          <a:p>
            <a:pPr algn="ctr"/>
            <a:r>
              <a:rPr lang="en-US" altLang="ko-KR" sz="1400" i="1" dirty="0">
                <a:solidFill>
                  <a:schemeClr val="bg1"/>
                </a:solidFill>
              </a:rPr>
              <a:t>n</a:t>
            </a:r>
            <a:r>
              <a:rPr lang="en-US" altLang="ko-KR" sz="1400" i="1" dirty="0" smtClean="0">
                <a:solidFill>
                  <a:schemeClr val="bg1"/>
                </a:solidFill>
              </a:rPr>
              <a:t>ame: “Davin”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37385" y="2930769"/>
            <a:ext cx="2303584" cy="14536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53019" y="2911701"/>
            <a:ext cx="87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>
                <a:solidFill>
                  <a:srgbClr val="92D050"/>
                </a:solidFill>
              </a:rPr>
              <a:t>D</a:t>
            </a:r>
            <a:r>
              <a:rPr lang="en-US" altLang="ko-KR" sz="1600" b="1" i="1" dirty="0" smtClean="0">
                <a:solidFill>
                  <a:srgbClr val="92D050"/>
                </a:solidFill>
              </a:rPr>
              <a:t>elete!</a:t>
            </a:r>
            <a:endParaRPr lang="en-US" altLang="ko-KR" sz="1400" b="1" i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accent4"/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 컬렉션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836" y="1747759"/>
            <a:ext cx="35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rgbClr val="92D050"/>
                </a:solidFill>
              </a:rPr>
              <a:t>!</a:t>
            </a:r>
            <a:r>
              <a:rPr lang="en-US" altLang="ko-KR" b="1" i="1" dirty="0" smtClean="0">
                <a:solidFill>
                  <a:schemeClr val="bg1"/>
                </a:solidFill>
              </a:rPr>
              <a:t> Mark and Sweep Algorithm </a:t>
            </a:r>
            <a:r>
              <a:rPr lang="en-US" altLang="ko-KR" b="1" i="1" dirty="0" smtClean="0">
                <a:solidFill>
                  <a:srgbClr val="92D050"/>
                </a:solidFill>
              </a:rPr>
              <a:t>!</a:t>
            </a:r>
            <a:endParaRPr lang="en-US" altLang="ko-KR" sz="1600" b="1" i="1" dirty="0" smtClean="0">
              <a:solidFill>
                <a:srgbClr val="92D050"/>
              </a:solidFill>
            </a:endParaRPr>
          </a:p>
        </p:txBody>
      </p:sp>
      <p:pic>
        <p:nvPicPr>
          <p:cNvPr id="2" name="그림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2" y="2367741"/>
            <a:ext cx="4616015" cy="2503422"/>
          </a:xfrm>
          <a:prstGeom prst="rect">
            <a:avLst/>
          </a:prstGeom>
        </p:spPr>
      </p:pic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219" y="2367741"/>
            <a:ext cx="4646180" cy="25034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970" y="4930559"/>
            <a:ext cx="2385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ko-KR" altLang="en-US" sz="1000" b="1" dirty="0" err="1">
                <a:hlinkClick r:id="rId2"/>
              </a:rPr>
              <a:t>가비지</a:t>
            </a:r>
            <a:r>
              <a:rPr lang="ko-KR" altLang="en-US" sz="1000" b="1" dirty="0">
                <a:hlinkClick r:id="rId2"/>
              </a:rPr>
              <a:t> 컬렉션 </a:t>
            </a:r>
            <a:r>
              <a:rPr lang="en-US" altLang="ko-KR" sz="1000" b="1" dirty="0">
                <a:hlinkClick r:id="rId2"/>
              </a:rPr>
              <a:t>(javascript.info)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1" y="2350475"/>
            <a:ext cx="4604787" cy="2497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accent4"/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 컬렉션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836" y="1747759"/>
            <a:ext cx="353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rgbClr val="92D050"/>
                </a:solidFill>
              </a:rPr>
              <a:t>!</a:t>
            </a:r>
            <a:r>
              <a:rPr lang="en-US" altLang="ko-KR" b="1" i="1" dirty="0" smtClean="0">
                <a:solidFill>
                  <a:schemeClr val="bg1"/>
                </a:solidFill>
              </a:rPr>
              <a:t> Mark and Sweep Algorithm </a:t>
            </a:r>
            <a:r>
              <a:rPr lang="en-US" altLang="ko-KR" b="1" i="1" dirty="0" smtClean="0">
                <a:solidFill>
                  <a:srgbClr val="92D050"/>
                </a:solidFill>
              </a:rPr>
              <a:t>!</a:t>
            </a:r>
            <a:endParaRPr lang="en-US" altLang="ko-KR" sz="1600" b="1" i="1" dirty="0" smtClean="0">
              <a:solidFill>
                <a:srgbClr val="92D050"/>
              </a:solidFill>
            </a:endParaRPr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55" y="2350474"/>
            <a:ext cx="4673430" cy="24973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970" y="4930559"/>
            <a:ext cx="2385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ko-KR" altLang="en-US" sz="1000" b="1" dirty="0" err="1">
                <a:hlinkClick r:id="rId2"/>
              </a:rPr>
              <a:t>가비지</a:t>
            </a:r>
            <a:r>
              <a:rPr lang="ko-KR" altLang="en-US" sz="1000" b="1" dirty="0">
                <a:hlinkClick r:id="rId2"/>
              </a:rPr>
              <a:t> 컬렉션 </a:t>
            </a:r>
            <a:r>
              <a:rPr lang="en-US" altLang="ko-KR" sz="1000" b="1" dirty="0">
                <a:hlinkClick r:id="rId2"/>
              </a:rPr>
              <a:t>(javascript.info)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5230282" y="2451919"/>
            <a:ext cx="1731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107" y="943707"/>
            <a:ext cx="502169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원시 타입과 참조 타입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hlinkClick r:id="rId2"/>
              </a:rPr>
              <a:t>[JS] </a:t>
            </a:r>
            <a:r>
              <a:rPr lang="ko-KR" altLang="en-US" sz="1400" dirty="0">
                <a:hlinkClick r:id="rId2"/>
              </a:rPr>
              <a:t>메모리 모델</a:t>
            </a:r>
            <a:r>
              <a:rPr lang="en-US" altLang="ko-KR" sz="1400" dirty="0">
                <a:hlinkClick r:id="rId2"/>
              </a:rPr>
              <a:t>(Memory Model</a:t>
            </a:r>
            <a:r>
              <a:rPr lang="en-US" altLang="ko-KR" sz="1400" dirty="0" smtClean="0">
                <a:hlinkClick r:id="rId2"/>
              </a:rPr>
              <a:t>)</a:t>
            </a:r>
            <a:endParaRPr lang="en-US" altLang="ko-KR" sz="1400" dirty="0" smtClean="0"/>
          </a:p>
          <a:p>
            <a:r>
              <a:rPr lang="en-US" altLang="ko-KR" sz="1400" dirty="0">
                <a:hlinkClick r:id="rId3"/>
              </a:rPr>
              <a:t>JavaScript</a:t>
            </a:r>
            <a:r>
              <a:rPr lang="ko-KR" altLang="en-US" sz="1400" dirty="0">
                <a:hlinkClick r:id="rId3"/>
              </a:rPr>
              <a:t>의 메모리 관리 </a:t>
            </a:r>
            <a:r>
              <a:rPr lang="en-US" altLang="ko-KR" sz="1400" dirty="0">
                <a:hlinkClick r:id="rId3"/>
              </a:rPr>
              <a:t>- JavaScript | </a:t>
            </a:r>
            <a:r>
              <a:rPr lang="en-US" altLang="ko-KR" sz="1400" dirty="0" smtClean="0">
                <a:hlinkClick r:id="rId3"/>
              </a:rPr>
              <a:t>MDN</a:t>
            </a:r>
            <a:endParaRPr lang="en-US" altLang="ko-KR" sz="1400" dirty="0" smtClean="0"/>
          </a:p>
          <a:p>
            <a:r>
              <a:rPr lang="en-US" altLang="ko-KR" sz="1400" dirty="0">
                <a:hlinkClick r:id="rId4"/>
              </a:rPr>
              <a:t>[JavaScript] - </a:t>
            </a:r>
            <a:r>
              <a:rPr lang="ko-KR" altLang="en-US" sz="1400" dirty="0">
                <a:hlinkClick r:id="rId4"/>
              </a:rPr>
              <a:t>메모리 </a:t>
            </a:r>
            <a:r>
              <a:rPr lang="ko-KR" altLang="en-US" sz="1400" dirty="0" smtClean="0">
                <a:hlinkClick r:id="rId4"/>
              </a:rPr>
              <a:t>모델</a:t>
            </a:r>
            <a:endParaRPr lang="en-US" altLang="ko-KR" sz="1400" dirty="0" smtClean="0"/>
          </a:p>
          <a:p>
            <a:r>
              <a:rPr lang="en-US" altLang="ko-KR" sz="1400" dirty="0">
                <a:hlinkClick r:id="rId5"/>
              </a:rPr>
              <a:t>[JS] </a:t>
            </a:r>
            <a:r>
              <a:rPr lang="ko-KR" altLang="en-US" sz="1400" dirty="0" err="1">
                <a:hlinkClick r:id="rId5"/>
              </a:rPr>
              <a:t>원시타입</a:t>
            </a:r>
            <a:r>
              <a:rPr lang="en-US" altLang="ko-KR" sz="1400" dirty="0">
                <a:hlinkClick r:id="rId5"/>
              </a:rPr>
              <a:t>(primitive) VS </a:t>
            </a:r>
            <a:r>
              <a:rPr lang="ko-KR" altLang="en-US" sz="1400" dirty="0" err="1">
                <a:hlinkClick r:id="rId5"/>
              </a:rPr>
              <a:t>참조타입</a:t>
            </a:r>
            <a:r>
              <a:rPr lang="en-US" altLang="ko-KR" sz="1400" dirty="0">
                <a:hlinkClick r:id="rId5"/>
              </a:rPr>
              <a:t>(reference)</a:t>
            </a:r>
            <a:r>
              <a:rPr lang="ko-KR" altLang="en-US" sz="1400" dirty="0">
                <a:hlinkClick r:id="rId5"/>
              </a:rPr>
              <a:t>의 차이점 </a:t>
            </a:r>
            <a:r>
              <a:rPr lang="en-US" altLang="ko-KR" sz="1400" dirty="0">
                <a:hlinkClick r:id="rId5"/>
              </a:rPr>
              <a:t>(1</a:t>
            </a:r>
            <a:r>
              <a:rPr lang="en-US" altLang="ko-KR" sz="1400" dirty="0" smtClean="0">
                <a:hlinkClick r:id="rId5"/>
              </a:rPr>
              <a:t>)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메모리 할당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dirty="0">
                <a:hlinkClick r:id="rId6"/>
              </a:rPr>
              <a:t>개발자가 알아야 하는 </a:t>
            </a:r>
            <a:r>
              <a:rPr lang="ko-KR" altLang="en-US" sz="1400" dirty="0" smtClean="0">
                <a:hlinkClick r:id="rId6"/>
              </a:rPr>
              <a:t>메모리는</a:t>
            </a:r>
            <a:endParaRPr lang="en-US" altLang="ko-KR" sz="1400" dirty="0" smtClean="0"/>
          </a:p>
          <a:p>
            <a:r>
              <a:rPr lang="en-US" altLang="ko-KR" sz="1400" dirty="0">
                <a:hlinkClick r:id="rId7"/>
              </a:rPr>
              <a:t>JavaScript</a:t>
            </a:r>
            <a:r>
              <a:rPr lang="ko-KR" altLang="en-US" sz="1400" dirty="0">
                <a:hlinkClick r:id="rId7"/>
              </a:rPr>
              <a:t>의 메모리 관리 </a:t>
            </a:r>
            <a:r>
              <a:rPr lang="en-US" altLang="ko-KR" sz="1400" dirty="0">
                <a:hlinkClick r:id="rId7"/>
              </a:rPr>
              <a:t>- </a:t>
            </a:r>
            <a:r>
              <a:rPr lang="en-US" altLang="ko-KR" sz="1400" dirty="0" err="1">
                <a:hlinkClick r:id="rId7"/>
              </a:rPr>
              <a:t>GeeksforGeeks</a:t>
            </a:r>
            <a:endParaRPr lang="en-US" altLang="ko-KR" sz="1400" dirty="0" smtClean="0"/>
          </a:p>
          <a:p>
            <a:r>
              <a:rPr lang="en-US" altLang="ko-KR" sz="1400" dirty="0">
                <a:hlinkClick r:id="rId3"/>
              </a:rPr>
              <a:t>JavaScript</a:t>
            </a:r>
            <a:r>
              <a:rPr lang="ko-KR" altLang="en-US" sz="1400" dirty="0">
                <a:hlinkClick r:id="rId3"/>
              </a:rPr>
              <a:t>의 메모리 관리 </a:t>
            </a:r>
            <a:r>
              <a:rPr lang="en-US" altLang="ko-KR" sz="1400" dirty="0">
                <a:hlinkClick r:id="rId3"/>
              </a:rPr>
              <a:t>- JavaScript | </a:t>
            </a:r>
            <a:r>
              <a:rPr lang="en-US" altLang="ko-KR" sz="1400" dirty="0" smtClean="0">
                <a:hlinkClick r:id="rId3"/>
              </a:rPr>
              <a:t>MDN</a:t>
            </a:r>
            <a:endParaRPr lang="en-US" altLang="ko-KR" sz="1400" dirty="0" smtClean="0"/>
          </a:p>
          <a:p>
            <a:r>
              <a:rPr lang="ko-KR" altLang="en-US" sz="1400" dirty="0">
                <a:hlinkClick r:id="rId8"/>
              </a:rPr>
              <a:t>노드</a:t>
            </a:r>
            <a:r>
              <a:rPr lang="en-US" altLang="ko-KR" sz="1400" dirty="0">
                <a:hlinkClick r:id="rId8"/>
              </a:rPr>
              <a:t>JS </a:t>
            </a:r>
            <a:r>
              <a:rPr lang="ko-KR" altLang="en-US" sz="1400" dirty="0">
                <a:hlinkClick r:id="rId8"/>
              </a:rPr>
              <a:t>메모리 모델과 </a:t>
            </a:r>
            <a:r>
              <a:rPr lang="ko-KR" altLang="en-US" sz="1400" dirty="0" err="1">
                <a:hlinkClick r:id="rId8"/>
              </a:rPr>
              <a:t>가비지</a:t>
            </a:r>
            <a:r>
              <a:rPr lang="ko-KR" altLang="en-US" sz="1400" dirty="0">
                <a:hlinkClick r:id="rId8"/>
              </a:rPr>
              <a:t> 컬렉션 </a:t>
            </a:r>
            <a:r>
              <a:rPr lang="ko-KR" altLang="en-US" sz="1400" dirty="0" smtClean="0">
                <a:hlinkClick r:id="rId8"/>
              </a:rPr>
              <a:t>이해하기</a:t>
            </a:r>
            <a:endParaRPr lang="en-US" altLang="ko-KR" sz="1400" dirty="0" smtClean="0">
              <a:hlinkClick r:id="rId9"/>
            </a:endParaRPr>
          </a:p>
          <a:p>
            <a:r>
              <a:rPr lang="ko-KR" altLang="en-US" sz="1400" dirty="0" smtClean="0">
                <a:hlinkClick r:id="rId9"/>
              </a:rPr>
              <a:t>자바스크립트 </a:t>
            </a:r>
            <a:r>
              <a:rPr lang="ko-KR" altLang="en-US" sz="1400" dirty="0">
                <a:hlinkClick r:id="rId9"/>
              </a:rPr>
              <a:t>변수들의 메모리 주소를 확인해보고 싶어요</a:t>
            </a:r>
            <a:r>
              <a:rPr lang="en-US" altLang="ko-KR" sz="1400" dirty="0" smtClean="0">
                <a:hlinkClick r:id="rId9"/>
              </a:rPr>
              <a:t>.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의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가비지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컬렉션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dirty="0" err="1">
                <a:hlinkClick r:id="rId10"/>
              </a:rPr>
              <a:t>가비지</a:t>
            </a:r>
            <a:r>
              <a:rPr lang="ko-KR" altLang="en-US" sz="1400" dirty="0">
                <a:hlinkClick r:id="rId10"/>
              </a:rPr>
              <a:t> </a:t>
            </a:r>
            <a:r>
              <a:rPr lang="ko-KR" altLang="en-US" sz="1400" dirty="0" smtClean="0">
                <a:hlinkClick r:id="rId10"/>
              </a:rPr>
              <a:t>컬렉션 </a:t>
            </a:r>
            <a:r>
              <a:rPr lang="en-US" altLang="ko-KR" sz="1400" dirty="0" smtClean="0">
                <a:hlinkClick r:id="rId10"/>
              </a:rPr>
              <a:t>- javascript.info</a:t>
            </a:r>
            <a:endParaRPr lang="en-US" altLang="ko-KR" sz="1400" dirty="0" smtClean="0">
              <a:hlinkClick r:id="rId7"/>
            </a:endParaRPr>
          </a:p>
          <a:p>
            <a:r>
              <a:rPr lang="en-US" altLang="ko-KR" sz="1400" dirty="0" smtClean="0">
                <a:hlinkClick r:id="rId7"/>
              </a:rPr>
              <a:t>JavaScript</a:t>
            </a:r>
            <a:r>
              <a:rPr lang="ko-KR" altLang="en-US" sz="1400" dirty="0">
                <a:hlinkClick r:id="rId7"/>
              </a:rPr>
              <a:t>의 메모리 관리 </a:t>
            </a:r>
            <a:r>
              <a:rPr lang="en-US" altLang="ko-KR" sz="1400" dirty="0" smtClean="0">
                <a:hlinkClick r:id="rId11"/>
              </a:rPr>
              <a:t>–</a:t>
            </a:r>
            <a:r>
              <a:rPr lang="en-US" altLang="ko-KR" sz="1400" dirty="0" smtClean="0">
                <a:hlinkClick r:id="rId7"/>
              </a:rPr>
              <a:t> </a:t>
            </a:r>
            <a:r>
              <a:rPr lang="en-US" altLang="ko-KR" sz="1400" dirty="0" err="1" smtClean="0">
                <a:hlinkClick r:id="rId7"/>
              </a:rPr>
              <a:t>GeeksforGeeks</a:t>
            </a:r>
            <a:endParaRPr lang="en-US" altLang="ko-KR" sz="1400" dirty="0" smtClean="0"/>
          </a:p>
          <a:p>
            <a:r>
              <a:rPr lang="ko-KR" altLang="en-US" sz="1400" dirty="0" err="1">
                <a:hlinkClick r:id="rId12"/>
              </a:rPr>
              <a:t>가비지</a:t>
            </a:r>
            <a:r>
              <a:rPr lang="ko-KR" altLang="en-US" sz="1400" dirty="0">
                <a:hlinkClick r:id="rId12"/>
              </a:rPr>
              <a:t> </a:t>
            </a:r>
            <a:r>
              <a:rPr lang="ko-KR" altLang="en-US" sz="1400" dirty="0" err="1">
                <a:hlinkClick r:id="rId12"/>
              </a:rPr>
              <a:t>컬렉터가</a:t>
            </a:r>
            <a:r>
              <a:rPr lang="ko-KR" altLang="en-US" sz="1400" dirty="0">
                <a:hlinkClick r:id="rId12"/>
              </a:rPr>
              <a:t> 뭐하는 건가요</a:t>
            </a:r>
            <a:r>
              <a:rPr lang="en-US" altLang="ko-KR" sz="1400" dirty="0">
                <a:hlinkClick r:id="rId12"/>
              </a:rPr>
              <a:t>? (Feat. </a:t>
            </a:r>
            <a:r>
              <a:rPr lang="ko-KR" altLang="en-US" sz="1400" dirty="0">
                <a:hlinkClick r:id="rId12"/>
              </a:rPr>
              <a:t>메모리 관리</a:t>
            </a:r>
            <a:r>
              <a:rPr lang="en-US" altLang="ko-KR" sz="1400" dirty="0" smtClean="0">
                <a:hlinkClick r:id="rId12"/>
              </a:rPr>
              <a:t>)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649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4351642" y="2437551"/>
            <a:ext cx="3368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감사합니다 </a:t>
            </a:r>
            <a:r>
              <a:rPr lang="en-US" altLang="ko-KR" sz="48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accent4"/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참조 타입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9770" y="1905000"/>
            <a:ext cx="667445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FFC000"/>
                </a:solidFill>
              </a:rPr>
              <a:t>primitive type</a:t>
            </a:r>
          </a:p>
          <a:p>
            <a:r>
              <a:rPr lang="en-US" altLang="ko-KR" sz="1600" b="1" i="1" dirty="0" smtClean="0">
                <a:solidFill>
                  <a:schemeClr val="bg1"/>
                </a:solidFill>
              </a:rPr>
              <a:t>: Stack 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영역의 고정된 저장 공간을 차지하는 데이터</a:t>
            </a:r>
            <a:endParaRPr lang="en-US" altLang="ko-KR" sz="1600" b="1" i="1" dirty="0" smtClean="0">
              <a:solidFill>
                <a:schemeClr val="bg1"/>
              </a:solidFill>
            </a:endParaRPr>
          </a:p>
          <a:p>
            <a:endParaRPr lang="en-US" altLang="ko-KR" sz="1600" b="1" i="1" dirty="0" smtClean="0">
              <a:solidFill>
                <a:schemeClr val="bg1"/>
              </a:solidFill>
            </a:endParaRPr>
          </a:p>
          <a:p>
            <a:r>
              <a:rPr lang="en-US" altLang="ko-KR" sz="1600" b="1" i="1" dirty="0">
                <a:solidFill>
                  <a:schemeClr val="bg1"/>
                </a:solidFill>
              </a:rPr>
              <a:t>e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x) string, number, </a:t>
            </a:r>
            <a:r>
              <a:rPr lang="en-US" altLang="ko-KR" sz="1600" b="1" i="1" dirty="0" err="1" smtClean="0">
                <a:solidFill>
                  <a:schemeClr val="bg1"/>
                </a:solidFill>
              </a:rPr>
              <a:t>bigint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, </a:t>
            </a:r>
            <a:r>
              <a:rPr lang="en-US" altLang="ko-KR" sz="1600" b="1" i="1" dirty="0" err="1" smtClean="0">
                <a:solidFill>
                  <a:schemeClr val="bg1"/>
                </a:solidFill>
              </a:rPr>
              <a:t>boolean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, undefined, symbol(ES6), (null)</a:t>
            </a:r>
          </a:p>
          <a:p>
            <a:endParaRPr lang="en-US" altLang="ko-KR" b="1" i="1" dirty="0" smtClean="0">
              <a:solidFill>
                <a:schemeClr val="bg1"/>
              </a:solidFill>
            </a:endParaRPr>
          </a:p>
          <a:p>
            <a:endParaRPr lang="en-US" altLang="ko-KR" b="1" i="1" dirty="0" smtClean="0">
              <a:solidFill>
                <a:schemeClr val="bg1"/>
              </a:solidFill>
            </a:endParaRPr>
          </a:p>
          <a:p>
            <a:r>
              <a:rPr lang="en-US" altLang="ko-KR" b="1" i="1" dirty="0">
                <a:solidFill>
                  <a:srgbClr val="FFC000"/>
                </a:solidFill>
              </a:rPr>
              <a:t>r</a:t>
            </a:r>
            <a:r>
              <a:rPr lang="en-US" altLang="ko-KR" b="1" i="1" dirty="0" smtClean="0">
                <a:solidFill>
                  <a:srgbClr val="FFC000"/>
                </a:solidFill>
              </a:rPr>
              <a:t>eference type</a:t>
            </a:r>
          </a:p>
          <a:p>
            <a:r>
              <a:rPr lang="en-US" altLang="ko-KR" sz="1600" b="1" i="1" dirty="0" smtClean="0">
                <a:solidFill>
                  <a:schemeClr val="bg1"/>
                </a:solidFill>
              </a:rPr>
              <a:t>: Heap 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영역에 데이터가 별도로 관리되고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600" b="1" i="1" dirty="0" smtClean="0">
                <a:solidFill>
                  <a:schemeClr val="bg1"/>
                </a:solidFill>
              </a:rPr>
              <a:t>Stack 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영역의 변수를 이용하여 주소를 참조하여 접근 가능한 데이터</a:t>
            </a:r>
            <a:endParaRPr lang="en-US" altLang="ko-KR" sz="1600" b="1" i="1" dirty="0" smtClean="0">
              <a:solidFill>
                <a:schemeClr val="bg1"/>
              </a:solidFill>
            </a:endParaRPr>
          </a:p>
          <a:p>
            <a:endParaRPr lang="en-US" altLang="ko-KR" sz="1600" b="1" i="1" dirty="0">
              <a:solidFill>
                <a:schemeClr val="bg1"/>
              </a:solidFill>
            </a:endParaRPr>
          </a:p>
          <a:p>
            <a:r>
              <a:rPr lang="en-US" altLang="ko-KR" sz="1600" b="1" i="1" dirty="0">
                <a:solidFill>
                  <a:schemeClr val="bg1"/>
                </a:solidFill>
              </a:rPr>
              <a:t>e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x) array, object, function</a:t>
            </a:r>
            <a:endParaRPr lang="ko-KR" altLang="en-U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12122" y="1776044"/>
            <a:ext cx="5820508" cy="4132442"/>
            <a:chOff x="3212122" y="1776044"/>
            <a:chExt cx="5820508" cy="4132442"/>
          </a:xfrm>
        </p:grpSpPr>
        <p:grpSp>
          <p:nvGrpSpPr>
            <p:cNvPr id="9" name="그룹 8"/>
            <p:cNvGrpSpPr/>
            <p:nvPr/>
          </p:nvGrpSpPr>
          <p:grpSpPr>
            <a:xfrm>
              <a:off x="7045568" y="1776044"/>
              <a:ext cx="1987062" cy="3716215"/>
              <a:chOff x="7455876" y="1652954"/>
              <a:chExt cx="1987062" cy="3716215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7467600" y="1652954"/>
                <a:ext cx="0" cy="371621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9442938" y="1652954"/>
                <a:ext cx="0" cy="371621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7455876" y="5345721"/>
                <a:ext cx="1975338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3212122" y="1776045"/>
              <a:ext cx="1987062" cy="3716215"/>
              <a:chOff x="7455876" y="1652954"/>
              <a:chExt cx="1987062" cy="3716215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7467600" y="1652954"/>
                <a:ext cx="0" cy="371621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442938" y="1652954"/>
                <a:ext cx="0" cy="371621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7455876" y="5345721"/>
                <a:ext cx="1975338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818917" y="553915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 smtClean="0">
                  <a:solidFill>
                    <a:srgbClr val="FFC000"/>
                  </a:solidFill>
                </a:rPr>
                <a:t>Stack</a:t>
              </a:r>
              <a:endParaRPr lang="ko-KR" altLang="en-US" b="1" i="1" dirty="0">
                <a:solidFill>
                  <a:srgbClr val="FFC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53966" y="5524525"/>
              <a:ext cx="758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i="1" dirty="0" smtClean="0">
                  <a:solidFill>
                    <a:srgbClr val="FFC000"/>
                  </a:solidFill>
                </a:rPr>
                <a:t>Heap</a:t>
              </a:r>
              <a:endParaRPr lang="ko-KR" altLang="en-US" b="1" i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73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70" y="2409092"/>
            <a:ext cx="2509739" cy="1345499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91029"/>
              </p:ext>
            </p:extLst>
          </p:nvPr>
        </p:nvGraphicFramePr>
        <p:xfrm>
          <a:off x="7594598" y="2409092"/>
          <a:ext cx="3800232" cy="135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116">
                  <a:extLst>
                    <a:ext uri="{9D8B030D-6E8A-4147-A177-3AD203B41FA5}">
                      <a16:colId xmlns:a16="http://schemas.microsoft.com/office/drawing/2014/main" val="944222594"/>
                    </a:ext>
                  </a:extLst>
                </a:gridCol>
                <a:gridCol w="1900116">
                  <a:extLst>
                    <a:ext uri="{9D8B030D-6E8A-4147-A177-3AD203B41FA5}">
                      <a16:colId xmlns:a16="http://schemas.microsoft.com/office/drawing/2014/main" val="3497233410"/>
                    </a:ext>
                  </a:extLst>
                </a:gridCol>
              </a:tblGrid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Address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Value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43772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27004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57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937349" y="1905001"/>
            <a:ext cx="111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Memory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260295" y="2998924"/>
            <a:ext cx="1137156" cy="1892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753702" y="1957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7439" y="28971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endParaRPr lang="ko-KR" alt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70" y="2409092"/>
            <a:ext cx="2509739" cy="1345499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594598" y="2409092"/>
          <a:ext cx="3800232" cy="135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116">
                  <a:extLst>
                    <a:ext uri="{9D8B030D-6E8A-4147-A177-3AD203B41FA5}">
                      <a16:colId xmlns:a16="http://schemas.microsoft.com/office/drawing/2014/main" val="944222594"/>
                    </a:ext>
                  </a:extLst>
                </a:gridCol>
                <a:gridCol w="1900116">
                  <a:extLst>
                    <a:ext uri="{9D8B030D-6E8A-4147-A177-3AD203B41FA5}">
                      <a16:colId xmlns:a16="http://schemas.microsoft.com/office/drawing/2014/main" val="3497233410"/>
                    </a:ext>
                  </a:extLst>
                </a:gridCol>
              </a:tblGrid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Address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Value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43772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27004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5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53702" y="1957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37349" y="1905001"/>
            <a:ext cx="111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Memory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7439" y="28971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endParaRPr lang="ko-KR" alt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260295" y="2998924"/>
            <a:ext cx="1137156" cy="1892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9777" y="335376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endParaRPr lang="ko-KR" alt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20066156">
            <a:off x="6322581" y="3250835"/>
            <a:ext cx="1137156" cy="18928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70" y="2409092"/>
            <a:ext cx="2509739" cy="1345499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58624"/>
              </p:ext>
            </p:extLst>
          </p:nvPr>
        </p:nvGraphicFramePr>
        <p:xfrm>
          <a:off x="7594598" y="2409092"/>
          <a:ext cx="3800232" cy="135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116">
                  <a:extLst>
                    <a:ext uri="{9D8B030D-6E8A-4147-A177-3AD203B41FA5}">
                      <a16:colId xmlns:a16="http://schemas.microsoft.com/office/drawing/2014/main" val="944222594"/>
                    </a:ext>
                  </a:extLst>
                </a:gridCol>
                <a:gridCol w="1900116">
                  <a:extLst>
                    <a:ext uri="{9D8B030D-6E8A-4147-A177-3AD203B41FA5}">
                      <a16:colId xmlns:a16="http://schemas.microsoft.com/office/drawing/2014/main" val="3497233410"/>
                    </a:ext>
                  </a:extLst>
                </a:gridCol>
              </a:tblGrid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Address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Value</a:t>
                      </a:r>
                      <a:endParaRPr lang="ko-KR" altLang="en-US" i="0" dirty="0"/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43772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27004"/>
                  </a:ext>
                </a:extLst>
              </a:tr>
              <a:tr h="451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0x00ff1234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5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53702" y="19577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37349" y="1905001"/>
            <a:ext cx="111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Memory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7439" y="28971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endParaRPr lang="ko-KR" alt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777" y="335376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endParaRPr lang="ko-KR" alt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561075">
            <a:off x="6323868" y="3254565"/>
            <a:ext cx="1137156" cy="1892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20066156">
            <a:off x="6322581" y="3250835"/>
            <a:ext cx="1137156" cy="18928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507413" y="2033951"/>
            <a:ext cx="1987062" cy="3716215"/>
            <a:chOff x="7455876" y="1652954"/>
            <a:chExt cx="1987062" cy="3716215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7467600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9442938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455876" y="5345721"/>
              <a:ext cx="197533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863860" y="2057399"/>
            <a:ext cx="1987062" cy="3716215"/>
            <a:chOff x="7455876" y="1652954"/>
            <a:chExt cx="1987062" cy="3716215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7467600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9442938" y="1652954"/>
              <a:ext cx="0" cy="371621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455876" y="5345721"/>
              <a:ext cx="197533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470655" y="58205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FFC000"/>
                </a:solidFill>
              </a:rPr>
              <a:t>Stack</a:t>
            </a:r>
            <a:endParaRPr lang="ko-KR" altLang="en-US" b="1" i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15811" y="5782432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rgbClr val="FFC000"/>
                </a:solidFill>
              </a:rPr>
              <a:t>Heap</a:t>
            </a:r>
            <a:endParaRPr lang="ko-KR" altLang="en-US" b="1" i="1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09" y="2057399"/>
            <a:ext cx="2509739" cy="13454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9588" y="4930166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 = 21</a:t>
            </a:r>
          </a:p>
          <a:p>
            <a:r>
              <a:rPr lang="en-US" altLang="ko-KR" sz="1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20</a:t>
            </a:r>
            <a:endParaRPr lang="ko-KR" alt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876" y="206197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3202" y="20619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Stack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7350" y="2950980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endParaRPr lang="ko-KR" altLang="en-US" sz="1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4991" y="330893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endParaRPr lang="ko-KR" altLang="en-US" sz="1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076064">
            <a:off x="4447399" y="3252722"/>
            <a:ext cx="1081138" cy="17995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20616424">
            <a:off x="4447399" y="3239542"/>
            <a:ext cx="1081138" cy="17995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11" y="1900770"/>
            <a:ext cx="2305168" cy="309895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2204"/>
              </p:ext>
            </p:extLst>
          </p:nvPr>
        </p:nvGraphicFramePr>
        <p:xfrm>
          <a:off x="5830275" y="2684387"/>
          <a:ext cx="2504834" cy="129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17">
                  <a:extLst>
                    <a:ext uri="{9D8B030D-6E8A-4147-A177-3AD203B41FA5}">
                      <a16:colId xmlns:a16="http://schemas.microsoft.com/office/drawing/2014/main" val="1376373862"/>
                    </a:ext>
                  </a:extLst>
                </a:gridCol>
                <a:gridCol w="1252417">
                  <a:extLst>
                    <a:ext uri="{9D8B030D-6E8A-4147-A177-3AD203B41FA5}">
                      <a16:colId xmlns:a16="http://schemas.microsoft.com/office/drawing/2014/main" val="3053310234"/>
                    </a:ext>
                  </a:extLst>
                </a:gridCol>
              </a:tblGrid>
              <a:tr h="290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14766"/>
                  </a:ext>
                </a:extLst>
              </a:tr>
              <a:tr h="32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567638"/>
                  </a:ext>
                </a:extLst>
              </a:tr>
              <a:tr h="264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0x00ff1234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13018"/>
                  </a:ext>
                </a:extLst>
              </a:tr>
              <a:tr h="32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0xdf120034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0x12345678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1968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78413"/>
              </p:ext>
            </p:extLst>
          </p:nvPr>
        </p:nvGraphicFramePr>
        <p:xfrm>
          <a:off x="9172071" y="2677082"/>
          <a:ext cx="2475526" cy="96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63">
                  <a:extLst>
                    <a:ext uri="{9D8B030D-6E8A-4147-A177-3AD203B41FA5}">
                      <a16:colId xmlns:a16="http://schemas.microsoft.com/office/drawing/2014/main" val="1783259051"/>
                    </a:ext>
                  </a:extLst>
                </a:gridCol>
                <a:gridCol w="1237763">
                  <a:extLst>
                    <a:ext uri="{9D8B030D-6E8A-4147-A177-3AD203B41FA5}">
                      <a16:colId xmlns:a16="http://schemas.microsoft.com/office/drawing/2014/main" val="2218177377"/>
                    </a:ext>
                  </a:extLst>
                </a:gridCol>
              </a:tblGrid>
              <a:tr h="328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71282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0xdf120034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835645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88557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030563" y="2061974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Heap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8498" y="3666880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myArray</a:t>
            </a:r>
            <a:endParaRPr lang="ko-KR" altLang="en-US" sz="1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4448840" y="3730789"/>
            <a:ext cx="1081138" cy="17995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9344024">
            <a:off x="8348777" y="3414706"/>
            <a:ext cx="809625" cy="17750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275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원시 타입과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참조 타입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의 메모리 할당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ko-KR" altLang="en-US" sz="1200" b="1" i="1" dirty="0" err="1" smtClean="0">
                <a:solidFill>
                  <a:schemeClr val="bg1">
                    <a:lumMod val="50000"/>
                  </a:schemeClr>
                </a:solidFill>
              </a:rPr>
              <a:t>가비지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 컬렉션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876" y="206197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I</a:t>
            </a:r>
            <a:r>
              <a:rPr lang="en-US" altLang="ko-KR" b="1" i="1" dirty="0" smtClean="0">
                <a:solidFill>
                  <a:schemeClr val="bg1"/>
                </a:solidFill>
              </a:rPr>
              <a:t>dentifier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3202" y="20619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Stack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7350" y="2950980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endParaRPr lang="ko-KR" altLang="en-US" sz="1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4991" y="330893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newNumber</a:t>
            </a:r>
            <a:endParaRPr lang="ko-KR" altLang="en-US" sz="1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076064">
            <a:off x="4447399" y="3252722"/>
            <a:ext cx="1081138" cy="17995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20616424">
            <a:off x="4447399" y="3239542"/>
            <a:ext cx="1081138" cy="17995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11" y="1900770"/>
            <a:ext cx="2305168" cy="309895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830275" y="2684387"/>
          <a:ext cx="2504834" cy="129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17">
                  <a:extLst>
                    <a:ext uri="{9D8B030D-6E8A-4147-A177-3AD203B41FA5}">
                      <a16:colId xmlns:a16="http://schemas.microsoft.com/office/drawing/2014/main" val="1376373862"/>
                    </a:ext>
                  </a:extLst>
                </a:gridCol>
                <a:gridCol w="1252417">
                  <a:extLst>
                    <a:ext uri="{9D8B030D-6E8A-4147-A177-3AD203B41FA5}">
                      <a16:colId xmlns:a16="http://schemas.microsoft.com/office/drawing/2014/main" val="3053310234"/>
                    </a:ext>
                  </a:extLst>
                </a:gridCol>
              </a:tblGrid>
              <a:tr h="290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814766"/>
                  </a:ext>
                </a:extLst>
              </a:tr>
              <a:tr h="32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0x00000012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567638"/>
                  </a:ext>
                </a:extLst>
              </a:tr>
              <a:tr h="264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0x00ff1234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13018"/>
                  </a:ext>
                </a:extLst>
              </a:tr>
              <a:tr h="32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0xdf120034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0x12345678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1968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0230"/>
              </p:ext>
            </p:extLst>
          </p:nvPr>
        </p:nvGraphicFramePr>
        <p:xfrm>
          <a:off x="9172071" y="2677082"/>
          <a:ext cx="2475526" cy="96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63">
                  <a:extLst>
                    <a:ext uri="{9D8B030D-6E8A-4147-A177-3AD203B41FA5}">
                      <a16:colId xmlns:a16="http://schemas.microsoft.com/office/drawing/2014/main" val="1783259051"/>
                    </a:ext>
                  </a:extLst>
                </a:gridCol>
                <a:gridCol w="1237763">
                  <a:extLst>
                    <a:ext uri="{9D8B030D-6E8A-4147-A177-3AD203B41FA5}">
                      <a16:colId xmlns:a16="http://schemas.microsoft.com/office/drawing/2014/main" val="2218177377"/>
                    </a:ext>
                  </a:extLst>
                </a:gridCol>
              </a:tblGrid>
              <a:tr h="328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71282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0xdf120034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[1, 2, 3, 4]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835645"/>
                  </a:ext>
                </a:extLst>
              </a:tr>
              <a:tr h="31481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88557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030563" y="2061974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Heap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8499" y="3666880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myArray</a:t>
            </a:r>
            <a:endParaRPr lang="ko-KR" altLang="en-US" sz="1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4448840" y="3730789"/>
            <a:ext cx="1081138" cy="17995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9344024">
            <a:off x="8348777" y="3414706"/>
            <a:ext cx="809625" cy="17750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637</Words>
  <Application>Microsoft Office PowerPoint</Application>
  <PresentationFormat>와이드스크린</PresentationFormat>
  <Paragraphs>203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김다빈</cp:lastModifiedBy>
  <cp:revision>1208</cp:revision>
  <dcterms:created xsi:type="dcterms:W3CDTF">2023-09-09T09:10:22Z</dcterms:created>
  <dcterms:modified xsi:type="dcterms:W3CDTF">2024-04-03T01:17:42Z</dcterms:modified>
</cp:coreProperties>
</file>