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8" r:id="rId3"/>
    <p:sldId id="264" r:id="rId4"/>
    <p:sldId id="259" r:id="rId5"/>
    <p:sldId id="263" r:id="rId6"/>
    <p:sldId id="260" r:id="rId7"/>
    <p:sldId id="265" r:id="rId8"/>
    <p:sldId id="266" r:id="rId9"/>
    <p:sldId id="261" r:id="rId10"/>
    <p:sldId id="268" r:id="rId11"/>
    <p:sldId id="269" r:id="rId12"/>
    <p:sldId id="262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7B28-F8A0-421D-9D44-395808153C90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F951-5977-4242-8D6C-A51EBB645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/>
          <p:cNvSpPr/>
          <p:nvPr userDrawn="1"/>
        </p:nvSpPr>
        <p:spPr>
          <a:xfrm rot="19341156">
            <a:off x="-622355" y="1361638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243185" y="495731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1739044" y="125616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 rot="10800000">
            <a:off x="10253462" y="4526694"/>
            <a:ext cx="2845382" cy="1712309"/>
            <a:chOff x="4939255" y="2401011"/>
            <a:chExt cx="2845382" cy="1712309"/>
          </a:xfrm>
        </p:grpSpPr>
        <p:sp>
          <p:nvSpPr>
            <p:cNvPr id="16" name="순서도: 수행의 시작/종료 15"/>
            <p:cNvSpPr/>
            <p:nvPr userDrawn="1"/>
          </p:nvSpPr>
          <p:spPr>
            <a:xfrm rot="19341156">
              <a:off x="4939255" y="3637033"/>
              <a:ext cx="2006124" cy="476287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6804795" y="2771126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7300654" y="2401011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수행의 시작/종료 20"/>
          <p:cNvSpPr/>
          <p:nvPr userDrawn="1"/>
        </p:nvSpPr>
        <p:spPr>
          <a:xfrm rot="19341156">
            <a:off x="8400912" y="6619856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 userDrawn="1"/>
        </p:nvSpPr>
        <p:spPr>
          <a:xfrm>
            <a:off x="230878" y="204002"/>
            <a:ext cx="379085" cy="379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930725" y="204002"/>
            <a:ext cx="8075228" cy="3790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9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1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80E7-1DE7-4565-8CE5-AABB74CCF2EA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seul06/JavaScript-%EC%BD%9C%EB%B0%B1-%EC%A7%80%EC%98%A5" TargetMode="External"/><Relationship Id="rId3" Type="http://schemas.microsoft.com/office/2007/relationships/hdphoto" Target="../media/hdphoto2.wdp"/><Relationship Id="rId7" Type="http://schemas.openxmlformats.org/officeDocument/2006/relationships/hyperlink" Target="https://www.youtube.com/watch?v=s1vpVCrT8f4&amp;t=14s" TargetMode="External"/><Relationship Id="rId12" Type="http://schemas.openxmlformats.org/officeDocument/2006/relationships/hyperlink" Target="https://www.youtube.com/watch?v=aoQSOZfz3v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iZlNnTGotk" TargetMode="External"/><Relationship Id="rId11" Type="http://schemas.openxmlformats.org/officeDocument/2006/relationships/hyperlink" Target="https://www.youtube.com/watch?v=JB_yU6Oe2eE" TargetMode="External"/><Relationship Id="rId5" Type="http://schemas.openxmlformats.org/officeDocument/2006/relationships/hyperlink" Target="https://bigtop.tistory.com/35" TargetMode="External"/><Relationship Id="rId10" Type="http://schemas.openxmlformats.org/officeDocument/2006/relationships/hyperlink" Target="https://velog.io/@janeshin059/JavaScript-Callback-%EC%9D%B4%ED%95%B4%ED%95%98%EA%B8%B0-Callback-%EC%A7%80%EC%98%A5%EC%9D%B4%EB%9E%80" TargetMode="External"/><Relationship Id="rId4" Type="http://schemas.openxmlformats.org/officeDocument/2006/relationships/hyperlink" Target="https://inpa.tistory.com/entry/JS-%F0%9F%93%9A-%EC%9E%90%EB%B0%94%EC%8A%A4%ED%81%AC%EB%A6%BD%ED%8A%B8-%EC%BD%9C%EB%B0%B1-%ED%95%A8%EC%88%98" TargetMode="External"/><Relationship Id="rId9" Type="http://schemas.openxmlformats.org/officeDocument/2006/relationships/hyperlink" Target="https://hanamon.kr/javascript-%EC%BD%9C%EB%B0%B1-%EC%A7%80%EC%98%A5-%ED%83%88%EC%B6%9C%ED%95%98%EA%B8%B0-%EB%B9%84%EB%8F%99%EA%B8%B0-%EC%B2%98%EB%A6%AC-%EB%B0%A9%EB%B2%95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21149"/>
            <a:ext cx="1453660" cy="4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7366" y="4720442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/>
              <a:t>소프트웨어학과 </a:t>
            </a:r>
            <a:r>
              <a:rPr lang="en-US" altLang="ko-KR" sz="1600" b="1" i="1" dirty="0" smtClean="0"/>
              <a:t>3</a:t>
            </a:r>
            <a:r>
              <a:rPr lang="ko-KR" altLang="en-US" sz="1600" b="1" i="1" dirty="0" smtClean="0"/>
              <a:t>학년 </a:t>
            </a:r>
            <a:r>
              <a:rPr lang="en-US" altLang="ko-KR" sz="1600" b="1" i="1" dirty="0" smtClean="0"/>
              <a:t>2022564004 </a:t>
            </a:r>
            <a:r>
              <a:rPr lang="ko-KR" altLang="en-US" sz="1600" b="1" i="1" dirty="0" smtClean="0"/>
              <a:t>김다빈</a:t>
            </a:r>
            <a:endParaRPr lang="ko-KR" alt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73380" y="1785257"/>
            <a:ext cx="366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b="1" i="1" dirty="0" err="1" smtClean="0"/>
              <a:t>CallBack</a:t>
            </a:r>
            <a:endParaRPr lang="en-US" altLang="ko-KR" sz="6400" b="1" i="1" dirty="0" smtClean="0"/>
          </a:p>
          <a:p>
            <a:r>
              <a:rPr lang="en-US" altLang="ko-KR" sz="6400" b="1" i="1" dirty="0" smtClean="0"/>
              <a:t>Function</a:t>
            </a:r>
            <a:endParaRPr lang="ko-KR" altLang="en-US" sz="6400" b="1" i="1" dirty="0"/>
          </a:p>
        </p:txBody>
      </p:sp>
      <p:sp>
        <p:nvSpPr>
          <p:cNvPr id="6" name="직사각형 5"/>
          <p:cNvSpPr/>
          <p:nvPr/>
        </p:nvSpPr>
        <p:spPr>
          <a:xfrm rot="3040311" flipH="1">
            <a:off x="6439239" y="-1265791"/>
            <a:ext cx="45719" cy="1002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async</a:t>
            </a:r>
            <a:r>
              <a:rPr lang="en-US" altLang="ko-KR" sz="1000" b="1" i="1" dirty="0" smtClean="0">
                <a:solidFill>
                  <a:schemeClr val="accent4"/>
                </a:solidFill>
              </a:rPr>
              <a:t> / await</a:t>
            </a:r>
            <a:endParaRPr lang="ko-KR" altLang="en-US" sz="1000" b="1" i="1" dirty="0">
              <a:solidFill>
                <a:schemeClr val="accent4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3" y="1880423"/>
            <a:ext cx="3828598" cy="3170712"/>
          </a:xfrm>
          <a:prstGeom prst="rect">
            <a:avLst/>
          </a:prstGeom>
        </p:spPr>
      </p:pic>
      <p:pic>
        <p:nvPicPr>
          <p:cNvPr id="14" name="Picture 6" descr="Arrow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22" y="3178051"/>
            <a:ext cx="575455" cy="5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768" y="1034941"/>
            <a:ext cx="5331797" cy="52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async</a:t>
            </a:r>
            <a:r>
              <a:rPr lang="en-US" altLang="ko-KR" sz="1000" b="1" i="1" dirty="0" smtClean="0">
                <a:solidFill>
                  <a:schemeClr val="accent4"/>
                </a:solidFill>
              </a:rPr>
              <a:t> / await</a:t>
            </a:r>
            <a:endParaRPr lang="ko-KR" altLang="en-US" sz="1000" b="1" i="1" dirty="0">
              <a:solidFill>
                <a:schemeClr val="accent4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19" y="2005113"/>
            <a:ext cx="2931202" cy="2427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603" y="1892246"/>
            <a:ext cx="3868584" cy="2848456"/>
          </a:xfrm>
          <a:prstGeom prst="rect">
            <a:avLst/>
          </a:prstGeom>
        </p:spPr>
      </p:pic>
      <p:pic>
        <p:nvPicPr>
          <p:cNvPr id="7" name="Picture 6" descr="Arrow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22" y="2900794"/>
            <a:ext cx="415680" cy="4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rrow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81" y="2900794"/>
            <a:ext cx="415680" cy="4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8856" y="1719416"/>
            <a:ext cx="3485153" cy="3410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6042" y="4740702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Promise</a:t>
            </a:r>
            <a:r>
              <a:rPr lang="ko-KR" altLang="en-US" sz="1000" b="1" i="1" dirty="0" smtClean="0"/>
              <a:t>를 이용한 </a:t>
            </a:r>
            <a:r>
              <a:rPr lang="ko-KR" altLang="en-US" sz="1000" b="1" i="1" dirty="0" err="1" smtClean="0"/>
              <a:t>콜백</a:t>
            </a:r>
            <a:r>
              <a:rPr lang="ko-KR" altLang="en-US" sz="1000" b="1" i="1" dirty="0" smtClean="0"/>
              <a:t> 지옥 해결</a:t>
            </a:r>
            <a:endParaRPr lang="ko-KR" altLang="en-US" sz="1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16687" y="513014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err="1"/>
              <a:t>a</a:t>
            </a:r>
            <a:r>
              <a:rPr lang="en-US" altLang="ko-KR" sz="1000" b="1" i="1" dirty="0" err="1" smtClean="0"/>
              <a:t>sync</a:t>
            </a:r>
            <a:r>
              <a:rPr lang="en-US" altLang="ko-KR" sz="1000" b="1" i="1" dirty="0" smtClean="0"/>
              <a:t>/await</a:t>
            </a:r>
            <a:r>
              <a:rPr lang="ko-KR" altLang="en-US" sz="1000" b="1" i="1" dirty="0" smtClean="0"/>
              <a:t>를 이용한 </a:t>
            </a:r>
            <a:r>
              <a:rPr lang="ko-KR" altLang="en-US" sz="1000" b="1" i="1" dirty="0" err="1" smtClean="0"/>
              <a:t>콜백</a:t>
            </a:r>
            <a:r>
              <a:rPr lang="ko-KR" altLang="en-US" sz="1000" b="1" i="1" dirty="0" smtClean="0"/>
              <a:t> 지옥 해결</a:t>
            </a:r>
            <a:endParaRPr lang="ko-KR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5288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30333" y="771895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>
                <a:solidFill>
                  <a:schemeClr val="accent4"/>
                </a:solidFill>
              </a:rPr>
              <a:t>Reference</a:t>
            </a:r>
            <a:endParaRPr lang="ko-KR" altLang="en-US" b="1" i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333" y="1252955"/>
            <a:ext cx="854669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• callback</a:t>
            </a:r>
            <a:r>
              <a:rPr lang="ko-KR" altLang="en-US" sz="1400" b="1" i="1" dirty="0" smtClean="0"/>
              <a:t> 함수</a:t>
            </a:r>
            <a:endParaRPr lang="en-US" altLang="ko-KR" sz="1400" b="1" i="1" dirty="0" smtClean="0"/>
          </a:p>
          <a:p>
            <a:r>
              <a:rPr lang="ko-KR" altLang="en-US" sz="1200" b="1" dirty="0">
                <a:hlinkClick r:id="rId4"/>
              </a:rPr>
              <a:t>📚 </a:t>
            </a:r>
            <a:r>
              <a:rPr lang="ko-KR" altLang="en-US" sz="1200" b="1" dirty="0" err="1">
                <a:hlinkClick r:id="rId4"/>
              </a:rPr>
              <a:t>콜백</a:t>
            </a:r>
            <a:r>
              <a:rPr lang="ko-KR" altLang="en-US" sz="1200" b="1" dirty="0">
                <a:hlinkClick r:id="rId4"/>
              </a:rPr>
              <a:t> 함수</a:t>
            </a:r>
            <a:r>
              <a:rPr lang="en-US" altLang="ko-KR" sz="1200" b="1" dirty="0">
                <a:hlinkClick r:id="rId4"/>
              </a:rPr>
              <a:t>(Callback) </a:t>
            </a:r>
            <a:r>
              <a:rPr lang="ko-KR" altLang="en-US" sz="1200" b="1" dirty="0">
                <a:hlinkClick r:id="rId4"/>
              </a:rPr>
              <a:t>개념 </a:t>
            </a:r>
            <a:r>
              <a:rPr lang="en-US" altLang="ko-KR" sz="1200" b="1" dirty="0">
                <a:hlinkClick r:id="rId4"/>
              </a:rPr>
              <a:t>&amp; </a:t>
            </a:r>
            <a:r>
              <a:rPr lang="ko-KR" altLang="en-US" sz="1200" b="1" dirty="0">
                <a:hlinkClick r:id="rId4"/>
              </a:rPr>
              <a:t>응용 </a:t>
            </a:r>
            <a:r>
              <a:rPr lang="en-US" altLang="ko-KR" sz="1200" b="1" dirty="0">
                <a:hlinkClick r:id="rId4"/>
              </a:rPr>
              <a:t>- </a:t>
            </a:r>
            <a:r>
              <a:rPr lang="ko-KR" altLang="en-US" sz="1200" b="1" dirty="0">
                <a:hlinkClick r:id="rId4"/>
              </a:rPr>
              <a:t>완벽 </a:t>
            </a:r>
            <a:r>
              <a:rPr lang="ko-KR" altLang="en-US" sz="1200" b="1" dirty="0" smtClean="0">
                <a:hlinkClick r:id="rId4"/>
              </a:rPr>
              <a:t>정리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5"/>
              </a:rPr>
              <a:t>[JavaScript] </a:t>
            </a:r>
            <a:r>
              <a:rPr lang="ko-KR" altLang="en-US" sz="1200" b="1" dirty="0">
                <a:hlinkClick r:id="rId5"/>
              </a:rPr>
              <a:t>자바스크립트 </a:t>
            </a:r>
            <a:r>
              <a:rPr lang="ko-KR" altLang="en-US" sz="1200" b="1" dirty="0" err="1">
                <a:hlinkClick r:id="rId5"/>
              </a:rPr>
              <a:t>콜백함수</a:t>
            </a:r>
            <a:r>
              <a:rPr lang="en-US" altLang="ko-KR" sz="1200" b="1" dirty="0">
                <a:hlinkClick r:id="rId5"/>
              </a:rPr>
              <a:t>(callback) </a:t>
            </a:r>
            <a:r>
              <a:rPr lang="ko-KR" altLang="en-US" sz="1200" b="1" dirty="0">
                <a:hlinkClick r:id="rId5"/>
              </a:rPr>
              <a:t>가볍게 </a:t>
            </a:r>
            <a:r>
              <a:rPr lang="ko-KR" altLang="en-US" sz="1200" b="1" dirty="0" smtClean="0">
                <a:hlinkClick r:id="rId5"/>
              </a:rPr>
              <a:t>이해하기</a:t>
            </a:r>
            <a:endParaRPr lang="en-US" altLang="ko-KR" sz="1200" b="1" dirty="0" smtClean="0"/>
          </a:p>
          <a:p>
            <a:r>
              <a:rPr lang="ko-KR" altLang="en-US" sz="1200" b="1" dirty="0" err="1">
                <a:hlinkClick r:id="rId6"/>
              </a:rPr>
              <a:t>콜백함수가</a:t>
            </a:r>
            <a:r>
              <a:rPr lang="ko-KR" altLang="en-US" sz="1200" b="1" dirty="0">
                <a:hlinkClick r:id="rId6"/>
              </a:rPr>
              <a:t> 뭔지 한국어로 쉽게 설명하는 </a:t>
            </a:r>
            <a:r>
              <a:rPr lang="ko-KR" altLang="en-US" sz="1200" b="1" dirty="0" smtClean="0">
                <a:hlinkClick r:id="rId6"/>
              </a:rPr>
              <a:t>영상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7"/>
              </a:rPr>
              <a:t>자바스크립트 </a:t>
            </a:r>
            <a:r>
              <a:rPr lang="en-US" altLang="ko-KR" sz="1200" b="1" dirty="0">
                <a:hlinkClick r:id="rId7"/>
              </a:rPr>
              <a:t>11. </a:t>
            </a:r>
            <a:r>
              <a:rPr lang="ko-KR" altLang="en-US" sz="1200" b="1" dirty="0">
                <a:hlinkClick r:id="rId7"/>
              </a:rPr>
              <a:t>비동기 처리의 시작 </a:t>
            </a:r>
            <a:r>
              <a:rPr lang="ko-KR" altLang="en-US" sz="1200" b="1" dirty="0" err="1">
                <a:hlinkClick r:id="rId7"/>
              </a:rPr>
              <a:t>콜백</a:t>
            </a:r>
            <a:r>
              <a:rPr lang="ko-KR" altLang="en-US" sz="1200" b="1" dirty="0">
                <a:hlinkClick r:id="rId7"/>
              </a:rPr>
              <a:t> 이해하기</a:t>
            </a:r>
            <a:r>
              <a:rPr lang="en-US" altLang="ko-KR" sz="1200" b="1" dirty="0">
                <a:hlinkClick r:id="rId7"/>
              </a:rPr>
              <a:t>, </a:t>
            </a:r>
            <a:r>
              <a:rPr lang="ko-KR" altLang="en-US" sz="1200" b="1" dirty="0" err="1">
                <a:hlinkClick r:id="rId7"/>
              </a:rPr>
              <a:t>콜백</a:t>
            </a:r>
            <a:r>
              <a:rPr lang="ko-KR" altLang="en-US" sz="1200" b="1" dirty="0">
                <a:hlinkClick r:id="rId7"/>
              </a:rPr>
              <a:t> 지옥 체험 😱 </a:t>
            </a:r>
            <a:r>
              <a:rPr lang="en-US" altLang="ko-KR" sz="1200" b="1" dirty="0">
                <a:hlinkClick r:id="rId7"/>
              </a:rPr>
              <a:t>JavaScript Callback | </a:t>
            </a:r>
            <a:r>
              <a:rPr lang="ko-KR" altLang="en-US" sz="1200" b="1" dirty="0" err="1">
                <a:hlinkClick r:id="rId7"/>
              </a:rPr>
              <a:t>프론트엔드</a:t>
            </a:r>
            <a:r>
              <a:rPr lang="ko-KR" altLang="en-US" sz="1200" b="1" dirty="0">
                <a:hlinkClick r:id="rId7"/>
              </a:rPr>
              <a:t> 개발자 </a:t>
            </a:r>
            <a:r>
              <a:rPr lang="ko-KR" altLang="en-US" sz="1200" b="1" dirty="0" smtClean="0">
                <a:hlinkClick r:id="rId7"/>
              </a:rPr>
              <a:t>입문편</a:t>
            </a:r>
            <a:endParaRPr lang="en-US" altLang="ko-KR" sz="1200" b="1" i="1" dirty="0" smtClean="0"/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• callback</a:t>
            </a:r>
            <a:r>
              <a:rPr lang="ko-KR" altLang="en-US" sz="1400" b="1" i="1" dirty="0" smtClean="0"/>
              <a:t> 지옥</a:t>
            </a:r>
            <a:endParaRPr lang="en-US" altLang="ko-KR" sz="1400" b="1" i="1" dirty="0" smtClean="0"/>
          </a:p>
          <a:p>
            <a:r>
              <a:rPr lang="en-US" altLang="ko-KR" sz="1200" b="1" dirty="0">
                <a:hlinkClick r:id="rId8"/>
              </a:rPr>
              <a:t>Callback Hell (</a:t>
            </a:r>
            <a:r>
              <a:rPr lang="ko-KR" altLang="en-US" sz="1200" b="1" dirty="0" err="1">
                <a:hlinkClick r:id="rId8"/>
              </a:rPr>
              <a:t>콜백</a:t>
            </a:r>
            <a:r>
              <a:rPr lang="ko-KR" altLang="en-US" sz="1200" b="1" dirty="0">
                <a:hlinkClick r:id="rId8"/>
              </a:rPr>
              <a:t> 지옥</a:t>
            </a:r>
            <a:r>
              <a:rPr lang="en-US" altLang="ko-KR" sz="1200" b="1" dirty="0" smtClean="0">
                <a:hlinkClick r:id="rId8"/>
              </a:rPr>
              <a:t>)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9"/>
              </a:rPr>
              <a:t>[JavaScript] </a:t>
            </a:r>
            <a:r>
              <a:rPr lang="ko-KR" altLang="en-US" sz="1200" b="1" dirty="0" err="1">
                <a:hlinkClick r:id="rId9"/>
              </a:rPr>
              <a:t>콜백</a:t>
            </a:r>
            <a:r>
              <a:rPr lang="ko-KR" altLang="en-US" sz="1200" b="1" dirty="0">
                <a:hlinkClick r:id="rId9"/>
              </a:rPr>
              <a:t> 지옥 탈출하기</a:t>
            </a:r>
            <a:r>
              <a:rPr lang="en-US" altLang="ko-KR" sz="1200" b="1" dirty="0">
                <a:hlinkClick r:id="rId9"/>
              </a:rPr>
              <a:t>! </a:t>
            </a:r>
            <a:r>
              <a:rPr lang="ko-KR" altLang="en-US" sz="1200" b="1" dirty="0">
                <a:hlinkClick r:id="rId9"/>
              </a:rPr>
              <a:t>비동기 처리 방법 </a:t>
            </a:r>
            <a:r>
              <a:rPr lang="en-US" altLang="ko-KR" sz="1200" b="1" dirty="0" smtClean="0">
                <a:hlinkClick r:id="rId9"/>
              </a:rPr>
              <a:t>– </a:t>
            </a:r>
            <a:r>
              <a:rPr lang="ko-KR" altLang="en-US" sz="1200" b="1" dirty="0" err="1" smtClean="0">
                <a:hlinkClick r:id="rId9"/>
              </a:rPr>
              <a:t>하나몬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0"/>
              </a:rPr>
              <a:t>[JavaScript] - Callback </a:t>
            </a:r>
            <a:r>
              <a:rPr lang="ko-KR" altLang="en-US" sz="1200" b="1" dirty="0">
                <a:hlinkClick r:id="rId10"/>
              </a:rPr>
              <a:t>이해하기</a:t>
            </a:r>
            <a:r>
              <a:rPr lang="en-US" altLang="ko-KR" sz="1200" b="1" dirty="0">
                <a:hlinkClick r:id="rId10"/>
              </a:rPr>
              <a:t>, Callback </a:t>
            </a:r>
            <a:r>
              <a:rPr lang="ko-KR" altLang="en-US" sz="1200" b="1" dirty="0">
                <a:hlinkClick r:id="rId10"/>
              </a:rPr>
              <a:t>지옥이란</a:t>
            </a:r>
            <a:r>
              <a:rPr lang="en-US" altLang="ko-KR" sz="1200" b="1" dirty="0">
                <a:hlinkClick r:id="rId10"/>
              </a:rPr>
              <a:t>?</a:t>
            </a:r>
            <a:r>
              <a:rPr lang="ko-KR" altLang="en-US" sz="1200" b="1" dirty="0" smtClean="0">
                <a:hlinkClick r:id="rId10"/>
              </a:rPr>
              <a:t>😱</a:t>
            </a:r>
            <a:endParaRPr lang="en-US" altLang="ko-KR" sz="1200" b="1" dirty="0" smtClean="0"/>
          </a:p>
          <a:p>
            <a:r>
              <a:rPr lang="ko-KR" altLang="en-US" sz="1200" b="1" dirty="0">
                <a:hlinkClick r:id="rId7"/>
              </a:rPr>
              <a:t>자바스크립트 </a:t>
            </a:r>
            <a:r>
              <a:rPr lang="en-US" altLang="ko-KR" sz="1200" b="1" dirty="0">
                <a:hlinkClick r:id="rId7"/>
              </a:rPr>
              <a:t>11. </a:t>
            </a:r>
            <a:r>
              <a:rPr lang="ko-KR" altLang="en-US" sz="1200" b="1" dirty="0">
                <a:hlinkClick r:id="rId7"/>
              </a:rPr>
              <a:t>비동기 처리의 시작 </a:t>
            </a:r>
            <a:r>
              <a:rPr lang="ko-KR" altLang="en-US" sz="1200" b="1" dirty="0" err="1">
                <a:hlinkClick r:id="rId7"/>
              </a:rPr>
              <a:t>콜백</a:t>
            </a:r>
            <a:r>
              <a:rPr lang="ko-KR" altLang="en-US" sz="1200" b="1" dirty="0">
                <a:hlinkClick r:id="rId7"/>
              </a:rPr>
              <a:t> 이해하기</a:t>
            </a:r>
            <a:r>
              <a:rPr lang="en-US" altLang="ko-KR" sz="1200" b="1" dirty="0">
                <a:hlinkClick r:id="rId7"/>
              </a:rPr>
              <a:t>, </a:t>
            </a:r>
            <a:r>
              <a:rPr lang="ko-KR" altLang="en-US" sz="1200" b="1" dirty="0" err="1">
                <a:hlinkClick r:id="rId7"/>
              </a:rPr>
              <a:t>콜백</a:t>
            </a:r>
            <a:r>
              <a:rPr lang="ko-KR" altLang="en-US" sz="1200" b="1" dirty="0">
                <a:hlinkClick r:id="rId7"/>
              </a:rPr>
              <a:t> 지옥 체험 😱 </a:t>
            </a:r>
            <a:r>
              <a:rPr lang="en-US" altLang="ko-KR" sz="1200" b="1" dirty="0">
                <a:hlinkClick r:id="rId7"/>
              </a:rPr>
              <a:t>JavaScript Callback | </a:t>
            </a:r>
            <a:r>
              <a:rPr lang="ko-KR" altLang="en-US" sz="1200" b="1" dirty="0" err="1">
                <a:hlinkClick r:id="rId7"/>
              </a:rPr>
              <a:t>프론트엔드</a:t>
            </a:r>
            <a:r>
              <a:rPr lang="ko-KR" altLang="en-US" sz="1200" b="1" dirty="0">
                <a:hlinkClick r:id="rId7"/>
              </a:rPr>
              <a:t> 개발자 </a:t>
            </a:r>
            <a:r>
              <a:rPr lang="ko-KR" altLang="en-US" sz="1200" b="1" dirty="0" smtClean="0">
                <a:hlinkClick r:id="rId7"/>
              </a:rPr>
              <a:t>입문편</a:t>
            </a:r>
            <a:endParaRPr lang="en-US" altLang="ko-KR" sz="1200" b="1" i="1" dirty="0" smtClean="0"/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• promise</a:t>
            </a:r>
          </a:p>
          <a:p>
            <a:r>
              <a:rPr lang="ko-KR" altLang="en-US" sz="1200" b="1" dirty="0">
                <a:hlinkClick r:id="rId11"/>
              </a:rPr>
              <a:t>자바스크립트 </a:t>
            </a:r>
            <a:r>
              <a:rPr lang="en-US" altLang="ko-KR" sz="1200" b="1" dirty="0">
                <a:hlinkClick r:id="rId11"/>
              </a:rPr>
              <a:t>12. </a:t>
            </a:r>
            <a:r>
              <a:rPr lang="ko-KR" altLang="en-US" sz="1200" b="1" dirty="0" err="1">
                <a:hlinkClick r:id="rId11"/>
              </a:rPr>
              <a:t>프로미스</a:t>
            </a:r>
            <a:r>
              <a:rPr lang="ko-KR" altLang="en-US" sz="1200" b="1" dirty="0">
                <a:hlinkClick r:id="rId11"/>
              </a:rPr>
              <a:t> 개념부터 활용까지 </a:t>
            </a:r>
            <a:r>
              <a:rPr lang="en-US" altLang="ko-KR" sz="1200" b="1" dirty="0">
                <a:hlinkClick r:id="rId11"/>
              </a:rPr>
              <a:t>JavaScript Promise | </a:t>
            </a:r>
            <a:r>
              <a:rPr lang="ko-KR" altLang="en-US" sz="1200" b="1" dirty="0" err="1">
                <a:hlinkClick r:id="rId11"/>
              </a:rPr>
              <a:t>프론트엔드</a:t>
            </a:r>
            <a:r>
              <a:rPr lang="ko-KR" altLang="en-US" sz="1200" b="1" dirty="0">
                <a:hlinkClick r:id="rId11"/>
              </a:rPr>
              <a:t> 개발자 </a:t>
            </a:r>
            <a:r>
              <a:rPr lang="ko-KR" altLang="en-US" sz="1200" b="1" dirty="0" smtClean="0">
                <a:hlinkClick r:id="rId11"/>
              </a:rPr>
              <a:t>입문편</a:t>
            </a:r>
            <a:endParaRPr lang="en-US" altLang="ko-KR" sz="1200" b="1" i="1" dirty="0" smtClean="0"/>
          </a:p>
          <a:p>
            <a:endParaRPr lang="en-US" altLang="ko-KR" sz="1400" b="1" i="1" dirty="0" smtClean="0"/>
          </a:p>
          <a:p>
            <a:r>
              <a:rPr lang="en-US" altLang="ko-KR" sz="1400" b="1" i="1" dirty="0" smtClean="0"/>
              <a:t>• </a:t>
            </a:r>
            <a:r>
              <a:rPr lang="en-US" altLang="ko-KR" sz="1400" b="1" i="1" dirty="0" err="1" smtClean="0"/>
              <a:t>async</a:t>
            </a:r>
            <a:r>
              <a:rPr lang="en-US" altLang="ko-KR" sz="1400" b="1" i="1" dirty="0" smtClean="0"/>
              <a:t> / await</a:t>
            </a:r>
          </a:p>
          <a:p>
            <a:r>
              <a:rPr lang="ko-KR" altLang="en-US" sz="1200" b="1" dirty="0">
                <a:hlinkClick r:id="rId12"/>
              </a:rPr>
              <a:t>자바스크립트 </a:t>
            </a:r>
            <a:r>
              <a:rPr lang="en-US" altLang="ko-KR" sz="1200" b="1" dirty="0">
                <a:hlinkClick r:id="rId12"/>
              </a:rPr>
              <a:t>13. </a:t>
            </a:r>
            <a:r>
              <a:rPr lang="ko-KR" altLang="en-US" sz="1200" b="1" dirty="0">
                <a:hlinkClick r:id="rId12"/>
              </a:rPr>
              <a:t>비동기의 꽃 </a:t>
            </a:r>
            <a:r>
              <a:rPr lang="en-US" altLang="ko-KR" sz="1200" b="1" dirty="0">
                <a:hlinkClick r:id="rId12"/>
              </a:rPr>
              <a:t>JavaScript </a:t>
            </a:r>
            <a:r>
              <a:rPr lang="en-US" altLang="ko-KR" sz="1200" b="1" dirty="0" err="1">
                <a:hlinkClick r:id="rId12"/>
              </a:rPr>
              <a:t>async</a:t>
            </a:r>
            <a:r>
              <a:rPr lang="en-US" altLang="ko-KR" sz="1200" b="1" dirty="0">
                <a:hlinkClick r:id="rId12"/>
              </a:rPr>
              <a:t> </a:t>
            </a:r>
            <a:r>
              <a:rPr lang="ko-KR" altLang="en-US" sz="1200" b="1" dirty="0">
                <a:hlinkClick r:id="rId12"/>
              </a:rPr>
              <a:t>와 </a:t>
            </a:r>
            <a:r>
              <a:rPr lang="en-US" altLang="ko-KR" sz="1200" b="1" dirty="0">
                <a:hlinkClick r:id="rId12"/>
              </a:rPr>
              <a:t>await </a:t>
            </a:r>
            <a:r>
              <a:rPr lang="ko-KR" altLang="en-US" sz="1200" b="1" dirty="0">
                <a:hlinkClick r:id="rId12"/>
              </a:rPr>
              <a:t>그리고 유용한 </a:t>
            </a:r>
            <a:r>
              <a:rPr lang="en-US" altLang="ko-KR" sz="1200" b="1" dirty="0">
                <a:hlinkClick r:id="rId12"/>
              </a:rPr>
              <a:t>Promise APIs | </a:t>
            </a:r>
            <a:r>
              <a:rPr lang="ko-KR" altLang="en-US" sz="1200" b="1" dirty="0" err="1">
                <a:hlinkClick r:id="rId12"/>
              </a:rPr>
              <a:t>프론트엔드</a:t>
            </a:r>
            <a:r>
              <a:rPr lang="ko-KR" altLang="en-US" sz="1200" b="1" dirty="0">
                <a:hlinkClick r:id="rId12"/>
              </a:rPr>
              <a:t> 개발자 </a:t>
            </a:r>
            <a:r>
              <a:rPr lang="ko-KR" altLang="en-US" sz="1200" b="1" dirty="0" smtClean="0">
                <a:hlinkClick r:id="rId12"/>
              </a:rPr>
              <a:t>입문편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333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773" y="2697990"/>
            <a:ext cx="4984455" cy="988191"/>
            <a:chOff x="3542028" y="2882059"/>
            <a:chExt cx="4984455" cy="988191"/>
          </a:xfrm>
        </p:grpSpPr>
        <p:pic>
          <p:nvPicPr>
            <p:cNvPr id="1026" name="Picture 2" descr="👏 Clapping Hands Emoji - What Emoji 🧐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292" y="2882059"/>
              <a:ext cx="988191" cy="98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42028" y="2914490"/>
              <a:ext cx="3871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i="1" dirty="0" smtClean="0"/>
                <a:t>감사합니다</a:t>
              </a:r>
              <a:r>
                <a:rPr lang="en-US" altLang="ko-KR" sz="5400" b="1" i="1" dirty="0" smtClean="0"/>
                <a:t>!</a:t>
              </a:r>
              <a:endParaRPr lang="ko-KR" altLang="en-US" sz="5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5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callback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 함수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8452" y="1715674"/>
            <a:ext cx="2254896" cy="1308141"/>
            <a:chOff x="822377" y="1715985"/>
            <a:chExt cx="2254896" cy="1308141"/>
          </a:xfrm>
        </p:grpSpPr>
        <p:sp>
          <p:nvSpPr>
            <p:cNvPr id="5" name="TextBox 4"/>
            <p:cNvSpPr txBox="1"/>
            <p:nvPr/>
          </p:nvSpPr>
          <p:spPr>
            <a:xfrm>
              <a:off x="1173730" y="1715985"/>
              <a:ext cx="1788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i="1" dirty="0" smtClean="0"/>
                <a:t>call + back</a:t>
              </a:r>
              <a:endParaRPr lang="ko-KR" altLang="en-US" sz="2400" b="1" i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46909" y="2177650"/>
              <a:ext cx="54032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39590" y="2177649"/>
              <a:ext cx="728301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2377" y="271634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호출하다</a:t>
              </a:r>
              <a:endParaRPr lang="ko-KR" altLang="en-US" sz="1400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3998" y="271634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나중에</a:t>
              </a:r>
              <a:endParaRPr lang="ko-KR" altLang="en-US" sz="1400" b="1" i="1" dirty="0"/>
            </a:p>
          </p:txBody>
        </p:sp>
        <p:pic>
          <p:nvPicPr>
            <p:cNvPr id="1032" name="Picture 8" descr="Right drawn arrow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2203">
              <a:off x="2423523" y="2314545"/>
              <a:ext cx="346409" cy="34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Right drawn arrow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97" flipH="1">
              <a:off x="1257056" y="2314546"/>
              <a:ext cx="346409" cy="34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699" y="1663849"/>
            <a:ext cx="3828945" cy="28575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400" y="1663849"/>
            <a:ext cx="3891031" cy="21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callback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 함수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226" y="1580722"/>
            <a:ext cx="3828945" cy="285751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791226" y="1472278"/>
            <a:ext cx="8593747" cy="1273199"/>
            <a:chOff x="1791226" y="1472278"/>
            <a:chExt cx="8593747" cy="127319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082" y="1818228"/>
              <a:ext cx="3871891" cy="92724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12675" y="1472278"/>
              <a:ext cx="2676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/>
                <a:t>• </a:t>
              </a:r>
              <a:r>
                <a:rPr lang="ko-KR" altLang="en-US" sz="1400" b="1" i="1" dirty="0" smtClean="0"/>
                <a:t>화살표 함수</a:t>
              </a:r>
              <a:r>
                <a:rPr lang="en-US" altLang="ko-KR" sz="1400" b="1" i="1" dirty="0" smtClean="0"/>
                <a:t>(arrow function)</a:t>
              </a:r>
              <a:endParaRPr lang="ko-KR" altLang="en-US" sz="1400" b="1" i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91226" y="1580722"/>
              <a:ext cx="3828945" cy="100809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91226" y="2731550"/>
            <a:ext cx="8477882" cy="1418877"/>
            <a:chOff x="1791226" y="2731550"/>
            <a:chExt cx="8477882" cy="141887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3082" y="3431053"/>
              <a:ext cx="3756026" cy="7193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412675" y="3081712"/>
              <a:ext cx="2996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/>
                <a:t>• </a:t>
              </a:r>
              <a:r>
                <a:rPr lang="ko-KR" altLang="en-US" sz="1400" b="1" i="1" dirty="0" smtClean="0"/>
                <a:t>익명 함수</a:t>
              </a:r>
              <a:r>
                <a:rPr lang="en-US" altLang="ko-KR" sz="1400" b="1" i="1" dirty="0" smtClean="0"/>
                <a:t>(anonymous function)</a:t>
              </a:r>
              <a:endParaRPr lang="ko-KR" altLang="en-US" sz="1400" b="1" i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91226" y="2731550"/>
              <a:ext cx="3828945" cy="100809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06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callback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 지옥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57389"/>
          <a:stretch/>
        </p:blipFill>
        <p:spPr>
          <a:xfrm>
            <a:off x="6415954" y="1461969"/>
            <a:ext cx="4633931" cy="18213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14608" y="1923803"/>
            <a:ext cx="1003465" cy="243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66365" y="1719485"/>
            <a:ext cx="370114" cy="2043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300" y="1461969"/>
            <a:ext cx="4658703" cy="38581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518073" y="2167247"/>
            <a:ext cx="1092530" cy="2434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callback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 지옥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66" y="954874"/>
            <a:ext cx="8294397" cy="552311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487432" y="5337958"/>
            <a:ext cx="2262210" cy="522515"/>
            <a:chOff x="6406777" y="4946072"/>
            <a:chExt cx="2262210" cy="52251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406777" y="4946072"/>
              <a:ext cx="2262210" cy="5225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7679" y="5064827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err="1" smtClean="0"/>
                <a:t>가독성</a:t>
              </a:r>
              <a:r>
                <a:rPr lang="ko-KR" altLang="en-US" sz="1400" b="1" i="1" dirty="0" smtClean="0"/>
                <a:t> </a:t>
              </a:r>
              <a:r>
                <a:rPr lang="en-US" altLang="ko-KR" sz="1400" b="1" i="1" dirty="0"/>
                <a:t> </a:t>
              </a:r>
              <a:r>
                <a:rPr lang="en-US" altLang="ko-KR" sz="1400" b="1" i="1" dirty="0" smtClean="0"/>
                <a:t>    </a:t>
              </a:r>
              <a:r>
                <a:rPr lang="ko-KR" altLang="en-US" sz="1400" b="1" i="1" dirty="0" smtClean="0"/>
                <a:t>유지보수 </a:t>
              </a:r>
              <a:endParaRPr lang="ko-KR" altLang="en-US" sz="1400" b="1" i="1" dirty="0"/>
            </a:p>
          </p:txBody>
        </p:sp>
        <p:pic>
          <p:nvPicPr>
            <p:cNvPr id="4098" name="Picture 2" descr="Fire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517" y="5093512"/>
              <a:ext cx="250405" cy="25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Fire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794" y="5082126"/>
              <a:ext cx="250405" cy="250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1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42521"/>
          <a:stretch/>
        </p:blipFill>
        <p:spPr>
          <a:xfrm>
            <a:off x="1593832" y="1694521"/>
            <a:ext cx="6388001" cy="2634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965" y="754083"/>
            <a:ext cx="3903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accent4"/>
                </a:solidFill>
              </a:rPr>
              <a:t>Promise</a:t>
            </a:r>
          </a:p>
          <a:p>
            <a:r>
              <a:rPr lang="en-US" altLang="ko-KR" sz="1400" b="1" i="1" dirty="0" smtClean="0"/>
              <a:t>: </a:t>
            </a:r>
            <a:r>
              <a:rPr lang="ko-KR" altLang="en-US" sz="1400" b="1" i="1" dirty="0" smtClean="0"/>
              <a:t>비동기 작업의 성공</a:t>
            </a:r>
            <a:r>
              <a:rPr lang="en-US" altLang="ko-KR" sz="1400" b="1" i="1" dirty="0" smtClean="0"/>
              <a:t>(resolve), </a:t>
            </a:r>
            <a:r>
              <a:rPr lang="ko-KR" altLang="en-US" sz="1400" b="1" i="1" dirty="0" smtClean="0"/>
              <a:t>실패</a:t>
            </a:r>
            <a:r>
              <a:rPr lang="en-US" altLang="ko-KR" sz="1400" b="1" i="1" dirty="0" smtClean="0"/>
              <a:t>(reject)</a:t>
            </a:r>
            <a:r>
              <a:rPr lang="ko-KR" altLang="en-US" sz="1400" b="1" i="1" dirty="0" smtClean="0"/>
              <a:t>를 </a:t>
            </a:r>
            <a:endParaRPr lang="en-US" altLang="ko-KR" sz="1400" b="1" i="1" dirty="0" smtClean="0"/>
          </a:p>
          <a:p>
            <a:r>
              <a:rPr lang="ko-KR" altLang="en-US" sz="1400" b="1" i="1" dirty="0" smtClean="0"/>
              <a:t>나타내는</a:t>
            </a:r>
            <a:r>
              <a:rPr lang="en-US" altLang="ko-KR" sz="1400" b="1" i="1" dirty="0" smtClean="0"/>
              <a:t> JavaScript </a:t>
            </a:r>
            <a:r>
              <a:rPr lang="ko-KR" altLang="en-US" sz="1400" b="1" i="1" dirty="0" smtClean="0"/>
              <a:t>내장 객체</a:t>
            </a:r>
            <a:endParaRPr lang="ko-KR" altLang="en-US" sz="1400" b="1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60953"/>
          <a:stretch/>
        </p:blipFill>
        <p:spPr>
          <a:xfrm>
            <a:off x="1593831" y="4441371"/>
            <a:ext cx="6388001" cy="17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42521"/>
          <a:stretch/>
        </p:blipFill>
        <p:spPr>
          <a:xfrm>
            <a:off x="418175" y="1893893"/>
            <a:ext cx="5480520" cy="2259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60953"/>
          <a:stretch/>
        </p:blipFill>
        <p:spPr>
          <a:xfrm>
            <a:off x="6243021" y="1893893"/>
            <a:ext cx="5480521" cy="15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promise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async</a:t>
            </a:r>
            <a:r>
              <a:rPr lang="en-US" altLang="ko-KR" sz="1000" b="1" i="1" dirty="0" smtClean="0"/>
              <a:t> / await</a:t>
            </a:r>
            <a:endParaRPr lang="ko-KR" altLang="en-US" sz="1000" b="1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3" y="1880423"/>
            <a:ext cx="3828598" cy="3170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68" y="1443504"/>
            <a:ext cx="5493037" cy="4044548"/>
          </a:xfrm>
          <a:prstGeom prst="rect">
            <a:avLst/>
          </a:prstGeom>
        </p:spPr>
      </p:pic>
      <p:pic>
        <p:nvPicPr>
          <p:cNvPr id="5126" name="Picture 6" descr="Arrow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22" y="3178051"/>
            <a:ext cx="575455" cy="5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0333" y="213755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/>
              <a:t>Web / </a:t>
            </a:r>
            <a:r>
              <a:rPr lang="en-US" altLang="ko-KR" b="1" i="1" dirty="0" err="1" smtClean="0"/>
              <a:t>CallBack</a:t>
            </a:r>
            <a:r>
              <a:rPr lang="en-US" altLang="ko-KR" b="1" i="1" dirty="0" smtClean="0"/>
              <a:t> Function</a:t>
            </a:r>
            <a:endParaRPr lang="ko-KR" alt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9205" y="754083"/>
            <a:ext cx="1091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함수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callback</a:t>
            </a:r>
            <a:r>
              <a:rPr lang="ko-KR" altLang="en-US" sz="1000" b="1" i="1" dirty="0" smtClean="0"/>
              <a:t> 지옥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promise</a:t>
            </a:r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async</a:t>
            </a:r>
            <a:r>
              <a:rPr lang="en-US" altLang="ko-KR" sz="1000" b="1" i="1" dirty="0" smtClean="0">
                <a:solidFill>
                  <a:schemeClr val="accent4"/>
                </a:solidFill>
              </a:rPr>
              <a:t> / await</a:t>
            </a:r>
            <a:endParaRPr lang="ko-KR" altLang="en-US" sz="1000" b="1" i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965" y="754083"/>
            <a:ext cx="3477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async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/await</a:t>
            </a:r>
          </a:p>
          <a:p>
            <a:r>
              <a:rPr lang="en-US" altLang="ko-KR" sz="1400" b="1" i="1" dirty="0" smtClean="0"/>
              <a:t>: JS</a:t>
            </a:r>
            <a:r>
              <a:rPr lang="ko-KR" altLang="en-US" sz="1400" b="1" i="1" dirty="0" smtClean="0"/>
              <a:t>에서 비동기 코드를 작성하는 데 사용</a:t>
            </a:r>
            <a:endParaRPr lang="ko-KR" altLang="en-US" sz="1400" b="1" i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70" y="1479077"/>
            <a:ext cx="5811991" cy="470494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558270" y="1479077"/>
            <a:ext cx="561476" cy="2330025"/>
            <a:chOff x="1718586" y="1108026"/>
            <a:chExt cx="561476" cy="2330025"/>
          </a:xfrm>
        </p:grpSpPr>
        <p:sp>
          <p:nvSpPr>
            <p:cNvPr id="9" name="직사각형 8"/>
            <p:cNvSpPr/>
            <p:nvPr/>
          </p:nvSpPr>
          <p:spPr>
            <a:xfrm>
              <a:off x="1718586" y="1108026"/>
              <a:ext cx="561476" cy="20419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18586" y="3233854"/>
              <a:ext cx="561476" cy="20419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36301" y="2397435"/>
            <a:ext cx="2388297" cy="1870701"/>
            <a:chOff x="2096617" y="2026384"/>
            <a:chExt cx="2388297" cy="1870701"/>
          </a:xfrm>
        </p:grpSpPr>
        <p:sp>
          <p:nvSpPr>
            <p:cNvPr id="12" name="직사각형 11"/>
            <p:cNvSpPr/>
            <p:nvPr/>
          </p:nvSpPr>
          <p:spPr>
            <a:xfrm>
              <a:off x="2096617" y="2026384"/>
              <a:ext cx="561476" cy="20419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23438" y="3692888"/>
              <a:ext cx="561476" cy="20419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3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369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김다빈</dc:creator>
  <cp:lastModifiedBy>김다빈</cp:lastModifiedBy>
  <cp:revision>176</cp:revision>
  <dcterms:created xsi:type="dcterms:W3CDTF">2024-04-11T09:59:39Z</dcterms:created>
  <dcterms:modified xsi:type="dcterms:W3CDTF">2024-04-14T08:49:30Z</dcterms:modified>
</cp:coreProperties>
</file>