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01" r:id="rId3"/>
    <p:sldId id="316" r:id="rId4"/>
    <p:sldId id="317" r:id="rId5"/>
    <p:sldId id="318" r:id="rId6"/>
    <p:sldId id="314" r:id="rId7"/>
    <p:sldId id="315" r:id="rId8"/>
    <p:sldId id="308" r:id="rId9"/>
    <p:sldId id="279" r:id="rId10"/>
    <p:sldId id="30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다빈" initials="김" lastIdx="2" clrIdx="0">
    <p:extLst>
      <p:ext uri="{19B8F6BF-5375-455C-9EA6-DF929625EA0E}">
        <p15:presenceInfo xmlns:p15="http://schemas.microsoft.com/office/powerpoint/2012/main" userId="c50c475cef6053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6DC3"/>
    <a:srgbClr val="648BCF"/>
    <a:srgbClr val="FEC200"/>
    <a:srgbClr val="DAE3F3"/>
    <a:srgbClr val="E8EEF8"/>
    <a:srgbClr val="F4B7A6"/>
    <a:srgbClr val="FDE5DF"/>
    <a:srgbClr val="FDEDE9"/>
    <a:srgbClr val="F9C2B5"/>
    <a:srgbClr val="FCD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8" y="1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19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08D7731-8365-45F7-BA17-8181AF5D90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65CBAC-51D0-458F-B06C-B6A1580F9D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D2206-F45D-478D-BFB1-ABAEAD250DB4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5C818B-A4E6-460E-910E-9B5D99FC67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21C46C-7BA5-4735-A518-110AD4CAF3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63389-471D-44CB-81A5-2A9EBF199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067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6DB36-32E5-4EBE-B730-D6CE078D50E0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F24CF-57ED-420D-9CD6-4B1E9BB8D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55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BC58C5-4D61-4269-A928-E48F4D9D1AF4}"/>
              </a:ext>
            </a:extLst>
          </p:cNvPr>
          <p:cNvSpPr/>
          <p:nvPr userDrawn="1"/>
        </p:nvSpPr>
        <p:spPr>
          <a:xfrm>
            <a:off x="-134815" y="352337"/>
            <a:ext cx="12414738" cy="4278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1D4CCA-608D-4F1D-865D-AC1E6B9B604B}"/>
              </a:ext>
            </a:extLst>
          </p:cNvPr>
          <p:cNvSpPr txBox="1"/>
          <p:nvPr userDrawn="1"/>
        </p:nvSpPr>
        <p:spPr>
          <a:xfrm>
            <a:off x="38453" y="396978"/>
            <a:ext cx="684804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i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SysP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경성대학교 입시정보"/>
          <p:cNvPicPr>
            <a:picLocks noChangeAspect="1" noChangeArrowheads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9" y="6394939"/>
            <a:ext cx="402735" cy="40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 userDrawn="1"/>
        </p:nvCxnSpPr>
        <p:spPr>
          <a:xfrm flipH="1">
            <a:off x="726829" y="352337"/>
            <a:ext cx="140675" cy="427839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12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1A2D8-4452-4BB7-8C17-67DEB12B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26016A-8CFD-4F53-BA8D-775012238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658C1-610E-4463-8649-CE845B3C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C594BB-20E7-40FC-8184-680C1647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6C305-6972-4D98-82D4-5AFBFA99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23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7B89E3-4EB7-4251-A5D3-8ADAF6E74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74BC2A-CB54-4C8A-A9F6-7DE531989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5E57C9-C27F-4BCD-A005-152D75F6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ADCEC-3B9D-4EDC-A77A-75AEEF0D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30662-ADDD-4EF8-9722-E8EB92C5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2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A77F5-8934-434D-B524-D6894138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3B811-91A5-40E2-A05A-DA42F7D06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0C458-5C30-4C0A-A668-0FB48A4E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01599-9117-4F46-9EBB-3C951776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DBA77-0C36-435D-876E-64679087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33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C07A2-66DB-43DC-9BF9-5D00FBC8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D781A0-56DD-4237-A7CD-621A55959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07307-F8F0-4B56-AB8B-82D45E02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66861-2C8D-4988-B991-EE3BB770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A72BE5-97AB-45AC-B3E7-4EC446AE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55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CC956-7712-4B2C-B620-5D6A0A85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CC494F-2A8E-4398-B621-8B8926A1D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68687-0485-4A96-9449-B2135E48E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0C6769-B166-46B2-9E51-09CA8888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430CD-F944-4093-BD45-CF979B8E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8B212-ABBB-42E2-BAB8-5F5B4F4F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48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627AC-1F96-4679-949B-DF2F4CBE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022793-0336-4DD5-9224-B6D66688F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0DA6BD-B917-4F75-AC8B-E935B0EEB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E4CE5C-A69F-4B25-97D4-222CA2995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69ED45-79AD-43FD-B696-0F6CBF56C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6905AD-7D0A-422F-96DE-1D32E9F4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E3E3E4-71EC-4DF5-A8C8-93F5EF37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4B94A0-4AA0-46E6-B438-99C2125F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6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A5463-FB67-400A-9266-309E473C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0DBF3C-7108-4B51-B6FD-6E5BB33A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D74434-A0AE-4195-BE71-F4CD7FCB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656102-FBF5-46AF-9E73-DE7ADDCF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4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614BFC-2652-4DB6-888A-E1E507C0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F192AD-95E7-4C21-B03E-404FD522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D89E0D-7BA4-424F-8297-532E935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83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546E3-0F2A-4629-916A-84691CFD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424C5-241D-424A-93A5-8F04A5080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AD6D34-2CC0-4C62-AC50-F8D82690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0BB7B2-C959-4FCB-85EF-DF1252FA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D0D0B3-E70C-4F86-B0B5-D1FAC469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189A03-138B-4C10-94A8-15AA1E1F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2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D3D7C-7F59-4C86-AE36-58255FBA4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AC7EC4-771C-4C1F-8102-319B01304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A5C64D-BF5B-421E-8179-14012DAEF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D18459-4865-44A9-A37C-0D5E9278D7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337383-F33F-4EF7-A1CD-E7959911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7EBDB0-0A2C-4FD6-9019-B16E6EB6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83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340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ubs.opengroup.org/onlinepubs/9699919799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onlinegdb.com/online_c_compiler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7towQUO9aZI" TargetMode="External"/><Relationship Id="rId13" Type="http://schemas.openxmlformats.org/officeDocument/2006/relationships/hyperlink" Target="https://seoulforest.tistory.com/entry/sizet-%ED%83%80%EC%9E%85%EC%9D%98-%EC%9D%B4%ED%95%B4#:~:text=size_t%20%ED%83%80%EC%9E%85%EC%9D%80%20C%20%EC%96%B8%EC%96%B4%EC%97%90%EC%84%9C%20%EC%9E%84%EC%9D%98%EC%9D%98%20%EA%B0%9D%EC%B2%B4%EA%B0%80%20%EA%B0%80%EC%A7%88%20%EC%88%98,%EC%97%B0%EC%82%B0%EC%9E%90%EC%9D%98%20%EB%B0%98%ED%99%98%20%ED%83%80%EC%9E%85%EC%9C%BC%EB%A1%9C%20%EC%82%AC%EC%9A%A9%EB%90%98%EB%A9%B0%20%EB%A7%8E%EC%9D%80%20%ED%95%A8%EC%88%98%EB%93%A4%EC%9D%98%20%EC%9D%B8%EC%9E%90%EB%A1%9C%EB%8F%84%20%EC%82%AC%EC%9A%A9%EB%90%9C%EB%8B%A4." TargetMode="External"/><Relationship Id="rId3" Type="http://schemas.openxmlformats.org/officeDocument/2006/relationships/hyperlink" Target="https://www.youtube.com/watch?v=w3brYyLx8S0" TargetMode="External"/><Relationship Id="rId7" Type="http://schemas.openxmlformats.org/officeDocument/2006/relationships/hyperlink" Target="https://en.cppreference.com/w/cpp/header/cstddef" TargetMode="External"/><Relationship Id="rId12" Type="http://schemas.openxmlformats.org/officeDocument/2006/relationships/hyperlink" Target="https://namu.wiki/w/size_t" TargetMode="External"/><Relationship Id="rId2" Type="http://schemas.openxmlformats.org/officeDocument/2006/relationships/hyperlink" Target="https://www.youtube.com/watch?v=gWOeL1oymrc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roses-taek.tistory.com/34" TargetMode="External"/><Relationship Id="rId11" Type="http://schemas.openxmlformats.org/officeDocument/2006/relationships/hyperlink" Target="https://blueyikim.tistory.com/207" TargetMode="External"/><Relationship Id="rId5" Type="http://schemas.openxmlformats.org/officeDocument/2006/relationships/hyperlink" Target="https://runebook.dev/ko/docs/cpp/types/size_t" TargetMode="External"/><Relationship Id="rId10" Type="http://schemas.openxmlformats.org/officeDocument/2006/relationships/hyperlink" Target="https://olivertree-cs.tistory.com/entry/%EC%95%94%EC%8B%9C%EC%A0%81-%ED%98%95%EB%B3%80%ED%99%98" TargetMode="External"/><Relationship Id="rId4" Type="http://schemas.openxmlformats.org/officeDocument/2006/relationships/hyperlink" Target="https://www.youtube.com/watch?v=ryyCnpS3eOc" TargetMode="External"/><Relationship Id="rId9" Type="http://schemas.openxmlformats.org/officeDocument/2006/relationships/hyperlink" Target="https://olivertree-cs.tistory.com/entry/sizet-%EC%9E%90%EB%A3%8C%ED%98%95-%EC%A3%BC%EC%9D%98%EC%A0%9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Онлайн-заяка на обучение в Южной Корее в Kyungsung University"/>
          <p:cNvPicPr>
            <a:picLocks noChangeAspect="1" noChangeArrowheads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015" y="221149"/>
            <a:ext cx="1453660" cy="45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E56E03-0432-46A4-9CD8-E744D72A090F}"/>
              </a:ext>
            </a:extLst>
          </p:cNvPr>
          <p:cNvSpPr txBox="1"/>
          <p:nvPr/>
        </p:nvSpPr>
        <p:spPr>
          <a:xfrm>
            <a:off x="4242771" y="2540462"/>
            <a:ext cx="370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i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</a:t>
            </a:r>
            <a:r>
              <a:rPr lang="en-US" altLang="ko-KR" sz="4400" b="1" i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ize_t</a:t>
            </a:r>
            <a:r>
              <a:rPr lang="en-US" altLang="ko-KR" sz="4400" b="1" i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altLang="ko-KR" sz="4400" b="1" i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ssize_t</a:t>
            </a:r>
            <a:endParaRPr lang="en-US" altLang="ko-KR" sz="4400" b="1" i="1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B9F6D-286D-418C-816C-38912A4F3078}"/>
              </a:ext>
            </a:extLst>
          </p:cNvPr>
          <p:cNvSpPr txBox="1"/>
          <p:nvPr/>
        </p:nvSpPr>
        <p:spPr>
          <a:xfrm>
            <a:off x="6298125" y="3867721"/>
            <a:ext cx="388600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소프트웨어학과  </a:t>
            </a:r>
            <a:r>
              <a:rPr lang="en-US" altLang="ko-KR" sz="15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sz="15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학년 </a:t>
            </a:r>
            <a:r>
              <a:rPr lang="en-US" altLang="ko-KR" sz="15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2022564004 </a:t>
            </a:r>
            <a:r>
              <a:rPr lang="ko-KR" altLang="en-US" sz="15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김다빈</a:t>
            </a:r>
            <a:endParaRPr lang="en-US" altLang="ko-KR" sz="1500" b="1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6B3366-97B4-4E69-B3D0-533196D81AB3}"/>
              </a:ext>
            </a:extLst>
          </p:cNvPr>
          <p:cNvSpPr/>
          <p:nvPr/>
        </p:nvSpPr>
        <p:spPr>
          <a:xfrm>
            <a:off x="1887415" y="3452445"/>
            <a:ext cx="8348134" cy="1301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1200000">
            <a:off x="10144696" y="3288291"/>
            <a:ext cx="181708" cy="37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rot="1200000">
            <a:off x="1745111" y="3241103"/>
            <a:ext cx="181708" cy="37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4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56E03-0432-46A4-9CD8-E744D72A090F}"/>
              </a:ext>
            </a:extLst>
          </p:cNvPr>
          <p:cNvSpPr txBox="1"/>
          <p:nvPr/>
        </p:nvSpPr>
        <p:spPr>
          <a:xfrm>
            <a:off x="4402270" y="2540462"/>
            <a:ext cx="33874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i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감사합니다 </a:t>
            </a:r>
            <a:r>
              <a:rPr lang="en-US" altLang="ko-KR" sz="4400" b="1" i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!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6B3366-97B4-4E69-B3D0-533196D81AB3}"/>
              </a:ext>
            </a:extLst>
          </p:cNvPr>
          <p:cNvSpPr/>
          <p:nvPr/>
        </p:nvSpPr>
        <p:spPr>
          <a:xfrm>
            <a:off x="1887415" y="3452445"/>
            <a:ext cx="8348134" cy="1301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1200000">
            <a:off x="10144696" y="3288291"/>
            <a:ext cx="181708" cy="37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rot="1200000">
            <a:off x="1745111" y="3241103"/>
            <a:ext cx="181708" cy="37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57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함수형 프로그래밍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956" y="920260"/>
            <a:ext cx="16193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 smtClean="0">
                <a:solidFill>
                  <a:srgbClr val="3D6DC3"/>
                </a:solidFill>
              </a:rPr>
              <a:t>• </a:t>
            </a:r>
            <a:r>
              <a:rPr lang="en-US" altLang="ko-KR" sz="1000" b="1" i="1" dirty="0" err="1" smtClean="0">
                <a:solidFill>
                  <a:srgbClr val="3D6DC3"/>
                </a:solidFill>
              </a:rPr>
              <a:t>size_t</a:t>
            </a:r>
            <a:r>
              <a:rPr lang="en-US" altLang="ko-KR" sz="1000" b="1" i="1" dirty="0" smtClean="0">
                <a:solidFill>
                  <a:srgbClr val="3D6DC3"/>
                </a:solidFill>
              </a:rPr>
              <a:t>, </a:t>
            </a:r>
            <a:r>
              <a:rPr lang="en-US" altLang="ko-KR" sz="1000" b="1" i="1" dirty="0" err="1" smtClean="0">
                <a:solidFill>
                  <a:srgbClr val="3D6DC3"/>
                </a:solidFill>
              </a:rPr>
              <a:t>ssize_t</a:t>
            </a:r>
            <a:endParaRPr lang="en-US" altLang="ko-KR" sz="1000" b="1" i="1" dirty="0" smtClean="0">
              <a:solidFill>
                <a:srgbClr val="3D6DC3"/>
              </a:solidFill>
            </a:endParaRPr>
          </a:p>
          <a:p>
            <a:r>
              <a:rPr lang="en-US" altLang="ko-KR" sz="1000" b="1" i="1" dirty="0">
                <a:solidFill>
                  <a:schemeClr val="bg1"/>
                </a:solidFill>
              </a:rPr>
              <a:t>• </a:t>
            </a:r>
            <a:r>
              <a:rPr lang="en-US" altLang="ko-KR" sz="1000" b="1" i="1" dirty="0" err="1" smtClean="0">
                <a:solidFill>
                  <a:schemeClr val="bg1"/>
                </a:solidFill>
              </a:rPr>
              <a:t>unsigned_int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와의 차이</a:t>
            </a:r>
            <a:endParaRPr lang="en-US" altLang="ko-KR" sz="1000" b="1" i="1" dirty="0" smtClean="0">
              <a:solidFill>
                <a:srgbClr val="3D6DC3"/>
              </a:solidFill>
            </a:endParaRPr>
          </a:p>
          <a:p>
            <a:r>
              <a:rPr lang="en-US" altLang="ko-KR" sz="1000" b="1" i="1" dirty="0" smtClean="0">
                <a:solidFill>
                  <a:schemeClr val="bg1"/>
                </a:solidFill>
              </a:rPr>
              <a:t>• </a:t>
            </a:r>
            <a:r>
              <a:rPr lang="en-US" altLang="ko-KR" sz="1000" b="1" i="1" dirty="0" err="1" smtClean="0">
                <a:solidFill>
                  <a:schemeClr val="bg1"/>
                </a:solidFill>
              </a:rPr>
              <a:t>size_t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를 사용하는 함수</a:t>
            </a:r>
            <a:endParaRPr lang="en-US" altLang="ko-KR" sz="1000" b="1" i="1" dirty="0" smtClean="0">
              <a:solidFill>
                <a:schemeClr val="bg1"/>
              </a:solidFill>
            </a:endParaRPr>
          </a:p>
          <a:p>
            <a:r>
              <a:rPr lang="en-US" altLang="ko-KR" sz="1000" b="1" i="1" dirty="0" smtClean="0">
                <a:solidFill>
                  <a:schemeClr val="bg1"/>
                </a:solidFill>
              </a:rPr>
              <a:t>• 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실습</a:t>
            </a:r>
            <a:endParaRPr lang="en-US" altLang="ko-KR" sz="1000" b="1" i="1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1939" y="1809314"/>
            <a:ext cx="6894836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 err="1" smtClean="0">
                <a:solidFill>
                  <a:srgbClr val="3D6DC3"/>
                </a:solidFill>
              </a:rPr>
              <a:t>size_t</a:t>
            </a:r>
            <a:endParaRPr lang="en-US" altLang="ko-KR" b="1" i="1" dirty="0" smtClean="0">
              <a:solidFill>
                <a:srgbClr val="3D6DC3"/>
              </a:solidFill>
            </a:endParaRPr>
          </a:p>
          <a:p>
            <a:r>
              <a:rPr lang="en-US" altLang="ko-KR" sz="1400" b="1" i="1" dirty="0" smtClean="0">
                <a:solidFill>
                  <a:schemeClr val="bg1"/>
                </a:solidFill>
              </a:rPr>
              <a:t>•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컴파일러에 따라 </a:t>
            </a:r>
            <a:r>
              <a:rPr lang="en-US" altLang="ko-KR" sz="1400" b="1" i="1" dirty="0" smtClean="0">
                <a:solidFill>
                  <a:schemeClr val="bg1"/>
                </a:solidFill>
              </a:rPr>
              <a:t>unsigned </a:t>
            </a:r>
            <a:r>
              <a:rPr lang="en-US" altLang="ko-KR" sz="1400" b="1" i="1" dirty="0" err="1" smtClean="0">
                <a:solidFill>
                  <a:schemeClr val="bg1"/>
                </a:solidFill>
              </a:rPr>
              <a:t>int</a:t>
            </a:r>
            <a:r>
              <a:rPr lang="en-US" altLang="ko-KR" sz="1400" b="1" i="1" dirty="0" smtClean="0">
                <a:solidFill>
                  <a:schemeClr val="bg1"/>
                </a:solidFill>
              </a:rPr>
              <a:t>(32 bit), unsigned long long(64bit)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의 크기로 정의</a:t>
            </a:r>
            <a:endParaRPr lang="en-US" altLang="ko-KR" sz="1400" b="1" i="1" dirty="0" smtClean="0">
              <a:solidFill>
                <a:schemeClr val="bg1"/>
              </a:solidFill>
            </a:endParaRPr>
          </a:p>
          <a:p>
            <a:r>
              <a:rPr lang="en-US" altLang="ko-KR" sz="1400" b="1" i="1" dirty="0" smtClean="0">
                <a:solidFill>
                  <a:schemeClr val="bg1"/>
                </a:solidFill>
              </a:rPr>
              <a:t>• </a:t>
            </a:r>
            <a:r>
              <a:rPr lang="ko-KR" altLang="en-US" sz="1400" b="1" i="1" dirty="0">
                <a:solidFill>
                  <a:schemeClr val="bg1"/>
                </a:solidFill>
              </a:rPr>
              <a:t>양의 정수 값만 표현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가능</a:t>
            </a:r>
            <a:endParaRPr lang="en-US" altLang="ko-KR" sz="1400" b="1" i="1" dirty="0" smtClean="0">
              <a:solidFill>
                <a:schemeClr val="bg1"/>
              </a:solidFill>
            </a:endParaRPr>
          </a:p>
          <a:p>
            <a:r>
              <a:rPr lang="en-US" altLang="ko-KR" sz="1400" b="1" i="1" dirty="0" smtClean="0">
                <a:solidFill>
                  <a:schemeClr val="bg1"/>
                </a:solidFill>
              </a:rPr>
              <a:t>•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메모리 내의 객체 크기를 나타내는 데 주로 사용</a:t>
            </a:r>
            <a:endParaRPr lang="en-US" altLang="ko-KR" sz="1400" b="1" i="1" dirty="0" smtClean="0">
              <a:solidFill>
                <a:schemeClr val="bg1"/>
              </a:solidFill>
            </a:endParaRPr>
          </a:p>
          <a:p>
            <a:r>
              <a:rPr lang="en-US" altLang="ko-KR" sz="1400" b="1" i="1" dirty="0" smtClean="0">
                <a:solidFill>
                  <a:schemeClr val="bg1"/>
                </a:solidFill>
              </a:rPr>
              <a:t>• </a:t>
            </a:r>
            <a:r>
              <a:rPr lang="en-US" altLang="ko-KR" sz="1400" b="1" i="1" dirty="0" err="1" smtClean="0">
                <a:solidFill>
                  <a:schemeClr val="bg1"/>
                </a:solidFill>
              </a:rPr>
              <a:t>sizeof</a:t>
            </a:r>
            <a:r>
              <a:rPr lang="en-US" altLang="ko-KR" sz="1400" b="1" i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연산자</a:t>
            </a:r>
            <a:r>
              <a:rPr lang="en-US" altLang="ko-KR" sz="1400" b="1" i="1" dirty="0" smtClean="0">
                <a:solidFill>
                  <a:schemeClr val="bg1"/>
                </a:solidFill>
              </a:rPr>
              <a:t>, </a:t>
            </a:r>
            <a:r>
              <a:rPr lang="en-US" altLang="ko-KR" sz="1400" b="1" i="1" dirty="0" err="1" smtClean="0">
                <a:solidFill>
                  <a:schemeClr val="bg1"/>
                </a:solidFill>
              </a:rPr>
              <a:t>malloc</a:t>
            </a:r>
            <a:r>
              <a:rPr lang="en-US" altLang="ko-KR" sz="1400" b="1" i="1" dirty="0" smtClean="0">
                <a:solidFill>
                  <a:schemeClr val="bg1"/>
                </a:solidFill>
              </a:rPr>
              <a:t>, </a:t>
            </a:r>
            <a:r>
              <a:rPr lang="en-US" altLang="ko-KR" sz="1400" b="1" i="1" dirty="0" err="1" smtClean="0">
                <a:solidFill>
                  <a:schemeClr val="bg1"/>
                </a:solidFill>
              </a:rPr>
              <a:t>strlen</a:t>
            </a:r>
            <a:r>
              <a:rPr lang="en-US" altLang="ko-KR" sz="1400" b="1" i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함수의 </a:t>
            </a:r>
            <a:r>
              <a:rPr lang="ko-KR" altLang="en-US" sz="1400" b="1" i="1" dirty="0" err="1" smtClean="0">
                <a:solidFill>
                  <a:schemeClr val="bg1"/>
                </a:solidFill>
              </a:rPr>
              <a:t>파라미터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 혹은 리턴 타입으로 사용</a:t>
            </a:r>
            <a:endParaRPr lang="en-US" altLang="ko-KR" sz="1400" b="1" i="1" dirty="0" smtClean="0">
              <a:solidFill>
                <a:schemeClr val="bg1"/>
              </a:solidFill>
            </a:endParaRPr>
          </a:p>
          <a:p>
            <a:endParaRPr lang="en-US" altLang="ko-KR" sz="1400" b="1" i="1" dirty="0">
              <a:solidFill>
                <a:schemeClr val="bg1"/>
              </a:solidFill>
            </a:endParaRPr>
          </a:p>
          <a:p>
            <a:r>
              <a:rPr lang="en-US" altLang="ko-KR" b="1" i="1" dirty="0" err="1" smtClean="0">
                <a:solidFill>
                  <a:srgbClr val="3D6DC3"/>
                </a:solidFill>
              </a:rPr>
              <a:t>ssize_t</a:t>
            </a:r>
            <a:endParaRPr lang="en-US" altLang="ko-KR" b="1" i="1" dirty="0">
              <a:solidFill>
                <a:srgbClr val="3D6DC3"/>
              </a:solidFill>
            </a:endParaRPr>
          </a:p>
          <a:p>
            <a:r>
              <a:rPr lang="en-US" altLang="ko-KR" sz="1400" b="1" i="1" dirty="0">
                <a:solidFill>
                  <a:schemeClr val="bg1"/>
                </a:solidFill>
              </a:rPr>
              <a:t>• </a:t>
            </a:r>
            <a:r>
              <a:rPr lang="ko-KR" altLang="en-US" sz="1400" b="1" i="1" dirty="0">
                <a:solidFill>
                  <a:schemeClr val="bg1"/>
                </a:solidFill>
              </a:rPr>
              <a:t>양의 정수</a:t>
            </a:r>
            <a:r>
              <a:rPr lang="en-US" altLang="ko-KR" sz="1400" b="1" i="1" dirty="0">
                <a:solidFill>
                  <a:schemeClr val="bg1"/>
                </a:solidFill>
              </a:rPr>
              <a:t>, </a:t>
            </a:r>
            <a:r>
              <a:rPr lang="ko-KR" altLang="en-US" sz="1400" b="1" i="1" dirty="0">
                <a:solidFill>
                  <a:schemeClr val="bg1"/>
                </a:solidFill>
              </a:rPr>
              <a:t>음의 정수 모두 표현 가능</a:t>
            </a:r>
            <a:endParaRPr lang="en-US" altLang="ko-KR" sz="1400" b="1" i="1" dirty="0">
              <a:solidFill>
                <a:schemeClr val="bg1"/>
              </a:solidFill>
            </a:endParaRPr>
          </a:p>
          <a:p>
            <a:r>
              <a:rPr lang="en-US" altLang="ko-KR" sz="1400" b="1" i="1" dirty="0" smtClean="0">
                <a:solidFill>
                  <a:schemeClr val="bg1"/>
                </a:solidFill>
              </a:rPr>
              <a:t>•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시스템 호출</a:t>
            </a:r>
            <a:r>
              <a:rPr lang="en-US" altLang="ko-KR" sz="1400" b="1" i="1" dirty="0" smtClean="0">
                <a:solidFill>
                  <a:schemeClr val="bg1"/>
                </a:solidFill>
              </a:rPr>
              <a:t>(system call)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과 같은 </a:t>
            </a:r>
            <a:r>
              <a:rPr lang="en-US" altLang="ko-KR" sz="1400" b="1" i="1" dirty="0" smtClean="0">
                <a:solidFill>
                  <a:schemeClr val="bg1"/>
                </a:solidFill>
              </a:rPr>
              <a:t>I/O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작업에서 주로 사용</a:t>
            </a:r>
            <a:endParaRPr lang="en-US" altLang="ko-KR" sz="1400" b="1" i="1" dirty="0" smtClean="0">
              <a:solidFill>
                <a:schemeClr val="bg1"/>
              </a:solidFill>
            </a:endParaRPr>
          </a:p>
          <a:p>
            <a:r>
              <a:rPr lang="en-US" altLang="ko-KR" sz="1400" b="1" i="1" dirty="0">
                <a:solidFill>
                  <a:schemeClr val="bg1"/>
                </a:solidFill>
              </a:rPr>
              <a:t>• </a:t>
            </a:r>
            <a:r>
              <a:rPr lang="en-US" altLang="ko-KR" sz="1400" b="1" i="1" dirty="0" smtClean="0">
                <a:solidFill>
                  <a:schemeClr val="bg1"/>
                </a:solidFill>
              </a:rPr>
              <a:t>read(), write()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함수의 리턴 타입으로 사용</a:t>
            </a:r>
            <a:endParaRPr lang="en-US" altLang="ko-KR" sz="1400" b="1" i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39" y="4237956"/>
            <a:ext cx="2137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/>
                </a:solidFill>
              </a:rPr>
              <a:t>※ </a:t>
            </a:r>
            <a:r>
              <a:rPr lang="en-US" altLang="ko-KR" sz="1200" b="1" i="1" dirty="0" err="1" smtClean="0">
                <a:solidFill>
                  <a:schemeClr val="bg1"/>
                </a:solidFill>
              </a:rPr>
              <a:t>stddef.h</a:t>
            </a:r>
            <a:r>
              <a:rPr lang="ko-KR" altLang="en-US" sz="1200" b="1" i="1" dirty="0" smtClean="0">
                <a:solidFill>
                  <a:schemeClr val="bg1"/>
                </a:solidFill>
              </a:rPr>
              <a:t>에 정의되어 있다</a:t>
            </a:r>
            <a:endParaRPr lang="ko-KR" altLang="en-US" sz="1200" b="1" i="1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907" y="2009298"/>
            <a:ext cx="3775605" cy="23405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479323" y="4349803"/>
            <a:ext cx="15969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>
                <a:solidFill>
                  <a:schemeClr val="bg1"/>
                </a:solidFill>
              </a:rPr>
              <a:t>vcruntime.h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ln.191-200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73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함수형 프로그래밍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956" y="920260"/>
            <a:ext cx="16193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 smtClean="0">
                <a:solidFill>
                  <a:srgbClr val="3D6DC3"/>
                </a:solidFill>
              </a:rPr>
              <a:t>• </a:t>
            </a:r>
            <a:r>
              <a:rPr lang="en-US" altLang="ko-KR" sz="1000" b="1" i="1" dirty="0" err="1" smtClean="0">
                <a:solidFill>
                  <a:srgbClr val="3D6DC3"/>
                </a:solidFill>
              </a:rPr>
              <a:t>size_t</a:t>
            </a:r>
            <a:r>
              <a:rPr lang="en-US" altLang="ko-KR" sz="1000" b="1" i="1" dirty="0" smtClean="0">
                <a:solidFill>
                  <a:srgbClr val="3D6DC3"/>
                </a:solidFill>
              </a:rPr>
              <a:t>, </a:t>
            </a:r>
            <a:r>
              <a:rPr lang="en-US" altLang="ko-KR" sz="1000" b="1" i="1" dirty="0" err="1" smtClean="0">
                <a:solidFill>
                  <a:srgbClr val="3D6DC3"/>
                </a:solidFill>
              </a:rPr>
              <a:t>ssize_t</a:t>
            </a:r>
            <a:endParaRPr lang="en-US" altLang="ko-KR" sz="1000" b="1" i="1" dirty="0" smtClean="0">
              <a:solidFill>
                <a:srgbClr val="3D6DC3"/>
              </a:solidFill>
            </a:endParaRPr>
          </a:p>
          <a:p>
            <a:r>
              <a:rPr lang="en-US" altLang="ko-KR" sz="1000" b="1" i="1" dirty="0">
                <a:solidFill>
                  <a:schemeClr val="bg1"/>
                </a:solidFill>
              </a:rPr>
              <a:t>• </a:t>
            </a:r>
            <a:r>
              <a:rPr lang="en-US" altLang="ko-KR" sz="1000" b="1" i="1" dirty="0" err="1">
                <a:solidFill>
                  <a:schemeClr val="bg1"/>
                </a:solidFill>
              </a:rPr>
              <a:t>unsigned_int</a:t>
            </a:r>
            <a:r>
              <a:rPr lang="ko-KR" altLang="en-US" sz="1000" b="1" i="1" dirty="0">
                <a:solidFill>
                  <a:schemeClr val="bg1"/>
                </a:solidFill>
              </a:rPr>
              <a:t>와의 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차이</a:t>
            </a:r>
            <a:endParaRPr lang="en-US" altLang="ko-KR" sz="1000" b="1" i="1" dirty="0" smtClean="0">
              <a:solidFill>
                <a:srgbClr val="3D6DC3"/>
              </a:solidFill>
            </a:endParaRPr>
          </a:p>
          <a:p>
            <a:r>
              <a:rPr lang="en-US" altLang="ko-KR" sz="1000" b="1" i="1" dirty="0" smtClean="0">
                <a:solidFill>
                  <a:schemeClr val="bg1"/>
                </a:solidFill>
              </a:rPr>
              <a:t>• </a:t>
            </a:r>
            <a:r>
              <a:rPr lang="en-US" altLang="ko-KR" sz="1000" b="1" i="1" dirty="0" err="1" smtClean="0">
                <a:solidFill>
                  <a:schemeClr val="bg1"/>
                </a:solidFill>
              </a:rPr>
              <a:t>size_t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를 사용하는 함수</a:t>
            </a:r>
            <a:endParaRPr lang="en-US" altLang="ko-KR" sz="1000" b="1" i="1" dirty="0" smtClean="0">
              <a:solidFill>
                <a:schemeClr val="bg1"/>
              </a:solidFill>
            </a:endParaRPr>
          </a:p>
          <a:p>
            <a:r>
              <a:rPr lang="en-US" altLang="ko-KR" sz="1000" b="1" i="1" dirty="0" smtClean="0">
                <a:solidFill>
                  <a:schemeClr val="bg1"/>
                </a:solidFill>
              </a:rPr>
              <a:t>• 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실습</a:t>
            </a:r>
            <a:endParaRPr lang="en-US" altLang="ko-KR" sz="1000" b="1" i="1" dirty="0" smtClean="0">
              <a:solidFill>
                <a:schemeClr val="bg1"/>
              </a:solidFill>
            </a:endParaRPr>
          </a:p>
        </p:txBody>
      </p:sp>
      <p:pic>
        <p:nvPicPr>
          <p:cNvPr id="5" name="그림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255" y="1197259"/>
            <a:ext cx="8904977" cy="47632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355035" y="6070470"/>
            <a:ext cx="41312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[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링크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] </a:t>
            </a:r>
            <a:r>
              <a:rPr lang="en-US" altLang="ko-KR" sz="1000" b="1" dirty="0">
                <a:hlinkClick r:id="rId2"/>
              </a:rPr>
              <a:t>The Open Group Base Specifications Issue 7, 2018 edition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406338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함수형 프로그래밍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956" y="920260"/>
            <a:ext cx="16193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 smtClean="0">
                <a:solidFill>
                  <a:schemeClr val="bg1"/>
                </a:solidFill>
              </a:rPr>
              <a:t>• </a:t>
            </a:r>
            <a:r>
              <a:rPr lang="en-US" altLang="ko-KR" sz="1000" b="1" i="1" dirty="0" err="1" smtClean="0">
                <a:solidFill>
                  <a:schemeClr val="bg1"/>
                </a:solidFill>
              </a:rPr>
              <a:t>size_t</a:t>
            </a:r>
            <a:r>
              <a:rPr lang="en-US" altLang="ko-KR" sz="1000" b="1" i="1" dirty="0" smtClean="0">
                <a:solidFill>
                  <a:schemeClr val="bg1"/>
                </a:solidFill>
              </a:rPr>
              <a:t>, </a:t>
            </a:r>
            <a:r>
              <a:rPr lang="en-US" altLang="ko-KR" sz="1000" b="1" i="1" dirty="0" err="1" smtClean="0">
                <a:solidFill>
                  <a:schemeClr val="bg1"/>
                </a:solidFill>
              </a:rPr>
              <a:t>ssize_t</a:t>
            </a:r>
            <a:endParaRPr lang="en-US" altLang="ko-KR" sz="1000" b="1" i="1" dirty="0" smtClean="0">
              <a:solidFill>
                <a:schemeClr val="bg1"/>
              </a:solidFill>
            </a:endParaRPr>
          </a:p>
          <a:p>
            <a:r>
              <a:rPr lang="en-US" altLang="ko-KR" sz="1000" b="1" i="1" dirty="0">
                <a:solidFill>
                  <a:srgbClr val="3D6DC3"/>
                </a:solidFill>
              </a:rPr>
              <a:t>• </a:t>
            </a:r>
            <a:r>
              <a:rPr lang="en-US" altLang="ko-KR" sz="1000" b="1" i="1" dirty="0" err="1">
                <a:solidFill>
                  <a:srgbClr val="3D6DC3"/>
                </a:solidFill>
              </a:rPr>
              <a:t>unsigned_int</a:t>
            </a:r>
            <a:r>
              <a:rPr lang="ko-KR" altLang="en-US" sz="1000" b="1" i="1" dirty="0">
                <a:solidFill>
                  <a:srgbClr val="3D6DC3"/>
                </a:solidFill>
              </a:rPr>
              <a:t>와의 </a:t>
            </a:r>
            <a:r>
              <a:rPr lang="ko-KR" altLang="en-US" sz="1000" b="1" i="1" dirty="0" smtClean="0">
                <a:solidFill>
                  <a:srgbClr val="3D6DC3"/>
                </a:solidFill>
              </a:rPr>
              <a:t>차이</a:t>
            </a:r>
            <a:endParaRPr lang="en-US" altLang="ko-KR" sz="1000" b="1" i="1" dirty="0" smtClean="0">
              <a:solidFill>
                <a:srgbClr val="3D6DC3"/>
              </a:solidFill>
            </a:endParaRPr>
          </a:p>
          <a:p>
            <a:r>
              <a:rPr lang="en-US" altLang="ko-KR" sz="1000" b="1" i="1" dirty="0" smtClean="0">
                <a:solidFill>
                  <a:schemeClr val="bg1"/>
                </a:solidFill>
              </a:rPr>
              <a:t>• </a:t>
            </a:r>
            <a:r>
              <a:rPr lang="en-US" altLang="ko-KR" sz="1000" b="1" i="1" dirty="0" err="1" smtClean="0">
                <a:solidFill>
                  <a:schemeClr val="bg1"/>
                </a:solidFill>
              </a:rPr>
              <a:t>size_t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를 사용하는 함수</a:t>
            </a:r>
            <a:endParaRPr lang="en-US" altLang="ko-KR" sz="1000" b="1" i="1" dirty="0" smtClean="0">
              <a:solidFill>
                <a:schemeClr val="bg1"/>
              </a:solidFill>
            </a:endParaRPr>
          </a:p>
          <a:p>
            <a:r>
              <a:rPr lang="en-US" altLang="ko-KR" sz="1000" b="1" i="1" dirty="0" smtClean="0">
                <a:solidFill>
                  <a:schemeClr val="bg1"/>
                </a:solidFill>
              </a:rPr>
              <a:t>• 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실습</a:t>
            </a:r>
            <a:endParaRPr lang="en-US" altLang="ko-KR" sz="1000" b="1" i="1" dirty="0" smtClean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431" y="2581974"/>
            <a:ext cx="3775605" cy="23405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78" y="1844677"/>
            <a:ext cx="6543646" cy="32755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14847" y="4922479"/>
            <a:ext cx="15969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>
                <a:solidFill>
                  <a:schemeClr val="bg1"/>
                </a:solidFill>
              </a:rPr>
              <a:t>vcruntime.h</a:t>
            </a:r>
            <a:r>
              <a:rPr lang="en-US" altLang="ko-KR" sz="1000" b="1" dirty="0">
                <a:solidFill>
                  <a:schemeClr val="bg1"/>
                </a:solidFill>
              </a:rPr>
              <a:t>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ln.191-200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460631" y="3651739"/>
            <a:ext cx="873369" cy="1934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89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함수형 프로그래밍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956" y="920260"/>
            <a:ext cx="16193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 smtClean="0">
                <a:solidFill>
                  <a:schemeClr val="bg1"/>
                </a:solidFill>
              </a:rPr>
              <a:t>• </a:t>
            </a:r>
            <a:r>
              <a:rPr lang="en-US" altLang="ko-KR" sz="1000" b="1" i="1" dirty="0" err="1" smtClean="0">
                <a:solidFill>
                  <a:schemeClr val="bg1"/>
                </a:solidFill>
              </a:rPr>
              <a:t>size_t</a:t>
            </a:r>
            <a:r>
              <a:rPr lang="en-US" altLang="ko-KR" sz="1000" b="1" i="1" dirty="0" smtClean="0">
                <a:solidFill>
                  <a:schemeClr val="bg1"/>
                </a:solidFill>
              </a:rPr>
              <a:t>, </a:t>
            </a:r>
            <a:r>
              <a:rPr lang="en-US" altLang="ko-KR" sz="1000" b="1" i="1" dirty="0" err="1" smtClean="0">
                <a:solidFill>
                  <a:schemeClr val="bg1"/>
                </a:solidFill>
              </a:rPr>
              <a:t>ssize_t</a:t>
            </a:r>
            <a:endParaRPr lang="en-US" altLang="ko-KR" sz="1000" b="1" i="1" dirty="0" smtClean="0">
              <a:solidFill>
                <a:schemeClr val="bg1"/>
              </a:solidFill>
            </a:endParaRPr>
          </a:p>
          <a:p>
            <a:r>
              <a:rPr lang="en-US" altLang="ko-KR" sz="1000" b="1" i="1" dirty="0">
                <a:solidFill>
                  <a:schemeClr val="bg1"/>
                </a:solidFill>
              </a:rPr>
              <a:t>• </a:t>
            </a:r>
            <a:r>
              <a:rPr lang="en-US" altLang="ko-KR" sz="1000" b="1" i="1" dirty="0" err="1">
                <a:solidFill>
                  <a:schemeClr val="bg1"/>
                </a:solidFill>
              </a:rPr>
              <a:t>unsigned_int</a:t>
            </a:r>
            <a:r>
              <a:rPr lang="ko-KR" altLang="en-US" sz="1000" b="1" i="1" dirty="0">
                <a:solidFill>
                  <a:schemeClr val="bg1"/>
                </a:solidFill>
              </a:rPr>
              <a:t>와의 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차이</a:t>
            </a:r>
            <a:endParaRPr lang="en-US" altLang="ko-KR" sz="1000" b="1" i="1" dirty="0" smtClean="0">
              <a:solidFill>
                <a:schemeClr val="bg1"/>
              </a:solidFill>
            </a:endParaRPr>
          </a:p>
          <a:p>
            <a:r>
              <a:rPr lang="en-US" altLang="ko-KR" sz="1000" b="1" i="1" dirty="0" smtClean="0">
                <a:solidFill>
                  <a:srgbClr val="3D6DC3"/>
                </a:solidFill>
              </a:rPr>
              <a:t>• </a:t>
            </a:r>
            <a:r>
              <a:rPr lang="en-US" altLang="ko-KR" sz="1000" b="1" i="1" dirty="0" err="1" smtClean="0">
                <a:solidFill>
                  <a:srgbClr val="3D6DC3"/>
                </a:solidFill>
              </a:rPr>
              <a:t>size_t</a:t>
            </a:r>
            <a:r>
              <a:rPr lang="ko-KR" altLang="en-US" sz="1000" b="1" i="1" dirty="0" smtClean="0">
                <a:solidFill>
                  <a:srgbClr val="3D6DC3"/>
                </a:solidFill>
              </a:rPr>
              <a:t>를 사용하는 함수</a:t>
            </a:r>
            <a:endParaRPr lang="en-US" altLang="ko-KR" sz="1000" b="1" i="1" dirty="0" smtClean="0">
              <a:solidFill>
                <a:srgbClr val="3D6DC3"/>
              </a:solidFill>
            </a:endParaRPr>
          </a:p>
          <a:p>
            <a:r>
              <a:rPr lang="en-US" altLang="ko-KR" sz="1000" b="1" i="1" dirty="0" smtClean="0">
                <a:solidFill>
                  <a:schemeClr val="bg1"/>
                </a:solidFill>
              </a:rPr>
              <a:t>• 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실습</a:t>
            </a:r>
            <a:endParaRPr lang="en-US" altLang="ko-KR" sz="1000" b="1" i="1" dirty="0" smtClean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0715" y="2045617"/>
            <a:ext cx="3047822" cy="3046988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i="1" dirty="0">
                <a:solidFill>
                  <a:schemeClr val="bg1"/>
                </a:solidFill>
              </a:rPr>
              <a:t>#include</a:t>
            </a:r>
            <a:r>
              <a:rPr lang="en-US" altLang="ko-KR" sz="1200" dirty="0">
                <a:solidFill>
                  <a:schemeClr val="bg1"/>
                </a:solidFill>
              </a:rPr>
              <a:t> &lt;</a:t>
            </a:r>
            <a:r>
              <a:rPr lang="en-US" altLang="ko-KR" sz="1200" dirty="0" err="1">
                <a:solidFill>
                  <a:schemeClr val="bg1"/>
                </a:solidFill>
              </a:rPr>
              <a:t>stdio.h</a:t>
            </a:r>
            <a:r>
              <a:rPr lang="en-US" altLang="ko-KR" sz="12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200" i="1" dirty="0">
                <a:solidFill>
                  <a:schemeClr val="bg1"/>
                </a:solidFill>
              </a:rPr>
              <a:t>#include</a:t>
            </a:r>
            <a:r>
              <a:rPr lang="en-US" altLang="ko-KR" sz="1200" dirty="0">
                <a:solidFill>
                  <a:schemeClr val="bg1"/>
                </a:solidFill>
              </a:rPr>
              <a:t> &lt;</a:t>
            </a:r>
            <a:r>
              <a:rPr lang="en-US" altLang="ko-KR" sz="1200" dirty="0" err="1">
                <a:solidFill>
                  <a:schemeClr val="bg1"/>
                </a:solidFill>
              </a:rPr>
              <a:t>stdlib.h</a:t>
            </a:r>
            <a:r>
              <a:rPr lang="en-US" altLang="ko-KR" sz="12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200" i="1" dirty="0">
                <a:solidFill>
                  <a:schemeClr val="bg1"/>
                </a:solidFill>
              </a:rPr>
              <a:t>#include</a:t>
            </a:r>
            <a:r>
              <a:rPr lang="en-US" altLang="ko-KR" sz="1200" dirty="0">
                <a:solidFill>
                  <a:schemeClr val="bg1"/>
                </a:solidFill>
              </a:rPr>
              <a:t> &lt;</a:t>
            </a:r>
            <a:r>
              <a:rPr lang="en-US" altLang="ko-KR" sz="1200" dirty="0" err="1">
                <a:solidFill>
                  <a:schemeClr val="bg1"/>
                </a:solidFill>
              </a:rPr>
              <a:t>string.h</a:t>
            </a:r>
            <a:r>
              <a:rPr lang="en-US" altLang="ko-KR" sz="12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200" i="1" dirty="0">
                <a:solidFill>
                  <a:schemeClr val="bg1"/>
                </a:solidFill>
              </a:rPr>
              <a:t>#include</a:t>
            </a:r>
            <a:r>
              <a:rPr lang="en-US" altLang="ko-KR" sz="1200" dirty="0">
                <a:solidFill>
                  <a:schemeClr val="bg1"/>
                </a:solidFill>
              </a:rPr>
              <a:t> &lt;</a:t>
            </a:r>
            <a:r>
              <a:rPr lang="en-US" altLang="ko-KR" sz="1200" dirty="0" err="1">
                <a:solidFill>
                  <a:schemeClr val="bg1"/>
                </a:solidFill>
              </a:rPr>
              <a:t>vcruntime.h</a:t>
            </a:r>
            <a:r>
              <a:rPr lang="en-US" altLang="ko-KR" sz="12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/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i="1" dirty="0" err="1">
                <a:solidFill>
                  <a:schemeClr val="bg1"/>
                </a:solidFill>
              </a:rPr>
              <a:t>int</a:t>
            </a:r>
            <a:r>
              <a:rPr lang="en-US" altLang="ko-KR" sz="1200" dirty="0">
                <a:solidFill>
                  <a:schemeClr val="bg1"/>
                </a:solidFill>
              </a:rPr>
              <a:t> main(</a:t>
            </a:r>
            <a:r>
              <a:rPr lang="en-US" altLang="ko-KR" sz="1200" i="1" dirty="0">
                <a:solidFill>
                  <a:schemeClr val="bg1"/>
                </a:solidFill>
              </a:rPr>
              <a:t>void</a:t>
            </a:r>
            <a:r>
              <a:rPr lang="en-US" altLang="ko-KR" sz="1200" dirty="0">
                <a:solidFill>
                  <a:schemeClr val="bg1"/>
                </a:solidFill>
              </a:rPr>
              <a:t>){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    </a:t>
            </a:r>
            <a:r>
              <a:rPr lang="en-US" altLang="ko-KR" sz="1200" i="1" dirty="0">
                <a:solidFill>
                  <a:schemeClr val="bg1"/>
                </a:solidFill>
              </a:rPr>
              <a:t>char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str</a:t>
            </a:r>
            <a:r>
              <a:rPr lang="en-US" altLang="ko-KR" sz="1200" i="1" dirty="0">
                <a:solidFill>
                  <a:schemeClr val="bg1"/>
                </a:solidFill>
              </a:rPr>
              <a:t>[]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i="1" dirty="0">
                <a:solidFill>
                  <a:schemeClr val="bg1"/>
                </a:solidFill>
              </a:rPr>
              <a:t>=</a:t>
            </a:r>
            <a:r>
              <a:rPr lang="en-US" altLang="ko-KR" sz="1200" dirty="0">
                <a:solidFill>
                  <a:schemeClr val="bg1"/>
                </a:solidFill>
              </a:rPr>
              <a:t> "Hello World!!!";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/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    </a:t>
            </a:r>
            <a:r>
              <a:rPr lang="en-US" altLang="ko-KR" sz="1200" i="1" dirty="0" err="1">
                <a:solidFill>
                  <a:schemeClr val="bg1"/>
                </a:solidFill>
              </a:rPr>
              <a:t>int</a:t>
            </a:r>
            <a:r>
              <a:rPr lang="en-US" altLang="ko-KR" sz="1200" i="1" dirty="0">
                <a:solidFill>
                  <a:schemeClr val="bg1"/>
                </a:solidFill>
              </a:rPr>
              <a:t>*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arr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i="1" dirty="0">
                <a:solidFill>
                  <a:schemeClr val="bg1"/>
                </a:solidFill>
              </a:rPr>
              <a:t>=</a:t>
            </a:r>
            <a:r>
              <a:rPr lang="en-US" altLang="ko-KR" sz="1200" dirty="0">
                <a:solidFill>
                  <a:schemeClr val="bg1"/>
                </a:solidFill>
              </a:rPr>
              <a:t> (</a:t>
            </a:r>
            <a:r>
              <a:rPr lang="en-US" altLang="ko-KR" sz="1200" i="1" dirty="0" err="1">
                <a:solidFill>
                  <a:schemeClr val="bg1"/>
                </a:solidFill>
              </a:rPr>
              <a:t>int</a:t>
            </a:r>
            <a:r>
              <a:rPr lang="en-US" altLang="ko-KR" sz="1200" i="1" dirty="0">
                <a:solidFill>
                  <a:schemeClr val="bg1"/>
                </a:solidFill>
              </a:rPr>
              <a:t>*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r>
              <a:rPr lang="en-US" altLang="ko-KR" sz="1200" dirty="0" err="1">
                <a:solidFill>
                  <a:schemeClr val="bg1"/>
                </a:solidFill>
              </a:rPr>
              <a:t>malloc</a:t>
            </a:r>
            <a:r>
              <a:rPr lang="en-US" altLang="ko-KR" sz="1200" dirty="0">
                <a:solidFill>
                  <a:schemeClr val="bg1"/>
                </a:solidFill>
              </a:rPr>
              <a:t>(10 </a:t>
            </a:r>
            <a:r>
              <a:rPr lang="en-US" altLang="ko-KR" sz="1200" i="1" dirty="0">
                <a:solidFill>
                  <a:schemeClr val="bg1"/>
                </a:solidFill>
              </a:rPr>
              <a:t>*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i="1" dirty="0" err="1">
                <a:solidFill>
                  <a:schemeClr val="bg1"/>
                </a:solidFill>
              </a:rPr>
              <a:t>sizeof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en-US" altLang="ko-KR" sz="1200" i="1" dirty="0" err="1">
                <a:solidFill>
                  <a:schemeClr val="bg1"/>
                </a:solidFill>
              </a:rPr>
              <a:t>int</a:t>
            </a:r>
            <a:r>
              <a:rPr lang="en-US" altLang="ko-KR" sz="1200" dirty="0">
                <a:solidFill>
                  <a:schemeClr val="bg1"/>
                </a:solidFill>
              </a:rPr>
              <a:t>));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/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    </a:t>
            </a:r>
            <a:r>
              <a:rPr lang="en-US" altLang="ko-KR" sz="1200" i="1" dirty="0">
                <a:solidFill>
                  <a:schemeClr val="bg1"/>
                </a:solidFill>
              </a:rPr>
              <a:t>for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i="1" dirty="0">
                <a:solidFill>
                  <a:schemeClr val="bg1"/>
                </a:solidFill>
              </a:rPr>
              <a:t>(</a:t>
            </a:r>
            <a:r>
              <a:rPr lang="en-US" altLang="ko-KR" sz="1200" i="1" dirty="0" err="1">
                <a:solidFill>
                  <a:schemeClr val="bg1"/>
                </a:solidFill>
              </a:rPr>
              <a:t>size_t</a:t>
            </a:r>
            <a:r>
              <a:rPr lang="en-US" altLang="ko-KR" sz="1200" i="1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i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i="1" dirty="0">
                <a:solidFill>
                  <a:schemeClr val="bg1"/>
                </a:solidFill>
              </a:rPr>
              <a:t>=</a:t>
            </a:r>
            <a:r>
              <a:rPr lang="en-US" altLang="ko-KR" sz="1200" dirty="0">
                <a:solidFill>
                  <a:schemeClr val="bg1"/>
                </a:solidFill>
              </a:rPr>
              <a:t> 0; </a:t>
            </a:r>
            <a:r>
              <a:rPr lang="en-US" altLang="ko-KR" sz="1200" dirty="0" err="1">
                <a:solidFill>
                  <a:schemeClr val="bg1"/>
                </a:solidFill>
              </a:rPr>
              <a:t>i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i="1" dirty="0">
                <a:solidFill>
                  <a:schemeClr val="bg1"/>
                </a:solidFill>
              </a:rPr>
              <a:t>&lt;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strlen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en-US" altLang="ko-KR" sz="1200" dirty="0" err="1">
                <a:solidFill>
                  <a:schemeClr val="bg1"/>
                </a:solidFill>
              </a:rPr>
              <a:t>str</a:t>
            </a:r>
            <a:r>
              <a:rPr lang="en-US" altLang="ko-KR" sz="1200" dirty="0">
                <a:solidFill>
                  <a:schemeClr val="bg1"/>
                </a:solidFill>
              </a:rPr>
              <a:t>); </a:t>
            </a:r>
            <a:r>
              <a:rPr lang="en-US" altLang="ko-KR" sz="1200" dirty="0" err="1">
                <a:solidFill>
                  <a:schemeClr val="bg1"/>
                </a:solidFill>
              </a:rPr>
              <a:t>i</a:t>
            </a:r>
            <a:r>
              <a:rPr lang="en-US" altLang="ko-KR" sz="1200" i="1" dirty="0">
                <a:solidFill>
                  <a:schemeClr val="bg1"/>
                </a:solidFill>
              </a:rPr>
              <a:t>++</a:t>
            </a:r>
            <a:r>
              <a:rPr lang="en-US" altLang="ko-KR" sz="1200" dirty="0">
                <a:solidFill>
                  <a:schemeClr val="bg1"/>
                </a:solidFill>
              </a:rPr>
              <a:t>){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        </a:t>
            </a:r>
            <a:r>
              <a:rPr lang="en-US" altLang="ko-KR" sz="1200" dirty="0" err="1">
                <a:solidFill>
                  <a:schemeClr val="bg1"/>
                </a:solidFill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</a:rPr>
              <a:t>("%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zu</a:t>
            </a:r>
            <a:r>
              <a:rPr lang="en-US" altLang="ko-KR" sz="1200" dirty="0" smtClean="0">
                <a:solidFill>
                  <a:schemeClr val="bg1"/>
                </a:solidFill>
              </a:rPr>
              <a:t>", </a:t>
            </a:r>
            <a:r>
              <a:rPr lang="en-US" altLang="ko-KR" sz="1200" dirty="0" err="1">
                <a:solidFill>
                  <a:schemeClr val="bg1"/>
                </a:solidFill>
              </a:rPr>
              <a:t>i</a:t>
            </a:r>
            <a:r>
              <a:rPr lang="en-US" altLang="ko-KR" sz="1200" dirty="0">
                <a:solidFill>
                  <a:schemeClr val="bg1"/>
                </a:solidFill>
              </a:rPr>
              <a:t>);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    }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/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    </a:t>
            </a:r>
            <a:r>
              <a:rPr lang="en-US" altLang="ko-KR" sz="1200" i="1" dirty="0">
                <a:solidFill>
                  <a:schemeClr val="bg1"/>
                </a:solidFill>
              </a:rPr>
              <a:t>return</a:t>
            </a:r>
            <a:r>
              <a:rPr lang="en-US" altLang="ko-KR" sz="1200" dirty="0">
                <a:solidFill>
                  <a:schemeClr val="bg1"/>
                </a:solidFill>
              </a:rPr>
              <a:t> 0;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}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50370" y="5148056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>
                <a:solidFill>
                  <a:schemeClr val="bg1"/>
                </a:solidFill>
              </a:rPr>
              <a:t>t</a:t>
            </a:r>
            <a:r>
              <a:rPr lang="en-US" altLang="ko-KR" sz="1000" b="1" dirty="0" err="1" smtClean="0">
                <a:solidFill>
                  <a:schemeClr val="bg1"/>
                </a:solidFill>
              </a:rPr>
              <a:t>est.c</a:t>
            </a:r>
            <a:endParaRPr lang="en-US" altLang="ko-KR" sz="1000" b="1" dirty="0" smtClean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176" y="1809314"/>
            <a:ext cx="3542951" cy="355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5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함수형 프로그래밍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956" y="920260"/>
            <a:ext cx="16193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 smtClean="0">
                <a:solidFill>
                  <a:schemeClr val="bg1"/>
                </a:solidFill>
              </a:rPr>
              <a:t>• </a:t>
            </a:r>
            <a:r>
              <a:rPr lang="en-US" altLang="ko-KR" sz="1000" b="1" i="1" dirty="0" err="1" smtClean="0">
                <a:solidFill>
                  <a:schemeClr val="bg1"/>
                </a:solidFill>
              </a:rPr>
              <a:t>size_t</a:t>
            </a:r>
            <a:r>
              <a:rPr lang="en-US" altLang="ko-KR" sz="1000" b="1" i="1" dirty="0" smtClean="0">
                <a:solidFill>
                  <a:schemeClr val="bg1"/>
                </a:solidFill>
              </a:rPr>
              <a:t>, </a:t>
            </a:r>
            <a:r>
              <a:rPr lang="en-US" altLang="ko-KR" sz="1000" b="1" i="1" dirty="0" err="1" smtClean="0">
                <a:solidFill>
                  <a:schemeClr val="bg1"/>
                </a:solidFill>
              </a:rPr>
              <a:t>ssize_t</a:t>
            </a:r>
            <a:endParaRPr lang="en-US" altLang="ko-KR" sz="1000" b="1" i="1" dirty="0" smtClean="0">
              <a:solidFill>
                <a:schemeClr val="bg1"/>
              </a:solidFill>
            </a:endParaRPr>
          </a:p>
          <a:p>
            <a:r>
              <a:rPr lang="en-US" altLang="ko-KR" sz="1000" b="1" i="1" dirty="0">
                <a:solidFill>
                  <a:schemeClr val="bg1"/>
                </a:solidFill>
              </a:rPr>
              <a:t>• </a:t>
            </a:r>
            <a:r>
              <a:rPr lang="en-US" altLang="ko-KR" sz="1000" b="1" i="1" dirty="0" err="1">
                <a:solidFill>
                  <a:schemeClr val="bg1"/>
                </a:solidFill>
              </a:rPr>
              <a:t>unsigned_int</a:t>
            </a:r>
            <a:r>
              <a:rPr lang="ko-KR" altLang="en-US" sz="1000" b="1" i="1" dirty="0">
                <a:solidFill>
                  <a:schemeClr val="bg1"/>
                </a:solidFill>
              </a:rPr>
              <a:t>와의 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차이</a:t>
            </a:r>
            <a:endParaRPr lang="en-US" altLang="ko-KR" sz="1000" b="1" i="1" dirty="0" smtClean="0">
              <a:solidFill>
                <a:schemeClr val="bg1"/>
              </a:solidFill>
            </a:endParaRPr>
          </a:p>
          <a:p>
            <a:r>
              <a:rPr lang="en-US" altLang="ko-KR" sz="1000" b="1" i="1" dirty="0" smtClean="0">
                <a:solidFill>
                  <a:srgbClr val="3D6DC3"/>
                </a:solidFill>
              </a:rPr>
              <a:t>• </a:t>
            </a:r>
            <a:r>
              <a:rPr lang="en-US" altLang="ko-KR" sz="1000" b="1" i="1" dirty="0" err="1" smtClean="0">
                <a:solidFill>
                  <a:srgbClr val="3D6DC3"/>
                </a:solidFill>
              </a:rPr>
              <a:t>size_t</a:t>
            </a:r>
            <a:r>
              <a:rPr lang="ko-KR" altLang="en-US" sz="1000" b="1" i="1" dirty="0" smtClean="0">
                <a:solidFill>
                  <a:srgbClr val="3D6DC3"/>
                </a:solidFill>
              </a:rPr>
              <a:t>를 사용하는 함수</a:t>
            </a:r>
            <a:endParaRPr lang="en-US" altLang="ko-KR" sz="1000" b="1" i="1" dirty="0" smtClean="0">
              <a:solidFill>
                <a:srgbClr val="3D6DC3"/>
              </a:solidFill>
            </a:endParaRPr>
          </a:p>
          <a:p>
            <a:r>
              <a:rPr lang="en-US" altLang="ko-KR" sz="1000" b="1" i="1" dirty="0" smtClean="0">
                <a:solidFill>
                  <a:schemeClr val="bg1"/>
                </a:solidFill>
              </a:rPr>
              <a:t>• 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실습</a:t>
            </a:r>
            <a:endParaRPr lang="en-US" altLang="ko-KR" sz="1000" b="1" i="1" dirty="0" smtClean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78" y="3214669"/>
            <a:ext cx="3421600" cy="3024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678" y="4223640"/>
            <a:ext cx="3932007" cy="34657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678" y="2180493"/>
            <a:ext cx="2583529" cy="3276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59715" y="1787770"/>
            <a:ext cx="904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</a:rPr>
              <a:t>• </a:t>
            </a:r>
            <a:r>
              <a:rPr lang="en-US" altLang="ko-KR" sz="1600" b="1" i="1" dirty="0" err="1" smtClean="0">
                <a:solidFill>
                  <a:schemeClr val="bg1"/>
                </a:solidFill>
              </a:rPr>
              <a:t>sizeof</a:t>
            </a:r>
            <a:endParaRPr lang="en-US" altLang="ko-KR" sz="1600" b="1" i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59715" y="2822251"/>
            <a:ext cx="1128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</a:rPr>
              <a:t>• </a:t>
            </a:r>
            <a:r>
              <a:rPr lang="en-US" altLang="ko-KR" sz="1600" b="1" i="1" dirty="0" err="1" smtClean="0">
                <a:solidFill>
                  <a:schemeClr val="bg1"/>
                </a:solidFill>
              </a:rPr>
              <a:t>malloc</a:t>
            </a:r>
            <a:r>
              <a:rPr lang="en-US" altLang="ko-KR" sz="1600" b="1" i="1" dirty="0" smtClean="0">
                <a:solidFill>
                  <a:schemeClr val="bg1"/>
                </a:solidFill>
              </a:rPr>
              <a:t>()</a:t>
            </a:r>
            <a:endParaRPr lang="en-US" altLang="ko-KR" sz="1600" b="1" i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9715" y="3831222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>
                <a:solidFill>
                  <a:schemeClr val="bg1"/>
                </a:solidFill>
              </a:rPr>
              <a:t>• </a:t>
            </a:r>
            <a:r>
              <a:rPr lang="en-US" altLang="ko-KR" sz="1600" b="1" i="1" dirty="0" err="1" smtClean="0">
                <a:solidFill>
                  <a:schemeClr val="bg1"/>
                </a:solidFill>
              </a:rPr>
              <a:t>strlen</a:t>
            </a:r>
            <a:r>
              <a:rPr lang="en-US" altLang="ko-KR" sz="1600" b="1" i="1" dirty="0" smtClean="0">
                <a:solidFill>
                  <a:schemeClr val="bg1"/>
                </a:solidFill>
              </a:rPr>
              <a:t>()</a:t>
            </a:r>
            <a:endParaRPr lang="en-US" altLang="ko-KR" sz="1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360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함수형 프로그래밍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8956" y="920260"/>
            <a:ext cx="16193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 smtClean="0">
                <a:solidFill>
                  <a:schemeClr val="bg1"/>
                </a:solidFill>
              </a:rPr>
              <a:t>• </a:t>
            </a:r>
            <a:r>
              <a:rPr lang="en-US" altLang="ko-KR" sz="1000" b="1" i="1" dirty="0" err="1" smtClean="0">
                <a:solidFill>
                  <a:schemeClr val="bg1"/>
                </a:solidFill>
              </a:rPr>
              <a:t>size_t</a:t>
            </a:r>
            <a:r>
              <a:rPr lang="en-US" altLang="ko-KR" sz="1000" b="1" i="1" dirty="0" smtClean="0">
                <a:solidFill>
                  <a:schemeClr val="bg1"/>
                </a:solidFill>
              </a:rPr>
              <a:t>, </a:t>
            </a:r>
            <a:r>
              <a:rPr lang="en-US" altLang="ko-KR" sz="1000" b="1" i="1" dirty="0" err="1" smtClean="0">
                <a:solidFill>
                  <a:schemeClr val="bg1"/>
                </a:solidFill>
              </a:rPr>
              <a:t>ssize_t</a:t>
            </a:r>
            <a:endParaRPr lang="en-US" altLang="ko-KR" sz="1000" b="1" i="1" dirty="0" smtClean="0">
              <a:solidFill>
                <a:schemeClr val="bg1"/>
              </a:solidFill>
            </a:endParaRPr>
          </a:p>
          <a:p>
            <a:r>
              <a:rPr lang="en-US" altLang="ko-KR" sz="1000" b="1" i="1" dirty="0">
                <a:solidFill>
                  <a:schemeClr val="bg1"/>
                </a:solidFill>
              </a:rPr>
              <a:t>• </a:t>
            </a:r>
            <a:r>
              <a:rPr lang="en-US" altLang="ko-KR" sz="1000" b="1" i="1" dirty="0" err="1">
                <a:solidFill>
                  <a:schemeClr val="bg1"/>
                </a:solidFill>
              </a:rPr>
              <a:t>unsigned_int</a:t>
            </a:r>
            <a:r>
              <a:rPr lang="ko-KR" altLang="en-US" sz="1000" b="1" i="1" dirty="0">
                <a:solidFill>
                  <a:schemeClr val="bg1"/>
                </a:solidFill>
              </a:rPr>
              <a:t>와의 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차이</a:t>
            </a:r>
            <a:endParaRPr lang="en-US" altLang="ko-KR" sz="1000" b="1" i="1" dirty="0" smtClean="0">
              <a:solidFill>
                <a:schemeClr val="bg1"/>
              </a:solidFill>
            </a:endParaRPr>
          </a:p>
          <a:p>
            <a:r>
              <a:rPr lang="en-US" altLang="ko-KR" sz="1000" b="1" i="1" dirty="0" smtClean="0">
                <a:solidFill>
                  <a:schemeClr val="bg1"/>
                </a:solidFill>
              </a:rPr>
              <a:t>• </a:t>
            </a:r>
            <a:r>
              <a:rPr lang="en-US" altLang="ko-KR" sz="1000" b="1" i="1" dirty="0" err="1" smtClean="0">
                <a:solidFill>
                  <a:schemeClr val="bg1"/>
                </a:solidFill>
              </a:rPr>
              <a:t>size_t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를 사용하는 함수</a:t>
            </a:r>
            <a:endParaRPr lang="en-US" altLang="ko-KR" sz="1000" b="1" i="1" dirty="0" smtClean="0">
              <a:solidFill>
                <a:schemeClr val="bg1"/>
              </a:solidFill>
            </a:endParaRPr>
          </a:p>
          <a:p>
            <a:r>
              <a:rPr lang="en-US" altLang="ko-KR" sz="1000" b="1" i="1" dirty="0" smtClean="0">
                <a:solidFill>
                  <a:srgbClr val="3D6DC3"/>
                </a:solidFill>
              </a:rPr>
              <a:t>• </a:t>
            </a:r>
            <a:r>
              <a:rPr lang="ko-KR" altLang="en-US" sz="1000" b="1" i="1" dirty="0" smtClean="0">
                <a:solidFill>
                  <a:srgbClr val="3D6DC3"/>
                </a:solidFill>
              </a:rPr>
              <a:t>실습</a:t>
            </a:r>
            <a:endParaRPr lang="en-US" altLang="ko-KR" sz="1000" b="1" i="1" dirty="0" smtClean="0">
              <a:solidFill>
                <a:srgbClr val="3D6DC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3409" y="1655426"/>
            <a:ext cx="4631589" cy="4154984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#include &lt;</a:t>
            </a:r>
            <a:r>
              <a:rPr lang="en-US" altLang="ko-KR" sz="1200" dirty="0" err="1">
                <a:solidFill>
                  <a:schemeClr val="bg1"/>
                </a:solidFill>
              </a:rPr>
              <a:t>stdio.h</a:t>
            </a:r>
            <a:r>
              <a:rPr lang="en-US" altLang="ko-KR" sz="1200" dirty="0">
                <a:solidFill>
                  <a:schemeClr val="bg1"/>
                </a:solidFill>
              </a:rPr>
              <a:t>&gt;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#include &lt;</a:t>
            </a:r>
            <a:r>
              <a:rPr lang="en-US" altLang="ko-KR" sz="1200" dirty="0" err="1">
                <a:solidFill>
                  <a:schemeClr val="bg1"/>
                </a:solidFill>
              </a:rPr>
              <a:t>stddef.h</a:t>
            </a:r>
            <a:r>
              <a:rPr lang="en-US" altLang="ko-KR" sz="1200" dirty="0">
                <a:solidFill>
                  <a:schemeClr val="bg1"/>
                </a:solidFill>
              </a:rPr>
              <a:t>&gt; // </a:t>
            </a:r>
            <a:r>
              <a:rPr lang="en-US" altLang="ko-KR" sz="1200" dirty="0" err="1">
                <a:solidFill>
                  <a:schemeClr val="bg1"/>
                </a:solidFill>
              </a:rPr>
              <a:t>size_t</a:t>
            </a:r>
            <a:r>
              <a:rPr lang="ko-KR" altLang="en-US" sz="1200" dirty="0">
                <a:solidFill>
                  <a:schemeClr val="bg1"/>
                </a:solidFill>
              </a:rPr>
              <a:t>를 사용하기 위해 필요한 헤더 파일</a:t>
            </a:r>
          </a:p>
          <a:p>
            <a:endParaRPr lang="ko-KR" altLang="en-US" sz="1200" dirty="0">
              <a:solidFill>
                <a:schemeClr val="bg1"/>
              </a:solidFill>
            </a:endParaRPr>
          </a:p>
          <a:p>
            <a:r>
              <a:rPr lang="en-US" altLang="ko-KR" sz="1200" dirty="0" err="1">
                <a:solidFill>
                  <a:schemeClr val="bg1"/>
                </a:solidFill>
              </a:rPr>
              <a:t>int</a:t>
            </a:r>
            <a:r>
              <a:rPr lang="en-US" altLang="ko-KR" sz="1200" dirty="0">
                <a:solidFill>
                  <a:schemeClr val="bg1"/>
                </a:solidFill>
              </a:rPr>
              <a:t> main() {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// </a:t>
            </a:r>
            <a:r>
              <a:rPr lang="ko-KR" altLang="en-US" sz="1200" dirty="0">
                <a:solidFill>
                  <a:schemeClr val="bg1"/>
                </a:solidFill>
              </a:rPr>
              <a:t>정수형 배열 선언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    </a:t>
            </a:r>
            <a:r>
              <a:rPr lang="en-US" altLang="ko-KR" sz="1200" dirty="0" err="1">
                <a:solidFill>
                  <a:schemeClr val="bg1"/>
                </a:solidFill>
              </a:rPr>
              <a:t>int</a:t>
            </a:r>
            <a:r>
              <a:rPr lang="en-US" altLang="ko-KR" sz="1200" dirty="0">
                <a:solidFill>
                  <a:schemeClr val="bg1"/>
                </a:solidFill>
              </a:rPr>
              <a:t> array[] = {10, 20, 30, 40, 50};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// </a:t>
            </a:r>
            <a:r>
              <a:rPr lang="ko-KR" altLang="en-US" sz="1200" dirty="0">
                <a:solidFill>
                  <a:schemeClr val="bg1"/>
                </a:solidFill>
              </a:rPr>
              <a:t>배열의 요소 수 계산하여 </a:t>
            </a:r>
            <a:r>
              <a:rPr lang="en-US" altLang="ko-KR" sz="1200" dirty="0" err="1">
                <a:solidFill>
                  <a:schemeClr val="bg1"/>
                </a:solidFill>
              </a:rPr>
              <a:t>size_t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>
                <a:solidFill>
                  <a:schemeClr val="bg1"/>
                </a:solidFill>
              </a:rPr>
              <a:t>변수에 할당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    </a:t>
            </a:r>
            <a:r>
              <a:rPr lang="en-US" altLang="ko-KR" sz="1200" dirty="0" err="1">
                <a:solidFill>
                  <a:schemeClr val="bg1"/>
                </a:solidFill>
              </a:rPr>
              <a:t>size_t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array_size</a:t>
            </a:r>
            <a:r>
              <a:rPr lang="en-US" altLang="ko-KR" sz="1200" dirty="0">
                <a:solidFill>
                  <a:schemeClr val="bg1"/>
                </a:solidFill>
              </a:rPr>
              <a:t> = </a:t>
            </a:r>
            <a:r>
              <a:rPr lang="en-US" altLang="ko-KR" sz="1200" dirty="0" err="1">
                <a:solidFill>
                  <a:schemeClr val="bg1"/>
                </a:solidFill>
              </a:rPr>
              <a:t>sizeof</a:t>
            </a:r>
            <a:r>
              <a:rPr lang="en-US" altLang="ko-KR" sz="1200" dirty="0">
                <a:solidFill>
                  <a:schemeClr val="bg1"/>
                </a:solidFill>
              </a:rPr>
              <a:t>(array) / </a:t>
            </a:r>
            <a:r>
              <a:rPr lang="en-US" altLang="ko-KR" sz="1200" dirty="0" err="1">
                <a:solidFill>
                  <a:schemeClr val="bg1"/>
                </a:solidFill>
              </a:rPr>
              <a:t>sizeof</a:t>
            </a:r>
            <a:r>
              <a:rPr lang="en-US" altLang="ko-KR" sz="1200" dirty="0">
                <a:solidFill>
                  <a:schemeClr val="bg1"/>
                </a:solidFill>
              </a:rPr>
              <a:t>(array[0]);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 </a:t>
            </a:r>
            <a:r>
              <a:rPr lang="en-US" altLang="ko-KR" sz="1200" dirty="0">
                <a:solidFill>
                  <a:schemeClr val="bg1"/>
                </a:solidFill>
              </a:rPr>
              <a:t>// %</a:t>
            </a:r>
            <a:r>
              <a:rPr lang="en-US" altLang="ko-KR" sz="1200" dirty="0" err="1">
                <a:solidFill>
                  <a:schemeClr val="bg1"/>
                </a:solidFill>
              </a:rPr>
              <a:t>zu</a:t>
            </a:r>
            <a:r>
              <a:rPr lang="ko-KR" altLang="en-US" sz="1200" dirty="0">
                <a:solidFill>
                  <a:schemeClr val="bg1"/>
                </a:solidFill>
              </a:rPr>
              <a:t>는 </a:t>
            </a:r>
            <a:r>
              <a:rPr lang="en-US" altLang="ko-KR" sz="1200" dirty="0" err="1">
                <a:solidFill>
                  <a:schemeClr val="bg1"/>
                </a:solidFill>
              </a:rPr>
              <a:t>size_t</a:t>
            </a:r>
            <a:r>
              <a:rPr lang="ko-KR" altLang="en-US" sz="1200" dirty="0">
                <a:solidFill>
                  <a:schemeClr val="bg1"/>
                </a:solidFill>
              </a:rPr>
              <a:t>를 출력하기 위한 서식 </a:t>
            </a:r>
            <a:r>
              <a:rPr lang="ko-KR" altLang="en-US" sz="1200" dirty="0" smtClean="0">
                <a:solidFill>
                  <a:schemeClr val="bg1"/>
                </a:solidFill>
              </a:rPr>
              <a:t>지정자</a:t>
            </a:r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</a:t>
            </a:r>
            <a:r>
              <a:rPr lang="en-US" altLang="ko-KR" sz="1200" dirty="0" err="1">
                <a:solidFill>
                  <a:schemeClr val="bg1"/>
                </a:solidFill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</a:rPr>
              <a:t>("</a:t>
            </a:r>
            <a:r>
              <a:rPr lang="ko-KR" altLang="en-US" sz="1200" dirty="0">
                <a:solidFill>
                  <a:schemeClr val="bg1"/>
                </a:solidFill>
              </a:rPr>
              <a:t>배열의 크기</a:t>
            </a:r>
            <a:r>
              <a:rPr lang="en-US" altLang="ko-KR" sz="1200" dirty="0">
                <a:solidFill>
                  <a:schemeClr val="bg1"/>
                </a:solidFill>
              </a:rPr>
              <a:t>: %</a:t>
            </a:r>
            <a:r>
              <a:rPr lang="en-US" altLang="ko-KR" sz="1200" dirty="0" err="1">
                <a:solidFill>
                  <a:schemeClr val="bg1"/>
                </a:solidFill>
              </a:rPr>
              <a:t>zu</a:t>
            </a:r>
            <a:r>
              <a:rPr lang="en-US" altLang="ko-KR" sz="1200" dirty="0">
                <a:solidFill>
                  <a:schemeClr val="bg1"/>
                </a:solidFill>
              </a:rPr>
              <a:t>\n", </a:t>
            </a:r>
            <a:r>
              <a:rPr lang="en-US" altLang="ko-KR" sz="1200" dirty="0" err="1">
                <a:solidFill>
                  <a:schemeClr val="bg1"/>
                </a:solidFill>
              </a:rPr>
              <a:t>array_size</a:t>
            </a:r>
            <a:r>
              <a:rPr lang="en-US" altLang="ko-KR" sz="1200" dirty="0" smtClean="0">
                <a:solidFill>
                  <a:schemeClr val="bg1"/>
                </a:solidFill>
              </a:rPr>
              <a:t>); </a:t>
            </a:r>
          </a:p>
          <a:p>
            <a:endParaRPr lang="ko-KR" altLang="en-US" sz="1200" dirty="0" smtClean="0">
              <a:solidFill>
                <a:schemeClr val="bg1"/>
              </a:solidFill>
            </a:endParaRPr>
          </a:p>
          <a:p>
            <a:r>
              <a:rPr lang="ko-KR" altLang="en-US" sz="1200" dirty="0" smtClean="0">
                <a:solidFill>
                  <a:schemeClr val="bg1"/>
                </a:solidFill>
              </a:rPr>
              <a:t>    </a:t>
            </a:r>
            <a:r>
              <a:rPr lang="en-US" altLang="ko-KR" sz="1200" dirty="0">
                <a:solidFill>
                  <a:schemeClr val="bg1"/>
                </a:solidFill>
              </a:rPr>
              <a:t>// </a:t>
            </a:r>
            <a:r>
              <a:rPr lang="ko-KR" altLang="en-US" sz="1200" dirty="0">
                <a:solidFill>
                  <a:schemeClr val="bg1"/>
                </a:solidFill>
              </a:rPr>
              <a:t>배열 요소 출력</a:t>
            </a:r>
          </a:p>
          <a:p>
            <a:r>
              <a:rPr lang="ko-KR" altLang="en-US" sz="1200" dirty="0">
                <a:solidFill>
                  <a:schemeClr val="bg1"/>
                </a:solidFill>
              </a:rPr>
              <a:t>    </a:t>
            </a:r>
            <a:r>
              <a:rPr lang="en-US" altLang="ko-KR" sz="1200" dirty="0" err="1">
                <a:solidFill>
                  <a:schemeClr val="bg1"/>
                </a:solidFill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</a:rPr>
              <a:t>("</a:t>
            </a:r>
            <a:r>
              <a:rPr lang="ko-KR" altLang="en-US" sz="1200" dirty="0">
                <a:solidFill>
                  <a:schemeClr val="bg1"/>
                </a:solidFill>
              </a:rPr>
              <a:t>배열의 요소</a:t>
            </a:r>
            <a:r>
              <a:rPr lang="en-US" altLang="ko-KR" sz="1200" dirty="0">
                <a:solidFill>
                  <a:schemeClr val="bg1"/>
                </a:solidFill>
              </a:rPr>
              <a:t>:\n");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for (</a:t>
            </a:r>
            <a:r>
              <a:rPr lang="en-US" altLang="ko-KR" sz="1200" dirty="0" err="1">
                <a:solidFill>
                  <a:schemeClr val="bg1"/>
                </a:solidFill>
              </a:rPr>
              <a:t>size_t</a:t>
            </a:r>
            <a:r>
              <a:rPr lang="en-US" altLang="ko-KR" sz="1200" dirty="0">
                <a:solidFill>
                  <a:schemeClr val="bg1"/>
                </a:solidFill>
              </a:rPr>
              <a:t> </a:t>
            </a:r>
            <a:r>
              <a:rPr lang="en-US" altLang="ko-KR" sz="1200" dirty="0" err="1">
                <a:solidFill>
                  <a:schemeClr val="bg1"/>
                </a:solidFill>
              </a:rPr>
              <a:t>i</a:t>
            </a:r>
            <a:r>
              <a:rPr lang="en-US" altLang="ko-KR" sz="1200" dirty="0">
                <a:solidFill>
                  <a:schemeClr val="bg1"/>
                </a:solidFill>
              </a:rPr>
              <a:t> = 0; </a:t>
            </a:r>
            <a:r>
              <a:rPr lang="en-US" altLang="ko-KR" sz="1200" dirty="0" err="1">
                <a:solidFill>
                  <a:schemeClr val="bg1"/>
                </a:solidFill>
              </a:rPr>
              <a:t>i</a:t>
            </a:r>
            <a:r>
              <a:rPr lang="en-US" altLang="ko-KR" sz="1200" dirty="0">
                <a:solidFill>
                  <a:schemeClr val="bg1"/>
                </a:solidFill>
              </a:rPr>
              <a:t> &lt; </a:t>
            </a:r>
            <a:r>
              <a:rPr lang="en-US" altLang="ko-KR" sz="1200" dirty="0" err="1">
                <a:solidFill>
                  <a:schemeClr val="bg1"/>
                </a:solidFill>
              </a:rPr>
              <a:t>array_size</a:t>
            </a:r>
            <a:r>
              <a:rPr lang="en-US" altLang="ko-KR" sz="1200" dirty="0">
                <a:solidFill>
                  <a:schemeClr val="bg1"/>
                </a:solidFill>
              </a:rPr>
              <a:t>;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i</a:t>
            </a:r>
            <a:r>
              <a:rPr lang="en-US" altLang="ko-KR" sz="1200" dirty="0" smtClean="0">
                <a:solidFill>
                  <a:schemeClr val="bg1"/>
                </a:solidFill>
              </a:rPr>
              <a:t>++) </a:t>
            </a:r>
            <a:r>
              <a:rPr lang="en-US" altLang="ko-KR" sz="1200" dirty="0">
                <a:solidFill>
                  <a:schemeClr val="bg1"/>
                </a:solidFill>
              </a:rPr>
              <a:t>{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    </a:t>
            </a:r>
            <a:r>
              <a:rPr lang="en-US" altLang="ko-KR" sz="1200" dirty="0" err="1">
                <a:solidFill>
                  <a:schemeClr val="bg1"/>
                </a:solidFill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</a:rPr>
              <a:t>("%d ", array[</a:t>
            </a:r>
            <a:r>
              <a:rPr lang="en-US" altLang="ko-KR" sz="1200" dirty="0" err="1">
                <a:solidFill>
                  <a:schemeClr val="bg1"/>
                </a:solidFill>
              </a:rPr>
              <a:t>i</a:t>
            </a:r>
            <a:r>
              <a:rPr lang="en-US" altLang="ko-KR" sz="1200" dirty="0">
                <a:solidFill>
                  <a:schemeClr val="bg1"/>
                </a:solidFill>
              </a:rPr>
              <a:t>]);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}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    </a:t>
            </a:r>
            <a:r>
              <a:rPr lang="en-US" altLang="ko-KR" sz="1200" dirty="0" err="1">
                <a:solidFill>
                  <a:schemeClr val="bg1"/>
                </a:solidFill>
              </a:rPr>
              <a:t>printf</a:t>
            </a:r>
            <a:r>
              <a:rPr lang="en-US" altLang="ko-KR" sz="1200" dirty="0">
                <a:solidFill>
                  <a:schemeClr val="bg1"/>
                </a:solidFill>
              </a:rPr>
              <a:t>("\n");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    return 0;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}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9617" y="5816272"/>
            <a:ext cx="7601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>
                <a:solidFill>
                  <a:schemeClr val="bg1"/>
                </a:solidFill>
              </a:rPr>
              <a:t>p</a:t>
            </a:r>
            <a:r>
              <a:rPr lang="en-US" altLang="ko-KR" sz="1000" b="1" dirty="0" err="1" smtClean="0">
                <a:solidFill>
                  <a:schemeClr val="bg1"/>
                </a:solidFill>
              </a:rPr>
              <a:t>ractice.c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509" y="1206282"/>
            <a:ext cx="4051353" cy="514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53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E56E03-0432-46A4-9CD8-E744D72A090F}"/>
              </a:ext>
            </a:extLst>
          </p:cNvPr>
          <p:cNvSpPr txBox="1"/>
          <p:nvPr/>
        </p:nvSpPr>
        <p:spPr>
          <a:xfrm>
            <a:off x="5145260" y="2540462"/>
            <a:ext cx="19014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i="1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Q &amp; A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6B3366-97B4-4E69-B3D0-533196D81AB3}"/>
              </a:ext>
            </a:extLst>
          </p:cNvPr>
          <p:cNvSpPr/>
          <p:nvPr/>
        </p:nvSpPr>
        <p:spPr>
          <a:xfrm>
            <a:off x="1887415" y="3452445"/>
            <a:ext cx="8348134" cy="13019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 rot="1200000">
            <a:off x="10144696" y="3288291"/>
            <a:ext cx="181708" cy="37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 rot="1200000">
            <a:off x="1745111" y="3241103"/>
            <a:ext cx="181708" cy="3757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542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4107" y="943707"/>
            <a:ext cx="5963492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err="1" smtClean="0">
                <a:solidFill>
                  <a:schemeClr val="bg1"/>
                </a:solidFill>
              </a:rPr>
              <a:t>s</a:t>
            </a:r>
            <a:r>
              <a:rPr lang="en-US" altLang="ko-KR" sz="1400" b="1" i="1" dirty="0" err="1" smtClean="0">
                <a:solidFill>
                  <a:schemeClr val="bg1"/>
                </a:solidFill>
              </a:rPr>
              <a:t>ize_t</a:t>
            </a:r>
            <a:r>
              <a:rPr lang="en-US" altLang="ko-KR" sz="1400" b="1" i="1" dirty="0" smtClean="0">
                <a:solidFill>
                  <a:schemeClr val="bg1"/>
                </a:solidFill>
              </a:rPr>
              <a:t>, </a:t>
            </a:r>
            <a:r>
              <a:rPr lang="en-US" altLang="ko-KR" sz="1400" b="1" i="1" dirty="0" err="1" smtClean="0">
                <a:solidFill>
                  <a:schemeClr val="bg1"/>
                </a:solidFill>
              </a:rPr>
              <a:t>ssize_t</a:t>
            </a:r>
            <a:endParaRPr lang="en-US" altLang="ko-KR" sz="1400" b="1" i="1" dirty="0" smtClean="0">
              <a:solidFill>
                <a:schemeClr val="bg1"/>
              </a:solidFill>
            </a:endParaRPr>
          </a:p>
          <a:p>
            <a:r>
              <a:rPr lang="en-US" altLang="ko-KR" sz="1200" b="1" dirty="0">
                <a:hlinkClick r:id="rId2"/>
              </a:rPr>
              <a:t>What is </a:t>
            </a:r>
            <a:r>
              <a:rPr lang="en-US" altLang="ko-KR" sz="1200" b="1" dirty="0" err="1">
                <a:hlinkClick r:id="rId2"/>
              </a:rPr>
              <a:t>size_t</a:t>
            </a:r>
            <a:r>
              <a:rPr lang="en-US" altLang="ko-KR" sz="1200" b="1" dirty="0">
                <a:hlinkClick r:id="rId2"/>
              </a:rPr>
              <a:t> in C</a:t>
            </a:r>
            <a:r>
              <a:rPr lang="en-US" altLang="ko-KR" sz="1200" b="1" dirty="0" smtClean="0">
                <a:hlinkClick r:id="rId2"/>
              </a:rPr>
              <a:t>?</a:t>
            </a:r>
            <a:endParaRPr lang="en-US" altLang="ko-KR" sz="1200" b="1" dirty="0"/>
          </a:p>
          <a:p>
            <a:r>
              <a:rPr lang="en-US" altLang="ko-KR" sz="1200" b="1" dirty="0" err="1">
                <a:hlinkClick r:id="rId3"/>
              </a:rPr>
              <a:t>size_t</a:t>
            </a:r>
            <a:r>
              <a:rPr lang="en-US" altLang="ko-KR" sz="1200" b="1" dirty="0">
                <a:hlinkClick r:id="rId3"/>
              </a:rPr>
              <a:t> In C And C</a:t>
            </a:r>
            <a:r>
              <a:rPr lang="en-US" altLang="ko-KR" sz="1200" b="1" dirty="0" smtClean="0">
                <a:hlinkClick r:id="rId3"/>
              </a:rPr>
              <a:t>++</a:t>
            </a:r>
            <a:endParaRPr lang="en-US" altLang="ko-KR" sz="1200" b="1" dirty="0"/>
          </a:p>
          <a:p>
            <a:r>
              <a:rPr lang="en-US" altLang="ko-KR" sz="1200" b="1" dirty="0" err="1">
                <a:hlinkClick r:id="rId4"/>
              </a:rPr>
              <a:t>Sizeof</a:t>
            </a:r>
            <a:r>
              <a:rPr lang="en-US" altLang="ko-KR" sz="1200" b="1" dirty="0">
                <a:hlinkClick r:id="rId4"/>
              </a:rPr>
              <a:t> Explained In 60 </a:t>
            </a:r>
            <a:r>
              <a:rPr lang="en-US" altLang="ko-KR" sz="1200" b="1" dirty="0" smtClean="0">
                <a:hlinkClick r:id="rId4"/>
              </a:rPr>
              <a:t>Seconds</a:t>
            </a:r>
            <a:endParaRPr lang="en-US" altLang="ko-KR" sz="1200" b="1" dirty="0"/>
          </a:p>
          <a:p>
            <a:r>
              <a:rPr lang="en-US" altLang="ko-KR" sz="1200" b="1" dirty="0">
                <a:hlinkClick r:id="rId5"/>
              </a:rPr>
              <a:t>C++ - </a:t>
            </a:r>
            <a:r>
              <a:rPr lang="en-US" altLang="ko-KR" sz="1200" b="1" dirty="0" err="1">
                <a:hlinkClick r:id="rId5"/>
              </a:rPr>
              <a:t>std</a:t>
            </a:r>
            <a:r>
              <a:rPr lang="en-US" altLang="ko-KR" sz="1200" b="1" dirty="0">
                <a:hlinkClick r:id="rId5"/>
              </a:rPr>
              <a:t>::</a:t>
            </a:r>
            <a:r>
              <a:rPr lang="en-US" altLang="ko-KR" sz="1200" b="1" dirty="0" err="1" smtClean="0">
                <a:hlinkClick r:id="rId5"/>
              </a:rPr>
              <a:t>size_t</a:t>
            </a:r>
            <a:endParaRPr lang="en-US" altLang="ko-KR" sz="1200" b="1" dirty="0"/>
          </a:p>
          <a:p>
            <a:r>
              <a:rPr lang="en-US" altLang="ko-KR" sz="1200" b="1" dirty="0" err="1">
                <a:hlinkClick r:id="rId6"/>
              </a:rPr>
              <a:t>size_t</a:t>
            </a:r>
            <a:r>
              <a:rPr lang="en-US" altLang="ko-KR" sz="1200" b="1" dirty="0">
                <a:hlinkClick r:id="rId6"/>
              </a:rPr>
              <a:t> </a:t>
            </a:r>
            <a:r>
              <a:rPr lang="en-US" altLang="ko-KR" sz="1200" b="1" dirty="0" err="1">
                <a:hlinkClick r:id="rId6"/>
              </a:rPr>
              <a:t>ssize_t</a:t>
            </a:r>
            <a:r>
              <a:rPr lang="en-US" altLang="ko-KR" sz="1200" b="1" dirty="0">
                <a:hlinkClick r:id="rId6"/>
              </a:rPr>
              <a:t> </a:t>
            </a:r>
            <a:r>
              <a:rPr lang="ko-KR" altLang="en-US" sz="1200" b="1" dirty="0">
                <a:hlinkClick r:id="rId6"/>
              </a:rPr>
              <a:t>란</a:t>
            </a:r>
            <a:r>
              <a:rPr lang="en-US" altLang="ko-KR" sz="1200" b="1" dirty="0" smtClean="0">
                <a:hlinkClick r:id="rId6"/>
              </a:rPr>
              <a:t>?</a:t>
            </a:r>
            <a:endParaRPr lang="en-US" altLang="ko-KR" sz="1200" b="1" dirty="0" smtClean="0"/>
          </a:p>
          <a:p>
            <a:r>
              <a:rPr lang="en-US" altLang="ko-KR" sz="1200" b="1" dirty="0">
                <a:hlinkClick r:id="rId7"/>
              </a:rPr>
              <a:t>Standard library header &lt;</a:t>
            </a:r>
            <a:r>
              <a:rPr lang="en-US" altLang="ko-KR" sz="1200" b="1" dirty="0" err="1">
                <a:hlinkClick r:id="rId7"/>
              </a:rPr>
              <a:t>cstddef</a:t>
            </a:r>
            <a:r>
              <a:rPr lang="en-US" altLang="ko-KR" sz="1200" b="1" dirty="0" smtClean="0">
                <a:hlinkClick r:id="rId7"/>
              </a:rPr>
              <a:t>&gt;</a:t>
            </a:r>
            <a:endParaRPr lang="en-US" altLang="ko-KR" sz="1200" b="1" dirty="0"/>
          </a:p>
          <a:p>
            <a:r>
              <a:rPr lang="en-US" altLang="ko-KR" sz="1200" b="1" dirty="0">
                <a:hlinkClick r:id="rId8"/>
              </a:rPr>
              <a:t>Overflow in Signed and Unsigned </a:t>
            </a:r>
            <a:r>
              <a:rPr lang="en-US" altLang="ko-KR" sz="1200" b="1" dirty="0" smtClean="0">
                <a:hlinkClick r:id="rId8"/>
              </a:rPr>
              <a:t>Numbers</a:t>
            </a:r>
            <a:endParaRPr lang="en-US" altLang="ko-KR" sz="1200" b="1" dirty="0"/>
          </a:p>
          <a:p>
            <a:r>
              <a:rPr lang="en-US" altLang="ko-KR" sz="1200" b="1" dirty="0">
                <a:hlinkClick r:id="rId9"/>
              </a:rPr>
              <a:t>[C</a:t>
            </a:r>
            <a:r>
              <a:rPr lang="ko-KR" altLang="en-US" sz="1200" b="1" dirty="0">
                <a:hlinkClick r:id="rId9"/>
              </a:rPr>
              <a:t>언어</a:t>
            </a:r>
            <a:r>
              <a:rPr lang="en-US" altLang="ko-KR" sz="1200" b="1" dirty="0">
                <a:hlinkClick r:id="rId9"/>
              </a:rPr>
              <a:t>]</a:t>
            </a:r>
            <a:r>
              <a:rPr lang="en-US" altLang="ko-KR" sz="1200" b="1" dirty="0" err="1">
                <a:hlinkClick r:id="rId9"/>
              </a:rPr>
              <a:t>size_t</a:t>
            </a:r>
            <a:r>
              <a:rPr lang="en-US" altLang="ko-KR" sz="1200" b="1" dirty="0">
                <a:hlinkClick r:id="rId9"/>
              </a:rPr>
              <a:t> </a:t>
            </a:r>
            <a:r>
              <a:rPr lang="ko-KR" altLang="en-US" sz="1200" b="1" dirty="0" err="1">
                <a:hlinkClick r:id="rId9"/>
              </a:rPr>
              <a:t>자료형과</a:t>
            </a:r>
            <a:r>
              <a:rPr lang="ko-KR" altLang="en-US" sz="1200" b="1" dirty="0">
                <a:hlinkClick r:id="rId9"/>
              </a:rPr>
              <a:t> 사용할 때 주의점</a:t>
            </a:r>
            <a:r>
              <a:rPr lang="en-US" altLang="ko-KR" sz="1200" b="1" dirty="0">
                <a:hlinkClick r:id="rId9"/>
              </a:rPr>
              <a:t>(</a:t>
            </a:r>
            <a:r>
              <a:rPr lang="en-US" altLang="ko-KR" sz="1200" b="1" dirty="0" err="1">
                <a:hlinkClick r:id="rId9"/>
              </a:rPr>
              <a:t>size_t</a:t>
            </a:r>
            <a:r>
              <a:rPr lang="en-US" altLang="ko-KR" sz="1200" b="1" dirty="0">
                <a:hlinkClick r:id="rId9"/>
              </a:rPr>
              <a:t> VS unsigned </a:t>
            </a:r>
            <a:r>
              <a:rPr lang="en-US" altLang="ko-KR" sz="1200" b="1" dirty="0" err="1">
                <a:hlinkClick r:id="rId9"/>
              </a:rPr>
              <a:t>int</a:t>
            </a:r>
            <a:r>
              <a:rPr lang="en-US" altLang="ko-KR" sz="1200" b="1" dirty="0" smtClean="0">
                <a:hlinkClick r:id="rId9"/>
              </a:rPr>
              <a:t>)</a:t>
            </a:r>
            <a:endParaRPr lang="en-US" altLang="ko-KR" sz="1200" b="1" dirty="0"/>
          </a:p>
          <a:p>
            <a:r>
              <a:rPr lang="en-US" altLang="ko-KR" sz="1200" b="1" dirty="0">
                <a:hlinkClick r:id="rId10"/>
              </a:rPr>
              <a:t>[C</a:t>
            </a:r>
            <a:r>
              <a:rPr lang="ko-KR" altLang="en-US" sz="1200" b="1" dirty="0">
                <a:hlinkClick r:id="rId10"/>
              </a:rPr>
              <a:t>언어</a:t>
            </a:r>
            <a:r>
              <a:rPr lang="en-US" altLang="ko-KR" sz="1200" b="1" dirty="0">
                <a:hlinkClick r:id="rId10"/>
              </a:rPr>
              <a:t>]</a:t>
            </a:r>
            <a:r>
              <a:rPr lang="ko-KR" altLang="en-US" sz="1200" b="1" dirty="0">
                <a:hlinkClick r:id="rId10"/>
              </a:rPr>
              <a:t>암시적 </a:t>
            </a:r>
            <a:r>
              <a:rPr lang="ko-KR" altLang="en-US" sz="1200" b="1" dirty="0" err="1">
                <a:hlinkClick r:id="rId10"/>
              </a:rPr>
              <a:t>형변환</a:t>
            </a:r>
            <a:r>
              <a:rPr lang="ko-KR" altLang="en-US" sz="1200" b="1" dirty="0">
                <a:hlinkClick r:id="rId10"/>
              </a:rPr>
              <a:t> </a:t>
            </a:r>
            <a:r>
              <a:rPr lang="en-US" altLang="ko-KR" sz="1200" b="1" dirty="0">
                <a:hlinkClick r:id="rId10"/>
              </a:rPr>
              <a:t>C99</a:t>
            </a:r>
            <a:r>
              <a:rPr lang="ko-KR" altLang="en-US" sz="1200" b="1" dirty="0">
                <a:hlinkClick r:id="rId10"/>
              </a:rPr>
              <a:t>표준</a:t>
            </a:r>
            <a:r>
              <a:rPr lang="en-US" altLang="ko-KR" sz="1200" b="1" dirty="0">
                <a:hlinkClick r:id="rId10"/>
              </a:rPr>
              <a:t>(</a:t>
            </a:r>
            <a:r>
              <a:rPr lang="en-US" altLang="ko-KR" sz="1200" b="1" dirty="0" err="1">
                <a:hlinkClick r:id="rId10"/>
              </a:rPr>
              <a:t>size_t</a:t>
            </a:r>
            <a:r>
              <a:rPr lang="en-US" altLang="ko-KR" sz="1200" b="1" dirty="0">
                <a:hlinkClick r:id="rId10"/>
              </a:rPr>
              <a:t>(=unsigned </a:t>
            </a:r>
            <a:r>
              <a:rPr lang="en-US" altLang="ko-KR" sz="1200" b="1" dirty="0" err="1">
                <a:hlinkClick r:id="rId10"/>
              </a:rPr>
              <a:t>int</a:t>
            </a:r>
            <a:r>
              <a:rPr lang="en-US" altLang="ko-KR" sz="1200" b="1" dirty="0">
                <a:hlinkClick r:id="rId10"/>
              </a:rPr>
              <a:t>) </a:t>
            </a:r>
            <a:r>
              <a:rPr lang="ko-KR" altLang="en-US" sz="1200" b="1" dirty="0">
                <a:hlinkClick r:id="rId10"/>
              </a:rPr>
              <a:t>와 </a:t>
            </a:r>
            <a:r>
              <a:rPr lang="en-US" altLang="ko-KR" sz="1200" b="1" dirty="0" err="1">
                <a:hlinkClick r:id="rId10"/>
              </a:rPr>
              <a:t>int</a:t>
            </a:r>
            <a:r>
              <a:rPr lang="en-US" altLang="ko-KR" sz="1200" b="1" dirty="0">
                <a:hlinkClick r:id="rId10"/>
              </a:rPr>
              <a:t> </a:t>
            </a:r>
            <a:r>
              <a:rPr lang="ko-KR" altLang="en-US" sz="1200" b="1" dirty="0">
                <a:hlinkClick r:id="rId10"/>
              </a:rPr>
              <a:t>연산할 때 </a:t>
            </a:r>
            <a:r>
              <a:rPr lang="ko-KR" altLang="en-US" sz="1200" b="1" dirty="0" err="1">
                <a:hlinkClick r:id="rId10"/>
              </a:rPr>
              <a:t>형변환포함</a:t>
            </a:r>
            <a:r>
              <a:rPr lang="en-US" altLang="ko-KR" sz="1200" b="1" dirty="0" smtClean="0">
                <a:hlinkClick r:id="rId10"/>
              </a:rPr>
              <a:t>)</a:t>
            </a:r>
            <a:endParaRPr lang="en-US" altLang="ko-KR" sz="1200" b="1" dirty="0"/>
          </a:p>
          <a:p>
            <a:r>
              <a:rPr lang="en-US" altLang="ko-KR" sz="1200" b="1" dirty="0">
                <a:hlinkClick r:id="rId11"/>
              </a:rPr>
              <a:t>[Tips] POSIX</a:t>
            </a:r>
            <a:r>
              <a:rPr lang="ko-KR" altLang="en-US" sz="1200" b="1" dirty="0">
                <a:hlinkClick r:id="rId11"/>
              </a:rPr>
              <a:t>와 표준 </a:t>
            </a:r>
            <a:r>
              <a:rPr lang="en-US" altLang="ko-KR" sz="1200" b="1" dirty="0">
                <a:hlinkClick r:id="rId11"/>
              </a:rPr>
              <a:t>C</a:t>
            </a:r>
            <a:r>
              <a:rPr lang="ko-KR" altLang="en-US" sz="1200" b="1" dirty="0" smtClean="0">
                <a:hlinkClick r:id="rId11"/>
              </a:rPr>
              <a:t>라이브러리</a:t>
            </a:r>
            <a:endParaRPr lang="en-US" altLang="ko-KR" sz="1200" b="1" dirty="0" smtClean="0"/>
          </a:p>
          <a:p>
            <a:r>
              <a:rPr lang="en-US" altLang="ko-KR" sz="1200" b="1" dirty="0" err="1">
                <a:hlinkClick r:id="rId12"/>
              </a:rPr>
              <a:t>size_t</a:t>
            </a:r>
            <a:r>
              <a:rPr lang="en-US" altLang="ko-KR" sz="1200" b="1" dirty="0">
                <a:hlinkClick r:id="rId12"/>
              </a:rPr>
              <a:t> </a:t>
            </a:r>
            <a:r>
              <a:rPr lang="en-US" altLang="ko-KR" sz="1200" b="1" dirty="0" smtClean="0">
                <a:hlinkClick r:id="rId12"/>
              </a:rPr>
              <a:t>– </a:t>
            </a:r>
            <a:r>
              <a:rPr lang="ko-KR" altLang="en-US" sz="1200" b="1" dirty="0" err="1" smtClean="0">
                <a:hlinkClick r:id="rId12"/>
              </a:rPr>
              <a:t>나무위키</a:t>
            </a:r>
            <a:endParaRPr lang="en-US" altLang="ko-KR" sz="1200" b="1" dirty="0" smtClean="0"/>
          </a:p>
          <a:p>
            <a:r>
              <a:rPr lang="en-US" altLang="ko-KR" sz="1200" b="1" dirty="0">
                <a:hlinkClick r:id="rId13"/>
              </a:rPr>
              <a:t>[</a:t>
            </a:r>
            <a:r>
              <a:rPr lang="ko-KR" altLang="en-US" sz="1200" b="1" dirty="0">
                <a:hlinkClick r:id="rId13"/>
              </a:rPr>
              <a:t>포인터 관련 데이터 타입</a:t>
            </a:r>
            <a:r>
              <a:rPr lang="en-US" altLang="ko-KR" sz="1200" b="1" dirty="0">
                <a:hlinkClick r:id="rId13"/>
              </a:rPr>
              <a:t>] </a:t>
            </a:r>
            <a:r>
              <a:rPr lang="en-US" altLang="ko-KR" sz="1200" b="1" dirty="0" err="1">
                <a:hlinkClick r:id="rId13"/>
              </a:rPr>
              <a:t>size_t</a:t>
            </a:r>
            <a:r>
              <a:rPr lang="en-US" altLang="ko-KR" sz="1200" b="1" dirty="0">
                <a:hlinkClick r:id="rId13"/>
              </a:rPr>
              <a:t> </a:t>
            </a:r>
            <a:r>
              <a:rPr lang="ko-KR" altLang="en-US" sz="1200" b="1" dirty="0">
                <a:hlinkClick r:id="rId13"/>
              </a:rPr>
              <a:t>타입의 이해 </a:t>
            </a:r>
            <a:r>
              <a:rPr lang="en-US" altLang="ko-KR" sz="1200" b="1" dirty="0">
                <a:hlinkClick r:id="rId13"/>
              </a:rPr>
              <a:t>- </a:t>
            </a:r>
            <a:r>
              <a:rPr lang="ko-KR" altLang="en-US" sz="1200" b="1" dirty="0" err="1">
                <a:hlinkClick r:id="rId13"/>
              </a:rPr>
              <a:t>서울숲님의</a:t>
            </a:r>
            <a:r>
              <a:rPr lang="ko-KR" altLang="en-US" sz="1200" b="1" dirty="0">
                <a:hlinkClick r:id="rId13"/>
              </a:rPr>
              <a:t> </a:t>
            </a:r>
            <a:r>
              <a:rPr lang="ko-KR" altLang="en-US" sz="1200" b="1" dirty="0" smtClean="0">
                <a:hlinkClick r:id="rId13"/>
              </a:rPr>
              <a:t>블로그</a:t>
            </a:r>
            <a:endParaRPr lang="en-US" altLang="ko-KR" sz="1200" b="1" dirty="0" smtClean="0"/>
          </a:p>
          <a:p>
            <a:endParaRPr lang="ko-KR" altLang="en-US" sz="1200" b="1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90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4471</TotalTime>
  <Words>473</Words>
  <Application>Microsoft Office PowerPoint</Application>
  <PresentationFormat>와이드스크린</PresentationFormat>
  <Paragraphs>101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김다빈</cp:lastModifiedBy>
  <cp:revision>1520</cp:revision>
  <dcterms:created xsi:type="dcterms:W3CDTF">2023-09-09T09:10:22Z</dcterms:created>
  <dcterms:modified xsi:type="dcterms:W3CDTF">2024-04-09T07:43:07Z</dcterms:modified>
</cp:coreProperties>
</file>