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01" r:id="rId3"/>
    <p:sldId id="316" r:id="rId4"/>
    <p:sldId id="317" r:id="rId5"/>
    <p:sldId id="320" r:id="rId6"/>
    <p:sldId id="321" r:id="rId7"/>
    <p:sldId id="318" r:id="rId8"/>
    <p:sldId id="323" r:id="rId9"/>
    <p:sldId id="322" r:id="rId10"/>
    <p:sldId id="325" r:id="rId11"/>
    <p:sldId id="324" r:id="rId12"/>
    <p:sldId id="294" r:id="rId13"/>
    <p:sldId id="279" r:id="rId14"/>
    <p:sldId id="285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E5"/>
    <a:srgbClr val="D3B6F0"/>
    <a:srgbClr val="9ECB7F"/>
    <a:srgbClr val="85B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3" y="6211068"/>
            <a:ext cx="522129" cy="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toally.tistory.com/10" TargetMode="External"/><Relationship Id="rId3" Type="http://schemas.openxmlformats.org/officeDocument/2006/relationships/hyperlink" Target="https://jjeongil.tistory.com/1398" TargetMode="External"/><Relationship Id="rId7" Type="http://schemas.openxmlformats.org/officeDocument/2006/relationships/hyperlink" Target="https://securityspecialist.tistory.com/39" TargetMode="External"/><Relationship Id="rId2" Type="http://schemas.openxmlformats.org/officeDocument/2006/relationships/hyperlink" Target="https://coding-factory.tistory.com/802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veganwithbacon.tistory.com/327" TargetMode="External"/><Relationship Id="rId11" Type="http://schemas.openxmlformats.org/officeDocument/2006/relationships/hyperlink" Target="https://khorbushko.github.io/article/2022/07/07/grep.html" TargetMode="External"/><Relationship Id="rId5" Type="http://schemas.openxmlformats.org/officeDocument/2006/relationships/hyperlink" Target="https://imverygroot.tistory.com/27" TargetMode="External"/><Relationship Id="rId10" Type="http://schemas.openxmlformats.org/officeDocument/2006/relationships/hyperlink" Target="https://rfriend.tistory.com/373#:~:text=%EB%A7%88%EC%A7%80%EB%A7%89%EC%9C%BC%EB%A1%9C%2C%20%ED%99%95%EC%9E%A5%20%EC%A0%95%EA%B7%9C%20%ED%91%9C%ED%98%84%EC%8B%9D%20%28Extended%20Regular%20Expressions%29%20%EC%9E%85%EB%8B%88%EB%8B%A4.,than%20one%20expressions%29%EC%9D%84%20%EA%B2%B0%ED%95%A9%ED%95%98%EC%97%AC%20%EC%82%AC%EC%9A%A9%ED%95%A0%20%EC%88%98%20%EC%9E%88%EA%B2%8C%20%ED%95%B4%EC%A4%8D%EB%8B%88%EB%8B%A4." TargetMode="External"/><Relationship Id="rId4" Type="http://schemas.openxmlformats.org/officeDocument/2006/relationships/hyperlink" Target="https://recipes4dev.tistory.com/157" TargetMode="External"/><Relationship Id="rId9" Type="http://schemas.openxmlformats.org/officeDocument/2006/relationships/hyperlink" Target="https://inpa.tistory.com/entry/LINUX-%F0%9F%93%9A-%EC%A0%95%EA%B7%9C%ED%91%9C%ED%98%84%EC%8B%9D-%EA%B3%BC-grep-%EB%AA%85%EB%A0%B9%EC%96%B4-%EC%A0%95%EB%B3%B5%ED%95%98%EA%B8%B0-%ED%8C%A8%ED%84%B4-%EA%B2%80%EC%83%89-%ED%99%95%EC%9E%A5%EB%B8%8C%EB%9E%98%ED%82%B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onderlandcoco.tistory.com/119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inpa.tistory.com/entry/LINUX-%F0%9F%93%9A-%EC%A0%95%EA%B7%9C%ED%91%9C%ED%98%84%EC%8B%9D-%EA%B3%BC-grep-%EB%AA%85%EB%A0%B9%EC%96%B4-%EC%A0%95%EB%B3%B5%ED%95%98%EA%B8%B0-%ED%8C%A8%ED%84%B4-%EA%B2%80%EC%83%89-%ED%99%95%EC%9E%A5%EB%B8%8C%EB%9E%98%ED%82%B7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48" y="268041"/>
            <a:ext cx="173214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3881978" y="2340185"/>
            <a:ext cx="3759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Linux_grep</a:t>
            </a:r>
            <a:endParaRPr lang="en-US" altLang="ko-KR" sz="5400" b="1" i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6432946" y="3867721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5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45111" y="3241103"/>
            <a:ext cx="8581293" cy="422978"/>
            <a:chOff x="1745111" y="3241103"/>
            <a:chExt cx="8581293" cy="42297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6B3366-97B4-4E69-B3D0-533196D81AB3}"/>
                </a:ext>
              </a:extLst>
            </p:cNvPr>
            <p:cNvSpPr/>
            <p:nvPr/>
          </p:nvSpPr>
          <p:spPr>
            <a:xfrm>
              <a:off x="1887415" y="3452445"/>
              <a:ext cx="8348134" cy="1301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200000">
              <a:off x="10144696" y="3288291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200000">
              <a:off x="1745111" y="3241103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accent4"/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expression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28" y="2008624"/>
            <a:ext cx="5648907" cy="365362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131" y="2208348"/>
            <a:ext cx="5442230" cy="1301817"/>
          </a:xfrm>
          <a:prstGeom prst="rect">
            <a:avLst/>
          </a:prstGeom>
        </p:spPr>
      </p:pic>
      <p:grpSp>
        <p:nvGrpSpPr>
          <p:cNvPr id="12" name="그룹 11"/>
          <p:cNvGrpSpPr/>
          <p:nvPr/>
        </p:nvGrpSpPr>
        <p:grpSpPr>
          <a:xfrm>
            <a:off x="6370132" y="4034727"/>
            <a:ext cx="2838595" cy="1161482"/>
            <a:chOff x="6370131" y="3563577"/>
            <a:chExt cx="2838595" cy="1161482"/>
          </a:xfrm>
        </p:grpSpPr>
        <p:grpSp>
          <p:nvGrpSpPr>
            <p:cNvPr id="10" name="그룹 9"/>
            <p:cNvGrpSpPr/>
            <p:nvPr/>
          </p:nvGrpSpPr>
          <p:grpSpPr>
            <a:xfrm>
              <a:off x="6370131" y="4013437"/>
              <a:ext cx="2838595" cy="711622"/>
              <a:chOff x="6338380" y="3972406"/>
              <a:chExt cx="2838595" cy="711622"/>
            </a:xfrm>
          </p:grpSpPr>
          <p:pic>
            <p:nvPicPr>
              <p:cNvPr id="6" name="그림 5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70131" y="3972406"/>
                <a:ext cx="2806844" cy="273064"/>
              </a:xfrm>
              <a:prstGeom prst="rect">
                <a:avLst/>
              </a:prstGeom>
            </p:spPr>
          </p:pic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58407" y="4179553"/>
                <a:ext cx="2775093" cy="279414"/>
              </a:xfrm>
              <a:prstGeom prst="rect">
                <a:avLst/>
              </a:prstGeom>
            </p:spPr>
          </p:pic>
          <p:pic>
            <p:nvPicPr>
              <p:cNvPr id="8" name="그림 7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8380" y="4385563"/>
                <a:ext cx="2362321" cy="298465"/>
              </a:xfrm>
              <a:prstGeom prst="rect">
                <a:avLst/>
              </a:prstGeom>
            </p:spPr>
          </p:pic>
        </p:grp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79656" y="3794078"/>
              <a:ext cx="2076557" cy="26671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70131" y="3563577"/>
              <a:ext cx="2095608" cy="292115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6370131" y="3488619"/>
            <a:ext cx="8066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EBNF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예제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370131" y="5163489"/>
            <a:ext cx="13420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i="1" dirty="0" smtClean="0">
                <a:solidFill>
                  <a:schemeClr val="bg1"/>
                </a:solidFill>
              </a:rPr>
              <a:t>Extended-REX </a:t>
            </a:r>
            <a:r>
              <a:rPr lang="ko-KR" altLang="en-US" sz="1000" b="1" i="1" dirty="0" smtClean="0">
                <a:solidFill>
                  <a:schemeClr val="bg1"/>
                </a:solidFill>
              </a:rPr>
              <a:t>예제</a:t>
            </a:r>
            <a:endParaRPr lang="ko-KR" altLang="en-US" sz="1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893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accent4"/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expression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81" y="2414432"/>
            <a:ext cx="4932770" cy="14072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30981" y="3874476"/>
            <a:ext cx="9484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sample.txt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471137" y="1946030"/>
            <a:ext cx="3564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문자열이 </a:t>
            </a:r>
            <a:r>
              <a:rPr lang="en-US" altLang="ko-KR" sz="1400" b="1" i="1" dirty="0" smtClean="0">
                <a:solidFill>
                  <a:schemeClr val="bg1"/>
                </a:solidFill>
              </a:rPr>
              <a:t>“Hello”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로 시작하는 경우 탐색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779" y="2300111"/>
            <a:ext cx="3892750" cy="41912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1137" y="2919045"/>
            <a:ext cx="26645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숫자로만 </a:t>
            </a:r>
            <a:r>
              <a:rPr lang="ko-KR" altLang="en-US" sz="1400" b="1" i="1" dirty="0">
                <a:solidFill>
                  <a:schemeClr val="bg1"/>
                </a:solidFill>
              </a:rPr>
              <a:t>이루어진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라인 탐색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779" y="3305164"/>
            <a:ext cx="4095961" cy="40007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471137" y="3884710"/>
            <a:ext cx="28440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특수문자를 탐색하는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 라인 탐색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0779" y="4247094"/>
            <a:ext cx="3988005" cy="60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8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230282" y="2451919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943707"/>
            <a:ext cx="819057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grep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명령어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r>
              <a:rPr lang="en-US" altLang="ko-KR" sz="1400" dirty="0">
                <a:hlinkClick r:id="rId2"/>
              </a:rPr>
              <a:t>[Linux] </a:t>
            </a:r>
            <a:r>
              <a:rPr lang="ko-KR" altLang="en-US" sz="1400" dirty="0">
                <a:hlinkClick r:id="rId2"/>
              </a:rPr>
              <a:t>리눅스 </a:t>
            </a:r>
            <a:r>
              <a:rPr lang="en-US" altLang="ko-KR" sz="1400" dirty="0" err="1">
                <a:hlinkClick r:id="rId2"/>
              </a:rPr>
              <a:t>grep</a:t>
            </a:r>
            <a:r>
              <a:rPr lang="en-US" altLang="ko-KR" sz="1400" dirty="0">
                <a:hlinkClick r:id="rId2"/>
              </a:rPr>
              <a:t> </a:t>
            </a:r>
            <a:r>
              <a:rPr lang="ko-KR" altLang="en-US" sz="1400" dirty="0">
                <a:hlinkClick r:id="rId2"/>
              </a:rPr>
              <a:t>명령어 사용법 </a:t>
            </a:r>
            <a:r>
              <a:rPr lang="en-US" altLang="ko-KR" sz="1400" dirty="0">
                <a:hlinkClick r:id="rId2"/>
              </a:rPr>
              <a:t>(</a:t>
            </a:r>
            <a:r>
              <a:rPr lang="ko-KR" altLang="en-US" sz="1400" dirty="0">
                <a:hlinkClick r:id="rId2"/>
              </a:rPr>
              <a:t>파일 내 특정 문자열 찾기</a:t>
            </a:r>
            <a:r>
              <a:rPr lang="en-US" altLang="ko-KR" sz="1400" dirty="0" smtClean="0">
                <a:hlinkClick r:id="rId2"/>
              </a:rPr>
              <a:t>)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Linux : </a:t>
            </a:r>
            <a:r>
              <a:rPr lang="en-US" altLang="ko-KR" sz="1400" dirty="0" err="1">
                <a:hlinkClick r:id="rId3"/>
              </a:rPr>
              <a:t>Grep</a:t>
            </a:r>
            <a:r>
              <a:rPr lang="en-US" altLang="ko-KR" sz="1400" dirty="0">
                <a:hlinkClick r:id="rId3"/>
              </a:rPr>
              <a:t> </a:t>
            </a:r>
            <a:r>
              <a:rPr lang="ko-KR" altLang="en-US" sz="1400" dirty="0">
                <a:hlinkClick r:id="rId3"/>
              </a:rPr>
              <a:t>명령어 사용하는 방법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예제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명령어 </a:t>
            </a:r>
            <a:r>
              <a:rPr lang="en-US" altLang="ko-KR" sz="1400" dirty="0">
                <a:hlinkClick r:id="rId3"/>
              </a:rPr>
              <a:t>(</a:t>
            </a:r>
            <a:r>
              <a:rPr lang="ko-KR" altLang="en-US" sz="1400" dirty="0">
                <a:hlinkClick r:id="rId3"/>
              </a:rPr>
              <a:t>파일들의 내용 찾는 방법</a:t>
            </a:r>
            <a:r>
              <a:rPr lang="en-US" altLang="ko-KR" sz="1400" dirty="0" smtClean="0">
                <a:hlinkClick r:id="rId3"/>
              </a:rPr>
              <a:t>)</a:t>
            </a:r>
            <a:endParaRPr lang="en-US" altLang="ko-KR" sz="1400" dirty="0" smtClean="0"/>
          </a:p>
          <a:p>
            <a:r>
              <a:rPr lang="ko-KR" altLang="en-US" sz="1400" dirty="0">
                <a:hlinkClick r:id="rId4"/>
              </a:rPr>
              <a:t>리눅스 </a:t>
            </a:r>
            <a:r>
              <a:rPr lang="en-US" altLang="ko-KR" sz="1400" dirty="0" err="1">
                <a:hlinkClick r:id="rId4"/>
              </a:rPr>
              <a:t>grep</a:t>
            </a:r>
            <a:r>
              <a:rPr lang="en-US" altLang="ko-KR" sz="1400" dirty="0">
                <a:hlinkClick r:id="rId4"/>
              </a:rPr>
              <a:t> </a:t>
            </a:r>
            <a:r>
              <a:rPr lang="ko-KR" altLang="en-US" sz="1400" dirty="0">
                <a:hlinkClick r:id="rId4"/>
              </a:rPr>
              <a:t>명령어 사용법</a:t>
            </a:r>
            <a:r>
              <a:rPr lang="en-US" altLang="ko-KR" sz="1400" dirty="0">
                <a:hlinkClick r:id="rId4"/>
              </a:rPr>
              <a:t>. (Linux </a:t>
            </a:r>
            <a:r>
              <a:rPr lang="en-US" altLang="ko-KR" sz="1400" dirty="0" err="1">
                <a:hlinkClick r:id="rId4"/>
              </a:rPr>
              <a:t>grep</a:t>
            </a:r>
            <a:r>
              <a:rPr lang="en-US" altLang="ko-KR" sz="1400" dirty="0">
                <a:hlinkClick r:id="rId4"/>
              </a:rPr>
              <a:t> command) - </a:t>
            </a:r>
            <a:r>
              <a:rPr lang="ko-KR" altLang="en-US" sz="1400" dirty="0">
                <a:hlinkClick r:id="rId4"/>
              </a:rPr>
              <a:t>리눅스 문자열 검색 </a:t>
            </a:r>
            <a:r>
              <a:rPr lang="en-US" altLang="ko-KR" sz="1400" dirty="0">
                <a:hlinkClick r:id="rId4"/>
              </a:rPr>
              <a:t>:: </a:t>
            </a:r>
            <a:r>
              <a:rPr lang="ko-KR" altLang="en-US" sz="1400" dirty="0">
                <a:hlinkClick r:id="rId4"/>
              </a:rPr>
              <a:t>개발자를 위한 </a:t>
            </a:r>
            <a:r>
              <a:rPr lang="ko-KR" altLang="en-US" sz="1400" dirty="0" smtClean="0">
                <a:hlinkClick r:id="rId4"/>
              </a:rPr>
              <a:t>레시피</a:t>
            </a:r>
            <a:endParaRPr lang="en-US" altLang="ko-KR" sz="1400" dirty="0" smtClean="0"/>
          </a:p>
          <a:p>
            <a:r>
              <a:rPr lang="en-US" altLang="ko-KR" sz="1400" dirty="0">
                <a:hlinkClick r:id="rId3"/>
              </a:rPr>
              <a:t>Linux : </a:t>
            </a:r>
            <a:r>
              <a:rPr lang="en-US" altLang="ko-KR" sz="1400" dirty="0" err="1">
                <a:hlinkClick r:id="rId3"/>
              </a:rPr>
              <a:t>Grep</a:t>
            </a:r>
            <a:r>
              <a:rPr lang="en-US" altLang="ko-KR" sz="1400" dirty="0">
                <a:hlinkClick r:id="rId3"/>
              </a:rPr>
              <a:t> </a:t>
            </a:r>
            <a:r>
              <a:rPr lang="ko-KR" altLang="en-US" sz="1400" dirty="0">
                <a:hlinkClick r:id="rId3"/>
              </a:rPr>
              <a:t>명령어 사용하는 방법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예제</a:t>
            </a:r>
            <a:r>
              <a:rPr lang="en-US" altLang="ko-KR" sz="1400" dirty="0">
                <a:hlinkClick r:id="rId3"/>
              </a:rPr>
              <a:t>, </a:t>
            </a:r>
            <a:r>
              <a:rPr lang="ko-KR" altLang="en-US" sz="1400" dirty="0">
                <a:hlinkClick r:id="rId3"/>
              </a:rPr>
              <a:t>명령어 </a:t>
            </a:r>
            <a:r>
              <a:rPr lang="en-US" altLang="ko-KR" sz="1400" dirty="0">
                <a:hlinkClick r:id="rId3"/>
              </a:rPr>
              <a:t>(</a:t>
            </a:r>
            <a:r>
              <a:rPr lang="ko-KR" altLang="en-US" sz="1400" dirty="0">
                <a:hlinkClick r:id="rId3"/>
              </a:rPr>
              <a:t>파일들의 내용 찾는 방법</a:t>
            </a:r>
            <a:r>
              <a:rPr lang="en-US" altLang="ko-KR" sz="1400" dirty="0" smtClean="0">
                <a:hlinkClick r:id="rId3"/>
              </a:rPr>
              <a:t>)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err="1" smtClean="0">
                <a:solidFill>
                  <a:schemeClr val="bg1"/>
                </a:solidFill>
              </a:rPr>
              <a:t>grep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 vs find</a:t>
            </a:r>
          </a:p>
          <a:p>
            <a:r>
              <a:rPr lang="ko-KR" altLang="en-US" sz="1400" dirty="0">
                <a:hlinkClick r:id="rId5"/>
              </a:rPr>
              <a:t>리눅스 </a:t>
            </a:r>
            <a:r>
              <a:rPr lang="en-US" altLang="ko-KR" sz="1400" dirty="0">
                <a:hlinkClick r:id="rId5"/>
              </a:rPr>
              <a:t>find</a:t>
            </a:r>
            <a:r>
              <a:rPr lang="ko-KR" altLang="en-US" sz="1400" dirty="0">
                <a:hlinkClick r:id="rId5"/>
              </a:rPr>
              <a:t>와 </a:t>
            </a:r>
            <a:r>
              <a:rPr lang="en-US" altLang="ko-KR" sz="1400" dirty="0" err="1">
                <a:hlinkClick r:id="rId5"/>
              </a:rPr>
              <a:t>grep</a:t>
            </a:r>
            <a:r>
              <a:rPr lang="ko-KR" altLang="en-US" sz="1400" dirty="0">
                <a:hlinkClick r:id="rId5"/>
              </a:rPr>
              <a:t>의 차이 </a:t>
            </a:r>
            <a:r>
              <a:rPr lang="en-US" altLang="ko-KR" sz="1400" dirty="0">
                <a:hlinkClick r:id="rId5"/>
              </a:rPr>
              <a:t>:: </a:t>
            </a:r>
            <a:r>
              <a:rPr lang="ko-KR" altLang="en-US" sz="1400" dirty="0" err="1" smtClean="0">
                <a:hlinkClick r:id="rId5"/>
              </a:rPr>
              <a:t>나빼고다천재</a:t>
            </a:r>
            <a:endParaRPr lang="en-US" altLang="ko-KR" sz="1400" dirty="0" smtClean="0"/>
          </a:p>
          <a:p>
            <a:r>
              <a:rPr lang="en-US" altLang="ko-KR" sz="1400" dirty="0">
                <a:hlinkClick r:id="rId6"/>
              </a:rPr>
              <a:t>[LINUX] find, </a:t>
            </a:r>
            <a:r>
              <a:rPr lang="en-US" altLang="ko-KR" sz="1400" dirty="0" err="1">
                <a:hlinkClick r:id="rId6"/>
              </a:rPr>
              <a:t>grep</a:t>
            </a:r>
            <a:r>
              <a:rPr lang="ko-KR" altLang="en-US" sz="1400" dirty="0">
                <a:hlinkClick r:id="rId6"/>
              </a:rPr>
              <a:t>의 </a:t>
            </a:r>
            <a:r>
              <a:rPr lang="ko-KR" altLang="en-US" sz="1400" dirty="0" smtClean="0">
                <a:hlinkClick r:id="rId6"/>
              </a:rPr>
              <a:t>차이</a:t>
            </a:r>
            <a:endParaRPr lang="en-US" altLang="ko-KR" sz="1400" dirty="0" smtClean="0"/>
          </a:p>
          <a:p>
            <a:r>
              <a:rPr lang="ko-KR" altLang="en-US" sz="1400" dirty="0">
                <a:hlinkClick r:id="rId7"/>
              </a:rPr>
              <a:t>리눅스 확장 명령어</a:t>
            </a:r>
            <a:r>
              <a:rPr lang="en-US" altLang="ko-KR" sz="1400" dirty="0">
                <a:hlinkClick r:id="rId7"/>
              </a:rPr>
              <a:t>(</a:t>
            </a:r>
            <a:r>
              <a:rPr lang="en-US" altLang="ko-KR" sz="1400" dirty="0" err="1">
                <a:hlinkClick r:id="rId7"/>
              </a:rPr>
              <a:t>grep</a:t>
            </a:r>
            <a:r>
              <a:rPr lang="en-US" altLang="ko-KR" sz="1400" dirty="0">
                <a:hlinkClick r:id="rId7"/>
              </a:rPr>
              <a:t>, find) </a:t>
            </a:r>
            <a:r>
              <a:rPr lang="ko-KR" altLang="en-US" sz="1400" dirty="0">
                <a:hlinkClick r:id="rId7"/>
              </a:rPr>
              <a:t>사용 </a:t>
            </a:r>
            <a:r>
              <a:rPr lang="ko-KR" altLang="en-US" sz="1400" dirty="0" smtClean="0">
                <a:hlinkClick r:id="rId7"/>
              </a:rPr>
              <a:t>방법</a:t>
            </a:r>
            <a:endParaRPr lang="en-US" altLang="ko-KR" sz="1400" dirty="0" smtClean="0"/>
          </a:p>
          <a:p>
            <a:r>
              <a:rPr lang="ko-KR" altLang="en-US" sz="1400" dirty="0">
                <a:hlinkClick r:id="rId8"/>
              </a:rPr>
              <a:t>리눅스 검색 명령어</a:t>
            </a:r>
            <a:r>
              <a:rPr lang="en-US" altLang="ko-KR" sz="1400" dirty="0">
                <a:hlinkClick r:id="rId8"/>
              </a:rPr>
              <a:t>( find, </a:t>
            </a:r>
            <a:r>
              <a:rPr lang="en-US" altLang="ko-KR" sz="1400" dirty="0" err="1">
                <a:hlinkClick r:id="rId8"/>
              </a:rPr>
              <a:t>grep</a:t>
            </a:r>
            <a:r>
              <a:rPr lang="en-US" altLang="ko-KR" sz="1400" dirty="0">
                <a:hlinkClick r:id="rId8"/>
              </a:rPr>
              <a:t> </a:t>
            </a:r>
            <a:r>
              <a:rPr lang="en-US" altLang="ko-KR" sz="1400" dirty="0" smtClean="0">
                <a:hlinkClick r:id="rId8"/>
              </a:rPr>
              <a:t>)</a:t>
            </a:r>
            <a:endParaRPr lang="en-US" altLang="ko-KR" sz="14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ko-KR" altLang="en-US" sz="1400" b="1" dirty="0" smtClean="0">
                <a:solidFill>
                  <a:schemeClr val="bg1"/>
                </a:solidFill>
              </a:rPr>
              <a:t>정규 표현식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(Regular Expression)</a:t>
            </a: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[2023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학년도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1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학기 </a:t>
            </a:r>
            <a:r>
              <a:rPr lang="ko-KR" altLang="en-US" sz="1400" b="1" dirty="0" err="1" smtClean="0">
                <a:solidFill>
                  <a:schemeClr val="bg1"/>
                </a:solidFill>
              </a:rPr>
              <a:t>계산이론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 강의자료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] 05-ContextFreeLang.pdf</a:t>
            </a:r>
            <a:endParaRPr lang="en-US" altLang="ko-KR" sz="1400" dirty="0" smtClean="0">
              <a:hlinkClick r:id="rId9"/>
            </a:endParaRPr>
          </a:p>
          <a:p>
            <a:r>
              <a:rPr lang="en-US" altLang="ko-KR" sz="1400" dirty="0" smtClean="0">
                <a:hlinkClick r:id="rId9"/>
              </a:rPr>
              <a:t>[</a:t>
            </a:r>
            <a:r>
              <a:rPr lang="en-US" altLang="ko-KR" sz="1400" dirty="0">
                <a:hlinkClick r:id="rId9"/>
              </a:rPr>
              <a:t>LINUX] </a:t>
            </a:r>
            <a:r>
              <a:rPr lang="ko-KR" altLang="en-US" sz="1400" dirty="0">
                <a:hlinkClick r:id="rId9"/>
              </a:rPr>
              <a:t>📚 </a:t>
            </a:r>
            <a:r>
              <a:rPr lang="ko-KR" altLang="en-US" sz="1400" dirty="0" err="1">
                <a:hlinkClick r:id="rId9"/>
              </a:rPr>
              <a:t>정규표현식</a:t>
            </a:r>
            <a:r>
              <a:rPr lang="ko-KR" altLang="en-US" sz="1400" dirty="0">
                <a:hlinkClick r:id="rId9"/>
              </a:rPr>
              <a:t> 과 </a:t>
            </a:r>
            <a:r>
              <a:rPr lang="en-US" altLang="ko-KR" sz="1400" dirty="0" err="1">
                <a:hlinkClick r:id="rId9"/>
              </a:rPr>
              <a:t>grep</a:t>
            </a:r>
            <a:r>
              <a:rPr lang="en-US" altLang="ko-KR" sz="1400" dirty="0">
                <a:hlinkClick r:id="rId9"/>
              </a:rPr>
              <a:t> </a:t>
            </a:r>
            <a:r>
              <a:rPr lang="ko-KR" altLang="en-US" sz="1400" dirty="0">
                <a:hlinkClick r:id="rId9"/>
              </a:rPr>
              <a:t>명령어 정복하기 </a:t>
            </a:r>
            <a:r>
              <a:rPr lang="en-US" altLang="ko-KR" sz="1400" dirty="0">
                <a:hlinkClick r:id="rId9"/>
              </a:rPr>
              <a:t>[</a:t>
            </a:r>
            <a:r>
              <a:rPr lang="ko-KR" altLang="en-US" sz="1400" dirty="0">
                <a:hlinkClick r:id="rId9"/>
              </a:rPr>
              <a:t>패턴 검색</a:t>
            </a:r>
            <a:r>
              <a:rPr lang="en-US" altLang="ko-KR" sz="1400" dirty="0">
                <a:hlinkClick r:id="rId9"/>
              </a:rPr>
              <a:t>] [</a:t>
            </a:r>
            <a:r>
              <a:rPr lang="ko-KR" altLang="en-US" sz="1400" dirty="0" err="1">
                <a:hlinkClick r:id="rId9"/>
              </a:rPr>
              <a:t>확장브래킷</a:t>
            </a:r>
            <a:r>
              <a:rPr lang="en-US" altLang="ko-KR" sz="1400" dirty="0" smtClean="0">
                <a:hlinkClick r:id="rId9"/>
              </a:rPr>
              <a:t>]</a:t>
            </a:r>
            <a:endParaRPr lang="en-US" altLang="ko-KR" sz="1400" dirty="0" smtClean="0">
              <a:hlinkClick r:id="rId4"/>
            </a:endParaRPr>
          </a:p>
          <a:p>
            <a:r>
              <a:rPr lang="ko-KR" altLang="en-US" sz="1400" dirty="0" smtClean="0">
                <a:hlinkClick r:id="rId4"/>
              </a:rPr>
              <a:t>리눅스 </a:t>
            </a:r>
            <a:r>
              <a:rPr lang="en-US" altLang="ko-KR" sz="1400" dirty="0" err="1">
                <a:hlinkClick r:id="rId4"/>
              </a:rPr>
              <a:t>grep</a:t>
            </a:r>
            <a:r>
              <a:rPr lang="en-US" altLang="ko-KR" sz="1400" dirty="0">
                <a:hlinkClick r:id="rId4"/>
              </a:rPr>
              <a:t> </a:t>
            </a:r>
            <a:r>
              <a:rPr lang="ko-KR" altLang="en-US" sz="1400" dirty="0">
                <a:hlinkClick r:id="rId4"/>
              </a:rPr>
              <a:t>명령어 사용법</a:t>
            </a:r>
            <a:r>
              <a:rPr lang="en-US" altLang="ko-KR" sz="1400" dirty="0">
                <a:hlinkClick r:id="rId4"/>
              </a:rPr>
              <a:t>. (Linux </a:t>
            </a:r>
            <a:r>
              <a:rPr lang="en-US" altLang="ko-KR" sz="1400" dirty="0" err="1">
                <a:hlinkClick r:id="rId4"/>
              </a:rPr>
              <a:t>grep</a:t>
            </a:r>
            <a:r>
              <a:rPr lang="en-US" altLang="ko-KR" sz="1400" dirty="0">
                <a:hlinkClick r:id="rId4"/>
              </a:rPr>
              <a:t> command) - </a:t>
            </a:r>
            <a:r>
              <a:rPr lang="ko-KR" altLang="en-US" sz="1400" dirty="0">
                <a:hlinkClick r:id="rId4"/>
              </a:rPr>
              <a:t>리눅스 문자열 검색 </a:t>
            </a:r>
            <a:r>
              <a:rPr lang="en-US" altLang="ko-KR" sz="1400" dirty="0">
                <a:hlinkClick r:id="rId4"/>
              </a:rPr>
              <a:t>:: </a:t>
            </a:r>
            <a:r>
              <a:rPr lang="ko-KR" altLang="en-US" sz="1400" dirty="0">
                <a:hlinkClick r:id="rId4"/>
              </a:rPr>
              <a:t>개발자를 위한 </a:t>
            </a:r>
            <a:r>
              <a:rPr lang="ko-KR" altLang="en-US" sz="1400" dirty="0" smtClean="0">
                <a:hlinkClick r:id="rId4"/>
              </a:rPr>
              <a:t>레시피</a:t>
            </a:r>
            <a:endParaRPr lang="en-US" altLang="ko-KR" sz="1400" dirty="0" smtClean="0">
              <a:hlinkClick r:id="rId10"/>
            </a:endParaRPr>
          </a:p>
          <a:p>
            <a:r>
              <a:rPr lang="en-US" altLang="ko-KR" sz="1400" dirty="0" smtClean="0">
                <a:hlinkClick r:id="rId10"/>
              </a:rPr>
              <a:t>R</a:t>
            </a:r>
            <a:r>
              <a:rPr lang="en-US" altLang="ko-KR" sz="1400" dirty="0">
                <a:hlinkClick r:id="rId10"/>
              </a:rPr>
              <a:t>, Python </a:t>
            </a:r>
            <a:r>
              <a:rPr lang="ko-KR" altLang="en-US" sz="1400" dirty="0">
                <a:hlinkClick r:id="rId10"/>
              </a:rPr>
              <a:t>분석과 프로그래밍의 친구 </a:t>
            </a:r>
            <a:r>
              <a:rPr lang="en-US" altLang="ko-KR" sz="1400" dirty="0">
                <a:hlinkClick r:id="rId10"/>
              </a:rPr>
              <a:t>(by R Friend) :: </a:t>
            </a:r>
            <a:r>
              <a:rPr lang="ko-KR" altLang="en-US" sz="1400" dirty="0">
                <a:hlinkClick r:id="rId10"/>
              </a:rPr>
              <a:t>리눅스 정규 표현식 </a:t>
            </a:r>
            <a:r>
              <a:rPr lang="en-US" altLang="ko-KR" sz="1400" dirty="0">
                <a:hlinkClick r:id="rId10"/>
              </a:rPr>
              <a:t>(Linux Regular Expression</a:t>
            </a:r>
            <a:r>
              <a:rPr lang="en-US" altLang="ko-KR" sz="1400" dirty="0" smtClean="0">
                <a:hlinkClick r:id="rId10"/>
              </a:rPr>
              <a:t>)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hlinkClick r:id="rId11"/>
              </a:rPr>
              <a:t>Global Regular Expressions Print | </a:t>
            </a:r>
            <a:r>
              <a:rPr lang="en-US" altLang="ko-KR" sz="1400" dirty="0" err="1">
                <a:hlinkClick r:id="rId11"/>
              </a:rPr>
              <a:t>kyryl</a:t>
            </a:r>
            <a:r>
              <a:rPr lang="en-US" altLang="ko-KR" sz="1400" dirty="0">
                <a:hlinkClick r:id="rId11"/>
              </a:rPr>
              <a:t> </a:t>
            </a:r>
            <a:r>
              <a:rPr lang="en-US" altLang="ko-KR" sz="1400" dirty="0" err="1" smtClean="0">
                <a:hlinkClick r:id="rId11"/>
              </a:rPr>
              <a:t>horbushko</a:t>
            </a:r>
            <a:endParaRPr lang="en-US" altLang="ko-KR" sz="14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4351642" y="2437551"/>
            <a:ext cx="3368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 </a:t>
            </a:r>
            <a:r>
              <a:rPr lang="en-US" altLang="ko-KR" sz="4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[따라하기] 기본 리눅스(Linux) 명령어 요약 모음 | STEVEN J. L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6528" y="920262"/>
            <a:ext cx="4758944" cy="571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73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26770" y="2192214"/>
            <a:ext cx="3615770" cy="520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찾을 문자열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rgbClr val="FFC000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rgbClr val="FFC000"/>
                </a:solidFill>
              </a:rPr>
              <a:t>grep</a:t>
            </a:r>
            <a:r>
              <a:rPr lang="en-US" altLang="ko-KR" sz="1200" b="1" i="1" dirty="0" smtClean="0">
                <a:solidFill>
                  <a:srgbClr val="FFC000"/>
                </a:solidFill>
              </a:rPr>
              <a:t> </a:t>
            </a:r>
            <a:r>
              <a:rPr lang="ko-KR" altLang="en-US" sz="1200" b="1" i="1" dirty="0" smtClean="0">
                <a:solidFill>
                  <a:srgbClr val="FFC000"/>
                </a:solidFill>
              </a:rPr>
              <a:t>명령어 개념</a:t>
            </a:r>
            <a:endParaRPr lang="en-US" altLang="ko-KR" sz="1200" b="1" i="1" dirty="0" smtClean="0">
              <a:solidFill>
                <a:srgbClr val="FFC000"/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bg1">
                    <a:lumMod val="50000"/>
                  </a:schemeClr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9769" y="1205678"/>
            <a:ext cx="471039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err="1">
                <a:solidFill>
                  <a:srgbClr val="FFC000"/>
                </a:solidFill>
              </a:rPr>
              <a:t>g</a:t>
            </a:r>
            <a:r>
              <a:rPr lang="en-US" altLang="ko-KR" sz="2000" b="1" i="1" dirty="0" err="1" smtClean="0">
                <a:solidFill>
                  <a:srgbClr val="FFC000"/>
                </a:solidFill>
              </a:rPr>
              <a:t>rep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(</a:t>
            </a:r>
            <a:r>
              <a:rPr lang="en-US" altLang="ko-KR" sz="2000" b="1" i="1" dirty="0" smtClean="0">
                <a:solidFill>
                  <a:srgbClr val="FFC000"/>
                </a:solidFill>
              </a:rPr>
              <a:t>g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lobal</a:t>
            </a:r>
            <a:r>
              <a:rPr lang="en-US" altLang="ko-KR" sz="2000" b="1" i="1" dirty="0" smtClean="0">
                <a:solidFill>
                  <a:srgbClr val="FFC000"/>
                </a:solidFill>
              </a:rPr>
              <a:t> r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egular</a:t>
            </a:r>
            <a:r>
              <a:rPr lang="en-US" altLang="ko-KR" sz="2000" b="1" i="1" dirty="0" smtClean="0">
                <a:solidFill>
                  <a:srgbClr val="FFC000"/>
                </a:solidFill>
              </a:rPr>
              <a:t> e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xpression</a:t>
            </a:r>
            <a:r>
              <a:rPr lang="en-US" altLang="ko-KR" sz="2000" b="1" i="1" dirty="0" smtClean="0">
                <a:solidFill>
                  <a:srgbClr val="FFC000"/>
                </a:solidFill>
              </a:rPr>
              <a:t> p</a:t>
            </a:r>
            <a:r>
              <a:rPr lang="en-US" altLang="ko-KR" sz="2000" b="1" i="1" dirty="0" smtClean="0">
                <a:solidFill>
                  <a:schemeClr val="bg1"/>
                </a:solidFill>
              </a:rPr>
              <a:t>rint)</a:t>
            </a:r>
            <a:endParaRPr lang="en-US" altLang="ko-KR" sz="2000" b="1" i="1" dirty="0" smtClean="0">
              <a:solidFill>
                <a:schemeClr val="bg1"/>
              </a:solidFill>
            </a:endParaRPr>
          </a:p>
          <a:p>
            <a:endParaRPr lang="en-US" altLang="ko-KR" sz="500" b="1" i="1" dirty="0" smtClean="0">
              <a:solidFill>
                <a:srgbClr val="FFC000"/>
              </a:solidFill>
            </a:endParaRP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i="1" dirty="0">
                <a:solidFill>
                  <a:schemeClr val="bg1"/>
                </a:solidFill>
              </a:rPr>
              <a:t>특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정 문자열 탐색 시 사용되는 명령어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770" y="3160773"/>
            <a:ext cx="1987652" cy="240042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49769" y="5619811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test.txt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416" y="3730844"/>
            <a:ext cx="3606985" cy="99065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5599225" y="4805057"/>
            <a:ext cx="14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grep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명령어 예시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0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26770" y="2192214"/>
            <a:ext cx="3615770" cy="520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[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]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찾을 문자열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bg1">
                    <a:lumMod val="50000"/>
                  </a:schemeClr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49769" y="1205678"/>
            <a:ext cx="374974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err="1" smtClean="0">
                <a:solidFill>
                  <a:srgbClr val="FFC000"/>
                </a:solidFill>
              </a:rPr>
              <a:t>grep</a:t>
            </a:r>
            <a:r>
              <a:rPr lang="en-US" altLang="ko-KR" sz="2000" b="1" i="1" dirty="0" smtClean="0">
                <a:solidFill>
                  <a:srgbClr val="FFC000"/>
                </a:solidFill>
              </a:rPr>
              <a:t> </a:t>
            </a:r>
          </a:p>
          <a:p>
            <a:endParaRPr lang="en-US" altLang="ko-KR" sz="500" b="1" i="1" dirty="0" smtClean="0">
              <a:solidFill>
                <a:srgbClr val="FFC000"/>
              </a:solidFill>
            </a:endParaRP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i="1" dirty="0">
                <a:solidFill>
                  <a:schemeClr val="bg1"/>
                </a:solidFill>
              </a:rPr>
              <a:t>특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정 문자열 탐색 시 사용되는 명령어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2703771" y="4347528"/>
            <a:ext cx="3615770" cy="520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검색할 위치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[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]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[Action]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626770" y="3360992"/>
            <a:ext cx="5258171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FFC000"/>
                </a:solidFill>
              </a:rPr>
              <a:t>find</a:t>
            </a:r>
          </a:p>
          <a:p>
            <a:endParaRPr lang="en-US" altLang="ko-KR" sz="500" b="1" i="1" dirty="0" smtClean="0">
              <a:solidFill>
                <a:srgbClr val="FFC000"/>
              </a:solidFill>
            </a:endParaRP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원하는 파일이나 디렉토리를 찾을 때 사용되는 명령어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361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1118901" y="2146396"/>
            <a:ext cx="3615770" cy="520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[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]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찾을 문자열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bg1">
                    <a:lumMod val="50000"/>
                  </a:schemeClr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299218" y="2146396"/>
            <a:ext cx="3615770" cy="520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find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검색할 위치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[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]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[Action]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9218" y="2978158"/>
            <a:ext cx="3668491" cy="27679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48" y="2978158"/>
            <a:ext cx="1769651" cy="21371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7345" y="3716215"/>
            <a:ext cx="2824605" cy="77577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56846" y="5115308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test.txt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75568" y="4535016"/>
            <a:ext cx="14005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err="1" smtClean="0">
                <a:solidFill>
                  <a:schemeClr val="bg1"/>
                </a:solidFill>
              </a:rPr>
              <a:t>grep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명령어 예시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206183" y="5746126"/>
            <a:ext cx="1351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find 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명령어 예시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32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bg1">
                    <a:lumMod val="50000"/>
                  </a:schemeClr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</a:p>
        </p:txBody>
      </p:sp>
      <p:pic>
        <p:nvPicPr>
          <p:cNvPr id="5" name="그림 4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941" y="1242646"/>
            <a:ext cx="3679787" cy="4440731"/>
          </a:xfrm>
          <a:prstGeom prst="rect">
            <a:avLst/>
          </a:prstGeom>
        </p:spPr>
      </p:pic>
      <p:pic>
        <p:nvPicPr>
          <p:cNvPr id="6" name="그림 5">
            <a:hlinkClick r:id="rId2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0991" y="1242646"/>
            <a:ext cx="4243645" cy="33422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484202" y="5783022"/>
            <a:ext cx="31363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https://wonderlandcoco.tistory.com/119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7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사용법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>
                <a:solidFill>
                  <a:schemeClr val="bg1">
                    <a:lumMod val="50000"/>
                  </a:schemeClr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</a:p>
        </p:txBody>
      </p:sp>
      <p:sp>
        <p:nvSpPr>
          <p:cNvPr id="12" name="모서리가 둥근 직사각형 11"/>
          <p:cNvSpPr/>
          <p:nvPr/>
        </p:nvSpPr>
        <p:spPr>
          <a:xfrm>
            <a:off x="3980786" y="1402521"/>
            <a:ext cx="3615770" cy="520389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grep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[</a:t>
            </a:r>
            <a:r>
              <a:rPr lang="ko-KR" altLang="en-US" sz="1400" b="1" dirty="0" smtClean="0">
                <a:solidFill>
                  <a:schemeClr val="accent6"/>
                </a:solidFill>
              </a:rPr>
              <a:t>옵션</a:t>
            </a:r>
            <a:r>
              <a:rPr lang="en-US" altLang="ko-KR" sz="1400" b="1" dirty="0" smtClean="0">
                <a:solidFill>
                  <a:schemeClr val="accent6"/>
                </a:solidFill>
              </a:rPr>
              <a:t>] 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찾을 문자열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[</a:t>
            </a:r>
            <a:r>
              <a:rPr lang="ko-KR" altLang="en-US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파일명</a:t>
            </a:r>
            <a:r>
              <a:rPr lang="en-US" altLang="ko-KR" sz="1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61" y="2568753"/>
            <a:ext cx="4142696" cy="266458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4" y="2568753"/>
            <a:ext cx="5005649" cy="266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11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accent4"/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accent4"/>
                </a:solidFill>
              </a:rPr>
              <a:t>사용법</a:t>
            </a:r>
            <a:endParaRPr lang="en-US" altLang="ko-KR" sz="1200" b="1" i="1" dirty="0" smtClean="0">
              <a:solidFill>
                <a:schemeClr val="accent4"/>
              </a:solidFill>
            </a:endParaRPr>
          </a:p>
          <a:p>
            <a:r>
              <a:rPr lang="en-US" altLang="ko-KR" sz="1200" b="1" i="1" dirty="0">
                <a:solidFill>
                  <a:schemeClr val="bg1">
                    <a:lumMod val="50000"/>
                  </a:schemeClr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expression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9460" y="1688122"/>
            <a:ext cx="23054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파일에서 특정 단어 찾기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949460" y="2779984"/>
            <a:ext cx="31486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대소문자 구분 없이 특정 단어 찾기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32" y="2271519"/>
            <a:ext cx="5091885" cy="25994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81354" y="4929536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test.txt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998" y="2007905"/>
            <a:ext cx="5267247" cy="566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998" y="3112760"/>
            <a:ext cx="3549097" cy="5448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949459" y="3871846"/>
            <a:ext cx="34451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i="1" dirty="0" smtClean="0">
                <a:solidFill>
                  <a:schemeClr val="bg1"/>
                </a:solidFill>
              </a:rPr>
              <a:t>• </a:t>
            </a:r>
            <a:r>
              <a:rPr lang="ko-KR" altLang="en-US" sz="1400" b="1" i="1" dirty="0" smtClean="0">
                <a:solidFill>
                  <a:schemeClr val="bg1"/>
                </a:solidFill>
              </a:rPr>
              <a:t>정규표현식을 사용해서 특정 단어 찾기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9998" y="4245652"/>
            <a:ext cx="5403357" cy="88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6578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명령어</a:t>
            </a:r>
            <a:r>
              <a:rPr lang="ko-KR" altLang="en-US" sz="1200" b="1" i="1" dirty="0">
                <a:solidFill>
                  <a:schemeClr val="bg1">
                    <a:lumMod val="50000"/>
                  </a:schemeClr>
                </a:solidFill>
              </a:rPr>
              <a:t> 개념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vs find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</a:t>
            </a:r>
            <a:r>
              <a:rPr lang="en-US" altLang="ko-KR" sz="1200" b="1" i="1" dirty="0" err="1" smtClean="0">
                <a:solidFill>
                  <a:schemeClr val="bg1">
                    <a:lumMod val="50000"/>
                  </a:schemeClr>
                </a:solidFill>
              </a:rPr>
              <a:t>grep</a:t>
            </a:r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200" b="1" i="1" dirty="0" smtClean="0">
                <a:solidFill>
                  <a:schemeClr val="bg1">
                    <a:lumMod val="50000"/>
                  </a:schemeClr>
                </a:solidFill>
              </a:rPr>
              <a:t>사용법</a:t>
            </a:r>
            <a:endParaRPr lang="en-US" altLang="ko-KR" sz="1200" b="1" i="1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altLang="ko-KR" sz="1200" b="1" i="1" dirty="0">
                <a:solidFill>
                  <a:schemeClr val="accent4"/>
                </a:solidFill>
              </a:rPr>
              <a:t>• regular </a:t>
            </a:r>
            <a:r>
              <a:rPr lang="en-US" altLang="ko-KR" sz="1200" b="1" i="1" dirty="0" smtClean="0">
                <a:solidFill>
                  <a:schemeClr val="accent4"/>
                </a:solidFill>
              </a:rPr>
              <a:t>expression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49630" y="1166481"/>
            <a:ext cx="4352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i="1" dirty="0">
                <a:solidFill>
                  <a:schemeClr val="bg1"/>
                </a:solidFill>
              </a:rPr>
              <a:t>확장된 정규 표현식</a:t>
            </a:r>
            <a:r>
              <a:rPr lang="en-US" altLang="ko-KR" sz="1400" b="1" i="1" dirty="0">
                <a:solidFill>
                  <a:schemeClr val="bg1"/>
                </a:solidFill>
              </a:rPr>
              <a:t>(Extended Regular Expression)</a:t>
            </a:r>
            <a:endParaRPr lang="ko-KR" altLang="en-US" sz="1400" b="1" i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8584" y="1541529"/>
            <a:ext cx="3584109" cy="119581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8584" y="3417277"/>
            <a:ext cx="4915623" cy="263557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117" y="3417277"/>
            <a:ext cx="3915891" cy="172611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890661" y="3071447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메타 문자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166045" y="3057547"/>
            <a:ext cx="7553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chemeClr val="bg1"/>
                </a:solidFill>
              </a:rPr>
              <a:t>[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브래킷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]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0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3266</TotalTime>
  <Words>494</Words>
  <Application>Microsoft Office PowerPoint</Application>
  <PresentationFormat>와이드스크린</PresentationFormat>
  <Paragraphs>103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1082</cp:revision>
  <dcterms:created xsi:type="dcterms:W3CDTF">2023-09-09T09:10:22Z</dcterms:created>
  <dcterms:modified xsi:type="dcterms:W3CDTF">2024-03-26T03:47:24Z</dcterms:modified>
</cp:coreProperties>
</file>