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1"/>
  </p:handoutMasterIdLst>
  <p:sldIdLst>
    <p:sldId id="256" r:id="rId2"/>
    <p:sldId id="258" r:id="rId3"/>
    <p:sldId id="265" r:id="rId4"/>
    <p:sldId id="267" r:id="rId5"/>
    <p:sldId id="268" r:id="rId6"/>
    <p:sldId id="264" r:id="rId7"/>
    <p:sldId id="269" r:id="rId8"/>
    <p:sldId id="262" r:id="rId9"/>
    <p:sldId id="25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다빈" initials="김" lastIdx="4" clrIdx="0">
    <p:extLst>
      <p:ext uri="{19B8F6BF-5375-455C-9EA6-DF929625EA0E}">
        <p15:presenceInfo xmlns:p15="http://schemas.microsoft.com/office/powerpoint/2012/main" userId="c50c475cef60532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22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192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47B28-F8A0-421D-9D44-395808153C90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EEF951-5977-4242-8D6C-A51EBB645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17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순서도: 수행의 시작/종료 11"/>
          <p:cNvSpPr/>
          <p:nvPr userDrawn="1"/>
        </p:nvSpPr>
        <p:spPr>
          <a:xfrm rot="19341156">
            <a:off x="-622355" y="1361638"/>
            <a:ext cx="2006124" cy="476287"/>
          </a:xfrm>
          <a:prstGeom prst="flowChartTerminator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 userDrawn="1"/>
        </p:nvSpPr>
        <p:spPr>
          <a:xfrm>
            <a:off x="1243185" y="495731"/>
            <a:ext cx="483983" cy="48398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 userDrawn="1"/>
        </p:nvSpPr>
        <p:spPr>
          <a:xfrm>
            <a:off x="1739044" y="125616"/>
            <a:ext cx="483983" cy="48398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/>
          <p:cNvGrpSpPr/>
          <p:nvPr userDrawn="1"/>
        </p:nvGrpSpPr>
        <p:grpSpPr>
          <a:xfrm rot="10800000">
            <a:off x="10253462" y="4526694"/>
            <a:ext cx="2845382" cy="1712309"/>
            <a:chOff x="4939255" y="2401011"/>
            <a:chExt cx="2845382" cy="1712309"/>
          </a:xfrm>
        </p:grpSpPr>
        <p:sp>
          <p:nvSpPr>
            <p:cNvPr id="16" name="순서도: 수행의 시작/종료 15"/>
            <p:cNvSpPr/>
            <p:nvPr userDrawn="1"/>
          </p:nvSpPr>
          <p:spPr>
            <a:xfrm rot="19341156">
              <a:off x="4939255" y="3637033"/>
              <a:ext cx="2006124" cy="476287"/>
            </a:xfrm>
            <a:prstGeom prst="flowChartTerminator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 userDrawn="1"/>
          </p:nvSpPr>
          <p:spPr>
            <a:xfrm>
              <a:off x="6804795" y="2771126"/>
              <a:ext cx="483983" cy="48398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 userDrawn="1"/>
          </p:nvSpPr>
          <p:spPr>
            <a:xfrm>
              <a:off x="7300654" y="2401011"/>
              <a:ext cx="483983" cy="48398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순서도: 수행의 시작/종료 20"/>
          <p:cNvSpPr/>
          <p:nvPr userDrawn="1"/>
        </p:nvSpPr>
        <p:spPr>
          <a:xfrm rot="19341156">
            <a:off x="8400912" y="6619856"/>
            <a:ext cx="2006124" cy="476287"/>
          </a:xfrm>
          <a:prstGeom prst="flowChartTerminator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84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80E7-1DE7-4565-8CE5-AABB74CCF2EA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F3CF-B9A9-4D96-9215-74B9782CA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045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80E7-1DE7-4565-8CE5-AABB74CCF2EA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F3CF-B9A9-4D96-9215-74B9782CA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399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타원 10"/>
          <p:cNvSpPr/>
          <p:nvPr userDrawn="1"/>
        </p:nvSpPr>
        <p:spPr>
          <a:xfrm>
            <a:off x="230878" y="204002"/>
            <a:ext cx="379085" cy="37908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 userDrawn="1"/>
        </p:nvSpPr>
        <p:spPr>
          <a:xfrm>
            <a:off x="3378531" y="204002"/>
            <a:ext cx="8627422" cy="379085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890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80E7-1DE7-4565-8CE5-AABB74CCF2EA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F3CF-B9A9-4D96-9215-74B9782CA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399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80E7-1DE7-4565-8CE5-AABB74CCF2EA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F3CF-B9A9-4D96-9215-74B9782CA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062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80E7-1DE7-4565-8CE5-AABB74CCF2EA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F3CF-B9A9-4D96-9215-74B9782CA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749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80E7-1DE7-4565-8CE5-AABB74CCF2EA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F3CF-B9A9-4D96-9215-74B9782CA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054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80E7-1DE7-4565-8CE5-AABB74CCF2EA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F3CF-B9A9-4D96-9215-74B9782CA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516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80E7-1DE7-4565-8CE5-AABB74CCF2EA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F3CF-B9A9-4D96-9215-74B9782CA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316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80E7-1DE7-4565-8CE5-AABB74CCF2EA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F3CF-B9A9-4D96-9215-74B9782CA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440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180E7-1DE7-4565-8CE5-AABB74CCF2EA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8F3CF-B9A9-4D96-9215-74B9782CA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798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en.wikipedia.org/wiki/Bad_sector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Fsck" TargetMode="External"/><Relationship Id="rId13" Type="http://schemas.openxmlformats.org/officeDocument/2006/relationships/hyperlink" Target="https://www.youtube.com/watch?v=t66rMAqvopY" TargetMode="External"/><Relationship Id="rId3" Type="http://schemas.microsoft.com/office/2007/relationships/hdphoto" Target="../media/hdphoto2.wdp"/><Relationship Id="rId7" Type="http://schemas.openxmlformats.org/officeDocument/2006/relationships/hyperlink" Target="https://www.tutorialspoint.com/bad-block-in-operating-system" TargetMode="External"/><Relationship Id="rId12" Type="http://schemas.openxmlformats.org/officeDocument/2006/relationships/hyperlink" Target="https://www.youtube.com/watch?v=nIRSAlEoP1c" TargetMode="External"/><Relationship Id="rId2" Type="http://schemas.openxmlformats.org/officeDocument/2006/relationships/image" Target="../media/image2.png"/><Relationship Id="rId16" Type="http://schemas.openxmlformats.org/officeDocument/2006/relationships/hyperlink" Target="https://en.wikipedia.org/wiki/Badblock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echtarget.com/searchstorage/definition/bad-block" TargetMode="External"/><Relationship Id="rId11" Type="http://schemas.openxmlformats.org/officeDocument/2006/relationships/hyperlink" Target="https://devanix.tistory.com/m/242" TargetMode="External"/><Relationship Id="rId5" Type="http://schemas.openxmlformats.org/officeDocument/2006/relationships/hyperlink" Target="https://www.geeksforgeeks.org/bad-block-in-operating-system/" TargetMode="External"/><Relationship Id="rId15" Type="http://schemas.openxmlformats.org/officeDocument/2006/relationships/hyperlink" Target="https://wiki.archlinux.org/title/badblocks" TargetMode="External"/><Relationship Id="rId10" Type="http://schemas.openxmlformats.org/officeDocument/2006/relationships/hyperlink" Target="https://aonenetworks.tistory.com/m/395" TargetMode="External"/><Relationship Id="rId4" Type="http://schemas.openxmlformats.org/officeDocument/2006/relationships/hyperlink" Target="https://en.wikipedia.org/wiki/Bad_sector" TargetMode="External"/><Relationship Id="rId9" Type="http://schemas.openxmlformats.org/officeDocument/2006/relationships/hyperlink" Target="https://musclebear.tistory.com/m/3" TargetMode="External"/><Relationship Id="rId14" Type="http://schemas.openxmlformats.org/officeDocument/2006/relationships/hyperlink" Target="https://linux.die.net/man/8/badblocks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Онлайн-заяка на обучение в Южной Корее в Kyungsung University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8015" y="221149"/>
            <a:ext cx="1453660" cy="45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252355" y="4720442"/>
            <a:ext cx="4168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i="1" dirty="0" smtClean="0"/>
              <a:t>소프트웨어학과 </a:t>
            </a:r>
            <a:r>
              <a:rPr lang="en-US" altLang="ko-KR" sz="1600" b="1" i="1" dirty="0" smtClean="0"/>
              <a:t>3</a:t>
            </a:r>
            <a:r>
              <a:rPr lang="ko-KR" altLang="en-US" sz="1600" b="1" i="1" dirty="0" smtClean="0"/>
              <a:t>학년 </a:t>
            </a:r>
            <a:r>
              <a:rPr lang="en-US" altLang="ko-KR" sz="1600" b="1" i="1" dirty="0" smtClean="0"/>
              <a:t>2022564004 </a:t>
            </a:r>
            <a:r>
              <a:rPr lang="ko-KR" altLang="en-US" sz="1600" b="1" i="1" dirty="0" smtClean="0"/>
              <a:t>김다빈</a:t>
            </a:r>
            <a:endParaRPr lang="ko-KR" altLang="en-US" sz="16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607126" y="1630878"/>
            <a:ext cx="388497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i="1" dirty="0" err="1" smtClean="0"/>
              <a:t>fsck</a:t>
            </a:r>
            <a:r>
              <a:rPr lang="en-US" altLang="ko-KR" sz="6000" b="1" i="1" dirty="0" smtClean="0"/>
              <a:t>,</a:t>
            </a:r>
          </a:p>
          <a:p>
            <a:r>
              <a:rPr lang="en-US" altLang="ko-KR" sz="6000" b="1" i="1" dirty="0" err="1" smtClean="0"/>
              <a:t>badblocks</a:t>
            </a:r>
            <a:endParaRPr lang="ko-KR" altLang="en-US" sz="6000" b="1" i="1" dirty="0"/>
          </a:p>
        </p:txBody>
      </p:sp>
      <p:sp>
        <p:nvSpPr>
          <p:cNvPr id="6" name="직사각형 5"/>
          <p:cNvSpPr/>
          <p:nvPr/>
        </p:nvSpPr>
        <p:spPr>
          <a:xfrm rot="3040311" flipH="1">
            <a:off x="6439239" y="-1265791"/>
            <a:ext cx="45719" cy="100212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03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경성대학교 입시정보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90" y="6343426"/>
            <a:ext cx="424562" cy="42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9205" y="754083"/>
            <a:ext cx="12073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i="1" dirty="0" smtClean="0">
                <a:solidFill>
                  <a:schemeClr val="accent4"/>
                </a:solidFill>
              </a:rPr>
              <a:t>• bad-block</a:t>
            </a:r>
            <a:r>
              <a:rPr lang="ko-KR" altLang="en-US" sz="1000" b="1" i="1" dirty="0" smtClean="0">
                <a:solidFill>
                  <a:schemeClr val="accent4"/>
                </a:solidFill>
              </a:rPr>
              <a:t>이란</a:t>
            </a:r>
            <a:r>
              <a:rPr lang="en-US" altLang="ko-KR" sz="1000" b="1" i="1" dirty="0" smtClean="0">
                <a:solidFill>
                  <a:schemeClr val="accent4"/>
                </a:solidFill>
              </a:rPr>
              <a:t>?</a:t>
            </a:r>
          </a:p>
          <a:p>
            <a:r>
              <a:rPr lang="en-US" altLang="ko-KR" sz="1000" b="1" i="1" dirty="0" smtClean="0"/>
              <a:t>• </a:t>
            </a:r>
            <a:r>
              <a:rPr lang="en-US" altLang="ko-KR" sz="1000" b="1" i="1" dirty="0" err="1" smtClean="0"/>
              <a:t>fsck</a:t>
            </a:r>
            <a:endParaRPr lang="en-US" altLang="ko-KR" sz="1000" b="1" i="1" dirty="0" smtClean="0"/>
          </a:p>
          <a:p>
            <a:r>
              <a:rPr lang="en-US" altLang="ko-KR" sz="1000" b="1" i="1" dirty="0"/>
              <a:t>• </a:t>
            </a:r>
            <a:r>
              <a:rPr lang="en-US" altLang="ko-KR" sz="1000" b="1" i="1" dirty="0" err="1" smtClean="0"/>
              <a:t>badblocks</a:t>
            </a:r>
            <a:endParaRPr lang="en-US" altLang="ko-KR" sz="1000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631373" y="204002"/>
            <a:ext cx="2643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i="1" dirty="0" err="1" smtClean="0"/>
              <a:t>SysP</a:t>
            </a:r>
            <a:r>
              <a:rPr lang="en-US" altLang="ko-KR" b="1" i="1" dirty="0" smtClean="0"/>
              <a:t> / </a:t>
            </a:r>
            <a:r>
              <a:rPr lang="en-US" altLang="ko-KR" b="1" i="1" dirty="0" err="1" smtClean="0"/>
              <a:t>fsck</a:t>
            </a:r>
            <a:r>
              <a:rPr lang="en-US" altLang="ko-KR" b="1" i="1" dirty="0" smtClean="0"/>
              <a:t>, </a:t>
            </a:r>
            <a:r>
              <a:rPr lang="en-US" altLang="ko-KR" b="1" i="1" dirty="0" err="1" smtClean="0"/>
              <a:t>badblocks</a:t>
            </a:r>
            <a:endParaRPr lang="ko-KR" altLang="en-US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475357" y="676893"/>
            <a:ext cx="50351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>
                <a:solidFill>
                  <a:schemeClr val="accent4"/>
                </a:solidFill>
              </a:rPr>
              <a:t>b</a:t>
            </a:r>
            <a:r>
              <a:rPr lang="en-US" altLang="ko-KR" sz="1600" b="1" i="1" dirty="0" smtClean="0">
                <a:solidFill>
                  <a:schemeClr val="accent4"/>
                </a:solidFill>
              </a:rPr>
              <a:t>ad-block</a:t>
            </a:r>
            <a:endParaRPr lang="en-US" altLang="ko-KR" sz="1600" b="1" i="1" dirty="0" smtClean="0">
              <a:solidFill>
                <a:schemeClr val="accent4"/>
              </a:solidFill>
            </a:endParaRPr>
          </a:p>
          <a:p>
            <a:r>
              <a:rPr lang="en-US" altLang="ko-KR" sz="1400" b="1" i="1" dirty="0" smtClean="0"/>
              <a:t>: </a:t>
            </a:r>
            <a:r>
              <a:rPr lang="ko-KR" altLang="en-US" sz="1400" b="1" i="1" dirty="0" smtClean="0"/>
              <a:t>데이터를 읽어올 수 없는 디스크 저장 장치의 블록</a:t>
            </a:r>
            <a:r>
              <a:rPr lang="en-US" altLang="ko-KR" sz="1400" b="1" i="1" dirty="0" smtClean="0"/>
              <a:t>,</a:t>
            </a:r>
          </a:p>
          <a:p>
            <a:r>
              <a:rPr lang="ko-KR" altLang="en-US" sz="1400" b="1" i="1" dirty="0" err="1" smtClean="0"/>
              <a:t>배드</a:t>
            </a:r>
            <a:r>
              <a:rPr lang="ko-KR" altLang="en-US" sz="1400" b="1" i="1" dirty="0" smtClean="0"/>
              <a:t> 블록</a:t>
            </a:r>
            <a:r>
              <a:rPr lang="en-US" altLang="ko-KR" sz="1400" b="1" i="1" dirty="0" smtClean="0"/>
              <a:t>(bad-block) </a:t>
            </a:r>
            <a:r>
              <a:rPr lang="ko-KR" altLang="en-US" sz="1400" b="1" i="1" dirty="0" smtClean="0"/>
              <a:t>혹은 </a:t>
            </a:r>
            <a:r>
              <a:rPr lang="ko-KR" altLang="en-US" sz="1400" b="1" i="1" dirty="0" err="1" smtClean="0"/>
              <a:t>배드</a:t>
            </a:r>
            <a:r>
              <a:rPr lang="ko-KR" altLang="en-US" sz="1400" b="1" i="1" dirty="0" smtClean="0"/>
              <a:t> 섹터</a:t>
            </a:r>
            <a:r>
              <a:rPr lang="en-US" altLang="ko-KR" sz="1400" b="1" i="1" dirty="0" smtClean="0"/>
              <a:t>(bad-sector)</a:t>
            </a:r>
            <a:r>
              <a:rPr lang="ko-KR" altLang="en-US" sz="1400" b="1" i="1" dirty="0" smtClean="0"/>
              <a:t>라고 한다</a:t>
            </a:r>
            <a:endParaRPr lang="en-US" altLang="ko-KR" sz="1400" b="1" i="1" dirty="0" smtClean="0"/>
          </a:p>
        </p:txBody>
      </p:sp>
      <p:pic>
        <p:nvPicPr>
          <p:cNvPr id="7" name="그림 6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5357" y="1850581"/>
            <a:ext cx="5412331" cy="355769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30976" y="5516087"/>
            <a:ext cx="19752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[</a:t>
            </a:r>
            <a:r>
              <a:rPr lang="ko-KR" altLang="en-US" sz="1000" b="1" dirty="0" smtClean="0"/>
              <a:t>출처</a:t>
            </a:r>
            <a:r>
              <a:rPr lang="en-US" altLang="ko-KR" sz="1000" b="1" dirty="0" smtClean="0"/>
              <a:t>] </a:t>
            </a:r>
            <a:r>
              <a:rPr lang="en-US" altLang="ko-KR" sz="1000" b="1" dirty="0">
                <a:hlinkClick r:id="rId4"/>
              </a:rPr>
              <a:t>Bad sector - Wikipedia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07717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경성대학교 입시정보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90" y="6343426"/>
            <a:ext cx="424562" cy="42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9205" y="754083"/>
            <a:ext cx="12073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i="1" dirty="0" smtClean="0">
                <a:solidFill>
                  <a:schemeClr val="accent4"/>
                </a:solidFill>
              </a:rPr>
              <a:t>• bad-block</a:t>
            </a:r>
            <a:r>
              <a:rPr lang="ko-KR" altLang="en-US" sz="1000" b="1" i="1" dirty="0" smtClean="0">
                <a:solidFill>
                  <a:schemeClr val="accent4"/>
                </a:solidFill>
              </a:rPr>
              <a:t>이란</a:t>
            </a:r>
            <a:r>
              <a:rPr lang="en-US" altLang="ko-KR" sz="1000" b="1" i="1" dirty="0" smtClean="0">
                <a:solidFill>
                  <a:schemeClr val="accent4"/>
                </a:solidFill>
              </a:rPr>
              <a:t>?</a:t>
            </a:r>
          </a:p>
          <a:p>
            <a:r>
              <a:rPr lang="en-US" altLang="ko-KR" sz="1000" b="1" i="1" dirty="0" smtClean="0"/>
              <a:t>• </a:t>
            </a:r>
            <a:r>
              <a:rPr lang="en-US" altLang="ko-KR" sz="1000" b="1" i="1" dirty="0" err="1" smtClean="0"/>
              <a:t>fsck</a:t>
            </a:r>
            <a:endParaRPr lang="en-US" altLang="ko-KR" sz="1000" b="1" i="1" dirty="0" smtClean="0"/>
          </a:p>
          <a:p>
            <a:r>
              <a:rPr lang="en-US" altLang="ko-KR" sz="1000" b="1" i="1" dirty="0"/>
              <a:t>• </a:t>
            </a:r>
            <a:r>
              <a:rPr lang="en-US" altLang="ko-KR" sz="1000" b="1" i="1" dirty="0" err="1" smtClean="0"/>
              <a:t>badblocks</a:t>
            </a:r>
            <a:endParaRPr lang="en-US" altLang="ko-KR" sz="1000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631373" y="204002"/>
            <a:ext cx="2643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i="1" dirty="0" err="1" smtClean="0"/>
              <a:t>SysP</a:t>
            </a:r>
            <a:r>
              <a:rPr lang="en-US" altLang="ko-KR" b="1" i="1" dirty="0" smtClean="0"/>
              <a:t> / </a:t>
            </a:r>
            <a:r>
              <a:rPr lang="en-US" altLang="ko-KR" b="1" i="1" dirty="0" err="1" smtClean="0"/>
              <a:t>fsck</a:t>
            </a:r>
            <a:r>
              <a:rPr lang="en-US" altLang="ko-KR" b="1" i="1" dirty="0" smtClean="0"/>
              <a:t>, </a:t>
            </a:r>
            <a:r>
              <a:rPr lang="en-US" altLang="ko-KR" b="1" i="1" dirty="0" err="1" smtClean="0"/>
              <a:t>badblocks</a:t>
            </a:r>
            <a:endParaRPr lang="ko-KR" altLang="en-US" b="1" i="1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680353" y="1308081"/>
            <a:ext cx="1163782" cy="448892"/>
          </a:xfrm>
          <a:prstGeom prst="roundRect">
            <a:avLst/>
          </a:prstGeom>
          <a:solidFill>
            <a:schemeClr val="accent4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913121" y="1349647"/>
            <a:ext cx="632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i="1" dirty="0" smtClean="0">
                <a:solidFill>
                  <a:schemeClr val="bg1"/>
                </a:solidFill>
              </a:rPr>
              <a:t>Soft</a:t>
            </a:r>
            <a:endParaRPr lang="ko-KR" altLang="en-US" b="1" i="1" dirty="0">
              <a:solidFill>
                <a:schemeClr val="bg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680353" y="3152713"/>
            <a:ext cx="1163782" cy="448892"/>
          </a:xfrm>
          <a:prstGeom prst="roundRect">
            <a:avLst/>
          </a:prstGeom>
          <a:solidFill>
            <a:schemeClr val="accent4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68524" y="3194279"/>
            <a:ext cx="722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i="1" dirty="0" smtClean="0">
                <a:solidFill>
                  <a:schemeClr val="bg1"/>
                </a:solidFill>
              </a:rPr>
              <a:t>Hard</a:t>
            </a:r>
            <a:endParaRPr lang="ko-KR" altLang="en-US" b="1" i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21352" y="1857912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 dirty="0" smtClean="0"/>
              <a:t>• </a:t>
            </a:r>
            <a:r>
              <a:rPr lang="ko-KR" altLang="en-US" sz="1400" b="1" i="1" dirty="0" smtClean="0"/>
              <a:t>정전</a:t>
            </a:r>
            <a:r>
              <a:rPr lang="en-US" altLang="ko-KR" sz="1400" b="1" i="1" dirty="0" smtClean="0"/>
              <a:t>, </a:t>
            </a:r>
            <a:r>
              <a:rPr lang="ko-KR" altLang="en-US" sz="1400" b="1" i="1" dirty="0" smtClean="0"/>
              <a:t>비트 오류</a:t>
            </a:r>
            <a:r>
              <a:rPr lang="en-US" altLang="ko-KR" sz="1400" b="1" i="1" dirty="0" smtClean="0"/>
              <a:t>, </a:t>
            </a:r>
            <a:r>
              <a:rPr lang="ko-KR" altLang="en-US" sz="1400" b="1" i="1" dirty="0" smtClean="0"/>
              <a:t>펌웨어 등의 문제</a:t>
            </a:r>
            <a:endParaRPr lang="en-US" altLang="ko-KR" sz="1400" b="1" i="1" dirty="0" smtClean="0"/>
          </a:p>
          <a:p>
            <a:r>
              <a:rPr lang="en-US" altLang="ko-KR" sz="1400" b="1" i="1" dirty="0" smtClean="0"/>
              <a:t>  -&gt; </a:t>
            </a:r>
            <a:r>
              <a:rPr lang="ko-KR" altLang="en-US" sz="1400" b="1" i="1" dirty="0" smtClean="0"/>
              <a:t>논리적인 요인으로 인해 문제 발생</a:t>
            </a:r>
            <a:endParaRPr lang="ko-KR" altLang="en-US" sz="1400" b="1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1656606" y="3698975"/>
            <a:ext cx="39805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 dirty="0" smtClean="0"/>
              <a:t>• </a:t>
            </a:r>
            <a:r>
              <a:rPr lang="ko-KR" altLang="en-US" sz="1400" b="1" i="1" dirty="0" smtClean="0"/>
              <a:t>저장 장치에 물리적인 문제 </a:t>
            </a:r>
            <a:endParaRPr lang="en-US" altLang="ko-KR" sz="1400" b="1" i="1" dirty="0" smtClean="0"/>
          </a:p>
          <a:p>
            <a:r>
              <a:rPr lang="en-US" altLang="ko-KR" sz="1400" b="1" i="1" dirty="0" smtClean="0"/>
              <a:t>ex) </a:t>
            </a:r>
            <a:r>
              <a:rPr lang="ko-KR" altLang="en-US" sz="1400" b="1" i="1" dirty="0" smtClean="0"/>
              <a:t>저장 장치에 충격이 </a:t>
            </a:r>
            <a:r>
              <a:rPr lang="ko-KR" altLang="en-US" sz="1400" b="1" i="1" dirty="0" err="1" smtClean="0"/>
              <a:t>가해짐</a:t>
            </a:r>
            <a:r>
              <a:rPr lang="en-US" altLang="ko-KR" sz="1400" b="1" i="1" dirty="0" smtClean="0"/>
              <a:t>, </a:t>
            </a:r>
            <a:r>
              <a:rPr lang="ko-KR" altLang="en-US" sz="1400" b="1" i="1" dirty="0" smtClean="0"/>
              <a:t>먼지 침투 등등</a:t>
            </a:r>
            <a:endParaRPr lang="en-US" altLang="ko-KR" sz="1400" b="1" i="1" dirty="0" smtClean="0"/>
          </a:p>
          <a:p>
            <a:endParaRPr lang="en-US" altLang="ko-KR" sz="1400" b="1" i="1" dirty="0"/>
          </a:p>
          <a:p>
            <a:r>
              <a:rPr lang="en-US" altLang="ko-KR" sz="1400" b="1" i="1" dirty="0" smtClean="0"/>
              <a:t>  -&gt; </a:t>
            </a:r>
            <a:r>
              <a:rPr lang="ko-KR" altLang="en-US" sz="1400" b="1" i="1" dirty="0" smtClean="0"/>
              <a:t>물리적인 요인으로 인해 문제 발생</a:t>
            </a:r>
            <a:endParaRPr lang="en-US" altLang="ko-KR" sz="14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146086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경성대학교 입시정보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90" y="6343426"/>
            <a:ext cx="424562" cy="42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9205" y="754083"/>
            <a:ext cx="12073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i="1" dirty="0" smtClean="0"/>
              <a:t>• bad-block</a:t>
            </a:r>
            <a:r>
              <a:rPr lang="ko-KR" altLang="en-US" sz="1000" b="1" i="1" dirty="0" smtClean="0"/>
              <a:t>이란</a:t>
            </a:r>
            <a:r>
              <a:rPr lang="en-US" altLang="ko-KR" sz="1000" b="1" i="1" dirty="0" smtClean="0"/>
              <a:t>?</a:t>
            </a:r>
          </a:p>
          <a:p>
            <a:r>
              <a:rPr lang="en-US" altLang="ko-KR" sz="1000" b="1" i="1" dirty="0" smtClean="0">
                <a:solidFill>
                  <a:schemeClr val="accent4"/>
                </a:solidFill>
              </a:rPr>
              <a:t>• </a:t>
            </a:r>
            <a:r>
              <a:rPr lang="en-US" altLang="ko-KR" sz="1000" b="1" i="1" dirty="0" err="1" smtClean="0">
                <a:solidFill>
                  <a:schemeClr val="accent4"/>
                </a:solidFill>
              </a:rPr>
              <a:t>fsck</a:t>
            </a:r>
            <a:endParaRPr lang="en-US" altLang="ko-KR" sz="1000" b="1" i="1" dirty="0" smtClean="0">
              <a:solidFill>
                <a:schemeClr val="accent4"/>
              </a:solidFill>
            </a:endParaRPr>
          </a:p>
          <a:p>
            <a:r>
              <a:rPr lang="en-US" altLang="ko-KR" sz="1000" b="1" i="1" dirty="0"/>
              <a:t>• </a:t>
            </a:r>
            <a:r>
              <a:rPr lang="en-US" altLang="ko-KR" sz="1000" b="1" i="1" dirty="0" err="1" smtClean="0"/>
              <a:t>badblocks</a:t>
            </a:r>
            <a:endParaRPr lang="en-US" altLang="ko-KR" sz="1000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631373" y="204002"/>
            <a:ext cx="2643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i="1" dirty="0" err="1" smtClean="0"/>
              <a:t>SysP</a:t>
            </a:r>
            <a:r>
              <a:rPr lang="en-US" altLang="ko-KR" b="1" i="1" dirty="0" smtClean="0"/>
              <a:t> / </a:t>
            </a:r>
            <a:r>
              <a:rPr lang="en-US" altLang="ko-KR" b="1" i="1" dirty="0" err="1" smtClean="0"/>
              <a:t>fsck</a:t>
            </a:r>
            <a:r>
              <a:rPr lang="en-US" altLang="ko-KR" b="1" i="1" dirty="0" smtClean="0"/>
              <a:t>, </a:t>
            </a:r>
            <a:r>
              <a:rPr lang="en-US" altLang="ko-KR" b="1" i="1" dirty="0" err="1" smtClean="0"/>
              <a:t>badblocks</a:t>
            </a:r>
            <a:endParaRPr lang="ko-KR" altLang="en-US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1475357" y="676893"/>
            <a:ext cx="4786054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 err="1" smtClean="0">
                <a:solidFill>
                  <a:schemeClr val="accent4"/>
                </a:solidFill>
              </a:rPr>
              <a:t>fsck</a:t>
            </a:r>
            <a:endParaRPr lang="en-US" altLang="ko-KR" sz="1600" b="1" i="1" dirty="0" smtClean="0">
              <a:solidFill>
                <a:schemeClr val="accent4"/>
              </a:solidFill>
            </a:endParaRPr>
          </a:p>
          <a:p>
            <a:r>
              <a:rPr lang="en-US" altLang="ko-KR" sz="1400" b="1" i="1" dirty="0" smtClean="0"/>
              <a:t>: file system check</a:t>
            </a:r>
            <a:r>
              <a:rPr lang="ko-KR" altLang="en-US" sz="1400" b="1" i="1" dirty="0" smtClean="0"/>
              <a:t>의 </a:t>
            </a:r>
            <a:r>
              <a:rPr lang="ko-KR" altLang="en-US" sz="1400" b="1" i="1" dirty="0" smtClean="0"/>
              <a:t>의미</a:t>
            </a:r>
            <a:endParaRPr lang="en-US" altLang="ko-KR" sz="1400" b="1" i="1" dirty="0" smtClean="0"/>
          </a:p>
          <a:p>
            <a:r>
              <a:rPr lang="en-US" altLang="ko-KR" sz="1400" b="1" i="1" dirty="0" smtClean="0"/>
              <a:t>Linux </a:t>
            </a:r>
            <a:r>
              <a:rPr lang="ko-KR" altLang="en-US" sz="1400" b="1" i="1" dirty="0" smtClean="0"/>
              <a:t>파일 시스템에서 파일을 </a:t>
            </a:r>
            <a:r>
              <a:rPr lang="ko-KR" altLang="en-US" sz="1400" b="1" i="1" dirty="0" smtClean="0"/>
              <a:t>체크하고 수리하는 </a:t>
            </a:r>
            <a:r>
              <a:rPr lang="ko-KR" altLang="en-US" sz="1400" b="1" i="1" dirty="0" smtClean="0"/>
              <a:t>명령어</a:t>
            </a:r>
            <a:endParaRPr lang="en-US" altLang="ko-KR" sz="1400" b="1" i="1" dirty="0" smtClean="0"/>
          </a:p>
          <a:p>
            <a:r>
              <a:rPr lang="en-US" altLang="ko-KR" sz="1400" b="1" i="1" dirty="0" smtClean="0"/>
              <a:t>-&gt; MS-DOS, MS Windows</a:t>
            </a:r>
            <a:r>
              <a:rPr lang="ko-KR" altLang="en-US" sz="1400" b="1" i="1" dirty="0" smtClean="0"/>
              <a:t>에서는 </a:t>
            </a:r>
            <a:r>
              <a:rPr lang="en-US" altLang="ko-KR" sz="1400" b="1" i="1" dirty="0" err="1" smtClean="0"/>
              <a:t>chkdsk</a:t>
            </a:r>
            <a:r>
              <a:rPr lang="en-US" altLang="ko-KR" sz="1400" b="1" i="1" dirty="0" smtClean="0"/>
              <a:t>, </a:t>
            </a:r>
            <a:r>
              <a:rPr lang="en-US" altLang="ko-KR" sz="1400" b="1" i="1" dirty="0" err="1" smtClean="0"/>
              <a:t>sfc</a:t>
            </a:r>
            <a:r>
              <a:rPr lang="en-US" altLang="ko-KR" sz="1400" b="1" i="1" dirty="0" smtClean="0"/>
              <a:t>, scandisk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504846"/>
              </p:ext>
            </p:extLst>
          </p:nvPr>
        </p:nvGraphicFramePr>
        <p:xfrm>
          <a:off x="1594111" y="2821598"/>
          <a:ext cx="5825416" cy="2397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8435">
                  <a:extLst>
                    <a:ext uri="{9D8B030D-6E8A-4147-A177-3AD203B41FA5}">
                      <a16:colId xmlns:a16="http://schemas.microsoft.com/office/drawing/2014/main" val="2124382105"/>
                    </a:ext>
                  </a:extLst>
                </a:gridCol>
                <a:gridCol w="3906981">
                  <a:extLst>
                    <a:ext uri="{9D8B030D-6E8A-4147-A177-3AD203B41FA5}">
                      <a16:colId xmlns:a16="http://schemas.microsoft.com/office/drawing/2014/main" val="3839699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1" dirty="0" smtClean="0"/>
                        <a:t>options</a:t>
                      </a:r>
                      <a:endParaRPr lang="ko-KR" altLang="en-US" sz="1400" b="1" i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i="1" dirty="0" smtClean="0"/>
                        <a:t>description</a:t>
                      </a:r>
                      <a:endParaRPr lang="ko-KR" altLang="en-US" sz="1600" b="1" i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316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-A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etc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fstab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파일에 표시된 모든 파일시스템을 한번씩 모두 점검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0097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-R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-A </a:t>
                      </a:r>
                      <a:r>
                        <a:rPr lang="ko-KR" altLang="en-US" sz="1200" dirty="0" smtClean="0"/>
                        <a:t>옵션과 같이 사용될 때 루트 파일시스템을 제외하고 점검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9234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-T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시작할 때 </a:t>
                      </a:r>
                      <a:r>
                        <a:rPr lang="ko-KR" altLang="en-US" sz="1200" dirty="0" err="1" smtClean="0"/>
                        <a:t>버전정보</a:t>
                      </a:r>
                      <a:r>
                        <a:rPr lang="ko-KR" altLang="en-US" sz="1200" dirty="0" smtClean="0"/>
                        <a:t> 출력 </a:t>
                      </a:r>
                      <a:r>
                        <a:rPr lang="en-US" altLang="ko-KR" sz="1200" dirty="0" smtClean="0"/>
                        <a:t>X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85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-V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자세한 출력 수행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2543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-N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실행하지는 말고 어떤 작업을 수행할 </a:t>
                      </a:r>
                      <a:r>
                        <a:rPr lang="ko-KR" altLang="en-US" sz="1200" dirty="0" err="1" smtClean="0"/>
                        <a:t>것인지만</a:t>
                      </a:r>
                      <a:r>
                        <a:rPr lang="ko-KR" altLang="en-US" sz="1200" dirty="0" smtClean="0"/>
                        <a:t> 보여줌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603680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528797" y="2087799"/>
            <a:ext cx="6857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/>
              <a:t>fsck</a:t>
            </a:r>
            <a:r>
              <a:rPr lang="ko-KR" altLang="en-US" sz="1400" b="1" dirty="0"/>
              <a:t> </a:t>
            </a:r>
            <a:r>
              <a:rPr lang="en-US" altLang="ko-KR" sz="1400" b="1" dirty="0"/>
              <a:t>[ -AVRTNP</a:t>
            </a:r>
            <a:r>
              <a:rPr lang="ko-KR" altLang="en-US" sz="1400" b="1" dirty="0"/>
              <a:t> </a:t>
            </a:r>
            <a:r>
              <a:rPr lang="en-US" altLang="ko-KR" sz="1400" b="1" dirty="0"/>
              <a:t>] [ -s</a:t>
            </a:r>
            <a:r>
              <a:rPr lang="ko-KR" altLang="en-US" sz="1400" b="1" dirty="0"/>
              <a:t> </a:t>
            </a:r>
            <a:r>
              <a:rPr lang="en-US" altLang="ko-KR" sz="1400" b="1" dirty="0"/>
              <a:t>] [ -t</a:t>
            </a:r>
            <a:r>
              <a:rPr lang="ko-KR" altLang="en-US" sz="1400" b="1" dirty="0"/>
              <a:t> </a:t>
            </a:r>
            <a:r>
              <a:rPr lang="ko-KR" altLang="en-US" sz="1400" b="1" u="sng" dirty="0"/>
              <a:t>파일시스템유형</a:t>
            </a:r>
            <a:r>
              <a:rPr lang="ko-KR" altLang="en-US" sz="1400" b="1" dirty="0"/>
              <a:t> </a:t>
            </a:r>
            <a:r>
              <a:rPr lang="en-US" altLang="ko-KR" sz="1400" b="1" dirty="0"/>
              <a:t>] [ </a:t>
            </a:r>
            <a:r>
              <a:rPr lang="ko-KR" altLang="en-US" sz="1400" b="1" dirty="0"/>
              <a:t>파일시스템옵션 </a:t>
            </a:r>
            <a:r>
              <a:rPr lang="en-US" altLang="ko-KR" sz="1400" b="1" dirty="0"/>
              <a:t>] </a:t>
            </a:r>
            <a:r>
              <a:rPr lang="ko-KR" altLang="en-US" sz="1400" b="1" u="sng" dirty="0"/>
              <a:t>파일시스템</a:t>
            </a:r>
            <a:r>
              <a:rPr lang="ko-KR" altLang="en-US" sz="1400" b="1" dirty="0"/>
              <a:t> </a:t>
            </a:r>
            <a:r>
              <a:rPr lang="en-US" altLang="ko-KR" sz="1400" b="1" dirty="0"/>
              <a:t>[ ... ]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14386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경성대학교 입시정보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90" y="6343426"/>
            <a:ext cx="424562" cy="42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9205" y="754083"/>
            <a:ext cx="12073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i="1" dirty="0" smtClean="0"/>
              <a:t>• bad-block</a:t>
            </a:r>
            <a:r>
              <a:rPr lang="ko-KR" altLang="en-US" sz="1000" b="1" i="1" dirty="0" smtClean="0"/>
              <a:t>이란</a:t>
            </a:r>
            <a:r>
              <a:rPr lang="en-US" altLang="ko-KR" sz="1000" b="1" i="1" dirty="0" smtClean="0"/>
              <a:t>?</a:t>
            </a:r>
          </a:p>
          <a:p>
            <a:r>
              <a:rPr lang="en-US" altLang="ko-KR" sz="1000" b="1" i="1" dirty="0" smtClean="0">
                <a:solidFill>
                  <a:schemeClr val="accent4"/>
                </a:solidFill>
              </a:rPr>
              <a:t>• </a:t>
            </a:r>
            <a:r>
              <a:rPr lang="en-US" altLang="ko-KR" sz="1000" b="1" i="1" dirty="0" err="1" smtClean="0">
                <a:solidFill>
                  <a:schemeClr val="accent4"/>
                </a:solidFill>
              </a:rPr>
              <a:t>fsck</a:t>
            </a:r>
            <a:endParaRPr lang="en-US" altLang="ko-KR" sz="1000" b="1" i="1" dirty="0" smtClean="0">
              <a:solidFill>
                <a:schemeClr val="accent4"/>
              </a:solidFill>
            </a:endParaRPr>
          </a:p>
          <a:p>
            <a:r>
              <a:rPr lang="en-US" altLang="ko-KR" sz="1000" b="1" i="1" dirty="0"/>
              <a:t>• </a:t>
            </a:r>
            <a:r>
              <a:rPr lang="en-US" altLang="ko-KR" sz="1000" b="1" i="1" dirty="0" err="1" smtClean="0"/>
              <a:t>badblocks</a:t>
            </a:r>
            <a:endParaRPr lang="en-US" altLang="ko-KR" sz="1000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631373" y="204002"/>
            <a:ext cx="2643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i="1" dirty="0" err="1" smtClean="0"/>
              <a:t>SysP</a:t>
            </a:r>
            <a:r>
              <a:rPr lang="en-US" altLang="ko-KR" b="1" i="1" dirty="0" smtClean="0"/>
              <a:t> / </a:t>
            </a:r>
            <a:r>
              <a:rPr lang="en-US" altLang="ko-KR" b="1" i="1" dirty="0" err="1" smtClean="0"/>
              <a:t>fsck</a:t>
            </a:r>
            <a:r>
              <a:rPr lang="en-US" altLang="ko-KR" b="1" i="1" dirty="0" smtClean="0"/>
              <a:t>, </a:t>
            </a:r>
            <a:r>
              <a:rPr lang="en-US" altLang="ko-KR" b="1" i="1" dirty="0" err="1" smtClean="0"/>
              <a:t>badblocks</a:t>
            </a:r>
            <a:endParaRPr lang="ko-KR" altLang="en-US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1475357" y="676893"/>
            <a:ext cx="4966424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 err="1" smtClean="0">
                <a:solidFill>
                  <a:schemeClr val="accent4"/>
                </a:solidFill>
              </a:rPr>
              <a:t>fsck</a:t>
            </a:r>
            <a:endParaRPr lang="en-US" altLang="ko-KR" sz="1600" b="1" i="1" dirty="0" smtClean="0">
              <a:solidFill>
                <a:schemeClr val="accent4"/>
              </a:solidFill>
            </a:endParaRPr>
          </a:p>
          <a:p>
            <a:r>
              <a:rPr lang="en-US" altLang="ko-KR" sz="1400" b="1" i="1" dirty="0" smtClean="0"/>
              <a:t>: file system check</a:t>
            </a:r>
            <a:r>
              <a:rPr lang="ko-KR" altLang="en-US" sz="1400" b="1" i="1" dirty="0" smtClean="0"/>
              <a:t>의 </a:t>
            </a:r>
            <a:r>
              <a:rPr lang="ko-KR" altLang="en-US" sz="1400" b="1" i="1" dirty="0" smtClean="0"/>
              <a:t>의미</a:t>
            </a:r>
            <a:endParaRPr lang="en-US" altLang="ko-KR" sz="1400" b="1" i="1" dirty="0" smtClean="0"/>
          </a:p>
          <a:p>
            <a:r>
              <a:rPr lang="en-US" altLang="ko-KR" sz="1400" b="1" i="1" dirty="0" smtClean="0"/>
              <a:t>Linux </a:t>
            </a:r>
            <a:r>
              <a:rPr lang="ko-KR" altLang="en-US" sz="1400" b="1" i="1" dirty="0" smtClean="0"/>
              <a:t>파일 시스템에서 파일을 </a:t>
            </a:r>
            <a:r>
              <a:rPr lang="ko-KR" altLang="en-US" sz="1400" b="1" i="1" dirty="0" smtClean="0"/>
              <a:t>체크하고 수리하는 </a:t>
            </a:r>
            <a:r>
              <a:rPr lang="ko-KR" altLang="en-US" sz="1400" b="1" i="1" dirty="0" smtClean="0"/>
              <a:t>명령어</a:t>
            </a:r>
            <a:endParaRPr lang="en-US" altLang="ko-KR" sz="1400" b="1" i="1" dirty="0" smtClean="0"/>
          </a:p>
          <a:p>
            <a:r>
              <a:rPr lang="en-US" altLang="ko-KR" sz="1400" b="1" i="1" dirty="0" smtClean="0"/>
              <a:t>-&gt; MS-DOS, MS Windows</a:t>
            </a:r>
            <a:r>
              <a:rPr lang="ko-KR" altLang="en-US" sz="1400" b="1" i="1" dirty="0" smtClean="0"/>
              <a:t>에서는 </a:t>
            </a:r>
            <a:r>
              <a:rPr lang="en-US" altLang="ko-KR" sz="1400" b="1" i="1" dirty="0" err="1" smtClean="0"/>
              <a:t>chkdsk</a:t>
            </a:r>
            <a:r>
              <a:rPr lang="en-US" altLang="ko-KR" sz="1400" b="1" i="1" dirty="0" smtClean="0"/>
              <a:t>, </a:t>
            </a:r>
            <a:r>
              <a:rPr lang="en-US" altLang="ko-KR" sz="1400" b="1" i="1" dirty="0" err="1" smtClean="0"/>
              <a:t>sfc</a:t>
            </a:r>
            <a:r>
              <a:rPr lang="en-US" altLang="ko-KR" sz="1400" b="1" i="1" dirty="0" smtClean="0"/>
              <a:t>, scandisk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2859" y="4234051"/>
            <a:ext cx="2906637" cy="34265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2859" y="1814227"/>
            <a:ext cx="8224889" cy="22673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33793" y="4606041"/>
            <a:ext cx="1996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기본 사용법</a:t>
            </a:r>
            <a:r>
              <a:rPr lang="en-US" altLang="ko-KR" sz="1000" b="1" dirty="0" smtClean="0"/>
              <a:t>(</a:t>
            </a:r>
            <a:r>
              <a:rPr lang="ko-KR" altLang="en-US" sz="1000" b="1" dirty="0" err="1" smtClean="0"/>
              <a:t>배드</a:t>
            </a:r>
            <a:r>
              <a:rPr lang="ko-KR" altLang="en-US" sz="1000" b="1" dirty="0" smtClean="0"/>
              <a:t> 블록 없을 때</a:t>
            </a:r>
            <a:r>
              <a:rPr lang="en-US" altLang="ko-KR" sz="1000" b="1" dirty="0" smtClean="0"/>
              <a:t>)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27700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경성대학교 입시정보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90" y="6343426"/>
            <a:ext cx="424562" cy="42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9205" y="754083"/>
            <a:ext cx="12073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i="1" dirty="0" smtClean="0"/>
              <a:t>• bad-block</a:t>
            </a:r>
            <a:r>
              <a:rPr lang="ko-KR" altLang="en-US" sz="1000" b="1" i="1" dirty="0" smtClean="0"/>
              <a:t>이란</a:t>
            </a:r>
            <a:r>
              <a:rPr lang="en-US" altLang="ko-KR" sz="1000" b="1" i="1" dirty="0" smtClean="0"/>
              <a:t>?</a:t>
            </a:r>
          </a:p>
          <a:p>
            <a:r>
              <a:rPr lang="en-US" altLang="ko-KR" sz="1000" b="1" i="1" dirty="0" smtClean="0"/>
              <a:t>• </a:t>
            </a:r>
            <a:r>
              <a:rPr lang="en-US" altLang="ko-KR" sz="1000" b="1" i="1" dirty="0" err="1" smtClean="0"/>
              <a:t>fsck</a:t>
            </a:r>
            <a:endParaRPr lang="en-US" altLang="ko-KR" sz="1000" b="1" i="1" dirty="0" smtClean="0"/>
          </a:p>
          <a:p>
            <a:r>
              <a:rPr lang="en-US" altLang="ko-KR" sz="1000" b="1" i="1" dirty="0">
                <a:solidFill>
                  <a:schemeClr val="accent4"/>
                </a:solidFill>
              </a:rPr>
              <a:t>• </a:t>
            </a:r>
            <a:r>
              <a:rPr lang="en-US" altLang="ko-KR" sz="1000" b="1" i="1" dirty="0" err="1" smtClean="0">
                <a:solidFill>
                  <a:schemeClr val="accent4"/>
                </a:solidFill>
              </a:rPr>
              <a:t>badblocks</a:t>
            </a:r>
            <a:endParaRPr lang="en-US" altLang="ko-KR" sz="1000" b="1" i="1" dirty="0">
              <a:solidFill>
                <a:schemeClr val="accent4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1373" y="204002"/>
            <a:ext cx="2643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i="1" dirty="0" err="1" smtClean="0"/>
              <a:t>SysP</a:t>
            </a:r>
            <a:r>
              <a:rPr lang="en-US" altLang="ko-KR" b="1" i="1" dirty="0" smtClean="0"/>
              <a:t> / </a:t>
            </a:r>
            <a:r>
              <a:rPr lang="en-US" altLang="ko-KR" b="1" i="1" dirty="0" err="1" smtClean="0"/>
              <a:t>fsck</a:t>
            </a:r>
            <a:r>
              <a:rPr lang="en-US" altLang="ko-KR" b="1" i="1" dirty="0" smtClean="0"/>
              <a:t>, </a:t>
            </a:r>
            <a:r>
              <a:rPr lang="en-US" altLang="ko-KR" b="1" i="1" dirty="0" err="1" smtClean="0"/>
              <a:t>badblocks</a:t>
            </a:r>
            <a:endParaRPr lang="ko-KR" altLang="en-US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1475357" y="676893"/>
            <a:ext cx="47772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 err="1" smtClean="0">
                <a:solidFill>
                  <a:schemeClr val="accent4"/>
                </a:solidFill>
              </a:rPr>
              <a:t>badblocks</a:t>
            </a:r>
            <a:endParaRPr lang="en-US" altLang="ko-KR" sz="1600" b="1" i="1" dirty="0" smtClean="0">
              <a:solidFill>
                <a:schemeClr val="accent4"/>
              </a:solidFill>
            </a:endParaRPr>
          </a:p>
          <a:p>
            <a:r>
              <a:rPr lang="en-US" altLang="ko-KR" sz="1400" b="1" i="1" dirty="0"/>
              <a:t>: Linux </a:t>
            </a:r>
            <a:r>
              <a:rPr lang="ko-KR" altLang="en-US" sz="1400" b="1" i="1" dirty="0"/>
              <a:t>파일 시스템에서 </a:t>
            </a:r>
            <a:r>
              <a:rPr lang="ko-KR" altLang="en-US" sz="1400" b="1" i="1" dirty="0" smtClean="0"/>
              <a:t>하드디스크나 기타 저장 장치의 </a:t>
            </a:r>
            <a:endParaRPr lang="en-US" altLang="ko-KR" sz="1400" b="1" i="1" dirty="0" smtClean="0"/>
          </a:p>
          <a:p>
            <a:r>
              <a:rPr lang="ko-KR" altLang="en-US" sz="1400" b="1" i="1" dirty="0" err="1" smtClean="0"/>
              <a:t>배드</a:t>
            </a:r>
            <a:r>
              <a:rPr lang="ko-KR" altLang="en-US" sz="1400" b="1" i="1" dirty="0" smtClean="0"/>
              <a:t> 블록</a:t>
            </a:r>
            <a:r>
              <a:rPr lang="en-US" altLang="ko-KR" sz="1400" b="1" i="1" dirty="0" smtClean="0"/>
              <a:t>(bad </a:t>
            </a:r>
            <a:r>
              <a:rPr lang="en-US" altLang="ko-KR" sz="1400" b="1" i="1" dirty="0"/>
              <a:t>block)</a:t>
            </a:r>
            <a:r>
              <a:rPr lang="ko-KR" altLang="en-US" sz="1400" b="1" i="1" dirty="0"/>
              <a:t>을 </a:t>
            </a:r>
            <a:r>
              <a:rPr lang="ko-KR" altLang="en-US" sz="1400" b="1" i="1" dirty="0" smtClean="0"/>
              <a:t>검사하는</a:t>
            </a:r>
            <a:r>
              <a:rPr lang="ko-KR" altLang="en-US" sz="1400" b="1" i="1" dirty="0"/>
              <a:t> </a:t>
            </a:r>
            <a:r>
              <a:rPr lang="ko-KR" altLang="en-US" sz="1400" b="1" i="1" dirty="0" smtClean="0"/>
              <a:t>명령어</a:t>
            </a:r>
            <a:endParaRPr lang="en-US" altLang="ko-KR" sz="1400" b="1" i="1" dirty="0" smtClean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002721"/>
              </p:ext>
            </p:extLst>
          </p:nvPr>
        </p:nvGraphicFramePr>
        <p:xfrm>
          <a:off x="1525127" y="2260996"/>
          <a:ext cx="5966030" cy="37415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9355">
                  <a:extLst>
                    <a:ext uri="{9D8B030D-6E8A-4147-A177-3AD203B41FA5}">
                      <a16:colId xmlns:a16="http://schemas.microsoft.com/office/drawing/2014/main" val="2346059628"/>
                    </a:ext>
                  </a:extLst>
                </a:gridCol>
                <a:gridCol w="4126675">
                  <a:extLst>
                    <a:ext uri="{9D8B030D-6E8A-4147-A177-3AD203B41FA5}">
                      <a16:colId xmlns:a16="http://schemas.microsoft.com/office/drawing/2014/main" val="2706200768"/>
                    </a:ext>
                  </a:extLst>
                </a:gridCol>
              </a:tblGrid>
              <a:tr h="334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1" dirty="0" smtClean="0"/>
                        <a:t>options</a:t>
                      </a:r>
                      <a:endParaRPr lang="ko-KR" altLang="en-US" sz="1400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1" dirty="0" smtClean="0"/>
                        <a:t>description</a:t>
                      </a:r>
                      <a:endParaRPr lang="ko-KR" altLang="en-US" sz="1400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47613"/>
                  </a:ext>
                </a:extLst>
              </a:tr>
              <a:tr h="334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-b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블록 크기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블록크기를</a:t>
                      </a:r>
                      <a:r>
                        <a:rPr lang="ko-KR" altLang="en-US" sz="1200" dirty="0" smtClean="0"/>
                        <a:t> 바이트 수로 나타냄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4726796"/>
                  </a:ext>
                </a:extLst>
              </a:tr>
              <a:tr h="334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-o </a:t>
                      </a:r>
                      <a:r>
                        <a:rPr lang="ko-KR" altLang="en-US" sz="1200" dirty="0" smtClean="0"/>
                        <a:t>파일명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지정한 파일에 </a:t>
                      </a:r>
                      <a:r>
                        <a:rPr lang="ko-KR" altLang="en-US" sz="1200" dirty="0" err="1" smtClean="0"/>
                        <a:t>배드</a:t>
                      </a:r>
                      <a:r>
                        <a:rPr lang="ko-KR" altLang="en-US" sz="1200" dirty="0" smtClean="0"/>
                        <a:t> 블록의 리스트 기록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0627859"/>
                  </a:ext>
                </a:extLst>
              </a:tr>
              <a:tr h="334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-v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자세한 출력 모드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1352590"/>
                  </a:ext>
                </a:extLst>
              </a:tr>
              <a:tr h="334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-e </a:t>
                      </a:r>
                      <a:r>
                        <a:rPr lang="ko-KR" altLang="en-US" sz="1200" dirty="0" smtClean="0"/>
                        <a:t>최대블록개수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점검을 멈출 최대 블록 개수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(0</a:t>
                      </a:r>
                      <a:r>
                        <a:rPr lang="ko-KR" altLang="en-US" sz="1200" dirty="0" smtClean="0"/>
                        <a:t>이면 지정된 범위까지 걸림</a:t>
                      </a:r>
                      <a:r>
                        <a:rPr lang="en-US" altLang="ko-KR" sz="1200" dirty="0" smtClean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5368163"/>
                  </a:ext>
                </a:extLst>
              </a:tr>
              <a:tr h="334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-p </a:t>
                      </a:r>
                      <a:r>
                        <a:rPr lang="en-US" altLang="ko-KR" sz="1200" dirty="0" err="1" smtClean="0"/>
                        <a:t>num</a:t>
                      </a:r>
                      <a:r>
                        <a:rPr lang="en-US" altLang="ko-KR" sz="1200" dirty="0" smtClean="0"/>
                        <a:t> passes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지정된 숫자만큼 디스크 스캔 반복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5108152"/>
                  </a:ext>
                </a:extLst>
              </a:tr>
              <a:tr h="334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-w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읽기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smtClean="0"/>
                        <a:t>쓰기 모드에서 </a:t>
                      </a:r>
                      <a:r>
                        <a:rPr lang="ko-KR" altLang="en-US" sz="1200" dirty="0" err="1" smtClean="0"/>
                        <a:t>배드블록을</a:t>
                      </a:r>
                      <a:r>
                        <a:rPr lang="ko-KR" altLang="en-US" sz="1200" dirty="0" smtClean="0"/>
                        <a:t> 검사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(-n </a:t>
                      </a:r>
                      <a:r>
                        <a:rPr lang="ko-KR" altLang="en-US" sz="1200" dirty="0" smtClean="0"/>
                        <a:t>옵션과 함께 사용하면 </a:t>
                      </a:r>
                      <a:r>
                        <a:rPr lang="en-US" altLang="ko-KR" sz="1200" dirty="0" smtClean="0"/>
                        <a:t>X, </a:t>
                      </a:r>
                    </a:p>
                    <a:p>
                      <a:pPr algn="ctr" latinLnBrk="1"/>
                      <a:r>
                        <a:rPr lang="ko-KR" altLang="en-US" sz="1200" dirty="0" smtClean="0"/>
                        <a:t>서로 상반되는 모드임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0865948"/>
                  </a:ext>
                </a:extLst>
              </a:tr>
              <a:tr h="334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-n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비파괴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읽기</a:t>
                      </a:r>
                      <a:r>
                        <a:rPr lang="en-US" altLang="ko-KR" sz="1200" baseline="0" dirty="0" smtClean="0"/>
                        <a:t>/</a:t>
                      </a:r>
                      <a:r>
                        <a:rPr lang="ko-KR" altLang="en-US" sz="1200" baseline="0" dirty="0" smtClean="0"/>
                        <a:t>쓰기 모드</a:t>
                      </a:r>
                      <a:endParaRPr lang="en-US" altLang="ko-KR" sz="1200" baseline="0" dirty="0" smtClean="0"/>
                    </a:p>
                    <a:p>
                      <a:pPr algn="ctr" latinLnBrk="1"/>
                      <a:r>
                        <a:rPr lang="en-US" altLang="ko-KR" sz="1200" baseline="0" dirty="0" smtClean="0"/>
                        <a:t>(-w </a:t>
                      </a:r>
                      <a:r>
                        <a:rPr lang="ko-KR" altLang="en-US" sz="1200" baseline="0" dirty="0" smtClean="0"/>
                        <a:t>옵션과 함께 사용하면 </a:t>
                      </a:r>
                      <a:r>
                        <a:rPr lang="en-US" altLang="ko-KR" sz="1200" baseline="0" dirty="0" smtClean="0"/>
                        <a:t>X,</a:t>
                      </a:r>
                    </a:p>
                    <a:p>
                      <a:pPr algn="ctr" latinLnBrk="1"/>
                      <a:r>
                        <a:rPr lang="ko-KR" altLang="en-US" sz="1200" baseline="0" dirty="0" smtClean="0"/>
                        <a:t>서로 상반되는 모드임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8482978"/>
                  </a:ext>
                </a:extLst>
              </a:tr>
              <a:tr h="334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-s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검사 진행 과정 표시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188168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475357" y="1592055"/>
            <a:ext cx="4629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/>
              <a:t>badblocks</a:t>
            </a:r>
            <a:r>
              <a:rPr lang="en-US" altLang="ko-KR" sz="1400" b="1" dirty="0"/>
              <a:t> [ -b </a:t>
            </a:r>
            <a:r>
              <a:rPr lang="ko-KR" altLang="en-US" sz="1400" b="1" dirty="0" err="1"/>
              <a:t>블록크기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] [ -o </a:t>
            </a:r>
            <a:r>
              <a:rPr lang="ko-KR" altLang="en-US" sz="1400" b="1" dirty="0" err="1"/>
              <a:t>출력파일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] [ -v ] [ -w ]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7801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경성대학교 입시정보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90" y="6343426"/>
            <a:ext cx="424562" cy="42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9205" y="754083"/>
            <a:ext cx="12073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i="1" dirty="0" smtClean="0"/>
              <a:t>• bad-block</a:t>
            </a:r>
            <a:r>
              <a:rPr lang="ko-KR" altLang="en-US" sz="1000" b="1" i="1" dirty="0" smtClean="0"/>
              <a:t>이란</a:t>
            </a:r>
            <a:r>
              <a:rPr lang="en-US" altLang="ko-KR" sz="1000" b="1" i="1" dirty="0" smtClean="0"/>
              <a:t>?</a:t>
            </a:r>
          </a:p>
          <a:p>
            <a:r>
              <a:rPr lang="en-US" altLang="ko-KR" sz="1000" b="1" i="1" dirty="0" smtClean="0"/>
              <a:t>• </a:t>
            </a:r>
            <a:r>
              <a:rPr lang="en-US" altLang="ko-KR" sz="1000" b="1" i="1" dirty="0" err="1" smtClean="0"/>
              <a:t>fsck</a:t>
            </a:r>
            <a:endParaRPr lang="en-US" altLang="ko-KR" sz="1000" b="1" i="1" dirty="0" smtClean="0"/>
          </a:p>
          <a:p>
            <a:r>
              <a:rPr lang="en-US" altLang="ko-KR" sz="1000" b="1" i="1" dirty="0">
                <a:solidFill>
                  <a:schemeClr val="accent4"/>
                </a:solidFill>
              </a:rPr>
              <a:t>• </a:t>
            </a:r>
            <a:r>
              <a:rPr lang="en-US" altLang="ko-KR" sz="1000" b="1" i="1" dirty="0" err="1" smtClean="0">
                <a:solidFill>
                  <a:schemeClr val="accent4"/>
                </a:solidFill>
              </a:rPr>
              <a:t>badblocks</a:t>
            </a:r>
            <a:endParaRPr lang="en-US" altLang="ko-KR" sz="1000" b="1" i="1" dirty="0">
              <a:solidFill>
                <a:schemeClr val="accent4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1373" y="204002"/>
            <a:ext cx="2643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i="1" dirty="0" err="1" smtClean="0"/>
              <a:t>SysP</a:t>
            </a:r>
            <a:r>
              <a:rPr lang="en-US" altLang="ko-KR" b="1" i="1" dirty="0" smtClean="0"/>
              <a:t> / </a:t>
            </a:r>
            <a:r>
              <a:rPr lang="en-US" altLang="ko-KR" b="1" i="1" dirty="0" err="1" smtClean="0"/>
              <a:t>fsck</a:t>
            </a:r>
            <a:r>
              <a:rPr lang="en-US" altLang="ko-KR" b="1" i="1" dirty="0" smtClean="0"/>
              <a:t>, </a:t>
            </a:r>
            <a:r>
              <a:rPr lang="en-US" altLang="ko-KR" b="1" i="1" dirty="0" err="1" smtClean="0"/>
              <a:t>badblocks</a:t>
            </a:r>
            <a:endParaRPr lang="ko-KR" altLang="en-US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1475357" y="676893"/>
            <a:ext cx="47772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 err="1" smtClean="0">
                <a:solidFill>
                  <a:schemeClr val="accent4"/>
                </a:solidFill>
              </a:rPr>
              <a:t>badblocks</a:t>
            </a:r>
            <a:endParaRPr lang="en-US" altLang="ko-KR" sz="1600" b="1" i="1" dirty="0" smtClean="0">
              <a:solidFill>
                <a:schemeClr val="accent4"/>
              </a:solidFill>
            </a:endParaRPr>
          </a:p>
          <a:p>
            <a:r>
              <a:rPr lang="en-US" altLang="ko-KR" sz="1400" b="1" i="1" dirty="0"/>
              <a:t>: Linux </a:t>
            </a:r>
            <a:r>
              <a:rPr lang="ko-KR" altLang="en-US" sz="1400" b="1" i="1" dirty="0"/>
              <a:t>파일 시스템에서 </a:t>
            </a:r>
            <a:r>
              <a:rPr lang="ko-KR" altLang="en-US" sz="1400" b="1" i="1" dirty="0" smtClean="0"/>
              <a:t>하드디스크나 기타 저장 장치의 </a:t>
            </a:r>
            <a:endParaRPr lang="en-US" altLang="ko-KR" sz="1400" b="1" i="1" dirty="0" smtClean="0"/>
          </a:p>
          <a:p>
            <a:r>
              <a:rPr lang="ko-KR" altLang="en-US" sz="1400" b="1" i="1" dirty="0" err="1" smtClean="0"/>
              <a:t>배드</a:t>
            </a:r>
            <a:r>
              <a:rPr lang="ko-KR" altLang="en-US" sz="1400" b="1" i="1" dirty="0" smtClean="0"/>
              <a:t> 블록</a:t>
            </a:r>
            <a:r>
              <a:rPr lang="en-US" altLang="ko-KR" sz="1400" b="1" i="1" dirty="0" smtClean="0"/>
              <a:t>(bad </a:t>
            </a:r>
            <a:r>
              <a:rPr lang="en-US" altLang="ko-KR" sz="1400" b="1" i="1" dirty="0"/>
              <a:t>block)</a:t>
            </a:r>
            <a:r>
              <a:rPr lang="ko-KR" altLang="en-US" sz="1400" b="1" i="1" dirty="0"/>
              <a:t>을 </a:t>
            </a:r>
            <a:r>
              <a:rPr lang="ko-KR" altLang="en-US" sz="1400" b="1" i="1" dirty="0" smtClean="0"/>
              <a:t>검사하는</a:t>
            </a:r>
            <a:r>
              <a:rPr lang="ko-KR" altLang="en-US" sz="1400" b="1" i="1" dirty="0"/>
              <a:t> </a:t>
            </a:r>
            <a:r>
              <a:rPr lang="ko-KR" altLang="en-US" sz="1400" b="1" i="1" dirty="0" smtClean="0"/>
              <a:t>명령어</a:t>
            </a:r>
            <a:endParaRPr lang="en-US" altLang="ko-KR" sz="1400" b="1" i="1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4423" y="4358539"/>
            <a:ext cx="3690409" cy="59674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4423" y="1675233"/>
            <a:ext cx="8224889" cy="22673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75357" y="4955286"/>
            <a:ext cx="1996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기본 사용법</a:t>
            </a:r>
            <a:r>
              <a:rPr lang="en-US" altLang="ko-KR" sz="1000" b="1" dirty="0" smtClean="0"/>
              <a:t>(</a:t>
            </a:r>
            <a:r>
              <a:rPr lang="ko-KR" altLang="en-US" sz="1000" b="1" dirty="0" err="1" smtClean="0"/>
              <a:t>배드</a:t>
            </a:r>
            <a:r>
              <a:rPr lang="ko-KR" altLang="en-US" sz="1000" b="1" dirty="0" smtClean="0"/>
              <a:t> 블록 없을 때</a:t>
            </a:r>
            <a:r>
              <a:rPr lang="en-US" altLang="ko-KR" sz="1000" b="1" dirty="0" smtClean="0"/>
              <a:t>)</a:t>
            </a:r>
            <a:endParaRPr lang="ko-KR" altLang="en-US" sz="1000" b="1" dirty="0"/>
          </a:p>
        </p:txBody>
      </p:sp>
      <p:grpSp>
        <p:nvGrpSpPr>
          <p:cNvPr id="3" name="그룹 2"/>
          <p:cNvGrpSpPr/>
          <p:nvPr/>
        </p:nvGrpSpPr>
        <p:grpSpPr>
          <a:xfrm>
            <a:off x="6009753" y="2389057"/>
            <a:ext cx="5288381" cy="3584653"/>
            <a:chOff x="6009753" y="2389057"/>
            <a:chExt cx="5288381" cy="3584653"/>
          </a:xfrm>
        </p:grpSpPr>
        <p:sp>
          <p:nvSpPr>
            <p:cNvPr id="13" name="TextBox 12"/>
            <p:cNvSpPr txBox="1"/>
            <p:nvPr/>
          </p:nvSpPr>
          <p:spPr>
            <a:xfrm>
              <a:off x="6080167" y="2389057"/>
              <a:ext cx="5217967" cy="3323987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[</a:t>
              </a:r>
              <a:r>
                <a:rPr lang="en-US" altLang="ko-KR" sz="1200" b="1" dirty="0" err="1">
                  <a:solidFill>
                    <a:schemeClr val="bg1"/>
                  </a:solidFill>
                </a:rPr>
                <a:t>root@www</a:t>
              </a:r>
              <a:r>
                <a:rPr lang="en-US" altLang="ko-KR" sz="1200" b="1" dirty="0">
                  <a:solidFill>
                    <a:schemeClr val="bg1"/>
                  </a:solidFill>
                </a:rPr>
                <a:t> root]# </a:t>
              </a:r>
              <a:r>
                <a:rPr lang="en-US" altLang="ko-KR" sz="1200" b="1" dirty="0" err="1">
                  <a:solidFill>
                    <a:schemeClr val="bg1"/>
                  </a:solidFill>
                </a:rPr>
                <a:t>badblocks</a:t>
              </a:r>
              <a:r>
                <a:rPr lang="en-US" altLang="ko-KR" sz="1200" b="1" dirty="0">
                  <a:solidFill>
                    <a:schemeClr val="bg1"/>
                  </a:solidFill>
                </a:rPr>
                <a:t> -v -o badblock.txt /dev/sda3</a:t>
              </a:r>
              <a:br>
                <a:rPr lang="en-US" altLang="ko-KR" sz="1200" b="1" dirty="0">
                  <a:solidFill>
                    <a:schemeClr val="bg1"/>
                  </a:solidFill>
                </a:rPr>
              </a:br>
              <a:r>
                <a:rPr lang="en-US" altLang="ko-KR" sz="1200" b="1" dirty="0">
                  <a:solidFill>
                    <a:schemeClr val="bg1"/>
                  </a:solidFill>
                </a:rPr>
                <a:t>Checking for bad blocks in read-only mode</a:t>
              </a:r>
              <a:br>
                <a:rPr lang="en-US" altLang="ko-KR" sz="1200" b="1" dirty="0">
                  <a:solidFill>
                    <a:schemeClr val="bg1"/>
                  </a:solidFill>
                </a:rPr>
              </a:br>
              <a:r>
                <a:rPr lang="en-US" altLang="ko-KR" sz="1200" b="1" dirty="0">
                  <a:solidFill>
                    <a:schemeClr val="bg1"/>
                  </a:solidFill>
                </a:rPr>
                <a:t>From block 0 to 16755795</a:t>
              </a:r>
              <a:br>
                <a:rPr lang="en-US" altLang="ko-KR" sz="1200" b="1" dirty="0">
                  <a:solidFill>
                    <a:schemeClr val="bg1"/>
                  </a:solidFill>
                </a:rPr>
              </a:br>
              <a:r>
                <a:rPr lang="en-US" altLang="ko-KR" sz="1200" b="1" dirty="0">
                  <a:solidFill>
                    <a:schemeClr val="bg1"/>
                  </a:solidFill>
                </a:rPr>
                <a:t>Pass completed, 3 bad blocks found.</a:t>
              </a:r>
              <a:br>
                <a:rPr lang="en-US" altLang="ko-KR" sz="1200" b="1" dirty="0">
                  <a:solidFill>
                    <a:schemeClr val="bg1"/>
                  </a:solidFill>
                </a:rPr>
              </a:br>
              <a:r>
                <a:rPr lang="en-US" altLang="ko-KR" sz="1200" b="1" dirty="0">
                  <a:solidFill>
                    <a:schemeClr val="bg1"/>
                  </a:solidFill>
                </a:rPr>
                <a:t>[</a:t>
              </a:r>
              <a:r>
                <a:rPr lang="en-US" altLang="ko-KR" sz="1200" b="1" dirty="0" err="1">
                  <a:solidFill>
                    <a:schemeClr val="bg1"/>
                  </a:solidFill>
                </a:rPr>
                <a:t>root@www</a:t>
              </a:r>
              <a:r>
                <a:rPr lang="en-US" altLang="ko-KR" sz="1200" b="1" dirty="0">
                  <a:solidFill>
                    <a:schemeClr val="bg1"/>
                  </a:solidFill>
                </a:rPr>
                <a:t> root]# </a:t>
              </a:r>
              <a:br>
                <a:rPr lang="en-US" altLang="ko-KR" sz="1200" b="1" dirty="0">
                  <a:solidFill>
                    <a:schemeClr val="bg1"/>
                  </a:solidFill>
                </a:rPr>
              </a:br>
              <a:r>
                <a:rPr lang="en-US" altLang="ko-KR" sz="1200" b="1" dirty="0">
                  <a:solidFill>
                    <a:schemeClr val="bg1"/>
                  </a:solidFill>
                </a:rPr>
                <a:t>[</a:t>
              </a:r>
              <a:r>
                <a:rPr lang="en-US" altLang="ko-KR" sz="1200" b="1" dirty="0" err="1">
                  <a:solidFill>
                    <a:schemeClr val="bg1"/>
                  </a:solidFill>
                </a:rPr>
                <a:t>root@www</a:t>
              </a:r>
              <a:r>
                <a:rPr lang="en-US" altLang="ko-KR" sz="1200" b="1" dirty="0">
                  <a:solidFill>
                    <a:schemeClr val="bg1"/>
                  </a:solidFill>
                </a:rPr>
                <a:t> root]# </a:t>
              </a:r>
              <a:br>
                <a:rPr lang="en-US" altLang="ko-KR" sz="1200" b="1" dirty="0">
                  <a:solidFill>
                    <a:schemeClr val="bg1"/>
                  </a:solidFill>
                </a:rPr>
              </a:br>
              <a:r>
                <a:rPr lang="en-US" altLang="ko-KR" sz="1200" b="1" dirty="0">
                  <a:solidFill>
                    <a:schemeClr val="bg1"/>
                  </a:solidFill>
                </a:rPr>
                <a:t>[</a:t>
              </a:r>
              <a:r>
                <a:rPr lang="en-US" altLang="ko-KR" sz="1200" b="1" dirty="0" err="1">
                  <a:solidFill>
                    <a:schemeClr val="bg1"/>
                  </a:solidFill>
                </a:rPr>
                <a:t>root@www</a:t>
              </a:r>
              <a:r>
                <a:rPr lang="en-US" altLang="ko-KR" sz="1200" b="1" dirty="0">
                  <a:solidFill>
                    <a:schemeClr val="bg1"/>
                  </a:solidFill>
                </a:rPr>
                <a:t> root]# </a:t>
              </a:r>
              <a:br>
                <a:rPr lang="en-US" altLang="ko-KR" sz="1200" b="1" dirty="0">
                  <a:solidFill>
                    <a:schemeClr val="bg1"/>
                  </a:solidFill>
                </a:rPr>
              </a:br>
              <a:r>
                <a:rPr lang="en-US" altLang="ko-KR" sz="1200" b="1" dirty="0">
                  <a:solidFill>
                    <a:schemeClr val="bg1"/>
                  </a:solidFill>
                </a:rPr>
                <a:t>[</a:t>
              </a:r>
              <a:r>
                <a:rPr lang="en-US" altLang="ko-KR" sz="1200" b="1" dirty="0" err="1">
                  <a:solidFill>
                    <a:schemeClr val="bg1"/>
                  </a:solidFill>
                </a:rPr>
                <a:t>root@www</a:t>
              </a:r>
              <a:r>
                <a:rPr lang="en-US" altLang="ko-KR" sz="1200" b="1" dirty="0">
                  <a:solidFill>
                    <a:schemeClr val="bg1"/>
                  </a:solidFill>
                </a:rPr>
                <a:t> root]# </a:t>
              </a:r>
              <a:r>
                <a:rPr lang="en-US" altLang="ko-KR" sz="1200" b="1" dirty="0" err="1">
                  <a:solidFill>
                    <a:schemeClr val="bg1"/>
                  </a:solidFill>
                </a:rPr>
                <a:t>ll</a:t>
              </a:r>
              <a:r>
                <a:rPr lang="en-US" altLang="ko-KR" sz="1200" b="1" dirty="0">
                  <a:solidFill>
                    <a:schemeClr val="bg1"/>
                  </a:solidFill>
                </a:rPr>
                <a:t/>
              </a:r>
              <a:br>
                <a:rPr lang="en-US" altLang="ko-KR" sz="1200" b="1" dirty="0">
                  <a:solidFill>
                    <a:schemeClr val="bg1"/>
                  </a:solidFill>
                </a:rPr>
              </a:br>
              <a:r>
                <a:rPr lang="en-US" altLang="ko-KR" sz="1200" b="1" dirty="0">
                  <a:solidFill>
                    <a:schemeClr val="bg1"/>
                  </a:solidFill>
                </a:rPr>
                <a:t>total 8</a:t>
              </a:r>
              <a:br>
                <a:rPr lang="en-US" altLang="ko-KR" sz="1200" b="1" dirty="0">
                  <a:solidFill>
                    <a:schemeClr val="bg1"/>
                  </a:solidFill>
                </a:rPr>
              </a:br>
              <a:r>
                <a:rPr lang="en-US" altLang="ko-KR" sz="1200" b="1" dirty="0">
                  <a:solidFill>
                    <a:schemeClr val="bg1"/>
                  </a:solidFill>
                </a:rPr>
                <a:t>-</a:t>
              </a:r>
              <a:r>
                <a:rPr lang="en-US" altLang="ko-KR" sz="1200" b="1" dirty="0" err="1">
                  <a:solidFill>
                    <a:schemeClr val="bg1"/>
                  </a:solidFill>
                </a:rPr>
                <a:t>rw</a:t>
              </a:r>
              <a:r>
                <a:rPr lang="en-US" altLang="ko-KR" sz="1200" b="1" dirty="0">
                  <a:solidFill>
                    <a:schemeClr val="bg1"/>
                  </a:solidFill>
                </a:rPr>
                <a:t>-r--r--    1 root     </a:t>
              </a:r>
              <a:r>
                <a:rPr lang="en-US" altLang="ko-KR" sz="1200" b="1" dirty="0" err="1">
                  <a:solidFill>
                    <a:schemeClr val="bg1"/>
                  </a:solidFill>
                </a:rPr>
                <a:t>root</a:t>
              </a:r>
              <a:r>
                <a:rPr lang="en-US" altLang="ko-KR" sz="1200" b="1" dirty="0">
                  <a:solidFill>
                    <a:schemeClr val="bg1"/>
                  </a:solidFill>
                </a:rPr>
                <a:t>         1199 Jun 30  2002 anaconda-</a:t>
              </a:r>
              <a:r>
                <a:rPr lang="en-US" altLang="ko-KR" sz="1200" b="1" dirty="0" err="1">
                  <a:solidFill>
                    <a:schemeClr val="bg1"/>
                  </a:solidFill>
                </a:rPr>
                <a:t>ks.cfg</a:t>
              </a:r>
              <a:r>
                <a:rPr lang="en-US" altLang="ko-KR" sz="1200" b="1" dirty="0">
                  <a:solidFill>
                    <a:schemeClr val="bg1"/>
                  </a:solidFill>
                </a:rPr>
                <a:t/>
              </a:r>
              <a:br>
                <a:rPr lang="en-US" altLang="ko-KR" sz="1200" b="1" dirty="0">
                  <a:solidFill>
                    <a:schemeClr val="bg1"/>
                  </a:solidFill>
                </a:rPr>
              </a:br>
              <a:r>
                <a:rPr lang="en-US" altLang="ko-KR" sz="1200" b="1" dirty="0">
                  <a:solidFill>
                    <a:schemeClr val="bg1"/>
                  </a:solidFill>
                </a:rPr>
                <a:t>-</a:t>
              </a:r>
              <a:r>
                <a:rPr lang="en-US" altLang="ko-KR" sz="1200" b="1" dirty="0" err="1">
                  <a:solidFill>
                    <a:schemeClr val="bg1"/>
                  </a:solidFill>
                </a:rPr>
                <a:t>rw</a:t>
              </a:r>
              <a:r>
                <a:rPr lang="en-US" altLang="ko-KR" sz="1200" b="1" dirty="0">
                  <a:solidFill>
                    <a:schemeClr val="bg1"/>
                  </a:solidFill>
                </a:rPr>
                <a:t>-r--r--    1 root     </a:t>
              </a:r>
              <a:r>
                <a:rPr lang="en-US" altLang="ko-KR" sz="1200" b="1" dirty="0" err="1">
                  <a:solidFill>
                    <a:schemeClr val="bg1"/>
                  </a:solidFill>
                </a:rPr>
                <a:t>root</a:t>
              </a:r>
              <a:r>
                <a:rPr lang="en-US" altLang="ko-KR" sz="1200" b="1" dirty="0">
                  <a:solidFill>
                    <a:schemeClr val="bg1"/>
                  </a:solidFill>
                </a:rPr>
                <a:t>           27 Jan 17 22:34 badblock.txt</a:t>
              </a:r>
              <a:br>
                <a:rPr lang="en-US" altLang="ko-KR" sz="1200" b="1" dirty="0">
                  <a:solidFill>
                    <a:schemeClr val="bg1"/>
                  </a:solidFill>
                </a:rPr>
              </a:br>
              <a:r>
                <a:rPr lang="en-US" altLang="ko-KR" sz="1200" b="1" dirty="0">
                  <a:solidFill>
                    <a:schemeClr val="bg1"/>
                  </a:solidFill>
                </a:rPr>
                <a:t>[</a:t>
              </a:r>
              <a:r>
                <a:rPr lang="en-US" altLang="ko-KR" sz="1200" b="1" dirty="0" err="1">
                  <a:solidFill>
                    <a:schemeClr val="bg1"/>
                  </a:solidFill>
                </a:rPr>
                <a:t>root@www</a:t>
              </a:r>
              <a:r>
                <a:rPr lang="en-US" altLang="ko-KR" sz="1200" b="1" dirty="0">
                  <a:solidFill>
                    <a:schemeClr val="bg1"/>
                  </a:solidFill>
                </a:rPr>
                <a:t> root]# </a:t>
              </a:r>
              <a:br>
                <a:rPr lang="en-US" altLang="ko-KR" sz="1200" b="1" dirty="0">
                  <a:solidFill>
                    <a:schemeClr val="bg1"/>
                  </a:solidFill>
                </a:rPr>
              </a:br>
              <a:r>
                <a:rPr lang="en-US" altLang="ko-KR" sz="1200" b="1" dirty="0">
                  <a:solidFill>
                    <a:schemeClr val="bg1"/>
                  </a:solidFill>
                </a:rPr>
                <a:t>[</a:t>
              </a:r>
              <a:r>
                <a:rPr lang="en-US" altLang="ko-KR" sz="1200" b="1" dirty="0" err="1">
                  <a:solidFill>
                    <a:schemeClr val="bg1"/>
                  </a:solidFill>
                </a:rPr>
                <a:t>root@www</a:t>
              </a:r>
              <a:r>
                <a:rPr lang="en-US" altLang="ko-KR" sz="1200" b="1" dirty="0">
                  <a:solidFill>
                    <a:schemeClr val="bg1"/>
                  </a:solidFill>
                </a:rPr>
                <a:t> root]# cat badblock.txt </a:t>
              </a:r>
              <a:br>
                <a:rPr lang="en-US" altLang="ko-KR" sz="1200" b="1" dirty="0">
                  <a:solidFill>
                    <a:schemeClr val="bg1"/>
                  </a:solidFill>
                </a:rPr>
              </a:br>
              <a:r>
                <a:rPr lang="en-US" altLang="ko-KR" sz="1200" b="1" dirty="0">
                  <a:solidFill>
                    <a:schemeClr val="bg1"/>
                  </a:solidFill>
                </a:rPr>
                <a:t>16755792</a:t>
              </a:r>
              <a:br>
                <a:rPr lang="en-US" altLang="ko-KR" sz="1200" b="1" dirty="0">
                  <a:solidFill>
                    <a:schemeClr val="bg1"/>
                  </a:solidFill>
                </a:rPr>
              </a:br>
              <a:r>
                <a:rPr lang="en-US" altLang="ko-KR" sz="1200" b="1" dirty="0">
                  <a:solidFill>
                    <a:schemeClr val="bg1"/>
                  </a:solidFill>
                </a:rPr>
                <a:t>16755793</a:t>
              </a:r>
              <a:br>
                <a:rPr lang="en-US" altLang="ko-KR" sz="1200" b="1" dirty="0">
                  <a:solidFill>
                    <a:schemeClr val="bg1"/>
                  </a:solidFill>
                </a:rPr>
              </a:br>
              <a:r>
                <a:rPr lang="en-US" altLang="ko-KR" sz="1200" b="1" dirty="0" smtClean="0">
                  <a:solidFill>
                    <a:schemeClr val="bg1"/>
                  </a:solidFill>
                </a:rPr>
                <a:t>16755794</a:t>
              </a:r>
            </a:p>
            <a:p>
              <a:r>
                <a:rPr lang="en-US" altLang="ko-KR" sz="1200" b="1" dirty="0">
                  <a:solidFill>
                    <a:schemeClr val="bg1"/>
                  </a:solidFill>
                </a:rPr>
                <a:t>[</a:t>
              </a:r>
              <a:r>
                <a:rPr lang="en-US" altLang="ko-KR" sz="1200" b="1" dirty="0" err="1">
                  <a:solidFill>
                    <a:schemeClr val="bg1"/>
                  </a:solidFill>
                </a:rPr>
                <a:t>root@www</a:t>
              </a:r>
              <a:r>
                <a:rPr lang="en-US" altLang="ko-KR" sz="1200" b="1" dirty="0">
                  <a:solidFill>
                    <a:schemeClr val="bg1"/>
                  </a:solidFill>
                </a:rPr>
                <a:t> root]#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09753" y="5727489"/>
              <a:ext cx="16017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 err="1" smtClean="0"/>
                <a:t>배드</a:t>
              </a:r>
              <a:r>
                <a:rPr lang="ko-KR" altLang="en-US" sz="1000" b="1" dirty="0" smtClean="0"/>
                <a:t> 블록이 존재할 경우</a:t>
              </a:r>
              <a:endParaRPr lang="ko-KR" alt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5906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경성대학교 입시정보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90" y="6343426"/>
            <a:ext cx="424562" cy="42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30333" y="771895"/>
            <a:ext cx="126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u="sng" dirty="0" smtClean="0">
                <a:solidFill>
                  <a:schemeClr val="accent4"/>
                </a:solidFill>
              </a:rPr>
              <a:t>Reference</a:t>
            </a:r>
            <a:endParaRPr lang="ko-KR" altLang="en-US" b="1" i="1" u="sng" dirty="0">
              <a:solidFill>
                <a:schemeClr val="accent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6271" y="1252955"/>
            <a:ext cx="4666919" cy="4001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 dirty="0" smtClean="0"/>
              <a:t>• bad-block</a:t>
            </a:r>
            <a:r>
              <a:rPr lang="ko-KR" altLang="en-US" sz="1400" b="1" i="1" dirty="0" smtClean="0"/>
              <a:t>이란</a:t>
            </a:r>
            <a:r>
              <a:rPr lang="en-US" altLang="ko-KR" sz="1400" b="1" i="1" dirty="0" smtClean="0"/>
              <a:t>?</a:t>
            </a:r>
          </a:p>
          <a:p>
            <a:r>
              <a:rPr lang="en-US" altLang="ko-KR" sz="1200" b="1" dirty="0">
                <a:hlinkClick r:id="rId4"/>
              </a:rPr>
              <a:t>Bad sector - Wikipedia</a:t>
            </a:r>
            <a:endParaRPr lang="en-US" altLang="ko-KR" sz="1200" b="1" i="1" dirty="0" smtClean="0"/>
          </a:p>
          <a:p>
            <a:r>
              <a:rPr lang="en-US" altLang="ko-KR" sz="1200" b="1" dirty="0" smtClean="0">
                <a:hlinkClick r:id="rId5"/>
              </a:rPr>
              <a:t>Bad </a:t>
            </a:r>
            <a:r>
              <a:rPr lang="en-US" altLang="ko-KR" sz="1200" b="1" dirty="0">
                <a:hlinkClick r:id="rId5"/>
              </a:rPr>
              <a:t>Block in Operating system - </a:t>
            </a:r>
            <a:r>
              <a:rPr lang="en-US" altLang="ko-KR" sz="1200" b="1" dirty="0" err="1">
                <a:hlinkClick r:id="rId5"/>
              </a:rPr>
              <a:t>GeeksforGeeks</a:t>
            </a:r>
            <a:endParaRPr lang="en-US" altLang="ko-KR" sz="1200" b="1" dirty="0" smtClean="0"/>
          </a:p>
          <a:p>
            <a:r>
              <a:rPr lang="en-US" altLang="ko-KR" sz="1200" b="1" dirty="0">
                <a:hlinkClick r:id="rId6"/>
              </a:rPr>
              <a:t>What is bad block? | Definition from </a:t>
            </a:r>
            <a:r>
              <a:rPr lang="en-US" altLang="ko-KR" sz="1200" b="1" dirty="0" err="1">
                <a:hlinkClick r:id="rId6"/>
              </a:rPr>
              <a:t>TechTarget</a:t>
            </a:r>
            <a:endParaRPr lang="en-US" altLang="ko-KR" sz="1200" b="1" dirty="0" smtClean="0"/>
          </a:p>
          <a:p>
            <a:r>
              <a:rPr lang="en-US" altLang="ko-KR" sz="1200" b="1" dirty="0">
                <a:hlinkClick r:id="rId7"/>
              </a:rPr>
              <a:t>Bad Block in Operating </a:t>
            </a:r>
            <a:r>
              <a:rPr lang="en-US" altLang="ko-KR" sz="1200" b="1" dirty="0" smtClean="0">
                <a:hlinkClick r:id="rId7"/>
              </a:rPr>
              <a:t>System</a:t>
            </a:r>
            <a:endParaRPr lang="en-US" altLang="ko-KR" sz="1200" b="1" dirty="0" smtClean="0"/>
          </a:p>
          <a:p>
            <a:endParaRPr lang="en-US" altLang="ko-KR" sz="1200" b="1" dirty="0"/>
          </a:p>
          <a:p>
            <a:r>
              <a:rPr lang="en-US" altLang="ko-KR" sz="1400" b="1" i="1" dirty="0"/>
              <a:t>• </a:t>
            </a:r>
            <a:r>
              <a:rPr lang="en-US" altLang="ko-KR" sz="1400" b="1" i="1" dirty="0" err="1" smtClean="0"/>
              <a:t>fsck</a:t>
            </a:r>
            <a:endParaRPr lang="en-US" altLang="ko-KR" sz="1400" b="1" i="1" dirty="0" smtClean="0"/>
          </a:p>
          <a:p>
            <a:r>
              <a:rPr lang="en-US" altLang="ko-KR" sz="1200" b="1" dirty="0" err="1">
                <a:hlinkClick r:id="rId8"/>
              </a:rPr>
              <a:t>fsck</a:t>
            </a:r>
            <a:r>
              <a:rPr lang="en-US" altLang="ko-KR" sz="1200" b="1" dirty="0">
                <a:hlinkClick r:id="rId8"/>
              </a:rPr>
              <a:t> - Wikipedia</a:t>
            </a:r>
            <a:endParaRPr lang="en-US" altLang="ko-KR" sz="1200" b="1" dirty="0" smtClean="0">
              <a:hlinkClick r:id="rId9"/>
            </a:endParaRPr>
          </a:p>
          <a:p>
            <a:r>
              <a:rPr lang="en-US" altLang="ko-KR" sz="1200" b="1" dirty="0" err="1" smtClean="0">
                <a:hlinkClick r:id="rId9"/>
              </a:rPr>
              <a:t>fsck</a:t>
            </a:r>
            <a:r>
              <a:rPr lang="en-US" altLang="ko-KR" sz="1200" b="1" dirty="0" smtClean="0">
                <a:hlinkClick r:id="rId9"/>
              </a:rPr>
              <a:t> </a:t>
            </a:r>
            <a:r>
              <a:rPr lang="ko-KR" altLang="en-US" sz="1200" b="1" dirty="0">
                <a:hlinkClick r:id="rId9"/>
              </a:rPr>
              <a:t>사용법 </a:t>
            </a:r>
            <a:r>
              <a:rPr lang="en-US" altLang="ko-KR" sz="1200" b="1" dirty="0">
                <a:hlinkClick r:id="rId9"/>
              </a:rPr>
              <a:t>- </a:t>
            </a:r>
            <a:r>
              <a:rPr lang="ko-KR" altLang="en-US" sz="1200" b="1" dirty="0">
                <a:hlinkClick r:id="rId9"/>
              </a:rPr>
              <a:t>파일 시스템 </a:t>
            </a:r>
            <a:r>
              <a:rPr lang="ko-KR" altLang="en-US" sz="1200" b="1" dirty="0" smtClean="0">
                <a:hlinkClick r:id="rId9"/>
              </a:rPr>
              <a:t>검사하기</a:t>
            </a:r>
            <a:endParaRPr lang="en-US" altLang="ko-KR" sz="1200" b="1" dirty="0" smtClean="0"/>
          </a:p>
          <a:p>
            <a:r>
              <a:rPr lang="en-US" altLang="ko-KR" sz="1200" b="1" dirty="0">
                <a:hlinkClick r:id="rId10"/>
              </a:rPr>
              <a:t>[</a:t>
            </a:r>
            <a:r>
              <a:rPr lang="ko-KR" altLang="en-US" sz="1200" b="1" dirty="0">
                <a:hlinkClick r:id="rId10"/>
              </a:rPr>
              <a:t>리눅스</a:t>
            </a:r>
            <a:r>
              <a:rPr lang="en-US" altLang="ko-KR" sz="1200" b="1" dirty="0">
                <a:hlinkClick r:id="rId10"/>
              </a:rPr>
              <a:t>] DISK </a:t>
            </a:r>
            <a:r>
              <a:rPr lang="ko-KR" altLang="en-US" sz="1200" b="1" dirty="0">
                <a:hlinkClick r:id="rId10"/>
              </a:rPr>
              <a:t>검사 및 </a:t>
            </a:r>
            <a:r>
              <a:rPr lang="ko-KR" altLang="en-US" sz="1200" b="1" dirty="0" smtClean="0">
                <a:hlinkClick r:id="rId10"/>
              </a:rPr>
              <a:t>복구</a:t>
            </a:r>
            <a:endParaRPr lang="en-US" altLang="ko-KR" sz="1200" b="1" dirty="0" smtClean="0"/>
          </a:p>
          <a:p>
            <a:r>
              <a:rPr lang="en-US" altLang="ko-KR" sz="1200" b="1" dirty="0">
                <a:hlinkClick r:id="rId11"/>
              </a:rPr>
              <a:t>[Chap7 #04] - </a:t>
            </a:r>
            <a:r>
              <a:rPr lang="ko-KR" altLang="en-US" sz="1200" b="1" dirty="0">
                <a:hlinkClick r:id="rId11"/>
              </a:rPr>
              <a:t>파일시스템 검사하기 </a:t>
            </a:r>
            <a:r>
              <a:rPr lang="en-US" altLang="ko-KR" sz="1200" b="1" dirty="0">
                <a:hlinkClick r:id="rId11"/>
              </a:rPr>
              <a:t>(</a:t>
            </a:r>
            <a:r>
              <a:rPr lang="en-US" altLang="ko-KR" sz="1200" b="1" dirty="0" err="1">
                <a:hlinkClick r:id="rId11"/>
              </a:rPr>
              <a:t>badblocks</a:t>
            </a:r>
            <a:r>
              <a:rPr lang="en-US" altLang="ko-KR" sz="1200" b="1" dirty="0">
                <a:hlinkClick r:id="rId11"/>
              </a:rPr>
              <a:t> , </a:t>
            </a:r>
            <a:r>
              <a:rPr lang="en-US" altLang="ko-KR" sz="1200" b="1" dirty="0" err="1">
                <a:hlinkClick r:id="rId11"/>
              </a:rPr>
              <a:t>fsck</a:t>
            </a:r>
            <a:r>
              <a:rPr lang="en-US" altLang="ko-KR" sz="1200" b="1" dirty="0" smtClean="0">
                <a:hlinkClick r:id="rId11"/>
              </a:rPr>
              <a:t>)</a:t>
            </a:r>
            <a:endParaRPr lang="en-US" altLang="ko-KR" sz="1200" b="1" dirty="0" smtClean="0"/>
          </a:p>
          <a:p>
            <a:r>
              <a:rPr lang="en-US" altLang="ko-KR" sz="1200" b="1" dirty="0">
                <a:hlinkClick r:id="rId12"/>
              </a:rPr>
              <a:t>Linux - </a:t>
            </a:r>
            <a:r>
              <a:rPr lang="en-US" altLang="ko-KR" sz="1200" b="1" dirty="0" err="1">
                <a:hlinkClick r:id="rId12"/>
              </a:rPr>
              <a:t>Fsck</a:t>
            </a:r>
            <a:r>
              <a:rPr lang="en-US" altLang="ko-KR" sz="1200" b="1" dirty="0">
                <a:hlinkClick r:id="rId12"/>
              </a:rPr>
              <a:t> to Repair </a:t>
            </a:r>
            <a:r>
              <a:rPr lang="en-US" altLang="ko-KR" sz="1200" b="1" dirty="0" err="1" smtClean="0">
                <a:hlinkClick r:id="rId12"/>
              </a:rPr>
              <a:t>Filesystem</a:t>
            </a:r>
            <a:endParaRPr lang="en-US" altLang="ko-KR" sz="1200" b="1" dirty="0" smtClean="0"/>
          </a:p>
          <a:p>
            <a:r>
              <a:rPr lang="en-US" altLang="ko-KR" sz="1200" b="1" dirty="0">
                <a:hlinkClick r:id="rId13"/>
              </a:rPr>
              <a:t>28 Using </a:t>
            </a:r>
            <a:r>
              <a:rPr lang="en-US" altLang="ko-KR" sz="1200" b="1" dirty="0" err="1">
                <a:hlinkClick r:id="rId13"/>
              </a:rPr>
              <a:t>fsck</a:t>
            </a:r>
            <a:r>
              <a:rPr lang="en-US" altLang="ko-KR" sz="1200" b="1" dirty="0">
                <a:hlinkClick r:id="rId13"/>
              </a:rPr>
              <a:t> to Check and Repair </a:t>
            </a:r>
            <a:r>
              <a:rPr lang="en-US" altLang="ko-KR" sz="1200" b="1" dirty="0" err="1">
                <a:hlinkClick r:id="rId13"/>
              </a:rPr>
              <a:t>Filesystem</a:t>
            </a:r>
            <a:r>
              <a:rPr lang="en-US" altLang="ko-KR" sz="1200" b="1" dirty="0">
                <a:hlinkClick r:id="rId13"/>
              </a:rPr>
              <a:t> </a:t>
            </a:r>
            <a:r>
              <a:rPr lang="en-US" altLang="ko-KR" sz="1200" b="1" dirty="0" smtClean="0">
                <a:hlinkClick r:id="rId13"/>
              </a:rPr>
              <a:t>Errors</a:t>
            </a:r>
          </a:p>
          <a:p>
            <a:endParaRPr lang="en-US" altLang="ko-KR" sz="1400" b="1" dirty="0" smtClean="0"/>
          </a:p>
          <a:p>
            <a:r>
              <a:rPr lang="en-US" altLang="ko-KR" sz="1400" b="1" i="1" dirty="0" smtClean="0"/>
              <a:t>• </a:t>
            </a:r>
            <a:r>
              <a:rPr lang="en-US" altLang="ko-KR" sz="1400" b="1" i="1" dirty="0" err="1" smtClean="0"/>
              <a:t>badblocks</a:t>
            </a:r>
            <a:endParaRPr lang="en-US" altLang="ko-KR" sz="1400" b="1" i="1" dirty="0" smtClean="0"/>
          </a:p>
          <a:p>
            <a:r>
              <a:rPr lang="en-US" altLang="ko-KR" sz="1200" b="1" dirty="0" smtClean="0">
                <a:hlinkClick r:id="rId10"/>
              </a:rPr>
              <a:t>[</a:t>
            </a:r>
            <a:r>
              <a:rPr lang="ko-KR" altLang="en-US" sz="1200" b="1" dirty="0" smtClean="0">
                <a:hlinkClick r:id="rId10"/>
              </a:rPr>
              <a:t>리눅스</a:t>
            </a:r>
            <a:r>
              <a:rPr lang="en-US" altLang="ko-KR" sz="1200" b="1" dirty="0" smtClean="0">
                <a:hlinkClick r:id="rId10"/>
              </a:rPr>
              <a:t>] DISK </a:t>
            </a:r>
            <a:r>
              <a:rPr lang="ko-KR" altLang="en-US" sz="1200" b="1" dirty="0" smtClean="0">
                <a:hlinkClick r:id="rId10"/>
              </a:rPr>
              <a:t>검사 및 복구</a:t>
            </a:r>
            <a:endParaRPr lang="en-US" altLang="ko-KR" sz="1200" b="1" dirty="0" smtClean="0"/>
          </a:p>
          <a:p>
            <a:r>
              <a:rPr lang="en-US" altLang="ko-KR" sz="1200" b="1" dirty="0" smtClean="0">
                <a:hlinkClick r:id="rId11"/>
              </a:rPr>
              <a:t>[Chap7 #04] - </a:t>
            </a:r>
            <a:r>
              <a:rPr lang="ko-KR" altLang="en-US" sz="1200" b="1" dirty="0" smtClean="0">
                <a:hlinkClick r:id="rId11"/>
              </a:rPr>
              <a:t>파일시스템 검사하기 </a:t>
            </a:r>
            <a:r>
              <a:rPr lang="en-US" altLang="ko-KR" sz="1200" b="1" dirty="0" smtClean="0">
                <a:hlinkClick r:id="rId11"/>
              </a:rPr>
              <a:t>(</a:t>
            </a:r>
            <a:r>
              <a:rPr lang="en-US" altLang="ko-KR" sz="1200" b="1" dirty="0" err="1" smtClean="0">
                <a:hlinkClick r:id="rId11"/>
              </a:rPr>
              <a:t>badblocks</a:t>
            </a:r>
            <a:r>
              <a:rPr lang="en-US" altLang="ko-KR" sz="1200" b="1" dirty="0" smtClean="0">
                <a:hlinkClick r:id="rId11"/>
              </a:rPr>
              <a:t> , </a:t>
            </a:r>
            <a:r>
              <a:rPr lang="en-US" altLang="ko-KR" sz="1200" b="1" dirty="0" err="1" smtClean="0">
                <a:hlinkClick r:id="rId11"/>
              </a:rPr>
              <a:t>fsck</a:t>
            </a:r>
            <a:r>
              <a:rPr lang="en-US" altLang="ko-KR" sz="1200" b="1" dirty="0" smtClean="0">
                <a:hlinkClick r:id="rId11"/>
              </a:rPr>
              <a:t>)</a:t>
            </a:r>
            <a:endParaRPr lang="en-US" altLang="ko-KR" sz="1200" b="1" dirty="0" smtClean="0"/>
          </a:p>
          <a:p>
            <a:r>
              <a:rPr lang="en-US" altLang="ko-KR" sz="1200" b="1" dirty="0" err="1" smtClean="0">
                <a:hlinkClick r:id="rId14"/>
              </a:rPr>
              <a:t>badblocks</a:t>
            </a:r>
            <a:r>
              <a:rPr lang="en-US" altLang="ko-KR" sz="1200" b="1" dirty="0" smtClean="0">
                <a:hlinkClick r:id="rId14"/>
              </a:rPr>
              <a:t>(8): search device for bad blocks - Linux man page</a:t>
            </a:r>
            <a:endParaRPr lang="en-US" altLang="ko-KR" sz="1200" b="1" dirty="0" smtClean="0"/>
          </a:p>
          <a:p>
            <a:r>
              <a:rPr lang="en-US" altLang="ko-KR" sz="1200" b="1" dirty="0" err="1" smtClean="0">
                <a:hlinkClick r:id="rId15"/>
              </a:rPr>
              <a:t>badblocks</a:t>
            </a:r>
            <a:r>
              <a:rPr lang="en-US" altLang="ko-KR" sz="1200" b="1" dirty="0" smtClean="0">
                <a:hlinkClick r:id="rId15"/>
              </a:rPr>
              <a:t> – </a:t>
            </a:r>
            <a:r>
              <a:rPr lang="en-US" altLang="ko-KR" sz="1200" b="1" dirty="0" err="1" smtClean="0">
                <a:hlinkClick r:id="rId15"/>
              </a:rPr>
              <a:t>ArchWiki</a:t>
            </a:r>
            <a:endParaRPr lang="en-US" altLang="ko-KR" sz="1200" b="1" dirty="0" smtClean="0"/>
          </a:p>
          <a:p>
            <a:r>
              <a:rPr lang="en-US" altLang="ko-KR" sz="1200" b="1" dirty="0" err="1">
                <a:hlinkClick r:id="rId16"/>
              </a:rPr>
              <a:t>badblocks</a:t>
            </a:r>
            <a:r>
              <a:rPr lang="en-US" altLang="ko-KR" sz="1200" b="1" dirty="0">
                <a:hlinkClick r:id="rId16"/>
              </a:rPr>
              <a:t> – </a:t>
            </a:r>
            <a:r>
              <a:rPr lang="en-US" altLang="ko-KR" sz="1200" b="1" dirty="0" smtClean="0">
                <a:hlinkClick r:id="rId16"/>
              </a:rPr>
              <a:t>Wikipedia</a:t>
            </a:r>
            <a:endParaRPr lang="en-US" altLang="ko-KR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31373" y="204002"/>
            <a:ext cx="2643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i="1" dirty="0" err="1" smtClean="0"/>
              <a:t>SysP</a:t>
            </a:r>
            <a:r>
              <a:rPr lang="en-US" altLang="ko-KR" b="1" i="1" dirty="0" smtClean="0"/>
              <a:t> / </a:t>
            </a:r>
            <a:r>
              <a:rPr lang="en-US" altLang="ko-KR" b="1" i="1" dirty="0" err="1" smtClean="0"/>
              <a:t>fsck</a:t>
            </a:r>
            <a:r>
              <a:rPr lang="en-US" altLang="ko-KR" b="1" i="1" dirty="0" smtClean="0"/>
              <a:t>, </a:t>
            </a:r>
            <a:r>
              <a:rPr lang="en-US" altLang="ko-KR" b="1" i="1" dirty="0" err="1" smtClean="0"/>
              <a:t>badblocks</a:t>
            </a:r>
            <a:endParaRPr lang="ko-KR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23338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773" y="2697990"/>
            <a:ext cx="4984455" cy="988191"/>
            <a:chOff x="3542028" y="2882059"/>
            <a:chExt cx="4984455" cy="988191"/>
          </a:xfrm>
        </p:grpSpPr>
        <p:pic>
          <p:nvPicPr>
            <p:cNvPr id="1026" name="Picture 2" descr="👏 Clapping Hands Emoji - What Emoji 🧐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8292" y="2882059"/>
              <a:ext cx="988191" cy="988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3542028" y="2914490"/>
              <a:ext cx="387157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400" b="1" i="1" dirty="0" smtClean="0"/>
                <a:t>감사합니다</a:t>
              </a:r>
              <a:r>
                <a:rPr lang="en-US" altLang="ko-KR" sz="5400" b="1" i="1" dirty="0" smtClean="0"/>
                <a:t>!</a:t>
              </a:r>
              <a:endParaRPr lang="ko-KR" altLang="en-US" sz="5400" b="1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0150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</TotalTime>
  <Words>546</Words>
  <Application>Microsoft Office PowerPoint</Application>
  <PresentationFormat>와이드스크린</PresentationFormat>
  <Paragraphs>118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김다빈</dc:creator>
  <cp:lastModifiedBy>김다빈</cp:lastModifiedBy>
  <cp:revision>450</cp:revision>
  <dcterms:created xsi:type="dcterms:W3CDTF">2024-04-11T09:59:39Z</dcterms:created>
  <dcterms:modified xsi:type="dcterms:W3CDTF">2024-05-07T07:53:39Z</dcterms:modified>
</cp:coreProperties>
</file>