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58" r:id="rId3"/>
    <p:sldId id="266" r:id="rId4"/>
    <p:sldId id="263" r:id="rId5"/>
    <p:sldId id="268" r:id="rId6"/>
    <p:sldId id="264" r:id="rId7"/>
    <p:sldId id="265" r:id="rId8"/>
    <p:sldId id="267" r:id="rId9"/>
    <p:sldId id="269" r:id="rId10"/>
    <p:sldId id="262" r:id="rId11"/>
    <p:sldId id="25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다빈" initials="김" lastIdx="3" clrIdx="0">
    <p:extLst>
      <p:ext uri="{19B8F6BF-5375-455C-9EA6-DF929625EA0E}">
        <p15:presenceInfo xmlns:p15="http://schemas.microsoft.com/office/powerpoint/2012/main" userId="c50c475cef6053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19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47B28-F8A0-421D-9D44-395808153C90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EF951-5977-4242-8D6C-A51EBB645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17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순서도: 수행의 시작/종료 11"/>
          <p:cNvSpPr/>
          <p:nvPr userDrawn="1"/>
        </p:nvSpPr>
        <p:spPr>
          <a:xfrm rot="19341156">
            <a:off x="-622355" y="1361638"/>
            <a:ext cx="2006124" cy="476287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1243185" y="495731"/>
            <a:ext cx="483983" cy="4839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 userDrawn="1"/>
        </p:nvSpPr>
        <p:spPr>
          <a:xfrm>
            <a:off x="1739044" y="125616"/>
            <a:ext cx="483983" cy="48398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 rot="10800000">
            <a:off x="10253462" y="4526694"/>
            <a:ext cx="2845382" cy="1712309"/>
            <a:chOff x="4939255" y="2401011"/>
            <a:chExt cx="2845382" cy="1712309"/>
          </a:xfrm>
        </p:grpSpPr>
        <p:sp>
          <p:nvSpPr>
            <p:cNvPr id="16" name="순서도: 수행의 시작/종료 15"/>
            <p:cNvSpPr/>
            <p:nvPr userDrawn="1"/>
          </p:nvSpPr>
          <p:spPr>
            <a:xfrm rot="19341156">
              <a:off x="4939255" y="3637033"/>
              <a:ext cx="2006124" cy="476287"/>
            </a:xfrm>
            <a:prstGeom prst="flowChartTerminator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 userDrawn="1"/>
          </p:nvSpPr>
          <p:spPr>
            <a:xfrm>
              <a:off x="6804795" y="2771126"/>
              <a:ext cx="483983" cy="48398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 userDrawn="1"/>
          </p:nvSpPr>
          <p:spPr>
            <a:xfrm>
              <a:off x="7300654" y="2401011"/>
              <a:ext cx="483983" cy="48398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순서도: 수행의 시작/종료 20"/>
          <p:cNvSpPr/>
          <p:nvPr userDrawn="1"/>
        </p:nvSpPr>
        <p:spPr>
          <a:xfrm rot="19341156">
            <a:off x="8400912" y="6619856"/>
            <a:ext cx="2006124" cy="476287"/>
          </a:xfrm>
          <a:prstGeom prst="flowChartTermina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8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80E7-1DE7-4565-8CE5-AABB74CCF2EA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3CF-B9A9-4D96-9215-74B9782CA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04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80E7-1DE7-4565-8CE5-AABB74CCF2EA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3CF-B9A9-4D96-9215-74B9782CA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39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 userDrawn="1"/>
        </p:nvSpPr>
        <p:spPr>
          <a:xfrm>
            <a:off x="230878" y="204002"/>
            <a:ext cx="379085" cy="3790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 userDrawn="1"/>
        </p:nvSpPr>
        <p:spPr>
          <a:xfrm>
            <a:off x="4019797" y="204002"/>
            <a:ext cx="7986155" cy="37908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89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80E7-1DE7-4565-8CE5-AABB74CCF2EA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3CF-B9A9-4D96-9215-74B9782CA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39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80E7-1DE7-4565-8CE5-AABB74CCF2EA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3CF-B9A9-4D96-9215-74B9782CA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06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80E7-1DE7-4565-8CE5-AABB74CCF2EA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3CF-B9A9-4D96-9215-74B9782CA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74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80E7-1DE7-4565-8CE5-AABB74CCF2EA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3CF-B9A9-4D96-9215-74B9782CA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05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80E7-1DE7-4565-8CE5-AABB74CCF2EA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3CF-B9A9-4D96-9215-74B9782CA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51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80E7-1DE7-4565-8CE5-AABB74CCF2EA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3CF-B9A9-4D96-9215-74B9782CA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31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80E7-1DE7-4565-8CE5-AABB74CCF2EA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8F3CF-B9A9-4D96-9215-74B9782CA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44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180E7-1DE7-4565-8CE5-AABB74CCF2EA}" type="datetimeFigureOut">
              <a:rPr lang="ko-KR" altLang="en-US" smtClean="0"/>
              <a:t>2024-04-16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F3CF-B9A9-4D96-9215-74B9782CAF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79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r_kmB2wlqGI" TargetMode="External"/><Relationship Id="rId13" Type="http://schemas.openxmlformats.org/officeDocument/2006/relationships/hyperlink" Target="https://blockdmask.tistory.com/24" TargetMode="External"/><Relationship Id="rId3" Type="http://schemas.microsoft.com/office/2007/relationships/hdphoto" Target="../media/hdphoto2.wdp"/><Relationship Id="rId7" Type="http://schemas.openxmlformats.org/officeDocument/2006/relationships/hyperlink" Target="https://duksoo.tistory.com/entry/System-call-%EB%93%B1%EB%A1%9D-%EC%88%9C%EC%84%9C" TargetMode="External"/><Relationship Id="rId12" Type="http://schemas.openxmlformats.org/officeDocument/2006/relationships/hyperlink" Target="https://coding-chobo.tistory.com/3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in-310.tistory.com/142" TargetMode="External"/><Relationship Id="rId11" Type="http://schemas.openxmlformats.org/officeDocument/2006/relationships/hyperlink" Target="https://ko.linux-console.net/?p=16475" TargetMode="External"/><Relationship Id="rId5" Type="http://schemas.openxmlformats.org/officeDocument/2006/relationships/hyperlink" Target="https://devowen.com/215" TargetMode="External"/><Relationship Id="rId10" Type="http://schemas.openxmlformats.org/officeDocument/2006/relationships/hyperlink" Target="https://mozi.tistory.com/15" TargetMode="External"/><Relationship Id="rId4" Type="http://schemas.openxmlformats.org/officeDocument/2006/relationships/hyperlink" Target="https://velog.io/@codinghoon/computer-engineering1-1" TargetMode="External"/><Relationship Id="rId9" Type="http://schemas.openxmlformats.org/officeDocument/2006/relationships/hyperlink" Target="https://www.youtube.com/watch?v=BoJ1eaE5F-I" TargetMode="External"/><Relationship Id="rId14" Type="http://schemas.openxmlformats.org/officeDocument/2006/relationships/hyperlink" Target="https://www.it-note.kr/3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Онлайн-заяка на обучение в Южной Корее в Kyungsung University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015" y="221149"/>
            <a:ext cx="1453660" cy="45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37366" y="4720442"/>
            <a:ext cx="4168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1" dirty="0" smtClean="0"/>
              <a:t>소프트웨어학과 </a:t>
            </a:r>
            <a:r>
              <a:rPr lang="en-US" altLang="ko-KR" sz="1600" b="1" i="1" dirty="0" smtClean="0"/>
              <a:t>3</a:t>
            </a:r>
            <a:r>
              <a:rPr lang="ko-KR" altLang="en-US" sz="1600" b="1" i="1" dirty="0" smtClean="0"/>
              <a:t>학년 </a:t>
            </a:r>
            <a:r>
              <a:rPr lang="en-US" altLang="ko-KR" sz="1600" b="1" i="1" dirty="0" smtClean="0"/>
              <a:t>2022564004 </a:t>
            </a:r>
            <a:r>
              <a:rPr lang="ko-KR" altLang="en-US" sz="1600" b="1" i="1" dirty="0" smtClean="0"/>
              <a:t>김다빈</a:t>
            </a:r>
            <a:endParaRPr lang="ko-KR" altLang="en-US" sz="16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607126" y="1630878"/>
            <a:ext cx="43973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i="1" dirty="0" smtClean="0"/>
              <a:t>System Call</a:t>
            </a:r>
          </a:p>
          <a:p>
            <a:r>
              <a:rPr lang="en-US" altLang="ko-KR" sz="6000" b="1" i="1" dirty="0" smtClean="0"/>
              <a:t>&amp; Library</a:t>
            </a:r>
            <a:endParaRPr lang="ko-KR" altLang="en-US" sz="6000" b="1" i="1" dirty="0"/>
          </a:p>
        </p:txBody>
      </p:sp>
      <p:sp>
        <p:nvSpPr>
          <p:cNvPr id="6" name="직사각형 5"/>
          <p:cNvSpPr/>
          <p:nvPr/>
        </p:nvSpPr>
        <p:spPr>
          <a:xfrm rot="3040311" flipH="1">
            <a:off x="6439239" y="-1265791"/>
            <a:ext cx="45719" cy="100212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03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경성대학교 입시정보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0" y="6343426"/>
            <a:ext cx="424562" cy="42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30333" y="771895"/>
            <a:ext cx="1265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u="sng" dirty="0" smtClean="0">
                <a:solidFill>
                  <a:schemeClr val="accent4"/>
                </a:solidFill>
              </a:rPr>
              <a:t>Reference</a:t>
            </a:r>
            <a:endParaRPr lang="ko-KR" altLang="en-US" b="1" i="1" u="sng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333" y="1252955"/>
            <a:ext cx="5724644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smtClean="0"/>
              <a:t>• </a:t>
            </a:r>
            <a:r>
              <a:rPr lang="ko-KR" altLang="en-US" sz="1400" b="1" i="1" dirty="0" smtClean="0"/>
              <a:t>운영체제의 구조</a:t>
            </a:r>
            <a:endParaRPr lang="en-US" altLang="ko-KR" sz="1400" b="1" i="1" dirty="0" smtClean="0"/>
          </a:p>
          <a:p>
            <a:r>
              <a:rPr lang="ko-KR" altLang="en-US" sz="1200" b="1" dirty="0" smtClean="0">
                <a:hlinkClick r:id="rId4"/>
              </a:rPr>
              <a:t>운영체제의 개념</a:t>
            </a:r>
            <a:r>
              <a:rPr lang="en-US" altLang="ko-KR" sz="1200" b="1" dirty="0" smtClean="0">
                <a:hlinkClick r:id="rId4"/>
              </a:rPr>
              <a:t>, </a:t>
            </a:r>
            <a:r>
              <a:rPr lang="ko-KR" altLang="en-US" sz="1200" b="1" dirty="0" smtClean="0">
                <a:hlinkClick r:id="rId4"/>
              </a:rPr>
              <a:t>역할</a:t>
            </a:r>
            <a:r>
              <a:rPr lang="en-US" altLang="ko-KR" sz="1200" b="1" dirty="0" smtClean="0">
                <a:hlinkClick r:id="rId4"/>
              </a:rPr>
              <a:t>, </a:t>
            </a:r>
            <a:r>
              <a:rPr lang="ko-KR" altLang="en-US" sz="1200" b="1" dirty="0" smtClean="0">
                <a:hlinkClick r:id="rId4"/>
              </a:rPr>
              <a:t>구조</a:t>
            </a:r>
            <a:endParaRPr lang="en-US" altLang="ko-KR" sz="1200" b="1" dirty="0" smtClean="0"/>
          </a:p>
          <a:p>
            <a:r>
              <a:rPr lang="en-US" altLang="ko-KR" sz="1200" b="1" dirty="0" smtClean="0">
                <a:hlinkClick r:id="rId5"/>
              </a:rPr>
              <a:t>OS #1. </a:t>
            </a:r>
            <a:r>
              <a:rPr lang="ko-KR" altLang="en-US" sz="1200" b="1" dirty="0" smtClean="0">
                <a:hlinkClick r:id="rId5"/>
              </a:rPr>
              <a:t>운영체제 구조 </a:t>
            </a:r>
            <a:r>
              <a:rPr lang="en-US" altLang="ko-KR" sz="1200" b="1" dirty="0" smtClean="0">
                <a:hlinkClick r:id="rId5"/>
              </a:rPr>
              <a:t>(OS Structure) — </a:t>
            </a:r>
            <a:r>
              <a:rPr lang="ko-KR" altLang="en-US" sz="1200" b="1" dirty="0" smtClean="0">
                <a:hlinkClick r:id="rId5"/>
              </a:rPr>
              <a:t>오웬의 개발 이야기</a:t>
            </a:r>
            <a:endParaRPr lang="en-US" altLang="ko-KR" sz="12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i="1" dirty="0" smtClean="0"/>
              <a:t>• system call</a:t>
            </a:r>
          </a:p>
          <a:p>
            <a:r>
              <a:rPr lang="en-US" altLang="ko-KR" sz="1200" b="1" dirty="0" smtClean="0">
                <a:hlinkClick r:id="rId6"/>
              </a:rPr>
              <a:t>[</a:t>
            </a:r>
            <a:r>
              <a:rPr lang="ko-KR" altLang="en-US" sz="1200" b="1" dirty="0" err="1" smtClean="0">
                <a:hlinkClick r:id="rId6"/>
              </a:rPr>
              <a:t>허언증</a:t>
            </a:r>
            <a:r>
              <a:rPr lang="en-US" altLang="ko-KR" sz="1200" b="1" dirty="0" smtClean="0">
                <a:hlinkClick r:id="rId6"/>
              </a:rPr>
              <a:t>/</a:t>
            </a:r>
            <a:r>
              <a:rPr lang="ko-KR" altLang="en-US" sz="1200" b="1" dirty="0" smtClean="0">
                <a:hlinkClick r:id="rId6"/>
              </a:rPr>
              <a:t>리눅스</a:t>
            </a:r>
            <a:r>
              <a:rPr lang="en-US" altLang="ko-KR" sz="1200" b="1" dirty="0" smtClean="0">
                <a:hlinkClick r:id="rId6"/>
              </a:rPr>
              <a:t>] System Call </a:t>
            </a:r>
            <a:r>
              <a:rPr lang="ko-KR" altLang="en-US" sz="1200" b="1" dirty="0" smtClean="0">
                <a:hlinkClick r:id="rId6"/>
              </a:rPr>
              <a:t>이란</a:t>
            </a:r>
            <a:r>
              <a:rPr lang="en-US" altLang="ko-KR" sz="1200" b="1" dirty="0" smtClean="0">
                <a:hlinkClick r:id="rId6"/>
              </a:rPr>
              <a:t>? (feat. </a:t>
            </a:r>
            <a:r>
              <a:rPr lang="en-US" altLang="ko-KR" sz="1200" b="1" dirty="0" err="1" smtClean="0">
                <a:hlinkClick r:id="rId6"/>
              </a:rPr>
              <a:t>linux</a:t>
            </a:r>
            <a:r>
              <a:rPr lang="en-US" altLang="ko-KR" sz="1200" b="1" dirty="0" smtClean="0">
                <a:hlinkClick r:id="rId6"/>
              </a:rPr>
              <a:t>) :: </a:t>
            </a:r>
            <a:r>
              <a:rPr lang="ko-KR" altLang="en-US" sz="1200" b="1" dirty="0" smtClean="0">
                <a:hlinkClick r:id="rId6"/>
              </a:rPr>
              <a:t>이론과 실습 사이</a:t>
            </a:r>
            <a:endParaRPr lang="en-US" altLang="ko-KR" sz="1200" b="1" dirty="0" smtClean="0"/>
          </a:p>
          <a:p>
            <a:r>
              <a:rPr lang="en-US" altLang="ko-KR" sz="1200" b="1" dirty="0" smtClean="0">
                <a:hlinkClick r:id="rId7"/>
              </a:rPr>
              <a:t>[Linux] System call </a:t>
            </a:r>
            <a:r>
              <a:rPr lang="ko-KR" altLang="en-US" sz="1200" b="1" dirty="0" smtClean="0">
                <a:hlinkClick r:id="rId7"/>
              </a:rPr>
              <a:t>동작 구조 </a:t>
            </a:r>
            <a:r>
              <a:rPr lang="en-US" altLang="ko-KR" sz="1200" b="1" dirty="0" smtClean="0">
                <a:hlinkClick r:id="rId7"/>
              </a:rPr>
              <a:t>&amp; System call </a:t>
            </a:r>
            <a:r>
              <a:rPr lang="ko-KR" altLang="en-US" sz="1200" b="1" dirty="0" smtClean="0">
                <a:hlinkClick r:id="rId7"/>
              </a:rPr>
              <a:t>등록 순서</a:t>
            </a:r>
            <a:endParaRPr lang="en-US" altLang="ko-KR" sz="1200" b="1" dirty="0" smtClean="0"/>
          </a:p>
          <a:p>
            <a:r>
              <a:rPr lang="ko-KR" altLang="en-US" sz="1200" b="1" dirty="0" smtClean="0">
                <a:hlinkClick r:id="rId8"/>
              </a:rPr>
              <a:t>코딩실력만큼 중요한 </a:t>
            </a:r>
            <a:r>
              <a:rPr lang="en-US" altLang="ko-KR" sz="1200" b="1" dirty="0" smtClean="0">
                <a:hlinkClick r:id="rId8"/>
              </a:rPr>
              <a:t>CS </a:t>
            </a:r>
            <a:r>
              <a:rPr lang="ko-KR" altLang="en-US" sz="1200" b="1" dirty="0" smtClean="0">
                <a:hlinkClick r:id="rId8"/>
              </a:rPr>
              <a:t>지식 한번에 정리하기 </a:t>
            </a:r>
            <a:r>
              <a:rPr lang="en-US" altLang="ko-KR" sz="1200" b="1" dirty="0" smtClean="0">
                <a:hlinkClick r:id="rId8"/>
              </a:rPr>
              <a:t>(</a:t>
            </a:r>
            <a:r>
              <a:rPr lang="ko-KR" altLang="en-US" sz="1200" b="1" dirty="0" err="1" smtClean="0">
                <a:hlinkClick r:id="rId8"/>
              </a:rPr>
              <a:t>시스템콜</a:t>
            </a:r>
            <a:r>
              <a:rPr lang="en-US" altLang="ko-KR" sz="1200" b="1" dirty="0" smtClean="0">
                <a:hlinkClick r:id="rId8"/>
              </a:rPr>
              <a:t>)</a:t>
            </a:r>
            <a:endParaRPr lang="en-US" altLang="ko-KR" sz="1200" b="1" dirty="0" smtClean="0"/>
          </a:p>
          <a:p>
            <a:r>
              <a:rPr lang="en-US" altLang="ko-KR" sz="1200" b="1" dirty="0" smtClean="0">
                <a:hlinkClick r:id="rId9"/>
              </a:rPr>
              <a:t>[</a:t>
            </a:r>
            <a:r>
              <a:rPr lang="ko-KR" altLang="en-US" sz="1200" b="1" dirty="0" smtClean="0">
                <a:hlinkClick r:id="rId9"/>
              </a:rPr>
              <a:t>컴퓨터 공학 기초 강의</a:t>
            </a:r>
            <a:r>
              <a:rPr lang="en-US" altLang="ko-KR" sz="1200" b="1" dirty="0" smtClean="0">
                <a:hlinkClick r:id="rId9"/>
              </a:rPr>
              <a:t>] 25</a:t>
            </a:r>
            <a:r>
              <a:rPr lang="ko-KR" altLang="en-US" sz="1200" b="1" dirty="0" smtClean="0">
                <a:hlinkClick r:id="rId9"/>
              </a:rPr>
              <a:t>강</a:t>
            </a:r>
            <a:r>
              <a:rPr lang="en-US" altLang="ko-KR" sz="1200" b="1" dirty="0" smtClean="0">
                <a:hlinkClick r:id="rId9"/>
              </a:rPr>
              <a:t>. </a:t>
            </a:r>
            <a:r>
              <a:rPr lang="ko-KR" altLang="en-US" sz="1200" b="1" dirty="0" smtClean="0">
                <a:hlinkClick r:id="rId9"/>
              </a:rPr>
              <a:t>시스템 호출</a:t>
            </a:r>
            <a:r>
              <a:rPr lang="en-US" altLang="ko-KR" sz="1200" b="1" dirty="0" smtClean="0">
                <a:hlinkClick r:id="rId9"/>
              </a:rPr>
              <a:t>(system call) </a:t>
            </a:r>
            <a:r>
              <a:rPr lang="ko-KR" altLang="en-US" sz="1200" b="1" dirty="0" smtClean="0">
                <a:hlinkClick r:id="rId9"/>
              </a:rPr>
              <a:t>직접 관찰하기</a:t>
            </a:r>
            <a:r>
              <a:rPr lang="en-US" altLang="ko-KR" sz="1400" b="1" dirty="0" smtClean="0"/>
              <a:t>	</a:t>
            </a:r>
          </a:p>
          <a:p>
            <a:endParaRPr lang="en-US" altLang="ko-KR" sz="1400" b="1" dirty="0" smtClean="0"/>
          </a:p>
          <a:p>
            <a:r>
              <a:rPr lang="en-US" altLang="ko-KR" sz="1400" b="1" i="1" dirty="0" smtClean="0"/>
              <a:t>• </a:t>
            </a:r>
            <a:r>
              <a:rPr lang="en-US" altLang="ko-KR" sz="1400" b="1" i="1" dirty="0" err="1" smtClean="0"/>
              <a:t>strace</a:t>
            </a:r>
            <a:r>
              <a:rPr lang="en-US" altLang="ko-KR" sz="1400" b="1" i="1" dirty="0" smtClean="0"/>
              <a:t> </a:t>
            </a:r>
            <a:r>
              <a:rPr lang="ko-KR" altLang="en-US" sz="1400" b="1" i="1" dirty="0" smtClean="0"/>
              <a:t>명령어</a:t>
            </a:r>
            <a:endParaRPr lang="en-US" altLang="ko-KR" sz="1400" b="1" i="1" dirty="0" smtClean="0"/>
          </a:p>
          <a:p>
            <a:r>
              <a:rPr lang="en-US" altLang="ko-KR" sz="1200" b="1" dirty="0" smtClean="0">
                <a:hlinkClick r:id="rId10"/>
              </a:rPr>
              <a:t>[LINUX] </a:t>
            </a:r>
            <a:r>
              <a:rPr lang="en-US" altLang="ko-KR" sz="1200" b="1" dirty="0" err="1" smtClean="0">
                <a:hlinkClick r:id="rId10"/>
              </a:rPr>
              <a:t>strace</a:t>
            </a:r>
            <a:r>
              <a:rPr lang="en-US" altLang="ko-KR" sz="1200" b="1" dirty="0" smtClean="0">
                <a:hlinkClick r:id="rId10"/>
              </a:rPr>
              <a:t> </a:t>
            </a:r>
            <a:r>
              <a:rPr lang="ko-KR" altLang="en-US" sz="1200" b="1" dirty="0" smtClean="0">
                <a:hlinkClick r:id="rId10"/>
              </a:rPr>
              <a:t>시스템 콜 추적하기</a:t>
            </a:r>
            <a:endParaRPr lang="ko-KR" altLang="en-US" sz="1200" b="1" dirty="0" smtClean="0"/>
          </a:p>
          <a:p>
            <a:r>
              <a:rPr lang="en-US" altLang="ko-KR" sz="1200" b="1" dirty="0" smtClean="0">
                <a:hlinkClick r:id="rId11"/>
              </a:rPr>
              <a:t>Linux</a:t>
            </a:r>
            <a:r>
              <a:rPr lang="ko-KR" altLang="en-US" sz="1200" b="1" dirty="0" smtClean="0">
                <a:hlinkClick r:id="rId11"/>
              </a:rPr>
              <a:t>에서 </a:t>
            </a:r>
            <a:r>
              <a:rPr lang="en-US" altLang="ko-KR" sz="1200" b="1" dirty="0" err="1" smtClean="0">
                <a:hlinkClick r:id="rId11"/>
              </a:rPr>
              <a:t>Strace</a:t>
            </a:r>
            <a:r>
              <a:rPr lang="ko-KR" altLang="en-US" sz="1200" b="1" dirty="0" smtClean="0">
                <a:hlinkClick r:id="rId11"/>
              </a:rPr>
              <a:t>를 사용하는 방법</a:t>
            </a:r>
            <a:endParaRPr lang="en-US" altLang="ko-KR" sz="1200" b="1" dirty="0" smtClean="0"/>
          </a:p>
          <a:p>
            <a:endParaRPr lang="en-US" altLang="ko-KR" sz="1400" b="1" dirty="0" smtClean="0"/>
          </a:p>
          <a:p>
            <a:r>
              <a:rPr lang="en-US" altLang="ko-KR" sz="1400" b="1" i="1" dirty="0" smtClean="0"/>
              <a:t>• library</a:t>
            </a:r>
          </a:p>
          <a:p>
            <a:r>
              <a:rPr lang="en-US" altLang="ko-KR" sz="1200" b="1" dirty="0">
                <a:hlinkClick r:id="rId12"/>
              </a:rPr>
              <a:t>System Call</a:t>
            </a:r>
            <a:r>
              <a:rPr lang="ko-KR" altLang="en-US" sz="1200" b="1" dirty="0">
                <a:hlinkClick r:id="rId12"/>
              </a:rPr>
              <a:t>과 </a:t>
            </a:r>
            <a:r>
              <a:rPr lang="en-US" altLang="ko-KR" sz="1200" b="1" dirty="0">
                <a:hlinkClick r:id="rId12"/>
              </a:rPr>
              <a:t>Library Call :: </a:t>
            </a:r>
            <a:r>
              <a:rPr lang="ko-KR" altLang="en-US" sz="1200" b="1" dirty="0" err="1">
                <a:hlinkClick r:id="rId12"/>
              </a:rPr>
              <a:t>코딩초보의</a:t>
            </a:r>
            <a:r>
              <a:rPr lang="ko-KR" altLang="en-US" sz="1200" b="1" dirty="0">
                <a:hlinkClick r:id="rId12"/>
              </a:rPr>
              <a:t> </a:t>
            </a:r>
            <a:r>
              <a:rPr lang="ko-KR" altLang="en-US" sz="1200" b="1" dirty="0" smtClean="0">
                <a:hlinkClick r:id="rId12"/>
              </a:rPr>
              <a:t>블로그</a:t>
            </a:r>
            <a:endParaRPr lang="en-US" altLang="ko-KR" sz="1200" b="1" dirty="0" smtClean="0"/>
          </a:p>
          <a:p>
            <a:r>
              <a:rPr lang="en-US" altLang="ko-KR" sz="1200" b="1" dirty="0">
                <a:hlinkClick r:id="rId13"/>
              </a:rPr>
              <a:t>[UNIX] </a:t>
            </a:r>
            <a:r>
              <a:rPr lang="ko-KR" altLang="en-US" sz="1200" b="1" dirty="0">
                <a:hlinkClick r:id="rId13"/>
              </a:rPr>
              <a:t>시스템 콜과 라이브러리 </a:t>
            </a:r>
            <a:r>
              <a:rPr lang="ko-KR" altLang="en-US" sz="1200" b="1" dirty="0" smtClean="0">
                <a:hlinkClick r:id="rId13"/>
              </a:rPr>
              <a:t>함수</a:t>
            </a:r>
            <a:endParaRPr lang="en-US" altLang="ko-KR" sz="1200" b="1" dirty="0" smtClean="0"/>
          </a:p>
          <a:p>
            <a:r>
              <a:rPr lang="en-US" altLang="ko-KR" sz="1200" b="1" dirty="0">
                <a:hlinkClick r:id="rId14"/>
              </a:rPr>
              <a:t>IT </a:t>
            </a:r>
            <a:r>
              <a:rPr lang="ko-KR" altLang="en-US" sz="1200" b="1" dirty="0">
                <a:hlinkClick r:id="rId14"/>
              </a:rPr>
              <a:t>개발자 </a:t>
            </a:r>
            <a:r>
              <a:rPr lang="en-US" altLang="ko-KR" sz="1200" b="1" dirty="0">
                <a:hlinkClick r:id="rId14"/>
              </a:rPr>
              <a:t>Note :: System Call </a:t>
            </a:r>
            <a:r>
              <a:rPr lang="ko-KR" altLang="en-US" sz="1200" b="1" dirty="0">
                <a:hlinkClick r:id="rId14"/>
              </a:rPr>
              <a:t>함수와 </a:t>
            </a:r>
            <a:r>
              <a:rPr lang="en-US" altLang="ko-KR" sz="1200" b="1" dirty="0">
                <a:hlinkClick r:id="rId14"/>
              </a:rPr>
              <a:t>Library Call </a:t>
            </a:r>
            <a:r>
              <a:rPr lang="ko-KR" altLang="en-US" sz="1200" b="1" dirty="0">
                <a:hlinkClick r:id="rId14"/>
              </a:rPr>
              <a:t>함수의 </a:t>
            </a:r>
            <a:r>
              <a:rPr lang="ko-KR" altLang="en-US" sz="1200" b="1" dirty="0" smtClean="0">
                <a:hlinkClick r:id="rId14"/>
              </a:rPr>
              <a:t>차이</a:t>
            </a:r>
            <a:endParaRPr lang="ko-KR" alt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9963" y="204002"/>
            <a:ext cx="333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err="1" smtClean="0"/>
              <a:t>SysP</a:t>
            </a:r>
            <a:r>
              <a:rPr lang="en-US" altLang="ko-KR" b="1" i="1" dirty="0" smtClean="0"/>
              <a:t> / System Call &amp; Library</a:t>
            </a:r>
            <a:endParaRPr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3338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603773" y="2697990"/>
            <a:ext cx="4984455" cy="988191"/>
            <a:chOff x="3542028" y="2882059"/>
            <a:chExt cx="4984455" cy="988191"/>
          </a:xfrm>
        </p:grpSpPr>
        <p:pic>
          <p:nvPicPr>
            <p:cNvPr id="1026" name="Picture 2" descr="👏 Clapping Hands Emoji - What Emoji 🧐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8292" y="2882059"/>
              <a:ext cx="988191" cy="9881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3542028" y="2914490"/>
              <a:ext cx="387157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400" b="1" i="1" dirty="0" smtClean="0"/>
                <a:t>감사합니다</a:t>
              </a:r>
              <a:r>
                <a:rPr lang="en-US" altLang="ko-KR" sz="5400" b="1" i="1" dirty="0" smtClean="0"/>
                <a:t>!</a:t>
              </a:r>
              <a:endParaRPr lang="ko-KR" altLang="en-US" sz="54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0150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경성대학교 입시정보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0" y="6343426"/>
            <a:ext cx="424562" cy="42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205" y="754083"/>
            <a:ext cx="1225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 smtClean="0">
                <a:solidFill>
                  <a:schemeClr val="accent4"/>
                </a:solidFill>
              </a:rPr>
              <a:t>• </a:t>
            </a:r>
            <a:r>
              <a:rPr lang="ko-KR" altLang="en-US" sz="1000" b="1" i="1" dirty="0" smtClean="0">
                <a:solidFill>
                  <a:schemeClr val="accent4"/>
                </a:solidFill>
              </a:rPr>
              <a:t>운영체제의 구조</a:t>
            </a:r>
            <a:endParaRPr lang="en-US" altLang="ko-KR" sz="1000" b="1" i="1" dirty="0" smtClean="0">
              <a:solidFill>
                <a:schemeClr val="accent4"/>
              </a:solidFill>
            </a:endParaRPr>
          </a:p>
          <a:p>
            <a:r>
              <a:rPr lang="en-US" altLang="ko-KR" sz="1000" b="1" i="1" dirty="0" smtClean="0"/>
              <a:t>• system call</a:t>
            </a:r>
          </a:p>
          <a:p>
            <a:r>
              <a:rPr lang="en-US" altLang="ko-KR" sz="1000" b="1" i="1" dirty="0" smtClean="0"/>
              <a:t>• </a:t>
            </a:r>
            <a:r>
              <a:rPr lang="en-US" altLang="ko-KR" sz="1000" b="1" i="1" dirty="0" err="1" smtClean="0"/>
              <a:t>strace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명령어</a:t>
            </a:r>
            <a:endParaRPr lang="en-US" altLang="ko-KR" sz="1000" b="1" i="1" dirty="0" smtClean="0"/>
          </a:p>
          <a:p>
            <a:r>
              <a:rPr lang="en-US" altLang="ko-KR" sz="1000" b="1" i="1" dirty="0" smtClean="0"/>
              <a:t>• library</a:t>
            </a:r>
            <a:endParaRPr lang="ko-KR" altLang="en-US" sz="1000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609963" y="204002"/>
            <a:ext cx="333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err="1" smtClean="0"/>
              <a:t>SysP</a:t>
            </a:r>
            <a:r>
              <a:rPr lang="en-US" altLang="ko-KR" b="1" i="1" dirty="0" smtClean="0"/>
              <a:t> / System Call &amp; Library</a:t>
            </a:r>
            <a:endParaRPr lang="ko-KR" altLang="en-US" b="1" i="1" dirty="0"/>
          </a:p>
        </p:txBody>
      </p:sp>
      <p:pic>
        <p:nvPicPr>
          <p:cNvPr id="1026" name="Picture 2" descr="Operating System Services - TechVidv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207" y="1897734"/>
            <a:ext cx="6666798" cy="331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17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경성대학교 입시정보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0" y="6343426"/>
            <a:ext cx="424562" cy="42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205" y="754083"/>
            <a:ext cx="1225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 smtClean="0"/>
              <a:t>• </a:t>
            </a:r>
            <a:r>
              <a:rPr lang="ko-KR" altLang="en-US" sz="1000" b="1" i="1" dirty="0" smtClean="0"/>
              <a:t>운영체제의 구조</a:t>
            </a:r>
            <a:endParaRPr lang="en-US" altLang="ko-KR" sz="1000" b="1" i="1" dirty="0" smtClean="0"/>
          </a:p>
          <a:p>
            <a:r>
              <a:rPr lang="en-US" altLang="ko-KR" sz="1000" b="1" i="1" dirty="0" smtClean="0">
                <a:solidFill>
                  <a:schemeClr val="accent4"/>
                </a:solidFill>
              </a:rPr>
              <a:t>• system call</a:t>
            </a:r>
          </a:p>
          <a:p>
            <a:r>
              <a:rPr lang="en-US" altLang="ko-KR" sz="1000" b="1" i="1" dirty="0" smtClean="0"/>
              <a:t>• </a:t>
            </a:r>
            <a:r>
              <a:rPr lang="en-US" altLang="ko-KR" sz="1000" b="1" i="1" dirty="0" err="1" smtClean="0"/>
              <a:t>strace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명령어</a:t>
            </a:r>
            <a:endParaRPr lang="en-US" altLang="ko-KR" sz="1000" b="1" i="1" dirty="0" smtClean="0"/>
          </a:p>
          <a:p>
            <a:r>
              <a:rPr lang="en-US" altLang="ko-KR" sz="1000" b="1" i="1" dirty="0" smtClean="0"/>
              <a:t>• library</a:t>
            </a:r>
            <a:endParaRPr lang="ko-KR" altLang="en-US" sz="1000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609963" y="204002"/>
            <a:ext cx="333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err="1" smtClean="0"/>
              <a:t>SysP</a:t>
            </a:r>
            <a:r>
              <a:rPr lang="en-US" altLang="ko-KR" b="1" i="1" dirty="0" smtClean="0"/>
              <a:t> / System Call &amp; Library</a:t>
            </a:r>
            <a:endParaRPr lang="ko-KR" altLang="en-US" b="1" i="1" dirty="0"/>
          </a:p>
        </p:txBody>
      </p:sp>
      <p:grpSp>
        <p:nvGrpSpPr>
          <p:cNvPr id="23" name="그룹 22"/>
          <p:cNvGrpSpPr/>
          <p:nvPr/>
        </p:nvGrpSpPr>
        <p:grpSpPr>
          <a:xfrm>
            <a:off x="1864427" y="2542973"/>
            <a:ext cx="5779663" cy="3139370"/>
            <a:chOff x="3247902" y="1745672"/>
            <a:chExt cx="6690131" cy="3645725"/>
          </a:xfrm>
        </p:grpSpPr>
        <p:sp>
          <p:nvSpPr>
            <p:cNvPr id="24" name="직사각형 23"/>
            <p:cNvSpPr/>
            <p:nvPr/>
          </p:nvSpPr>
          <p:spPr>
            <a:xfrm>
              <a:off x="5231081" y="2049999"/>
              <a:ext cx="2392878" cy="4868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19254" y="2139554"/>
              <a:ext cx="1616532" cy="321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i="1" dirty="0"/>
                <a:t>a</a:t>
              </a:r>
              <a:r>
                <a:rPr lang="en-US" altLang="ko-KR" sz="1200" b="1" i="1" dirty="0" smtClean="0"/>
                <a:t>pplication code</a:t>
              </a:r>
              <a:endParaRPr lang="ko-KR" altLang="en-US" sz="1200" b="1" i="1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495305" y="3271178"/>
              <a:ext cx="2392878" cy="8079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92423" y="3413566"/>
              <a:ext cx="998644" cy="53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i="1" dirty="0" smtClean="0"/>
                <a:t>C library</a:t>
              </a:r>
            </a:p>
            <a:p>
              <a:pPr algn="ctr"/>
              <a:r>
                <a:rPr lang="en-US" altLang="ko-KR" sz="1200" b="1" i="1" dirty="0" smtClean="0"/>
                <a:t>functions</a:t>
              </a:r>
              <a:endParaRPr lang="ko-KR" altLang="en-US" sz="1200" b="1" i="1" dirty="0"/>
            </a:p>
          </p:txBody>
        </p:sp>
        <p:cxnSp>
          <p:nvCxnSpPr>
            <p:cNvPr id="30" name="직선 화살표 연결선 29"/>
            <p:cNvCxnSpPr>
              <a:stCxn id="28" idx="0"/>
            </p:cNvCxnSpPr>
            <p:nvPr/>
          </p:nvCxnSpPr>
          <p:spPr>
            <a:xfrm flipV="1">
              <a:off x="4691744" y="2536886"/>
              <a:ext cx="1014349" cy="7342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/>
            <p:cNvSpPr/>
            <p:nvPr/>
          </p:nvSpPr>
          <p:spPr>
            <a:xfrm>
              <a:off x="5172639" y="4583401"/>
              <a:ext cx="2392878" cy="8079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55123" y="4583401"/>
              <a:ext cx="1227911" cy="321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i="1" dirty="0" smtClean="0"/>
                <a:t>system calls</a:t>
              </a:r>
              <a:endParaRPr lang="ko-KR" altLang="en-US" sz="1200" b="1" i="1" dirty="0"/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5172639" y="4880516"/>
              <a:ext cx="2392878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>
              <a:stCxn id="28" idx="2"/>
            </p:cNvCxnSpPr>
            <p:nvPr/>
          </p:nvCxnSpPr>
          <p:spPr>
            <a:xfrm>
              <a:off x="4691744" y="4079174"/>
              <a:ext cx="934114" cy="50422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endCxn id="32" idx="0"/>
            </p:cNvCxnSpPr>
            <p:nvPr/>
          </p:nvCxnSpPr>
          <p:spPr>
            <a:xfrm flipH="1">
              <a:off x="6369079" y="2536886"/>
              <a:ext cx="453294" cy="204651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/>
            <p:cNvSpPr/>
            <p:nvPr/>
          </p:nvSpPr>
          <p:spPr>
            <a:xfrm>
              <a:off x="3247902" y="1745672"/>
              <a:ext cx="5130140" cy="258561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663808" y="2884590"/>
              <a:ext cx="1274225" cy="321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i="1" dirty="0" smtClean="0"/>
                <a:t>user process</a:t>
              </a:r>
              <a:endParaRPr lang="ko-KR" altLang="en-US" sz="1200" b="1" i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650547" y="4833510"/>
              <a:ext cx="732783" cy="321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i="1" dirty="0" smtClean="0"/>
                <a:t>kernel</a:t>
              </a:r>
              <a:endParaRPr lang="ko-KR" altLang="en-US" sz="1200" b="1" i="1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16784" y="1116402"/>
            <a:ext cx="4392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>
                <a:solidFill>
                  <a:schemeClr val="accent4"/>
                </a:solidFill>
              </a:rPr>
              <a:t>System Call</a:t>
            </a:r>
          </a:p>
          <a:p>
            <a:r>
              <a:rPr lang="ko-KR" altLang="en-US" sz="1400" b="1" i="1" dirty="0" smtClean="0"/>
              <a:t>응용 프로그램 실행 시 커널의 함수를 이용하기 위해</a:t>
            </a:r>
            <a:endParaRPr lang="en-US" altLang="ko-KR" sz="1400" b="1" i="1" dirty="0" smtClean="0"/>
          </a:p>
          <a:p>
            <a:r>
              <a:rPr lang="ko-KR" altLang="en-US" sz="1400" b="1" i="1" dirty="0" smtClean="0"/>
              <a:t>유저 모드에서 커널 모드로 전환하여 커널에</a:t>
            </a:r>
            <a:endParaRPr lang="en-US" altLang="ko-KR" sz="1400" b="1" i="1" dirty="0" smtClean="0"/>
          </a:p>
          <a:p>
            <a:r>
              <a:rPr lang="ko-KR" altLang="en-US" sz="1400" b="1" i="1" dirty="0" smtClean="0"/>
              <a:t>접근할 수 있도록 하는 인터페이스</a:t>
            </a:r>
            <a:endParaRPr lang="ko-KR" alt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249721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경성대학교 입시정보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0" y="6343426"/>
            <a:ext cx="424562" cy="42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205" y="754083"/>
            <a:ext cx="1225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 smtClean="0"/>
              <a:t>• </a:t>
            </a:r>
            <a:r>
              <a:rPr lang="ko-KR" altLang="en-US" sz="1000" b="1" i="1" dirty="0" smtClean="0"/>
              <a:t>운영체제의 구조</a:t>
            </a:r>
            <a:endParaRPr lang="en-US" altLang="ko-KR" sz="1000" b="1" i="1" dirty="0" smtClean="0"/>
          </a:p>
          <a:p>
            <a:r>
              <a:rPr lang="en-US" altLang="ko-KR" sz="1000" b="1" i="1" dirty="0" smtClean="0">
                <a:solidFill>
                  <a:schemeClr val="accent4"/>
                </a:solidFill>
              </a:rPr>
              <a:t>• system call</a:t>
            </a:r>
          </a:p>
          <a:p>
            <a:r>
              <a:rPr lang="en-US" altLang="ko-KR" sz="1000" b="1" i="1" dirty="0" smtClean="0"/>
              <a:t>• </a:t>
            </a:r>
            <a:r>
              <a:rPr lang="en-US" altLang="ko-KR" sz="1000" b="1" i="1" dirty="0" err="1" smtClean="0"/>
              <a:t>strace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명령어</a:t>
            </a:r>
            <a:endParaRPr lang="en-US" altLang="ko-KR" sz="1000" b="1" i="1" dirty="0" smtClean="0"/>
          </a:p>
          <a:p>
            <a:r>
              <a:rPr lang="en-US" altLang="ko-KR" sz="1000" b="1" i="1" dirty="0" smtClean="0"/>
              <a:t>• library</a:t>
            </a:r>
            <a:endParaRPr lang="ko-KR" altLang="en-US" sz="1000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609963" y="204002"/>
            <a:ext cx="333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err="1" smtClean="0"/>
              <a:t>SysP</a:t>
            </a:r>
            <a:r>
              <a:rPr lang="en-US" altLang="ko-KR" b="1" i="1" dirty="0" smtClean="0"/>
              <a:t> / System Call &amp; Library</a:t>
            </a:r>
            <a:endParaRPr lang="ko-KR" altLang="en-US" b="1" i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724395" y="1955145"/>
            <a:ext cx="5779663" cy="3139370"/>
            <a:chOff x="3247902" y="1745672"/>
            <a:chExt cx="6690131" cy="3645725"/>
          </a:xfrm>
        </p:grpSpPr>
        <p:sp>
          <p:nvSpPr>
            <p:cNvPr id="8" name="직사각형 7"/>
            <p:cNvSpPr/>
            <p:nvPr/>
          </p:nvSpPr>
          <p:spPr>
            <a:xfrm>
              <a:off x="5231081" y="2049999"/>
              <a:ext cx="2392878" cy="4868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19254" y="2139554"/>
              <a:ext cx="1616532" cy="321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i="1" dirty="0"/>
                <a:t>a</a:t>
              </a:r>
              <a:r>
                <a:rPr lang="en-US" altLang="ko-KR" sz="1200" b="1" i="1" dirty="0" smtClean="0"/>
                <a:t>pplication code</a:t>
              </a:r>
              <a:endParaRPr lang="ko-KR" altLang="en-US" sz="1200" b="1" i="1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495305" y="3271178"/>
              <a:ext cx="2392878" cy="8079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92423" y="3413566"/>
              <a:ext cx="998644" cy="5361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i="1" dirty="0" smtClean="0"/>
                <a:t>C library</a:t>
              </a:r>
            </a:p>
            <a:p>
              <a:pPr algn="ctr"/>
              <a:r>
                <a:rPr lang="en-US" altLang="ko-KR" sz="1200" b="1" i="1" dirty="0" smtClean="0"/>
                <a:t>functions</a:t>
              </a:r>
              <a:endParaRPr lang="ko-KR" altLang="en-US" sz="1200" b="1" i="1" dirty="0"/>
            </a:p>
          </p:txBody>
        </p:sp>
        <p:cxnSp>
          <p:nvCxnSpPr>
            <p:cNvPr id="12" name="직선 화살표 연결선 11"/>
            <p:cNvCxnSpPr>
              <a:stCxn id="10" idx="0"/>
            </p:cNvCxnSpPr>
            <p:nvPr/>
          </p:nvCxnSpPr>
          <p:spPr>
            <a:xfrm flipV="1">
              <a:off x="4691744" y="2536886"/>
              <a:ext cx="1014349" cy="7342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5172639" y="4583401"/>
              <a:ext cx="2392878" cy="8079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55123" y="4583401"/>
              <a:ext cx="1227911" cy="321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i="1" dirty="0" smtClean="0"/>
                <a:t>system calls</a:t>
              </a:r>
              <a:endParaRPr lang="ko-KR" altLang="en-US" sz="1200" b="1" i="1" dirty="0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5172639" y="4880516"/>
              <a:ext cx="2392878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10" idx="2"/>
            </p:cNvCxnSpPr>
            <p:nvPr/>
          </p:nvCxnSpPr>
          <p:spPr>
            <a:xfrm>
              <a:off x="4691744" y="4079174"/>
              <a:ext cx="934114" cy="50422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endCxn id="14" idx="0"/>
            </p:cNvCxnSpPr>
            <p:nvPr/>
          </p:nvCxnSpPr>
          <p:spPr>
            <a:xfrm flipH="1">
              <a:off x="6369079" y="2536886"/>
              <a:ext cx="453294" cy="204651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3247902" y="1745672"/>
              <a:ext cx="5130140" cy="258561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663808" y="2884590"/>
              <a:ext cx="1274225" cy="321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i="1" dirty="0" smtClean="0"/>
                <a:t>user process</a:t>
              </a:r>
              <a:endParaRPr lang="ko-KR" altLang="en-US" sz="1200" b="1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50547" y="4833510"/>
              <a:ext cx="732783" cy="321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i="1" dirty="0" smtClean="0"/>
                <a:t>kernel</a:t>
              </a:r>
              <a:endParaRPr lang="ko-KR" altLang="en-US" sz="1200" b="1" i="1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865975" y="2191231"/>
            <a:ext cx="45929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/>
              <a:t>1. </a:t>
            </a:r>
            <a:r>
              <a:rPr lang="ko-KR" altLang="en-US" sz="1200" b="1" i="1" dirty="0" smtClean="0"/>
              <a:t>사용자 프로세스가 시스템 콜 요청</a:t>
            </a:r>
            <a:endParaRPr lang="en-US" altLang="ko-KR" sz="1200" b="1" i="1" dirty="0" smtClean="0"/>
          </a:p>
          <a:p>
            <a:endParaRPr lang="en-US" altLang="ko-KR" sz="1200" b="1" i="1" dirty="0" smtClean="0"/>
          </a:p>
          <a:p>
            <a:r>
              <a:rPr lang="en-US" altLang="ko-KR" sz="1200" b="1" i="1" dirty="0" smtClean="0"/>
              <a:t>2. </a:t>
            </a:r>
            <a:r>
              <a:rPr lang="ko-KR" altLang="en-US" sz="1200" b="1" i="1" dirty="0" smtClean="0"/>
              <a:t>유저모드에서 커널 모드로 변환 후 커널 공간으로 진입</a:t>
            </a:r>
            <a:endParaRPr lang="en-US" altLang="ko-KR" sz="1200" b="1" i="1" dirty="0" smtClean="0"/>
          </a:p>
          <a:p>
            <a:r>
              <a:rPr lang="en-US" altLang="ko-KR" sz="1200" b="1" i="1" dirty="0"/>
              <a:t> </a:t>
            </a:r>
            <a:r>
              <a:rPr lang="en-US" altLang="ko-KR" sz="1200" b="1" i="1" dirty="0" smtClean="0"/>
              <a:t> -&gt; </a:t>
            </a:r>
            <a:r>
              <a:rPr lang="ko-KR" altLang="en-US" sz="1200" b="1" i="1" dirty="0" smtClean="0"/>
              <a:t>프로그램 실행 일시 중단</a:t>
            </a:r>
            <a:r>
              <a:rPr lang="en-US" altLang="ko-KR" sz="1200" b="1" i="1" dirty="0" smtClean="0"/>
              <a:t>, </a:t>
            </a:r>
            <a:r>
              <a:rPr lang="ko-KR" altLang="en-US" sz="1200" b="1" i="1" dirty="0" smtClean="0"/>
              <a:t>운영체제에 의해 제어</a:t>
            </a:r>
            <a:endParaRPr lang="en-US" altLang="ko-KR" sz="1200" b="1" i="1" dirty="0" smtClean="0"/>
          </a:p>
          <a:p>
            <a:endParaRPr lang="en-US" altLang="ko-KR" sz="1200" b="1" i="1" dirty="0" smtClean="0"/>
          </a:p>
          <a:p>
            <a:r>
              <a:rPr lang="en-US" altLang="ko-KR" sz="1200" b="1" i="1" dirty="0" smtClean="0"/>
              <a:t>3. </a:t>
            </a:r>
            <a:r>
              <a:rPr lang="ko-KR" altLang="en-US" sz="1200" b="1" i="1" dirty="0" smtClean="0"/>
              <a:t>커널 공간에서 호출된 시스템 콜 처리</a:t>
            </a:r>
            <a:endParaRPr lang="en-US" altLang="ko-KR" sz="1200" b="1" i="1" dirty="0" smtClean="0"/>
          </a:p>
          <a:p>
            <a:endParaRPr lang="en-US" altLang="ko-KR" sz="1200" b="1" i="1" dirty="0" smtClean="0"/>
          </a:p>
          <a:p>
            <a:r>
              <a:rPr lang="en-US" altLang="ko-KR" sz="1200" b="1" i="1" dirty="0" smtClean="0"/>
              <a:t>4. </a:t>
            </a:r>
            <a:r>
              <a:rPr lang="ko-KR" altLang="en-US" sz="1200" b="1" i="1" dirty="0" smtClean="0"/>
              <a:t>처리 후</a:t>
            </a:r>
            <a:r>
              <a:rPr lang="en-US" altLang="ko-KR" sz="1200" b="1" i="1" dirty="0" smtClean="0"/>
              <a:t>, </a:t>
            </a:r>
            <a:r>
              <a:rPr lang="ko-KR" altLang="en-US" sz="1200" b="1" i="1" dirty="0" smtClean="0"/>
              <a:t>해당 결과를 커널 공간에서 사용자 공간으로 반환 후</a:t>
            </a:r>
            <a:endParaRPr lang="en-US" altLang="ko-KR" sz="1200" b="1" i="1" dirty="0" smtClean="0"/>
          </a:p>
          <a:p>
            <a:r>
              <a:rPr lang="ko-KR" altLang="en-US" sz="1200" b="1" i="1" dirty="0" smtClean="0"/>
              <a:t>응용 프로그램을 이어서 실행</a:t>
            </a:r>
            <a:endParaRPr lang="ko-KR" alt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364822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경성대학교 입시정보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0" y="6343426"/>
            <a:ext cx="424562" cy="42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205" y="754083"/>
            <a:ext cx="1225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 smtClean="0"/>
              <a:t>• </a:t>
            </a:r>
            <a:r>
              <a:rPr lang="ko-KR" altLang="en-US" sz="1000" b="1" i="1" dirty="0" smtClean="0"/>
              <a:t>운영체제의 구조</a:t>
            </a:r>
            <a:endParaRPr lang="en-US" altLang="ko-KR" sz="1000" b="1" i="1" dirty="0" smtClean="0"/>
          </a:p>
          <a:p>
            <a:r>
              <a:rPr lang="en-US" altLang="ko-KR" sz="1000" b="1" i="1" dirty="0" smtClean="0">
                <a:solidFill>
                  <a:schemeClr val="accent4"/>
                </a:solidFill>
              </a:rPr>
              <a:t>• system call</a:t>
            </a:r>
          </a:p>
          <a:p>
            <a:r>
              <a:rPr lang="en-US" altLang="ko-KR" sz="1000" b="1" i="1" dirty="0" smtClean="0"/>
              <a:t>• </a:t>
            </a:r>
            <a:r>
              <a:rPr lang="en-US" altLang="ko-KR" sz="1000" b="1" i="1" dirty="0" err="1" smtClean="0"/>
              <a:t>strace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명령어</a:t>
            </a:r>
            <a:endParaRPr lang="en-US" altLang="ko-KR" sz="1000" b="1" i="1" dirty="0" smtClean="0"/>
          </a:p>
          <a:p>
            <a:r>
              <a:rPr lang="en-US" altLang="ko-KR" sz="1000" b="1" i="1" dirty="0" smtClean="0"/>
              <a:t>• library</a:t>
            </a:r>
            <a:endParaRPr lang="ko-KR" altLang="en-US" sz="1000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609963" y="204002"/>
            <a:ext cx="333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err="1" smtClean="0"/>
              <a:t>SysP</a:t>
            </a:r>
            <a:r>
              <a:rPr lang="en-US" altLang="ko-KR" b="1" i="1" dirty="0" smtClean="0"/>
              <a:t> / System Call &amp; Library</a:t>
            </a:r>
            <a:endParaRPr lang="ko-KR" alt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6515653" y="2185293"/>
            <a:ext cx="45929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/>
              <a:t>1. </a:t>
            </a:r>
            <a:r>
              <a:rPr lang="ko-KR" altLang="en-US" sz="1200" b="1" i="1" dirty="0" smtClean="0"/>
              <a:t>사용자 프로세스가 시스템 콜 요청</a:t>
            </a:r>
            <a:endParaRPr lang="en-US" altLang="ko-KR" sz="1200" b="1" i="1" dirty="0" smtClean="0"/>
          </a:p>
          <a:p>
            <a:endParaRPr lang="en-US" altLang="ko-KR" sz="1200" b="1" i="1" dirty="0" smtClean="0"/>
          </a:p>
          <a:p>
            <a:r>
              <a:rPr lang="en-US" altLang="ko-KR" sz="1200" b="1" i="1" dirty="0" smtClean="0"/>
              <a:t>2. </a:t>
            </a:r>
            <a:r>
              <a:rPr lang="ko-KR" altLang="en-US" sz="1200" b="1" i="1" dirty="0" smtClean="0"/>
              <a:t>유저모드에서 커널 모드로 변환 후 커널 공간으로 진입</a:t>
            </a:r>
            <a:endParaRPr lang="en-US" altLang="ko-KR" sz="1200" b="1" i="1" dirty="0" smtClean="0"/>
          </a:p>
          <a:p>
            <a:r>
              <a:rPr lang="en-US" altLang="ko-KR" sz="1200" b="1" i="1" dirty="0"/>
              <a:t> </a:t>
            </a:r>
            <a:r>
              <a:rPr lang="en-US" altLang="ko-KR" sz="1200" b="1" i="1" dirty="0" smtClean="0"/>
              <a:t> -&gt; </a:t>
            </a:r>
            <a:r>
              <a:rPr lang="ko-KR" altLang="en-US" sz="1200" b="1" i="1" dirty="0" smtClean="0"/>
              <a:t>프로그램 실행 일시 중단</a:t>
            </a:r>
            <a:r>
              <a:rPr lang="en-US" altLang="ko-KR" sz="1200" b="1" i="1" dirty="0" smtClean="0"/>
              <a:t>, </a:t>
            </a:r>
            <a:r>
              <a:rPr lang="ko-KR" altLang="en-US" sz="1200" b="1" i="1" dirty="0" smtClean="0"/>
              <a:t>운영체제에 의해 제어</a:t>
            </a:r>
            <a:endParaRPr lang="en-US" altLang="ko-KR" sz="1200" b="1" i="1" dirty="0" smtClean="0"/>
          </a:p>
          <a:p>
            <a:endParaRPr lang="en-US" altLang="ko-KR" sz="1200" b="1" i="1" dirty="0" smtClean="0"/>
          </a:p>
          <a:p>
            <a:r>
              <a:rPr lang="en-US" altLang="ko-KR" sz="1200" b="1" i="1" dirty="0" smtClean="0"/>
              <a:t>3. </a:t>
            </a:r>
            <a:r>
              <a:rPr lang="ko-KR" altLang="en-US" sz="1200" b="1" i="1" dirty="0" smtClean="0"/>
              <a:t>커널 공간에서 호출된 시스템 콜 처리</a:t>
            </a:r>
            <a:endParaRPr lang="en-US" altLang="ko-KR" sz="1200" b="1" i="1" dirty="0" smtClean="0"/>
          </a:p>
          <a:p>
            <a:endParaRPr lang="en-US" altLang="ko-KR" sz="1200" b="1" i="1" dirty="0" smtClean="0"/>
          </a:p>
          <a:p>
            <a:r>
              <a:rPr lang="en-US" altLang="ko-KR" sz="1200" b="1" i="1" dirty="0" smtClean="0"/>
              <a:t>4. </a:t>
            </a:r>
            <a:r>
              <a:rPr lang="ko-KR" altLang="en-US" sz="1200" b="1" i="1" dirty="0" smtClean="0"/>
              <a:t>처리 후</a:t>
            </a:r>
            <a:r>
              <a:rPr lang="en-US" altLang="ko-KR" sz="1200" b="1" i="1" dirty="0" smtClean="0"/>
              <a:t>, </a:t>
            </a:r>
            <a:r>
              <a:rPr lang="ko-KR" altLang="en-US" sz="1200" b="1" i="1" dirty="0" smtClean="0"/>
              <a:t>해당 결과를 커널 공간에서 사용자 공간으로 반환 후</a:t>
            </a:r>
            <a:endParaRPr lang="en-US" altLang="ko-KR" sz="1200" b="1" i="1" dirty="0" smtClean="0"/>
          </a:p>
          <a:p>
            <a:r>
              <a:rPr lang="ko-KR" altLang="en-US" sz="1200" b="1" i="1" dirty="0" smtClean="0"/>
              <a:t>응용 프로그램을 이어서 실행</a:t>
            </a:r>
            <a:endParaRPr lang="ko-KR" altLang="en-US" sz="1200" b="1" i="1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980" y="2016790"/>
            <a:ext cx="4965129" cy="21751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0962" y="4191989"/>
            <a:ext cx="6383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/>
              <a:t>fopen.c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03359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경성대학교 입시정보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0" y="6343426"/>
            <a:ext cx="424562" cy="42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205" y="754083"/>
            <a:ext cx="1225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 smtClean="0"/>
              <a:t>• </a:t>
            </a:r>
            <a:r>
              <a:rPr lang="ko-KR" altLang="en-US" sz="1000" b="1" i="1" dirty="0" smtClean="0"/>
              <a:t>운영체제의 구조</a:t>
            </a:r>
            <a:endParaRPr lang="en-US" altLang="ko-KR" sz="1000" b="1" i="1" dirty="0" smtClean="0"/>
          </a:p>
          <a:p>
            <a:r>
              <a:rPr lang="en-US" altLang="ko-KR" sz="1000" b="1" i="1" dirty="0" smtClean="0"/>
              <a:t>• system call</a:t>
            </a:r>
          </a:p>
          <a:p>
            <a:r>
              <a:rPr lang="en-US" altLang="ko-KR" sz="1000" b="1" i="1" dirty="0" smtClean="0">
                <a:solidFill>
                  <a:schemeClr val="accent4"/>
                </a:solidFill>
              </a:rPr>
              <a:t>• </a:t>
            </a:r>
            <a:r>
              <a:rPr lang="en-US" altLang="ko-KR" sz="1000" b="1" i="1" dirty="0" err="1" smtClean="0">
                <a:solidFill>
                  <a:schemeClr val="accent4"/>
                </a:solidFill>
              </a:rPr>
              <a:t>strace</a:t>
            </a:r>
            <a:r>
              <a:rPr lang="en-US" altLang="ko-KR" sz="1000" b="1" i="1" dirty="0" smtClean="0">
                <a:solidFill>
                  <a:schemeClr val="accent4"/>
                </a:solidFill>
              </a:rPr>
              <a:t> </a:t>
            </a:r>
            <a:r>
              <a:rPr lang="ko-KR" altLang="en-US" sz="1000" b="1" i="1" dirty="0" smtClean="0">
                <a:solidFill>
                  <a:schemeClr val="accent4"/>
                </a:solidFill>
              </a:rPr>
              <a:t>명령어</a:t>
            </a:r>
            <a:endParaRPr lang="en-US" altLang="ko-KR" sz="1000" b="1" i="1" dirty="0" smtClean="0">
              <a:solidFill>
                <a:schemeClr val="accent4"/>
              </a:solidFill>
            </a:endParaRPr>
          </a:p>
          <a:p>
            <a:r>
              <a:rPr lang="en-US" altLang="ko-KR" sz="1000" b="1" i="1" dirty="0" smtClean="0"/>
              <a:t>• library</a:t>
            </a:r>
            <a:endParaRPr lang="ko-KR" altLang="en-US" sz="1000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609963" y="204002"/>
            <a:ext cx="333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err="1" smtClean="0"/>
              <a:t>SysP</a:t>
            </a:r>
            <a:r>
              <a:rPr lang="en-US" altLang="ko-KR" b="1" i="1" dirty="0" smtClean="0"/>
              <a:t> / System Call &amp; Library</a:t>
            </a:r>
            <a:endParaRPr lang="ko-KR" altLang="en-US" b="1" i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238" y="3123966"/>
            <a:ext cx="2988781" cy="15727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1218" y="1092529"/>
            <a:ext cx="6147351" cy="46246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8858" y="4696692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/>
              <a:t>hello.c</a:t>
            </a:r>
            <a:endParaRPr lang="ko-KR" altLang="en-US" sz="1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252853" y="5717142"/>
            <a:ext cx="15776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/>
              <a:t>strace</a:t>
            </a:r>
            <a:r>
              <a:rPr lang="en-US" altLang="ko-KR" sz="1000" b="1" dirty="0" smtClean="0"/>
              <a:t> </a:t>
            </a:r>
            <a:r>
              <a:rPr lang="ko-KR" altLang="en-US" sz="1000" b="1" dirty="0" smtClean="0"/>
              <a:t>명령어 사용 예시</a:t>
            </a:r>
            <a:endParaRPr lang="ko-KR" altLang="en-US" sz="1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238" y="1941834"/>
            <a:ext cx="2730206" cy="2934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08858" y="2235331"/>
            <a:ext cx="12763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/>
              <a:t>strace</a:t>
            </a:r>
            <a:r>
              <a:rPr lang="en-US" altLang="ko-KR" sz="1000" b="1" dirty="0" smtClean="0"/>
              <a:t> </a:t>
            </a:r>
            <a:r>
              <a:rPr lang="ko-KR" altLang="en-US" sz="1000" b="1" dirty="0" smtClean="0"/>
              <a:t>패키지 설치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835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경성대학교 입시정보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0" y="6343426"/>
            <a:ext cx="424562" cy="42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205" y="754083"/>
            <a:ext cx="1225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 smtClean="0"/>
              <a:t>• </a:t>
            </a:r>
            <a:r>
              <a:rPr lang="ko-KR" altLang="en-US" sz="1000" b="1" i="1" dirty="0" smtClean="0"/>
              <a:t>운영체제의 구조</a:t>
            </a:r>
            <a:endParaRPr lang="en-US" altLang="ko-KR" sz="1000" b="1" i="1" dirty="0" smtClean="0"/>
          </a:p>
          <a:p>
            <a:r>
              <a:rPr lang="en-US" altLang="ko-KR" sz="1000" b="1" i="1" dirty="0" smtClean="0"/>
              <a:t>• system call</a:t>
            </a:r>
          </a:p>
          <a:p>
            <a:r>
              <a:rPr lang="en-US" altLang="ko-KR" sz="1000" b="1" i="1" dirty="0" smtClean="0"/>
              <a:t>• </a:t>
            </a:r>
            <a:r>
              <a:rPr lang="en-US" altLang="ko-KR" sz="1000" b="1" i="1" dirty="0" err="1" smtClean="0"/>
              <a:t>strace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명령어</a:t>
            </a:r>
            <a:endParaRPr lang="en-US" altLang="ko-KR" sz="1000" b="1" i="1" dirty="0" smtClean="0"/>
          </a:p>
          <a:p>
            <a:r>
              <a:rPr lang="en-US" altLang="ko-KR" sz="1000" b="1" i="1" dirty="0" smtClean="0">
                <a:solidFill>
                  <a:schemeClr val="accent4"/>
                </a:solidFill>
              </a:rPr>
              <a:t>• library</a:t>
            </a:r>
            <a:endParaRPr lang="ko-KR" altLang="en-US" sz="1000" b="1" i="1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963" y="204002"/>
            <a:ext cx="333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err="1" smtClean="0"/>
              <a:t>SysP</a:t>
            </a:r>
            <a:r>
              <a:rPr lang="en-US" altLang="ko-KR" b="1" i="1" dirty="0" smtClean="0"/>
              <a:t> / System Call &amp; Library</a:t>
            </a:r>
            <a:endParaRPr lang="ko-KR" altLang="en-US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235833" y="1461969"/>
            <a:ext cx="4330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smtClean="0">
                <a:solidFill>
                  <a:schemeClr val="accent4"/>
                </a:solidFill>
              </a:rPr>
              <a:t>Library</a:t>
            </a:r>
          </a:p>
          <a:p>
            <a:r>
              <a:rPr lang="ko-KR" altLang="en-US" sz="1400" b="1" i="1" dirty="0" smtClean="0"/>
              <a:t>프로그래밍 시 재사용 가능한 코드들을 정리한 파일</a:t>
            </a:r>
            <a:endParaRPr lang="ko-KR" altLang="en-US" sz="1400" b="1" i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362" y="2226830"/>
            <a:ext cx="3958344" cy="3425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35833" y="5652430"/>
            <a:ext cx="1159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/>
              <a:t>stdio.h</a:t>
            </a:r>
            <a:r>
              <a:rPr lang="ko-KR" altLang="en-US" sz="1000" b="1" dirty="0" smtClean="0"/>
              <a:t>의 일부분</a:t>
            </a:r>
            <a:endParaRPr lang="ko-KR" altLang="en-US" sz="100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356764" y="1825479"/>
            <a:ext cx="2576945" cy="644590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789631" y="1893409"/>
            <a:ext cx="1734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i="1" dirty="0" smtClean="0"/>
              <a:t>표준 라이브러리</a:t>
            </a:r>
            <a:endParaRPr lang="en-US" altLang="ko-KR" sz="1400" b="1" i="1" dirty="0" smtClean="0"/>
          </a:p>
          <a:p>
            <a:pPr algn="ctr"/>
            <a:r>
              <a:rPr lang="en-US" altLang="ko-KR" sz="1400" b="1" i="1" dirty="0" smtClean="0"/>
              <a:t>(Standard Library)</a:t>
            </a:r>
            <a:endParaRPr lang="ko-KR" altLang="en-US" sz="1400" b="1" i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356764" y="3883869"/>
            <a:ext cx="2576945" cy="644590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827718" y="3951799"/>
            <a:ext cx="1658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i="1" dirty="0" smtClean="0"/>
              <a:t>외부 라이브러리</a:t>
            </a:r>
            <a:endParaRPr lang="en-US" altLang="ko-KR" sz="1400" b="1" i="1" dirty="0" smtClean="0"/>
          </a:p>
          <a:p>
            <a:pPr algn="ctr"/>
            <a:r>
              <a:rPr lang="en-US" altLang="ko-KR" sz="1400" b="1" i="1" dirty="0" smtClean="0"/>
              <a:t>(External Library)</a:t>
            </a:r>
            <a:endParaRPr lang="ko-KR" altLang="en-US" sz="1400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7356764" y="2537999"/>
            <a:ext cx="27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 smtClean="0"/>
              <a:t>&lt;</a:t>
            </a:r>
            <a:r>
              <a:rPr lang="en-US" altLang="ko-KR" sz="1200" b="1" i="1" dirty="0" err="1" smtClean="0"/>
              <a:t>stdio.h</a:t>
            </a:r>
            <a:r>
              <a:rPr lang="en-US" altLang="ko-KR" sz="1200" b="1" i="1" dirty="0" smtClean="0"/>
              <a:t>&gt;, &lt;</a:t>
            </a:r>
            <a:r>
              <a:rPr lang="en-US" altLang="ko-KR" sz="1200" b="1" i="1" dirty="0" err="1" smtClean="0"/>
              <a:t>stdlib.h</a:t>
            </a:r>
            <a:r>
              <a:rPr lang="en-US" altLang="ko-KR" sz="1200" b="1" i="1" dirty="0" smtClean="0"/>
              <a:t>&gt;, &lt;</a:t>
            </a:r>
            <a:r>
              <a:rPr lang="en-US" altLang="ko-KR" sz="1200" b="1" i="1" dirty="0" err="1" smtClean="0"/>
              <a:t>string.h</a:t>
            </a:r>
            <a:r>
              <a:rPr lang="en-US" altLang="ko-KR" sz="1200" b="1" i="1" dirty="0" smtClean="0"/>
              <a:t>&gt; </a:t>
            </a:r>
            <a:endParaRPr lang="ko-KR" altLang="en-US" sz="1200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7356764" y="4596389"/>
            <a:ext cx="2735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i="1" dirty="0" smtClean="0"/>
              <a:t>GTK, SQLite</a:t>
            </a:r>
            <a:endParaRPr lang="ko-KR" alt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208077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경성대학교 입시정보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0" y="6343426"/>
            <a:ext cx="424562" cy="42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205" y="754083"/>
            <a:ext cx="1225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 smtClean="0"/>
              <a:t>• </a:t>
            </a:r>
            <a:r>
              <a:rPr lang="ko-KR" altLang="en-US" sz="1000" b="1" i="1" dirty="0" smtClean="0"/>
              <a:t>운영체제의 구조</a:t>
            </a:r>
            <a:endParaRPr lang="en-US" altLang="ko-KR" sz="1000" b="1" i="1" dirty="0" smtClean="0"/>
          </a:p>
          <a:p>
            <a:r>
              <a:rPr lang="en-US" altLang="ko-KR" sz="1000" b="1" i="1" dirty="0" smtClean="0"/>
              <a:t>• system call</a:t>
            </a:r>
          </a:p>
          <a:p>
            <a:r>
              <a:rPr lang="en-US" altLang="ko-KR" sz="1000" b="1" i="1" dirty="0" smtClean="0"/>
              <a:t>• </a:t>
            </a:r>
            <a:r>
              <a:rPr lang="en-US" altLang="ko-KR" sz="1000" b="1" i="1" dirty="0" err="1" smtClean="0"/>
              <a:t>strace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명령어</a:t>
            </a:r>
            <a:endParaRPr lang="en-US" altLang="ko-KR" sz="1000" b="1" i="1" dirty="0" smtClean="0"/>
          </a:p>
          <a:p>
            <a:r>
              <a:rPr lang="en-US" altLang="ko-KR" sz="1000" b="1" i="1" dirty="0" smtClean="0">
                <a:solidFill>
                  <a:schemeClr val="accent4"/>
                </a:solidFill>
              </a:rPr>
              <a:t>• library</a:t>
            </a:r>
            <a:endParaRPr lang="ko-KR" altLang="en-US" sz="1000" b="1" i="1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963" y="204002"/>
            <a:ext cx="333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err="1" smtClean="0"/>
              <a:t>SysP</a:t>
            </a:r>
            <a:r>
              <a:rPr lang="en-US" altLang="ko-KR" b="1" i="1" dirty="0" smtClean="0"/>
              <a:t> / System Call &amp; Library</a:t>
            </a:r>
            <a:endParaRPr lang="ko-KR" altLang="en-US" b="1" i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367" y="1977243"/>
            <a:ext cx="5164818" cy="281445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45491" y="1953491"/>
            <a:ext cx="1547386" cy="42157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15653" y="2185293"/>
            <a:ext cx="45432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/>
              <a:t>1</a:t>
            </a:r>
            <a:r>
              <a:rPr lang="en-US" altLang="ko-KR" sz="1200" b="1" i="1" dirty="0" smtClean="0"/>
              <a:t>. #include </a:t>
            </a:r>
            <a:r>
              <a:rPr lang="ko-KR" altLang="en-US" sz="1200" b="1" i="1" dirty="0" err="1" smtClean="0"/>
              <a:t>지시문으로</a:t>
            </a:r>
            <a:r>
              <a:rPr lang="ko-KR" altLang="en-US" sz="1200" b="1" i="1" dirty="0" smtClean="0"/>
              <a:t> 헤더 파일을 소스 코드에 포함</a:t>
            </a:r>
            <a:endParaRPr lang="en-US" altLang="ko-KR" sz="1200" b="1" i="1" dirty="0" smtClean="0"/>
          </a:p>
          <a:p>
            <a:endParaRPr lang="en-US" altLang="ko-KR" sz="1200" b="1" i="1" dirty="0" smtClean="0"/>
          </a:p>
          <a:p>
            <a:r>
              <a:rPr lang="en-US" altLang="ko-KR" sz="1200" b="1" i="1" dirty="0" smtClean="0"/>
              <a:t>2. </a:t>
            </a:r>
            <a:r>
              <a:rPr lang="ko-KR" altLang="en-US" sz="1200" b="1" i="1" dirty="0" smtClean="0"/>
              <a:t>컴파일러에게 해당 헤더 파일이 저장된 위치를 전달</a:t>
            </a:r>
            <a:endParaRPr lang="en-US" altLang="ko-KR" sz="1200" b="1" i="1" dirty="0" smtClean="0"/>
          </a:p>
          <a:p>
            <a:endParaRPr lang="en-US" altLang="ko-KR" sz="1200" b="1" i="1" dirty="0" smtClean="0"/>
          </a:p>
          <a:p>
            <a:r>
              <a:rPr lang="en-US" altLang="ko-KR" sz="1200" b="1" i="1" dirty="0" smtClean="0"/>
              <a:t>3. </a:t>
            </a:r>
            <a:r>
              <a:rPr lang="ko-KR" altLang="en-US" sz="1200" b="1" i="1" dirty="0" smtClean="0"/>
              <a:t>헤더 파일에서 사용되는 라이브러리 함수를 호출하여 컴파일</a:t>
            </a:r>
            <a:endParaRPr lang="en-US" altLang="ko-KR" sz="1200" b="1" i="1" dirty="0" smtClean="0"/>
          </a:p>
          <a:p>
            <a:endParaRPr lang="en-US" altLang="ko-KR" sz="1200" b="1" i="1" dirty="0" smtClean="0"/>
          </a:p>
          <a:p>
            <a:r>
              <a:rPr lang="en-US" altLang="ko-KR" sz="1200" b="1" i="1" dirty="0" smtClean="0"/>
              <a:t>4. </a:t>
            </a:r>
            <a:r>
              <a:rPr lang="ko-KR" altLang="en-US" sz="1200" b="1" i="1" dirty="0" smtClean="0"/>
              <a:t>처리 </a:t>
            </a:r>
            <a:r>
              <a:rPr lang="ko-KR" altLang="en-US" sz="1200" b="1" i="1" dirty="0" smtClean="0"/>
              <a:t>후</a:t>
            </a:r>
            <a:r>
              <a:rPr lang="en-US" altLang="ko-KR" sz="1200" b="1" i="1" dirty="0" smtClean="0"/>
              <a:t> </a:t>
            </a:r>
            <a:r>
              <a:rPr lang="ko-KR" altLang="en-US" sz="1200" b="1" i="1" dirty="0" err="1" smtClean="0"/>
              <a:t>링킹</a:t>
            </a:r>
            <a:endParaRPr lang="ko-KR" alt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380214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경성대학교 입시정보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0" y="6343426"/>
            <a:ext cx="424562" cy="42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9205" y="754083"/>
            <a:ext cx="1225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 smtClean="0"/>
              <a:t>• </a:t>
            </a:r>
            <a:r>
              <a:rPr lang="ko-KR" altLang="en-US" sz="1000" b="1" i="1" dirty="0" smtClean="0"/>
              <a:t>운영체제의 구조</a:t>
            </a:r>
            <a:endParaRPr lang="en-US" altLang="ko-KR" sz="1000" b="1" i="1" dirty="0" smtClean="0"/>
          </a:p>
          <a:p>
            <a:r>
              <a:rPr lang="en-US" altLang="ko-KR" sz="1000" b="1" i="1" dirty="0" smtClean="0"/>
              <a:t>• system call</a:t>
            </a:r>
          </a:p>
          <a:p>
            <a:r>
              <a:rPr lang="en-US" altLang="ko-KR" sz="1000" b="1" i="1" dirty="0" smtClean="0"/>
              <a:t>• </a:t>
            </a:r>
            <a:r>
              <a:rPr lang="en-US" altLang="ko-KR" sz="1000" b="1" i="1" dirty="0" err="1" smtClean="0"/>
              <a:t>strace</a:t>
            </a:r>
            <a:r>
              <a:rPr lang="en-US" altLang="ko-KR" sz="1000" b="1" i="1" dirty="0" smtClean="0"/>
              <a:t> </a:t>
            </a:r>
            <a:r>
              <a:rPr lang="ko-KR" altLang="en-US" sz="1000" b="1" i="1" dirty="0" smtClean="0"/>
              <a:t>명령어</a:t>
            </a:r>
            <a:endParaRPr lang="en-US" altLang="ko-KR" sz="1000" b="1" i="1" dirty="0" smtClean="0"/>
          </a:p>
          <a:p>
            <a:r>
              <a:rPr lang="en-US" altLang="ko-KR" sz="1000" b="1" i="1" dirty="0" smtClean="0">
                <a:solidFill>
                  <a:schemeClr val="accent4"/>
                </a:solidFill>
              </a:rPr>
              <a:t>• library</a:t>
            </a:r>
            <a:endParaRPr lang="ko-KR" altLang="en-US" sz="1000" b="1" i="1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963" y="204002"/>
            <a:ext cx="333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err="1" smtClean="0"/>
              <a:t>SysP</a:t>
            </a:r>
            <a:r>
              <a:rPr lang="en-US" altLang="ko-KR" b="1" i="1" dirty="0" smtClean="0"/>
              <a:t> / System Call &amp; Library</a:t>
            </a:r>
            <a:endParaRPr lang="ko-KR" alt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2196364" y="2814452"/>
            <a:ext cx="7511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i="1" dirty="0" smtClean="0">
                <a:solidFill>
                  <a:schemeClr val="accent4"/>
                </a:solidFill>
              </a:rPr>
              <a:t>System Call   </a:t>
            </a:r>
            <a:r>
              <a:rPr lang="en-US" altLang="ko-KR" sz="4800" b="1" i="1" dirty="0" smtClean="0"/>
              <a:t>vs   </a:t>
            </a:r>
            <a:r>
              <a:rPr lang="en-US" altLang="ko-KR" sz="4800" b="1" i="1" dirty="0" smtClean="0">
                <a:solidFill>
                  <a:schemeClr val="accent4"/>
                </a:solidFill>
              </a:rPr>
              <a:t>Library</a:t>
            </a:r>
            <a:endParaRPr lang="ko-KR" altLang="en-US" sz="4800" b="1" i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38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462</Words>
  <Application>Microsoft Office PowerPoint</Application>
  <PresentationFormat>와이드스크린</PresentationFormat>
  <Paragraphs>119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김다빈</dc:creator>
  <cp:lastModifiedBy>김다빈</cp:lastModifiedBy>
  <cp:revision>263</cp:revision>
  <dcterms:created xsi:type="dcterms:W3CDTF">2024-04-11T09:59:39Z</dcterms:created>
  <dcterms:modified xsi:type="dcterms:W3CDTF">2024-04-16T07:47:38Z</dcterms:modified>
</cp:coreProperties>
</file>