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316" r:id="rId3"/>
    <p:sldId id="317" r:id="rId4"/>
    <p:sldId id="320" r:id="rId5"/>
    <p:sldId id="321" r:id="rId6"/>
    <p:sldId id="322" r:id="rId7"/>
    <p:sldId id="318" r:id="rId8"/>
    <p:sldId id="323" r:id="rId9"/>
    <p:sldId id="324" r:id="rId10"/>
    <p:sldId id="325" r:id="rId11"/>
    <p:sldId id="328" r:id="rId12"/>
    <p:sldId id="326" r:id="rId13"/>
    <p:sldId id="331" r:id="rId14"/>
    <p:sldId id="329" r:id="rId15"/>
    <p:sldId id="332" r:id="rId16"/>
    <p:sldId id="333" r:id="rId17"/>
    <p:sldId id="294" r:id="rId18"/>
    <p:sldId id="279" r:id="rId19"/>
    <p:sldId id="285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김다빈" initials="김" lastIdx="2" clrIdx="0">
    <p:extLst>
      <p:ext uri="{19B8F6BF-5375-455C-9EA6-DF929625EA0E}">
        <p15:presenceInfo xmlns:p15="http://schemas.microsoft.com/office/powerpoint/2012/main" userId="c50c475cef60532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7FE5"/>
    <a:srgbClr val="D3B6F0"/>
    <a:srgbClr val="9ECB7F"/>
    <a:srgbClr val="85B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80" y="1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192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08D7731-8365-45F7-BA17-8181AF5D90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565CBAC-51D0-458F-B06C-B6A1580F9D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5D2206-F45D-478D-BFB1-ABAEAD250DB4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5C818B-A4E6-460E-910E-9B5D99FC673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21C46C-7BA5-4735-A518-110AD4CAF3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C63389-471D-44CB-81A5-2A9EBF19928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0671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06DB36-32E5-4EBE-B730-D6CE078D50E0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DF24CF-57ED-420D-9CD6-4B1E9BB8DB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55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DBC58C5-4D61-4269-A928-E48F4D9D1AF4}"/>
              </a:ext>
            </a:extLst>
          </p:cNvPr>
          <p:cNvSpPr/>
          <p:nvPr userDrawn="1"/>
        </p:nvSpPr>
        <p:spPr>
          <a:xfrm>
            <a:off x="-134815" y="352337"/>
            <a:ext cx="12414738" cy="427839"/>
          </a:xfrm>
          <a:prstGeom prst="rect">
            <a:avLst/>
          </a:prstGeom>
          <a:solidFill>
            <a:schemeClr val="tx1"/>
          </a:solidFill>
          <a:ln w="28575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1D4CCA-608D-4F1D-865D-AC1E6B9B604B}"/>
              </a:ext>
            </a:extLst>
          </p:cNvPr>
          <p:cNvSpPr txBox="1"/>
          <p:nvPr userDrawn="1"/>
        </p:nvSpPr>
        <p:spPr>
          <a:xfrm>
            <a:off x="56389" y="396978"/>
            <a:ext cx="613758" cy="33855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경성대학교 입시정보"/>
          <p:cNvPicPr>
            <a:picLocks noChangeAspect="1" noChangeArrowheads="1"/>
          </p:cNvPicPr>
          <p:nvPr userDrawn="1"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63" y="6211068"/>
            <a:ext cx="522129" cy="522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/>
          <p:cNvCxnSpPr/>
          <p:nvPr userDrawn="1"/>
        </p:nvCxnSpPr>
        <p:spPr>
          <a:xfrm flipH="1">
            <a:off x="726829" y="352337"/>
            <a:ext cx="140675" cy="427839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4127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91A2D8-4452-4BB7-8C17-67DEB12BA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26016A-8CFD-4F53-BA8D-775012238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A658C1-610E-4463-8649-CE845B3C826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C594BB-20E7-40FC-8184-680C1647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B6C305-6972-4D98-82D4-5AFBFA997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237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77B89E3-4EB7-4251-A5D3-8ADAF6E74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74BC2A-CB54-4C8A-A9F6-7DE531989D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5E57C9-C27F-4BCD-A005-152D75F681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ADCEC-3B9D-4EDC-A77A-75AEEF0D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D30662-ADDD-4EF8-9722-E8EB92C53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222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2A77F5-8934-434D-B524-D68941386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F3B811-91A5-40E2-A05A-DA42F7D06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00C458-5C30-4C0A-A668-0FB48A4E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C01599-9117-4F46-9EBB-3C951776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DBA77-0C36-435D-876E-64679087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33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4C07A2-66DB-43DC-9BF9-5D00FBC8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D781A0-56DD-4237-A7CD-621A55959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007307-F8F0-4B56-AB8B-82D45E0246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F66861-2C8D-4988-B991-EE3BB7708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A72BE5-97AB-45AC-B3E7-4EC446AE2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5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CC956-7712-4B2C-B620-5D6A0A853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CC494F-2A8E-4398-B621-8B8926A1D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B68687-0485-4A96-9449-B2135E48E5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C6769-B166-46B2-9E51-09CA88885A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5430CD-F944-4093-BD45-CF979B8E6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58B212-ABBB-42E2-BAB8-5F5B4F4FF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480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A627AC-1F96-4679-949B-DF2F4CBEF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022793-0336-4DD5-9224-B6D66688F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0DA6BD-B917-4F75-AC8B-E935B0EEB5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2E4CE5C-A69F-4B25-97D4-222CA29956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69ED45-79AD-43FD-B696-0F6CBF56C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B6905AD-7D0A-422F-96DE-1D32E9F4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4E3E3E4-71EC-4DF5-A8C8-93F5EF37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4B94A0-4AA0-46E6-B438-99C2125F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67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0A5463-FB67-400A-9266-309E473C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0DBF3C-7108-4B51-B6FD-6E5BB33A15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D74434-A0AE-4195-BE71-F4CD7FCBC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656102-FBF5-46AF-9E73-DE7ADDCF6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747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614BFC-2652-4DB6-888A-E1E507C0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0F192AD-95E7-4C21-B03E-404FD522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D89E0D-7BA4-424F-8297-532E935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2831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9546E3-0F2A-4629-916A-84691CFDF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0424C5-241D-424A-93A5-8F04A5080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2AD6D34-2CC0-4C62-AC50-F8D82690D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0BB7B2-C959-4FCB-85EF-DF1252FA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D0D0B3-E70C-4F86-B0B5-D1FAC469A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89A03-138B-4C10-94A8-15AA1E1F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825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5D3D7C-7F59-4C86-AE36-58255FBA4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1AC7EC4-771C-4C1F-8102-319B01304C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A5C64D-BF5B-421E-8179-14012DAEF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D18459-4865-44A9-A37C-0D5E9278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4D09C92-E160-4102-9F46-5182FE69DE6A}" type="datetimeFigureOut">
              <a:rPr lang="ko-KR" altLang="en-US" smtClean="0"/>
              <a:t>2024-04-02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337383-F33F-4EF7-A1CD-E79599116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7EBDB0-0A2C-4FD6-9019-B16E6EB63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52E3BDB-9CDA-4AF0-BEA6-6F6CCF9701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831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340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code-lab1.tistory.com/37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hyperlink" Target="https://www.youtube.com/watch?v=QhKkZ_7Wgfg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80000coding.oopy.io/b553047b-42f6-4066-9f30-f4aef0b0503d" TargetMode="External"/><Relationship Id="rId3" Type="http://schemas.openxmlformats.org/officeDocument/2006/relationships/hyperlink" Target="https://bradbury.tistory.com/226" TargetMode="External"/><Relationship Id="rId7" Type="http://schemas.openxmlformats.org/officeDocument/2006/relationships/hyperlink" Target="https://code-lab1.tistory.com/370" TargetMode="External"/><Relationship Id="rId2" Type="http://schemas.openxmlformats.org/officeDocument/2006/relationships/hyperlink" Target="https://velog.io/@leede418/CS-Compile-Link-Build-%EB%9E%8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uwlab.com/27193" TargetMode="External"/><Relationship Id="rId5" Type="http://schemas.openxmlformats.org/officeDocument/2006/relationships/hyperlink" Target="https://wonit.tistory.com/547" TargetMode="External"/><Relationship Id="rId4" Type="http://schemas.openxmlformats.org/officeDocument/2006/relationships/hyperlink" Target="https://www.youtube.com/watch?v=QhKkZ_7Wgfg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radbury.tistory.com/226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-lab1.tistory.com/370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Онлайн-заяка на обучение в Южной Корее в Kyungsung University"/>
          <p:cNvPicPr>
            <a:picLocks noChangeAspect="1" noChangeArrowheads="1"/>
          </p:cNvPicPr>
          <p:nvPr/>
        </p:nvPicPr>
        <p:blipFill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948" y="268041"/>
            <a:ext cx="1732143" cy="546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E56E03-0432-46A4-9CD8-E744D72A090F}"/>
              </a:ext>
            </a:extLst>
          </p:cNvPr>
          <p:cNvSpPr txBox="1"/>
          <p:nvPr/>
        </p:nvSpPr>
        <p:spPr>
          <a:xfrm>
            <a:off x="3881978" y="2340185"/>
            <a:ext cx="4013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i="1" dirty="0" err="1" smtClean="0">
                <a:solidFill>
                  <a:schemeClr val="bg1"/>
                </a:solidFill>
                <a:latin typeface="+mj-lt"/>
                <a:cs typeface="Arial" panose="020B0604020202020204" pitchFamily="34" charset="0"/>
              </a:rPr>
              <a:t>Linux_make</a:t>
            </a:r>
            <a:endParaRPr lang="en-US" altLang="ko-KR" sz="5400" b="1" i="1" dirty="0" smtClean="0">
              <a:solidFill>
                <a:schemeClr val="bg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B9F6D-286D-418C-816C-38912A4F3078}"/>
              </a:ext>
            </a:extLst>
          </p:cNvPr>
          <p:cNvSpPr txBox="1"/>
          <p:nvPr/>
        </p:nvSpPr>
        <p:spPr>
          <a:xfrm>
            <a:off x="6432946" y="3867721"/>
            <a:ext cx="383310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소프트웨어학과 </a:t>
            </a:r>
            <a:r>
              <a:rPr lang="en-US" altLang="ko-KR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학년 </a:t>
            </a:r>
            <a:r>
              <a:rPr lang="en-US" altLang="ko-KR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2022564004 </a:t>
            </a:r>
            <a:r>
              <a:rPr lang="ko-KR" altLang="en-US" sz="15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김다빈</a:t>
            </a:r>
            <a:endParaRPr lang="en-US" altLang="ko-KR" sz="1500" b="1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745111" y="3241103"/>
            <a:ext cx="8581293" cy="422978"/>
            <a:chOff x="1745111" y="3241103"/>
            <a:chExt cx="8581293" cy="422978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6B3366-97B4-4E69-B3D0-533196D81AB3}"/>
                </a:ext>
              </a:extLst>
            </p:cNvPr>
            <p:cNvSpPr/>
            <p:nvPr/>
          </p:nvSpPr>
          <p:spPr>
            <a:xfrm>
              <a:off x="1887415" y="3452445"/>
              <a:ext cx="8348134" cy="1301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 rot="1200000">
              <a:off x="10144696" y="3288291"/>
              <a:ext cx="181708" cy="3757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 rot="1200000">
              <a:off x="1745111" y="3241103"/>
              <a:ext cx="181708" cy="37579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94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Intro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compile &amp; link</a:t>
            </a: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make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4836" y="4536829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bg1"/>
                </a:solidFill>
              </a:rPr>
              <a:t>Makefile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488" y="2076150"/>
            <a:ext cx="4805781" cy="23786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371" y="2076150"/>
            <a:ext cx="3028475" cy="52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9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Intro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compile &amp; link</a:t>
            </a: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make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2528" y="1747759"/>
            <a:ext cx="44267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rgbClr val="92D050"/>
                </a:solidFill>
              </a:rPr>
              <a:t>+)</a:t>
            </a:r>
            <a:r>
              <a:rPr lang="en-US" altLang="ko-KR" sz="1600" b="1" i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i="1" dirty="0" smtClean="0">
                <a:solidFill>
                  <a:schemeClr val="bg1"/>
                </a:solidFill>
              </a:rPr>
              <a:t>&lt;prerequisites&gt; </a:t>
            </a:r>
            <a:r>
              <a:rPr lang="ko-KR" altLang="en-US" sz="1400" i="1" dirty="0" smtClean="0">
                <a:solidFill>
                  <a:schemeClr val="bg1"/>
                </a:solidFill>
              </a:rPr>
              <a:t>에 </a:t>
            </a:r>
            <a:r>
              <a:rPr lang="ko-KR" altLang="en-US" sz="1400" i="1" dirty="0" smtClean="0">
                <a:solidFill>
                  <a:schemeClr val="bg1"/>
                </a:solidFill>
              </a:rPr>
              <a:t>헤더 파일을 </a:t>
            </a:r>
            <a:r>
              <a:rPr lang="ko-KR" altLang="en-US" sz="1400" i="1" dirty="0" smtClean="0">
                <a:solidFill>
                  <a:schemeClr val="bg1"/>
                </a:solidFill>
              </a:rPr>
              <a:t>명시하는 이유</a:t>
            </a:r>
            <a:endParaRPr lang="en-US" altLang="ko-KR" sz="1400" i="1" dirty="0" smtClean="0">
              <a:solidFill>
                <a:schemeClr val="bg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18" y="2367127"/>
            <a:ext cx="4703439" cy="2327965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908884" y="1747759"/>
            <a:ext cx="2221072" cy="726052"/>
            <a:chOff x="7837328" y="1228036"/>
            <a:chExt cx="2221072" cy="726052"/>
          </a:xfrm>
        </p:grpSpPr>
        <p:sp>
          <p:nvSpPr>
            <p:cNvPr id="4" name="직사각형 3"/>
            <p:cNvSpPr/>
            <p:nvPr/>
          </p:nvSpPr>
          <p:spPr>
            <a:xfrm>
              <a:off x="7837328" y="1228036"/>
              <a:ext cx="2221072" cy="726052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006102" y="1421785"/>
              <a:ext cx="181363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 smtClean="0">
                  <a:solidFill>
                    <a:schemeClr val="bg1"/>
                  </a:solidFill>
                </a:rPr>
                <a:t>Incremental</a:t>
              </a:r>
              <a:r>
                <a:rPr lang="ko-KR" altLang="en-US" sz="1600" i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1600" i="1" dirty="0">
                  <a:solidFill>
                    <a:schemeClr val="bg1"/>
                  </a:solidFill>
                </a:rPr>
                <a:t>B</a:t>
              </a:r>
              <a:r>
                <a:rPr lang="en-US" altLang="ko-KR" sz="1600" i="1" dirty="0" smtClean="0">
                  <a:solidFill>
                    <a:schemeClr val="bg1"/>
                  </a:solidFill>
                </a:rPr>
                <a:t>uild</a:t>
              </a:r>
              <a:endParaRPr lang="ko-KR" altLang="en-US" sz="1600" i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801714" y="2622304"/>
            <a:ext cx="582063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solidFill>
                  <a:schemeClr val="bg1"/>
                </a:solidFill>
              </a:rPr>
              <a:t>: make </a:t>
            </a:r>
            <a:r>
              <a:rPr lang="ko-KR" altLang="en-US" sz="1400" dirty="0" smtClean="0">
                <a:solidFill>
                  <a:schemeClr val="bg1"/>
                </a:solidFill>
              </a:rPr>
              <a:t>명령어를 실행하는 데 사용되는 </a:t>
            </a:r>
            <a:r>
              <a:rPr lang="en-US" altLang="ko-KR" sz="1400" dirty="0" smtClean="0">
                <a:solidFill>
                  <a:schemeClr val="bg1"/>
                </a:solidFill>
              </a:rPr>
              <a:t>prerequisites</a:t>
            </a:r>
            <a:r>
              <a:rPr lang="ko-KR" altLang="en-US" sz="1400" dirty="0" smtClean="0">
                <a:solidFill>
                  <a:schemeClr val="bg1"/>
                </a:solidFill>
              </a:rPr>
              <a:t>에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 해당하는</a:t>
            </a:r>
            <a:r>
              <a:rPr lang="en-US" altLang="ko-KR" sz="1400" dirty="0" smtClean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파일의 변경 사항을 감지하여 이 파일에 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ko-KR" altLang="en-US" sz="1400" dirty="0" smtClean="0">
                <a:solidFill>
                  <a:schemeClr val="bg1"/>
                </a:solidFill>
              </a:rPr>
              <a:t> 의존성</a:t>
            </a:r>
            <a:r>
              <a:rPr lang="en-US" altLang="ko-KR" sz="1400" dirty="0" smtClean="0">
                <a:solidFill>
                  <a:schemeClr val="bg1"/>
                </a:solidFill>
              </a:rPr>
              <a:t>(dependency)</a:t>
            </a:r>
            <a:r>
              <a:rPr lang="ko-KR" altLang="en-US" sz="1400" dirty="0">
                <a:solidFill>
                  <a:schemeClr val="bg1"/>
                </a:solidFill>
              </a:rPr>
              <a:t>이</a:t>
            </a:r>
            <a:r>
              <a:rPr lang="ko-KR" altLang="en-US" sz="1400" dirty="0" smtClean="0">
                <a:solidFill>
                  <a:schemeClr val="bg1"/>
                </a:solidFill>
              </a:rPr>
              <a:t> 있는 </a:t>
            </a:r>
            <a:r>
              <a:rPr lang="en-US" altLang="ko-KR" sz="1400" dirty="0" smtClean="0">
                <a:solidFill>
                  <a:schemeClr val="bg1"/>
                </a:solidFill>
              </a:rPr>
              <a:t>target</a:t>
            </a:r>
            <a:r>
              <a:rPr lang="ko-KR" altLang="en-US" sz="1400" dirty="0" smtClean="0">
                <a:solidFill>
                  <a:schemeClr val="bg1"/>
                </a:solidFill>
              </a:rPr>
              <a:t>만 다시 빌드하는 기능</a:t>
            </a:r>
            <a:endParaRPr lang="en-US" altLang="ko-KR" sz="1400" dirty="0" smtClean="0">
              <a:solidFill>
                <a:schemeClr val="bg1"/>
              </a:solidFill>
            </a:endParaRPr>
          </a:p>
          <a:p>
            <a:endParaRPr lang="en-US" altLang="ko-KR" sz="1400" dirty="0" smtClean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-&gt; make</a:t>
            </a:r>
            <a:r>
              <a:rPr lang="ko-KR" altLang="en-US" sz="1400" dirty="0">
                <a:solidFill>
                  <a:schemeClr val="bg1"/>
                </a:solidFill>
              </a:rPr>
              <a:t> </a:t>
            </a:r>
            <a:r>
              <a:rPr lang="ko-KR" altLang="en-US" sz="1400" dirty="0" smtClean="0">
                <a:solidFill>
                  <a:schemeClr val="bg1"/>
                </a:solidFill>
              </a:rPr>
              <a:t>프로그램은 </a:t>
            </a:r>
            <a:r>
              <a:rPr lang="en-US" altLang="ko-KR" sz="1400" dirty="0" smtClean="0">
                <a:solidFill>
                  <a:schemeClr val="bg1"/>
                </a:solidFill>
              </a:rPr>
              <a:t>target</a:t>
            </a:r>
            <a:r>
              <a:rPr lang="ko-KR" altLang="en-US" sz="1400" dirty="0" smtClean="0">
                <a:solidFill>
                  <a:schemeClr val="bg1"/>
                </a:solidFill>
              </a:rPr>
              <a:t>이 </a:t>
            </a:r>
            <a:r>
              <a:rPr lang="ko-KR" altLang="en-US" sz="1400" dirty="0" smtClean="0">
                <a:solidFill>
                  <a:schemeClr val="bg1"/>
                </a:solidFill>
              </a:rPr>
              <a:t>어떤 </a:t>
            </a:r>
            <a:r>
              <a:rPr lang="en-US" altLang="ko-KR" sz="1400" dirty="0" smtClean="0">
                <a:solidFill>
                  <a:schemeClr val="bg1"/>
                </a:solidFill>
              </a:rPr>
              <a:t>prerequisites</a:t>
            </a:r>
            <a:r>
              <a:rPr lang="ko-KR" altLang="en-US" sz="1400" dirty="0" smtClean="0">
                <a:solidFill>
                  <a:schemeClr val="bg1"/>
                </a:solidFill>
              </a:rPr>
              <a:t>를 포함하는지 추적 </a:t>
            </a:r>
            <a:r>
              <a:rPr lang="en-US" altLang="ko-KR" sz="1400" dirty="0" smtClean="0">
                <a:solidFill>
                  <a:schemeClr val="bg1"/>
                </a:solidFill>
              </a:rPr>
              <a:t>X</a:t>
            </a:r>
            <a:endParaRPr lang="en-US" altLang="ko-KR" sz="1400" dirty="0">
              <a:solidFill>
                <a:schemeClr val="bg1"/>
              </a:solidFill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</a:rPr>
              <a:t>-&gt; </a:t>
            </a:r>
            <a:r>
              <a:rPr lang="ko-KR" altLang="en-US" sz="1400" dirty="0" smtClean="0">
                <a:solidFill>
                  <a:schemeClr val="bg1"/>
                </a:solidFill>
              </a:rPr>
              <a:t>파일의 변경 사항을 감지하기 </a:t>
            </a:r>
            <a:r>
              <a:rPr lang="ko-KR" altLang="en-US" sz="1400" dirty="0" smtClean="0">
                <a:solidFill>
                  <a:schemeClr val="bg1"/>
                </a:solidFill>
              </a:rPr>
              <a:t>위해서 </a:t>
            </a:r>
            <a:r>
              <a:rPr lang="en-US" altLang="ko-KR" sz="1400" dirty="0" smtClean="0">
                <a:solidFill>
                  <a:schemeClr val="bg1"/>
                </a:solidFill>
              </a:rPr>
              <a:t>prerequisites</a:t>
            </a:r>
            <a:r>
              <a:rPr lang="ko-KR" altLang="en-US" sz="1400" dirty="0" smtClean="0">
                <a:solidFill>
                  <a:schemeClr val="bg1"/>
                </a:solidFill>
              </a:rPr>
              <a:t>에 명시</a:t>
            </a:r>
            <a:endParaRPr lang="en-US" altLang="ko-KR" sz="1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372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Intro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compile &amp; link</a:t>
            </a: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make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9507" y="4213103"/>
            <a:ext cx="7639712" cy="1566374"/>
          </a:xfrm>
          <a:prstGeom prst="rect">
            <a:avLst/>
          </a:prstGeom>
        </p:spPr>
      </p:pic>
      <p:pic>
        <p:nvPicPr>
          <p:cNvPr id="8" name="Picture 2" descr="컴파일 예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2430" y="1243425"/>
            <a:ext cx="3435832" cy="266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296513" y="5841043"/>
            <a:ext cx="10086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err="1" smtClean="0">
                <a:solidFill>
                  <a:schemeClr val="bg1"/>
                </a:solidFill>
              </a:rPr>
              <a:t>Makefile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실행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33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Intro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compile &amp; link</a:t>
            </a: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make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4836" y="4536829"/>
            <a:ext cx="7072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err="1" smtClean="0">
                <a:solidFill>
                  <a:schemeClr val="bg1"/>
                </a:solidFill>
              </a:rPr>
              <a:t>Makefile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6488" y="2076150"/>
            <a:ext cx="4805781" cy="237861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3371" y="2076150"/>
            <a:ext cx="3028475" cy="524158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2649415" y="2919045"/>
            <a:ext cx="2731477" cy="2579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6669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Intro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compile &amp; link</a:t>
            </a: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make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844" y="1430216"/>
            <a:ext cx="3501094" cy="417184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716" y="1430217"/>
            <a:ext cx="3445589" cy="41718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086708" y="5672394"/>
            <a:ext cx="2297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더 간단하게 구성한 </a:t>
            </a:r>
            <a:r>
              <a:rPr lang="en-US" altLang="ko-KR" sz="1000" b="1" dirty="0" err="1" smtClean="0">
                <a:solidFill>
                  <a:schemeClr val="bg1"/>
                </a:solidFill>
              </a:rPr>
              <a:t>Makefile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의 구조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30815" y="5672394"/>
            <a:ext cx="11368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수정한 </a:t>
            </a:r>
            <a:r>
              <a:rPr lang="en-US" altLang="ko-KR" sz="1000" b="1" dirty="0" err="1" smtClean="0">
                <a:solidFill>
                  <a:schemeClr val="bg1"/>
                </a:solidFill>
              </a:rPr>
              <a:t>Makefile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895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Intro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compile &amp; link</a:t>
            </a: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make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73280" y="3169517"/>
            <a:ext cx="1438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smtClean="0">
                <a:solidFill>
                  <a:schemeClr val="bg1"/>
                </a:solidFill>
              </a:rPr>
              <a:t>수정한 </a:t>
            </a:r>
            <a:r>
              <a:rPr lang="en-US" altLang="ko-KR" sz="1000" b="1" dirty="0" err="1" smtClean="0">
                <a:solidFill>
                  <a:schemeClr val="bg1"/>
                </a:solidFill>
              </a:rPr>
              <a:t>Makefile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실행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80" y="1743698"/>
            <a:ext cx="7563797" cy="137627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80" y="3720098"/>
            <a:ext cx="7563797" cy="87164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873280" y="4591741"/>
            <a:ext cx="28151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clean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명령어로 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object 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파일과 실행 파일 삭제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408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Intro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compile &amp; link</a:t>
            </a: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make</a:t>
            </a:r>
          </a:p>
        </p:txBody>
      </p:sp>
      <p:pic>
        <p:nvPicPr>
          <p:cNvPr id="2" name="그림 1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538" y="1747759"/>
            <a:ext cx="3701302" cy="2991138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96977" y="4796954"/>
            <a:ext cx="4030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[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출처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] </a:t>
            </a:r>
            <a:r>
              <a:rPr lang="en-US" altLang="ko-KR" sz="1000" b="1" dirty="0">
                <a:hlinkClick r:id="rId2"/>
              </a:rPr>
              <a:t>[Linux] </a:t>
            </a:r>
            <a:r>
              <a:rPr lang="ko-KR" altLang="en-US" sz="1000" b="1" dirty="0">
                <a:hlinkClick r:id="rId2"/>
              </a:rPr>
              <a:t>리눅스 </a:t>
            </a:r>
            <a:r>
              <a:rPr lang="en-US" altLang="ko-KR" sz="1000" b="1" dirty="0" err="1">
                <a:hlinkClick r:id="rId2"/>
              </a:rPr>
              <a:t>Makefile</a:t>
            </a:r>
            <a:r>
              <a:rPr lang="en-US" altLang="ko-KR" sz="1000" b="1" dirty="0">
                <a:hlinkClick r:id="rId2"/>
              </a:rPr>
              <a:t> </a:t>
            </a:r>
            <a:r>
              <a:rPr lang="ko-KR" altLang="en-US" sz="1000" b="1" dirty="0">
                <a:hlinkClick r:id="rId2"/>
              </a:rPr>
              <a:t>만들기</a:t>
            </a:r>
            <a:r>
              <a:rPr lang="en-US" altLang="ko-KR" sz="1000" b="1" dirty="0">
                <a:hlinkClick r:id="rId2"/>
              </a:rPr>
              <a:t>, make </a:t>
            </a:r>
            <a:r>
              <a:rPr lang="ko-KR" altLang="en-US" sz="1000" b="1" dirty="0">
                <a:hlinkClick r:id="rId2"/>
              </a:rPr>
              <a:t>사용법</a:t>
            </a:r>
            <a:r>
              <a:rPr lang="en-US" altLang="ko-KR" sz="1000" b="1" dirty="0">
                <a:hlinkClick r:id="rId2"/>
              </a:rPr>
              <a:t>, make </a:t>
            </a:r>
            <a:r>
              <a:rPr lang="en-US" altLang="ko-KR" sz="1000" b="1" dirty="0" smtClean="0">
                <a:hlinkClick r:id="rId2"/>
              </a:rPr>
              <a:t>clean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hlinkClick r:id="rId4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655" y="1853266"/>
            <a:ext cx="4753559" cy="26952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191434" y="4796954"/>
            <a:ext cx="24817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[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출처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] </a:t>
            </a:r>
            <a:r>
              <a:rPr lang="en-US" altLang="ko-KR" sz="1000" b="1" dirty="0">
                <a:hlinkClick r:id="rId4"/>
              </a:rPr>
              <a:t>[SWTT] </a:t>
            </a:r>
            <a:r>
              <a:rPr lang="en-US" altLang="ko-KR" sz="1000" b="1" dirty="0" err="1">
                <a:hlinkClick r:id="rId4"/>
              </a:rPr>
              <a:t>Makefile</a:t>
            </a:r>
            <a:r>
              <a:rPr lang="ko-KR" altLang="en-US" sz="1000" b="1" dirty="0">
                <a:hlinkClick r:id="rId4"/>
              </a:rPr>
              <a:t>과 </a:t>
            </a:r>
            <a:r>
              <a:rPr lang="en-US" altLang="ko-KR" sz="1000" b="1" dirty="0" err="1">
                <a:hlinkClick r:id="rId4"/>
              </a:rPr>
              <a:t>CMake</a:t>
            </a:r>
            <a:r>
              <a:rPr lang="en-US" altLang="ko-KR" sz="1000" b="1" dirty="0">
                <a:hlinkClick r:id="rId4"/>
              </a:rPr>
              <a:t> </a:t>
            </a:r>
            <a:r>
              <a:rPr lang="ko-KR" altLang="en-US" sz="1000" b="1" dirty="0" smtClean="0">
                <a:hlinkClick r:id="rId4"/>
              </a:rPr>
              <a:t>기초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5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5230282" y="2451919"/>
            <a:ext cx="17314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&amp; A</a:t>
            </a:r>
            <a:endParaRPr lang="ko-KR" altLang="en-US" sz="4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6B3366-97B4-4E69-B3D0-533196D81AB3}"/>
              </a:ext>
            </a:extLst>
          </p:cNvPr>
          <p:cNvSpPr/>
          <p:nvPr/>
        </p:nvSpPr>
        <p:spPr>
          <a:xfrm>
            <a:off x="1887415" y="3369733"/>
            <a:ext cx="8348134" cy="2129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200000">
            <a:off x="10144696" y="3288291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1200000">
            <a:off x="1745111" y="3241103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147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34107" y="949569"/>
            <a:ext cx="44196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 smtClean="0">
                <a:solidFill>
                  <a:schemeClr val="bg1"/>
                </a:solidFill>
              </a:rPr>
              <a:t>compile &amp; link</a:t>
            </a:r>
          </a:p>
          <a:p>
            <a:r>
              <a:rPr lang="en-US" altLang="ko-KR" sz="1200" dirty="0">
                <a:hlinkClick r:id="rId2"/>
              </a:rPr>
              <a:t>[CS] Compile, Link, Build </a:t>
            </a:r>
            <a:r>
              <a:rPr lang="ko-KR" altLang="en-US" sz="1200" dirty="0">
                <a:hlinkClick r:id="rId2"/>
              </a:rPr>
              <a:t>란</a:t>
            </a:r>
            <a:r>
              <a:rPr lang="en-US" altLang="ko-KR" sz="1200" dirty="0" smtClean="0">
                <a:hlinkClick r:id="rId2"/>
              </a:rPr>
              <a:t>?</a:t>
            </a:r>
            <a:endParaRPr lang="en-US" altLang="ko-KR" sz="1200" dirty="0" smtClean="0"/>
          </a:p>
          <a:p>
            <a:r>
              <a:rPr lang="ko-KR" altLang="en-US" sz="1200" dirty="0">
                <a:hlinkClick r:id="rId3"/>
              </a:rPr>
              <a:t>컴파일</a:t>
            </a:r>
            <a:r>
              <a:rPr lang="en-US" altLang="ko-KR" sz="1200" dirty="0">
                <a:hlinkClick r:id="rId3"/>
              </a:rPr>
              <a:t>(Compile)</a:t>
            </a:r>
            <a:r>
              <a:rPr lang="ko-KR" altLang="en-US" sz="1200" dirty="0">
                <a:hlinkClick r:id="rId3"/>
              </a:rPr>
              <a:t>에 대한 </a:t>
            </a:r>
            <a:r>
              <a:rPr lang="ko-KR" altLang="en-US" sz="1200" dirty="0" smtClean="0">
                <a:hlinkClick r:id="rId3"/>
              </a:rPr>
              <a:t>이해</a:t>
            </a:r>
            <a:endParaRPr lang="en-US" altLang="ko-KR" sz="1200" b="1" dirty="0" smtClean="0">
              <a:solidFill>
                <a:schemeClr val="bg1"/>
              </a:solidFill>
            </a:endParaRPr>
          </a:p>
          <a:p>
            <a:endParaRPr lang="en-US" altLang="ko-KR" sz="1400" b="1" dirty="0">
              <a:solidFill>
                <a:schemeClr val="bg1"/>
              </a:solidFill>
            </a:endParaRPr>
          </a:p>
          <a:p>
            <a:r>
              <a:rPr lang="en-US" altLang="ko-KR" sz="1400" b="1" dirty="0" smtClean="0">
                <a:solidFill>
                  <a:schemeClr val="bg1"/>
                </a:solidFill>
              </a:rPr>
              <a:t>make</a:t>
            </a:r>
          </a:p>
          <a:p>
            <a:r>
              <a:rPr lang="en-US" altLang="ko-KR" sz="1200" dirty="0">
                <a:hlinkClick r:id="rId4"/>
              </a:rPr>
              <a:t>[SWTT] </a:t>
            </a:r>
            <a:r>
              <a:rPr lang="en-US" altLang="ko-KR" sz="1200" dirty="0" err="1">
                <a:hlinkClick r:id="rId4"/>
              </a:rPr>
              <a:t>Makefile</a:t>
            </a:r>
            <a:r>
              <a:rPr lang="ko-KR" altLang="en-US" sz="1200" dirty="0">
                <a:hlinkClick r:id="rId4"/>
              </a:rPr>
              <a:t>과 </a:t>
            </a:r>
            <a:r>
              <a:rPr lang="en-US" altLang="ko-KR" sz="1200" dirty="0" err="1">
                <a:hlinkClick r:id="rId4"/>
              </a:rPr>
              <a:t>CMake</a:t>
            </a:r>
            <a:r>
              <a:rPr lang="en-US" altLang="ko-KR" sz="1200" dirty="0">
                <a:hlinkClick r:id="rId4"/>
              </a:rPr>
              <a:t> </a:t>
            </a:r>
            <a:r>
              <a:rPr lang="ko-KR" altLang="en-US" sz="1200" dirty="0" smtClean="0">
                <a:hlinkClick r:id="rId4"/>
              </a:rPr>
              <a:t>기초</a:t>
            </a:r>
            <a:endParaRPr lang="en-US" altLang="ko-KR" sz="1200" dirty="0" smtClean="0"/>
          </a:p>
          <a:p>
            <a:r>
              <a:rPr lang="en-US" altLang="ko-KR" sz="1200" dirty="0">
                <a:hlinkClick r:id="rId5"/>
              </a:rPr>
              <a:t>[C </a:t>
            </a:r>
            <a:r>
              <a:rPr lang="ko-KR" altLang="en-US" sz="1200" dirty="0">
                <a:hlinkClick r:id="rId5"/>
              </a:rPr>
              <a:t>언어</a:t>
            </a:r>
            <a:r>
              <a:rPr lang="en-US" altLang="ko-KR" sz="1200" dirty="0">
                <a:hlinkClick r:id="rId5"/>
              </a:rPr>
              <a:t>] </a:t>
            </a:r>
            <a:r>
              <a:rPr lang="ko-KR" altLang="en-US" sz="1200" dirty="0">
                <a:hlinkClick r:id="rId5"/>
              </a:rPr>
              <a:t>리눅스에서 </a:t>
            </a:r>
            <a:r>
              <a:rPr lang="en-US" altLang="ko-KR" sz="1200" dirty="0" err="1">
                <a:hlinkClick r:id="rId5"/>
              </a:rPr>
              <a:t>Makefile</a:t>
            </a:r>
            <a:r>
              <a:rPr lang="en-US" altLang="ko-KR" sz="1200" dirty="0">
                <a:hlinkClick r:id="rId5"/>
              </a:rPr>
              <a:t> </a:t>
            </a:r>
            <a:r>
              <a:rPr lang="ko-KR" altLang="en-US" sz="1200" dirty="0">
                <a:hlinkClick r:id="rId5"/>
              </a:rPr>
              <a:t>을 이용해서 프로젝트 </a:t>
            </a:r>
            <a:r>
              <a:rPr lang="ko-KR" altLang="en-US" sz="1200" dirty="0" smtClean="0">
                <a:hlinkClick r:id="rId5"/>
              </a:rPr>
              <a:t>빌드하기</a:t>
            </a:r>
            <a:endParaRPr lang="en-US" altLang="ko-KR" sz="1200" dirty="0" smtClean="0"/>
          </a:p>
          <a:p>
            <a:r>
              <a:rPr lang="en-US" altLang="ko-KR" sz="1200" dirty="0" smtClean="0">
                <a:solidFill>
                  <a:schemeClr val="bg1"/>
                </a:solidFill>
                <a:hlinkClick r:id="rId6"/>
              </a:rPr>
              <a:t>[Make </a:t>
            </a:r>
            <a:r>
              <a:rPr lang="ko-KR" altLang="en-US" sz="1200" dirty="0" err="1" smtClean="0">
                <a:solidFill>
                  <a:schemeClr val="bg1"/>
                </a:solidFill>
                <a:hlinkClick r:id="rId6"/>
              </a:rPr>
              <a:t>튜토리얼</a:t>
            </a:r>
            <a:r>
              <a:rPr lang="en-US" altLang="ko-KR" sz="1200" dirty="0" smtClean="0">
                <a:solidFill>
                  <a:schemeClr val="bg1"/>
                </a:solidFill>
                <a:hlinkClick r:id="rId6"/>
              </a:rPr>
              <a:t>] </a:t>
            </a:r>
            <a:r>
              <a:rPr lang="en-US" altLang="ko-KR" sz="1200" dirty="0" err="1" smtClean="0">
                <a:solidFill>
                  <a:schemeClr val="bg1"/>
                </a:solidFill>
                <a:hlinkClick r:id="rId6"/>
              </a:rPr>
              <a:t>Makefile</a:t>
            </a:r>
            <a:r>
              <a:rPr lang="en-US" altLang="ko-KR" sz="1200" dirty="0" smtClean="0">
                <a:solidFill>
                  <a:schemeClr val="bg1"/>
                </a:solidFill>
                <a:hlinkClick r:id="rId6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hlinkClick r:id="rId6"/>
              </a:rPr>
              <a:t>예제와 작성 방법 및 기본 패턴</a:t>
            </a:r>
            <a:endParaRPr lang="en-US" altLang="ko-KR" sz="1200" dirty="0" smtClean="0">
              <a:solidFill>
                <a:schemeClr val="bg1"/>
              </a:solidFill>
            </a:endParaRPr>
          </a:p>
          <a:p>
            <a:r>
              <a:rPr lang="en-US" altLang="ko-KR" sz="1200" dirty="0">
                <a:hlinkClick r:id="rId7"/>
              </a:rPr>
              <a:t>[Linux] </a:t>
            </a:r>
            <a:r>
              <a:rPr lang="ko-KR" altLang="en-US" sz="1200" dirty="0">
                <a:hlinkClick r:id="rId7"/>
              </a:rPr>
              <a:t>리눅스 </a:t>
            </a:r>
            <a:r>
              <a:rPr lang="en-US" altLang="ko-KR" sz="1200" dirty="0" err="1">
                <a:hlinkClick r:id="rId7"/>
              </a:rPr>
              <a:t>Makefile</a:t>
            </a:r>
            <a:r>
              <a:rPr lang="en-US" altLang="ko-KR" sz="1200" dirty="0">
                <a:hlinkClick r:id="rId7"/>
              </a:rPr>
              <a:t> </a:t>
            </a:r>
            <a:r>
              <a:rPr lang="ko-KR" altLang="en-US" sz="1200" dirty="0">
                <a:hlinkClick r:id="rId7"/>
              </a:rPr>
              <a:t>만들기</a:t>
            </a:r>
            <a:r>
              <a:rPr lang="en-US" altLang="ko-KR" sz="1200" dirty="0">
                <a:hlinkClick r:id="rId7"/>
              </a:rPr>
              <a:t>, make </a:t>
            </a:r>
            <a:r>
              <a:rPr lang="ko-KR" altLang="en-US" sz="1200" dirty="0">
                <a:hlinkClick r:id="rId7"/>
              </a:rPr>
              <a:t>사용법</a:t>
            </a:r>
            <a:r>
              <a:rPr lang="en-US" altLang="ko-KR" sz="1200" dirty="0">
                <a:hlinkClick r:id="rId7"/>
              </a:rPr>
              <a:t>, make </a:t>
            </a:r>
            <a:r>
              <a:rPr lang="en-US" altLang="ko-KR" sz="1200" dirty="0" smtClean="0">
                <a:hlinkClick r:id="rId7"/>
              </a:rPr>
              <a:t>clean</a:t>
            </a:r>
            <a:endParaRPr lang="en-US" altLang="ko-KR" sz="1200" dirty="0" smtClean="0"/>
          </a:p>
          <a:p>
            <a:r>
              <a:rPr lang="en-US" altLang="ko-KR" sz="1200" dirty="0">
                <a:hlinkClick r:id="rId8"/>
              </a:rPr>
              <a:t>[make] </a:t>
            </a:r>
            <a:r>
              <a:rPr lang="en-US" altLang="ko-KR" sz="1200" dirty="0" err="1">
                <a:hlinkClick r:id="rId8"/>
              </a:rPr>
              <a:t>Makefile</a:t>
            </a:r>
            <a:r>
              <a:rPr lang="en-US" altLang="ko-KR" sz="1200" dirty="0">
                <a:hlinkClick r:id="rId8"/>
              </a:rPr>
              <a:t> </a:t>
            </a:r>
            <a:r>
              <a:rPr lang="ko-KR" altLang="en-US" sz="1200" dirty="0">
                <a:hlinkClick r:id="rId8"/>
              </a:rPr>
              <a:t>개념 및 사용법 </a:t>
            </a:r>
            <a:r>
              <a:rPr lang="ko-KR" altLang="en-US" sz="1200" dirty="0" smtClean="0">
                <a:hlinkClick r:id="rId8"/>
              </a:rPr>
              <a:t>정리</a:t>
            </a:r>
            <a:endParaRPr lang="en-US" altLang="ko-KR" sz="12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90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4351642" y="2437551"/>
            <a:ext cx="33682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감사합니다 </a:t>
            </a:r>
            <a:r>
              <a:rPr lang="en-US" altLang="ko-KR" sz="48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ko-KR" altLang="en-US" sz="44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6B3366-97B4-4E69-B3D0-533196D81AB3}"/>
              </a:ext>
            </a:extLst>
          </p:cNvPr>
          <p:cNvSpPr/>
          <p:nvPr/>
        </p:nvSpPr>
        <p:spPr>
          <a:xfrm>
            <a:off x="1887415" y="3369733"/>
            <a:ext cx="8348134" cy="21290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 rot="1200000">
            <a:off x="10144696" y="3288291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 rot="1200000">
            <a:off x="1745111" y="3241103"/>
            <a:ext cx="181708" cy="37579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971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Intro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compile &amp; link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make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98077" y="1389619"/>
            <a:ext cx="7433445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>
                <a:solidFill>
                  <a:srgbClr val="FFC000"/>
                </a:solidFill>
              </a:rPr>
              <a:t>make</a:t>
            </a:r>
            <a:endParaRPr lang="en-US" altLang="ko-KR" sz="2000" b="1" i="1" dirty="0" smtClean="0">
              <a:solidFill>
                <a:schemeClr val="bg1"/>
              </a:solidFill>
            </a:endParaRPr>
          </a:p>
          <a:p>
            <a:endParaRPr lang="en-US" altLang="ko-KR" sz="500" b="1" i="1" dirty="0" smtClean="0">
              <a:solidFill>
                <a:srgbClr val="FFC000"/>
              </a:solidFill>
            </a:endParaRPr>
          </a:p>
          <a:p>
            <a:r>
              <a:rPr lang="en-US" altLang="ko-KR" sz="1600" b="1" i="1" dirty="0" smtClean="0">
                <a:solidFill>
                  <a:schemeClr val="bg1"/>
                </a:solidFill>
              </a:rPr>
              <a:t>: Linux </a:t>
            </a:r>
            <a:r>
              <a:rPr lang="ko-KR" altLang="en-US" sz="1600" b="1" i="1" dirty="0" smtClean="0">
                <a:solidFill>
                  <a:schemeClr val="bg1"/>
                </a:solidFill>
              </a:rPr>
              <a:t>운영체제 기반으로 소스 코드를 컴파일하고 빌드하기 위한 자동화 도구</a:t>
            </a:r>
            <a:endParaRPr lang="ko-KR" altLang="en-US" sz="1600" b="1" i="1" dirty="0">
              <a:solidFill>
                <a:schemeClr val="bg1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348" y="2554860"/>
            <a:ext cx="7076682" cy="206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07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Intro</a:t>
            </a: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compile &amp; link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make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574699" y="1670972"/>
            <a:ext cx="8637877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i="1" dirty="0" smtClean="0">
                <a:solidFill>
                  <a:srgbClr val="FFC000"/>
                </a:solidFill>
              </a:rPr>
              <a:t>compile</a:t>
            </a:r>
            <a:endParaRPr lang="en-US" altLang="ko-KR" sz="2000" b="1" i="1" dirty="0" smtClean="0">
              <a:solidFill>
                <a:schemeClr val="bg1"/>
              </a:solidFill>
            </a:endParaRPr>
          </a:p>
          <a:p>
            <a:endParaRPr lang="en-US" altLang="ko-KR" sz="500" b="1" i="1" dirty="0" smtClean="0">
              <a:solidFill>
                <a:srgbClr val="FFC000"/>
              </a:solidFill>
            </a:endParaRPr>
          </a:p>
          <a:p>
            <a:r>
              <a:rPr lang="en-US" altLang="ko-KR" sz="1600" b="1" i="1" dirty="0" smtClean="0">
                <a:solidFill>
                  <a:schemeClr val="bg1"/>
                </a:solidFill>
              </a:rPr>
              <a:t>: </a:t>
            </a:r>
            <a:r>
              <a:rPr lang="ko-KR" altLang="en-US" sz="1600" b="1" i="1" dirty="0" smtClean="0">
                <a:solidFill>
                  <a:schemeClr val="bg1"/>
                </a:solidFill>
              </a:rPr>
              <a:t>고수준 언어</a:t>
            </a:r>
            <a:r>
              <a:rPr lang="en-US" altLang="ko-KR" sz="1600" b="1" i="1" dirty="0" smtClean="0">
                <a:solidFill>
                  <a:schemeClr val="bg1"/>
                </a:solidFill>
              </a:rPr>
              <a:t>(C, C++, Java)</a:t>
            </a:r>
            <a:r>
              <a:rPr lang="ko-KR" altLang="en-US" sz="1600" b="1" i="1" dirty="0" smtClean="0">
                <a:solidFill>
                  <a:schemeClr val="bg1"/>
                </a:solidFill>
              </a:rPr>
              <a:t>를 </a:t>
            </a:r>
            <a:r>
              <a:rPr lang="en-US" altLang="ko-KR" sz="1600" b="1" i="1" dirty="0" smtClean="0">
                <a:solidFill>
                  <a:schemeClr val="bg1"/>
                </a:solidFill>
              </a:rPr>
              <a:t>CPU</a:t>
            </a:r>
            <a:r>
              <a:rPr lang="ko-KR" altLang="en-US" sz="1600" b="1" i="1" dirty="0" smtClean="0">
                <a:solidFill>
                  <a:schemeClr val="bg1"/>
                </a:solidFill>
              </a:rPr>
              <a:t>가 이해할 수 있는 </a:t>
            </a:r>
            <a:r>
              <a:rPr lang="ko-KR" altLang="en-US" sz="1600" b="1" i="1" dirty="0" err="1" smtClean="0">
                <a:solidFill>
                  <a:schemeClr val="bg1"/>
                </a:solidFill>
              </a:rPr>
              <a:t>저수준</a:t>
            </a:r>
            <a:r>
              <a:rPr lang="ko-KR" altLang="en-US" sz="1600" b="1" i="1" dirty="0" smtClean="0">
                <a:solidFill>
                  <a:schemeClr val="bg1"/>
                </a:solidFill>
              </a:rPr>
              <a:t> 언어</a:t>
            </a:r>
            <a:r>
              <a:rPr lang="en-US" altLang="ko-KR" sz="1600" b="1" i="1" dirty="0" smtClean="0">
                <a:solidFill>
                  <a:schemeClr val="bg1"/>
                </a:solidFill>
              </a:rPr>
              <a:t>(</a:t>
            </a:r>
            <a:r>
              <a:rPr lang="ko-KR" altLang="en-US" sz="1600" b="1" i="1" dirty="0" smtClean="0">
                <a:solidFill>
                  <a:schemeClr val="bg1"/>
                </a:solidFill>
              </a:rPr>
              <a:t>기계어</a:t>
            </a:r>
            <a:r>
              <a:rPr lang="en-US" altLang="ko-KR" sz="1600" b="1" i="1" dirty="0" smtClean="0">
                <a:solidFill>
                  <a:schemeClr val="bg1"/>
                </a:solidFill>
              </a:rPr>
              <a:t>)</a:t>
            </a:r>
            <a:r>
              <a:rPr lang="ko-KR" altLang="en-US" sz="1600" b="1" i="1" dirty="0" smtClean="0">
                <a:solidFill>
                  <a:schemeClr val="bg1"/>
                </a:solidFill>
              </a:rPr>
              <a:t>로 번역하는 과정</a:t>
            </a:r>
            <a:endParaRPr lang="ko-KR" altLang="en-US" sz="1600" b="1" i="1" dirty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221524" y="3200400"/>
            <a:ext cx="2051538" cy="107852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004539" y="3200399"/>
            <a:ext cx="2051538" cy="1078523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2503116" y="3554994"/>
            <a:ext cx="1488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err="1" smtClean="0">
                <a:solidFill>
                  <a:schemeClr val="bg1"/>
                </a:solidFill>
              </a:rPr>
              <a:t>SourceCode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086493" y="3554994"/>
            <a:ext cx="1817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Executable File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>
            <a:off x="4642338" y="3924326"/>
            <a:ext cx="202809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101131" y="3370328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i="1" dirty="0" smtClean="0">
                <a:solidFill>
                  <a:schemeClr val="bg1"/>
                </a:solidFill>
              </a:rPr>
              <a:t>compile</a:t>
            </a:r>
            <a:endParaRPr lang="ko-KR" altLang="en-US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31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Intro</a:t>
            </a: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compile &amp; link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make</a:t>
            </a:r>
          </a:p>
        </p:txBody>
      </p:sp>
      <p:grpSp>
        <p:nvGrpSpPr>
          <p:cNvPr id="5" name="그룹 4"/>
          <p:cNvGrpSpPr/>
          <p:nvPr/>
        </p:nvGrpSpPr>
        <p:grpSpPr>
          <a:xfrm>
            <a:off x="1968267" y="1698503"/>
            <a:ext cx="8201504" cy="3171091"/>
            <a:chOff x="1710359" y="2209801"/>
            <a:chExt cx="8201504" cy="3171091"/>
          </a:xfrm>
        </p:grpSpPr>
        <p:sp>
          <p:nvSpPr>
            <p:cNvPr id="2" name="직사각형 1"/>
            <p:cNvSpPr/>
            <p:nvPr/>
          </p:nvSpPr>
          <p:spPr>
            <a:xfrm>
              <a:off x="1710359" y="2209801"/>
              <a:ext cx="8201504" cy="31710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26" name="Picture 2" descr="https://blog.kakaocdn.net/dn/Gb9WO/btrdpL4fvcQ/spc9IYinoZhgHRmJ0l0kjK/img.png">
              <a:hlinkClick r:id="rId2"/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2315" y="2396732"/>
              <a:ext cx="7821978" cy="2853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/>
          <p:cNvSpPr txBox="1"/>
          <p:nvPr/>
        </p:nvSpPr>
        <p:spPr>
          <a:xfrm>
            <a:off x="1869831" y="4933414"/>
            <a:ext cx="22894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[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출처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] </a:t>
            </a:r>
            <a:r>
              <a:rPr lang="ko-KR" altLang="en-US" sz="1000" b="1" dirty="0">
                <a:solidFill>
                  <a:schemeClr val="bg1"/>
                </a:solidFill>
                <a:hlinkClick r:id="rId2"/>
              </a:rPr>
              <a:t>컴파일</a:t>
            </a:r>
            <a:r>
              <a:rPr lang="en-US" altLang="ko-KR" sz="1000" b="1" dirty="0">
                <a:solidFill>
                  <a:schemeClr val="bg1"/>
                </a:solidFill>
                <a:hlinkClick r:id="rId2"/>
              </a:rPr>
              <a:t>(Compile)</a:t>
            </a:r>
            <a:r>
              <a:rPr lang="ko-KR" altLang="en-US" sz="1000" b="1" dirty="0">
                <a:solidFill>
                  <a:schemeClr val="bg1"/>
                </a:solidFill>
                <a:hlinkClick r:id="rId2"/>
              </a:rPr>
              <a:t>에 대한 </a:t>
            </a:r>
            <a:r>
              <a:rPr lang="ko-KR" altLang="en-US" sz="1000" b="1" dirty="0" smtClean="0">
                <a:solidFill>
                  <a:schemeClr val="bg1"/>
                </a:solidFill>
                <a:hlinkClick r:id="rId2"/>
              </a:rPr>
              <a:t>이해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07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Intro</a:t>
            </a: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compile &amp; link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make</a:t>
            </a:r>
          </a:p>
        </p:txBody>
      </p:sp>
      <p:sp>
        <p:nvSpPr>
          <p:cNvPr id="4" name="모서리가 접힌 도형 3"/>
          <p:cNvSpPr/>
          <p:nvPr/>
        </p:nvSpPr>
        <p:spPr>
          <a:xfrm>
            <a:off x="2471515" y="1225061"/>
            <a:ext cx="1104024" cy="1336431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 err="1" smtClean="0">
                <a:solidFill>
                  <a:schemeClr val="tx1"/>
                </a:solidFill>
              </a:rPr>
              <a:t>main.c</a:t>
            </a:r>
            <a:endParaRPr lang="ko-KR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5134707" y="1635368"/>
            <a:ext cx="3921253" cy="51581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g</a:t>
            </a:r>
            <a:r>
              <a:rPr lang="en-US" altLang="ko-KR" sz="1600" b="1" dirty="0" err="1" smtClean="0"/>
              <a:t>cc</a:t>
            </a:r>
            <a:r>
              <a:rPr lang="en-US" altLang="ko-KR" sz="1600" b="1" dirty="0" smtClean="0"/>
              <a:t> –c –o </a:t>
            </a:r>
            <a:r>
              <a:rPr lang="en-US" altLang="ko-KR" sz="1600" b="1" dirty="0" err="1" smtClean="0"/>
              <a:t>main.o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main.c</a:t>
            </a:r>
            <a:endParaRPr lang="ko-KR" altLang="en-US" sz="1600" b="1" dirty="0"/>
          </a:p>
        </p:txBody>
      </p:sp>
      <p:sp>
        <p:nvSpPr>
          <p:cNvPr id="10" name="모서리가 접힌 도형 9"/>
          <p:cNvSpPr/>
          <p:nvPr/>
        </p:nvSpPr>
        <p:spPr>
          <a:xfrm>
            <a:off x="2471515" y="2901461"/>
            <a:ext cx="1104024" cy="1336431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 err="1" smtClean="0">
                <a:solidFill>
                  <a:schemeClr val="tx1"/>
                </a:solidFill>
              </a:rPr>
              <a:t>hello.c</a:t>
            </a:r>
            <a:endParaRPr lang="ko-KR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34707" y="3311768"/>
            <a:ext cx="3921253" cy="51581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g</a:t>
            </a:r>
            <a:r>
              <a:rPr lang="en-US" altLang="ko-KR" sz="1600" b="1" dirty="0" err="1" smtClean="0"/>
              <a:t>cc</a:t>
            </a:r>
            <a:r>
              <a:rPr lang="en-US" altLang="ko-KR" sz="1600" b="1" dirty="0" smtClean="0"/>
              <a:t> –c –o </a:t>
            </a:r>
            <a:r>
              <a:rPr lang="en-US" altLang="ko-KR" sz="1600" b="1" dirty="0" err="1" smtClean="0"/>
              <a:t>hello.o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hello.c</a:t>
            </a:r>
            <a:endParaRPr lang="ko-KR" altLang="en-US" sz="1600" b="1" dirty="0"/>
          </a:p>
        </p:txBody>
      </p:sp>
      <p:sp>
        <p:nvSpPr>
          <p:cNvPr id="12" name="모서리가 접힌 도형 11"/>
          <p:cNvSpPr/>
          <p:nvPr/>
        </p:nvSpPr>
        <p:spPr>
          <a:xfrm>
            <a:off x="2471515" y="4577861"/>
            <a:ext cx="1104024" cy="1336431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 err="1" smtClean="0">
                <a:solidFill>
                  <a:schemeClr val="tx1"/>
                </a:solidFill>
              </a:rPr>
              <a:t>world.c</a:t>
            </a:r>
            <a:endParaRPr lang="ko-KR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134707" y="4988168"/>
            <a:ext cx="3921253" cy="51581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g</a:t>
            </a:r>
            <a:r>
              <a:rPr lang="en-US" altLang="ko-KR" sz="1600" b="1" dirty="0" err="1" smtClean="0"/>
              <a:t>cc</a:t>
            </a:r>
            <a:r>
              <a:rPr lang="en-US" altLang="ko-KR" sz="1600" b="1" dirty="0" smtClean="0"/>
              <a:t> –c –o </a:t>
            </a:r>
            <a:r>
              <a:rPr lang="en-US" altLang="ko-KR" sz="1600" b="1" dirty="0" err="1" smtClean="0"/>
              <a:t>world.o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world.c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7891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Intro</a:t>
            </a: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compile &amp; link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make</a:t>
            </a:r>
          </a:p>
        </p:txBody>
      </p:sp>
      <p:sp>
        <p:nvSpPr>
          <p:cNvPr id="4" name="모서리가 접힌 도형 3"/>
          <p:cNvSpPr/>
          <p:nvPr/>
        </p:nvSpPr>
        <p:spPr>
          <a:xfrm>
            <a:off x="1680205" y="2327030"/>
            <a:ext cx="1104024" cy="1336431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 err="1" smtClean="0">
                <a:solidFill>
                  <a:schemeClr val="tx1"/>
                </a:solidFill>
              </a:rPr>
              <a:t>main.c</a:t>
            </a:r>
            <a:endParaRPr lang="ko-KR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988169" y="2737337"/>
            <a:ext cx="3921253" cy="51581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g</a:t>
            </a:r>
            <a:r>
              <a:rPr lang="en-US" altLang="ko-KR" sz="1600" b="1" dirty="0" err="1" smtClean="0"/>
              <a:t>cc</a:t>
            </a:r>
            <a:r>
              <a:rPr lang="en-US" altLang="ko-KR" sz="1600" b="1" dirty="0" smtClean="0"/>
              <a:t> –c –o </a:t>
            </a:r>
            <a:r>
              <a:rPr lang="en-US" altLang="ko-KR" sz="1600" b="1" dirty="0" err="1" smtClean="0"/>
              <a:t>main.o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main.c</a:t>
            </a:r>
            <a:endParaRPr lang="ko-KR" altLang="en-US" sz="1600" b="1" dirty="0"/>
          </a:p>
        </p:txBody>
      </p:sp>
      <p:sp>
        <p:nvSpPr>
          <p:cNvPr id="10" name="모서리가 접힌 도형 9"/>
          <p:cNvSpPr/>
          <p:nvPr/>
        </p:nvSpPr>
        <p:spPr>
          <a:xfrm>
            <a:off x="1826744" y="2442919"/>
            <a:ext cx="1104024" cy="1336431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 err="1" smtClean="0">
                <a:solidFill>
                  <a:schemeClr val="tx1"/>
                </a:solidFill>
              </a:rPr>
              <a:t>hello.c</a:t>
            </a:r>
            <a:endParaRPr lang="ko-KR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134708" y="2853226"/>
            <a:ext cx="3921253" cy="51581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g</a:t>
            </a:r>
            <a:r>
              <a:rPr lang="en-US" altLang="ko-KR" sz="1600" b="1" dirty="0" err="1" smtClean="0"/>
              <a:t>cc</a:t>
            </a:r>
            <a:r>
              <a:rPr lang="en-US" altLang="ko-KR" sz="1600" b="1" dirty="0" smtClean="0"/>
              <a:t> –c –o </a:t>
            </a:r>
            <a:r>
              <a:rPr lang="en-US" altLang="ko-KR" sz="1600" b="1" dirty="0" err="1" smtClean="0"/>
              <a:t>hello.o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hello.c</a:t>
            </a:r>
            <a:endParaRPr lang="ko-KR" altLang="en-US" sz="1600" b="1" dirty="0"/>
          </a:p>
        </p:txBody>
      </p:sp>
      <p:sp>
        <p:nvSpPr>
          <p:cNvPr id="12" name="모서리가 접힌 도형 11"/>
          <p:cNvSpPr/>
          <p:nvPr/>
        </p:nvSpPr>
        <p:spPr>
          <a:xfrm>
            <a:off x="1990866" y="2584938"/>
            <a:ext cx="1104024" cy="1336431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 err="1" smtClean="0">
                <a:solidFill>
                  <a:schemeClr val="tx1"/>
                </a:solidFill>
              </a:rPr>
              <a:t>world.c</a:t>
            </a:r>
            <a:endParaRPr lang="ko-KR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5298830" y="2995245"/>
            <a:ext cx="3921253" cy="51581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g</a:t>
            </a:r>
            <a:r>
              <a:rPr lang="en-US" altLang="ko-KR" sz="1600" b="1" dirty="0" err="1" smtClean="0"/>
              <a:t>cc</a:t>
            </a:r>
            <a:r>
              <a:rPr lang="en-US" altLang="ko-KR" sz="1600" b="1" dirty="0" smtClean="0"/>
              <a:t> –c –o </a:t>
            </a:r>
            <a:r>
              <a:rPr lang="en-US" altLang="ko-KR" sz="1600" b="1" dirty="0" err="1" smtClean="0"/>
              <a:t>world.o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world.c</a:t>
            </a:r>
            <a:endParaRPr lang="ko-KR" altLang="en-US" sz="1600" b="1" dirty="0"/>
          </a:p>
        </p:txBody>
      </p:sp>
      <p:sp>
        <p:nvSpPr>
          <p:cNvPr id="14" name="모서리가 접힌 도형 13"/>
          <p:cNvSpPr/>
          <p:nvPr/>
        </p:nvSpPr>
        <p:spPr>
          <a:xfrm>
            <a:off x="2149128" y="2679393"/>
            <a:ext cx="1104024" cy="1336431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 err="1" smtClean="0">
                <a:solidFill>
                  <a:schemeClr val="tx1"/>
                </a:solidFill>
              </a:rPr>
              <a:t>main.c</a:t>
            </a:r>
            <a:endParaRPr lang="ko-KR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5457092" y="3089700"/>
            <a:ext cx="3921253" cy="51581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g</a:t>
            </a:r>
            <a:r>
              <a:rPr lang="en-US" altLang="ko-KR" sz="1600" b="1" dirty="0" err="1" smtClean="0"/>
              <a:t>cc</a:t>
            </a:r>
            <a:r>
              <a:rPr lang="en-US" altLang="ko-KR" sz="1600" b="1" dirty="0" smtClean="0"/>
              <a:t> –c –o </a:t>
            </a:r>
            <a:r>
              <a:rPr lang="en-US" altLang="ko-KR" sz="1600" b="1" dirty="0" err="1" smtClean="0"/>
              <a:t>main.o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main.c</a:t>
            </a:r>
            <a:endParaRPr lang="ko-KR" altLang="en-US" sz="1600" b="1" dirty="0"/>
          </a:p>
        </p:txBody>
      </p:sp>
      <p:sp>
        <p:nvSpPr>
          <p:cNvPr id="16" name="모서리가 접힌 도형 15"/>
          <p:cNvSpPr/>
          <p:nvPr/>
        </p:nvSpPr>
        <p:spPr>
          <a:xfrm>
            <a:off x="2295667" y="2795282"/>
            <a:ext cx="1104024" cy="1336431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 err="1" smtClean="0">
                <a:solidFill>
                  <a:schemeClr val="tx1"/>
                </a:solidFill>
              </a:rPr>
              <a:t>hello.c</a:t>
            </a:r>
            <a:endParaRPr lang="ko-KR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17" name="모서리가 둥근 직사각형 16"/>
          <p:cNvSpPr/>
          <p:nvPr/>
        </p:nvSpPr>
        <p:spPr>
          <a:xfrm>
            <a:off x="5603631" y="3205589"/>
            <a:ext cx="3921253" cy="51581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g</a:t>
            </a:r>
            <a:r>
              <a:rPr lang="en-US" altLang="ko-KR" sz="1600" b="1" dirty="0" err="1" smtClean="0"/>
              <a:t>cc</a:t>
            </a:r>
            <a:r>
              <a:rPr lang="en-US" altLang="ko-KR" sz="1600" b="1" dirty="0" smtClean="0"/>
              <a:t> –c –o </a:t>
            </a:r>
            <a:r>
              <a:rPr lang="en-US" altLang="ko-KR" sz="1600" b="1" dirty="0" err="1" smtClean="0"/>
              <a:t>hello.o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hello.c</a:t>
            </a:r>
            <a:endParaRPr lang="ko-KR" altLang="en-US" sz="1600" b="1" dirty="0"/>
          </a:p>
        </p:txBody>
      </p:sp>
      <p:sp>
        <p:nvSpPr>
          <p:cNvPr id="19" name="모서리가 접힌 도형 18"/>
          <p:cNvSpPr/>
          <p:nvPr/>
        </p:nvSpPr>
        <p:spPr>
          <a:xfrm>
            <a:off x="2459789" y="2937301"/>
            <a:ext cx="1104024" cy="1336431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 err="1" smtClean="0">
                <a:solidFill>
                  <a:schemeClr val="tx1"/>
                </a:solidFill>
              </a:rPr>
              <a:t>world.c</a:t>
            </a:r>
            <a:endParaRPr lang="ko-KR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5767753" y="3347608"/>
            <a:ext cx="3921253" cy="51581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g</a:t>
            </a:r>
            <a:r>
              <a:rPr lang="en-US" altLang="ko-KR" sz="1600" b="1" dirty="0" err="1" smtClean="0"/>
              <a:t>cc</a:t>
            </a:r>
            <a:r>
              <a:rPr lang="en-US" altLang="ko-KR" sz="1600" b="1" dirty="0" smtClean="0"/>
              <a:t> –c –o </a:t>
            </a:r>
            <a:r>
              <a:rPr lang="en-US" altLang="ko-KR" sz="1600" b="1" dirty="0" err="1" smtClean="0"/>
              <a:t>world.o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world.c</a:t>
            </a:r>
            <a:endParaRPr lang="ko-KR" altLang="en-US" sz="1600" b="1" dirty="0"/>
          </a:p>
        </p:txBody>
      </p:sp>
      <p:sp>
        <p:nvSpPr>
          <p:cNvPr id="21" name="모서리가 접힌 도형 20"/>
          <p:cNvSpPr/>
          <p:nvPr/>
        </p:nvSpPr>
        <p:spPr>
          <a:xfrm>
            <a:off x="2620107" y="3100417"/>
            <a:ext cx="1104024" cy="1336431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 err="1" smtClean="0">
                <a:solidFill>
                  <a:schemeClr val="tx1"/>
                </a:solidFill>
              </a:rPr>
              <a:t>main.c</a:t>
            </a:r>
            <a:endParaRPr lang="ko-KR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928071" y="3510724"/>
            <a:ext cx="3921253" cy="51581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g</a:t>
            </a:r>
            <a:r>
              <a:rPr lang="en-US" altLang="ko-KR" sz="1600" b="1" dirty="0" err="1" smtClean="0"/>
              <a:t>cc</a:t>
            </a:r>
            <a:r>
              <a:rPr lang="en-US" altLang="ko-KR" sz="1600" b="1" dirty="0" smtClean="0"/>
              <a:t> –c –o </a:t>
            </a:r>
            <a:r>
              <a:rPr lang="en-US" altLang="ko-KR" sz="1600" b="1" dirty="0" err="1" smtClean="0"/>
              <a:t>main.o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main.c</a:t>
            </a:r>
            <a:endParaRPr lang="ko-KR" altLang="en-US" sz="1600" b="1" dirty="0"/>
          </a:p>
        </p:txBody>
      </p:sp>
      <p:sp>
        <p:nvSpPr>
          <p:cNvPr id="23" name="모서리가 접힌 도형 22"/>
          <p:cNvSpPr/>
          <p:nvPr/>
        </p:nvSpPr>
        <p:spPr>
          <a:xfrm>
            <a:off x="2766646" y="3216306"/>
            <a:ext cx="1104024" cy="1336431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 err="1" smtClean="0">
                <a:solidFill>
                  <a:schemeClr val="tx1"/>
                </a:solidFill>
              </a:rPr>
              <a:t>hello.c</a:t>
            </a:r>
            <a:endParaRPr lang="ko-KR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074610" y="3626613"/>
            <a:ext cx="3921253" cy="51581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g</a:t>
            </a:r>
            <a:r>
              <a:rPr lang="en-US" altLang="ko-KR" sz="1600" b="1" dirty="0" err="1" smtClean="0"/>
              <a:t>cc</a:t>
            </a:r>
            <a:r>
              <a:rPr lang="en-US" altLang="ko-KR" sz="1600" b="1" dirty="0" smtClean="0"/>
              <a:t> –c –o </a:t>
            </a:r>
            <a:r>
              <a:rPr lang="en-US" altLang="ko-KR" sz="1600" b="1" dirty="0" err="1" smtClean="0"/>
              <a:t>hello.o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hello.c</a:t>
            </a:r>
            <a:endParaRPr lang="ko-KR" altLang="en-US" sz="1600" b="1" dirty="0"/>
          </a:p>
        </p:txBody>
      </p:sp>
      <p:sp>
        <p:nvSpPr>
          <p:cNvPr id="25" name="모서리가 접힌 도형 24"/>
          <p:cNvSpPr/>
          <p:nvPr/>
        </p:nvSpPr>
        <p:spPr>
          <a:xfrm>
            <a:off x="2930768" y="3358325"/>
            <a:ext cx="1104024" cy="1336431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 err="1" smtClean="0">
                <a:solidFill>
                  <a:schemeClr val="tx1"/>
                </a:solidFill>
              </a:rPr>
              <a:t>world.c</a:t>
            </a:r>
            <a:endParaRPr lang="ko-KR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238732" y="3768632"/>
            <a:ext cx="3921253" cy="51581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g</a:t>
            </a:r>
            <a:r>
              <a:rPr lang="en-US" altLang="ko-KR" sz="1600" b="1" dirty="0" err="1" smtClean="0"/>
              <a:t>cc</a:t>
            </a:r>
            <a:r>
              <a:rPr lang="en-US" altLang="ko-KR" sz="1600" b="1" dirty="0" smtClean="0"/>
              <a:t> –c –o </a:t>
            </a:r>
            <a:r>
              <a:rPr lang="en-US" altLang="ko-KR" sz="1600" b="1" dirty="0" err="1" smtClean="0"/>
              <a:t>world.o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world.c</a:t>
            </a:r>
            <a:endParaRPr lang="ko-KR" altLang="en-US" sz="1600" b="1" dirty="0"/>
          </a:p>
        </p:txBody>
      </p:sp>
      <p:sp>
        <p:nvSpPr>
          <p:cNvPr id="27" name="모서리가 접힌 도형 26"/>
          <p:cNvSpPr/>
          <p:nvPr/>
        </p:nvSpPr>
        <p:spPr>
          <a:xfrm>
            <a:off x="3089030" y="3452780"/>
            <a:ext cx="1104024" cy="1336431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 err="1" smtClean="0">
                <a:solidFill>
                  <a:schemeClr val="tx1"/>
                </a:solidFill>
              </a:rPr>
              <a:t>main.c</a:t>
            </a:r>
            <a:endParaRPr lang="ko-KR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396994" y="3863087"/>
            <a:ext cx="3921253" cy="51581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g</a:t>
            </a:r>
            <a:r>
              <a:rPr lang="en-US" altLang="ko-KR" sz="1600" b="1" dirty="0" err="1" smtClean="0"/>
              <a:t>cc</a:t>
            </a:r>
            <a:r>
              <a:rPr lang="en-US" altLang="ko-KR" sz="1600" b="1" dirty="0" smtClean="0"/>
              <a:t> –c –o </a:t>
            </a:r>
            <a:r>
              <a:rPr lang="en-US" altLang="ko-KR" sz="1600" b="1" dirty="0" err="1" smtClean="0"/>
              <a:t>main.o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main.c</a:t>
            </a:r>
            <a:endParaRPr lang="ko-KR" altLang="en-US" sz="1600" b="1" dirty="0"/>
          </a:p>
        </p:txBody>
      </p:sp>
      <p:sp>
        <p:nvSpPr>
          <p:cNvPr id="29" name="모서리가 접힌 도형 28"/>
          <p:cNvSpPr/>
          <p:nvPr/>
        </p:nvSpPr>
        <p:spPr>
          <a:xfrm>
            <a:off x="3235569" y="3568669"/>
            <a:ext cx="1104024" cy="1336431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 err="1" smtClean="0">
                <a:solidFill>
                  <a:schemeClr val="tx1"/>
                </a:solidFill>
              </a:rPr>
              <a:t>hello.c</a:t>
            </a:r>
            <a:endParaRPr lang="ko-KR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543533" y="3978976"/>
            <a:ext cx="3921253" cy="51581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g</a:t>
            </a:r>
            <a:r>
              <a:rPr lang="en-US" altLang="ko-KR" sz="1600" b="1" dirty="0" err="1" smtClean="0"/>
              <a:t>cc</a:t>
            </a:r>
            <a:r>
              <a:rPr lang="en-US" altLang="ko-KR" sz="1600" b="1" dirty="0" smtClean="0"/>
              <a:t> –c –o </a:t>
            </a:r>
            <a:r>
              <a:rPr lang="en-US" altLang="ko-KR" sz="1600" b="1" dirty="0" err="1" smtClean="0"/>
              <a:t>hello.o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hello.c</a:t>
            </a:r>
            <a:endParaRPr lang="ko-KR" altLang="en-US" sz="1600" b="1" dirty="0"/>
          </a:p>
        </p:txBody>
      </p:sp>
      <p:sp>
        <p:nvSpPr>
          <p:cNvPr id="31" name="모서리가 접힌 도형 30"/>
          <p:cNvSpPr/>
          <p:nvPr/>
        </p:nvSpPr>
        <p:spPr>
          <a:xfrm>
            <a:off x="3399691" y="3710688"/>
            <a:ext cx="1104024" cy="1336431"/>
          </a:xfrm>
          <a:prstGeom prst="foldedCorner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i="1" dirty="0" err="1" smtClean="0">
                <a:solidFill>
                  <a:schemeClr val="tx1"/>
                </a:solidFill>
              </a:rPr>
              <a:t>world.c</a:t>
            </a:r>
            <a:endParaRPr lang="ko-KR" altLang="en-US" sz="1600" b="1" i="1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707655" y="4120995"/>
            <a:ext cx="3921253" cy="515816"/>
          </a:xfrm>
          <a:prstGeom prst="round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/>
              <a:t>g</a:t>
            </a:r>
            <a:r>
              <a:rPr lang="en-US" altLang="ko-KR" sz="1600" b="1" dirty="0" err="1" smtClean="0"/>
              <a:t>cc</a:t>
            </a:r>
            <a:r>
              <a:rPr lang="en-US" altLang="ko-KR" sz="1600" b="1" dirty="0" smtClean="0"/>
              <a:t> –c –o </a:t>
            </a:r>
            <a:r>
              <a:rPr lang="en-US" altLang="ko-KR" sz="1600" b="1" dirty="0" err="1" smtClean="0"/>
              <a:t>world.o</a:t>
            </a:r>
            <a:r>
              <a:rPr lang="en-US" altLang="ko-KR" sz="1600" b="1" dirty="0" smtClean="0"/>
              <a:t> </a:t>
            </a:r>
            <a:r>
              <a:rPr lang="en-US" altLang="ko-KR" sz="1600" b="1" dirty="0" err="1" smtClean="0"/>
              <a:t>world.c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59678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Intro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compile &amp; link</a:t>
            </a: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make</a:t>
            </a:r>
          </a:p>
        </p:txBody>
      </p:sp>
      <p:pic>
        <p:nvPicPr>
          <p:cNvPr id="2050" name="Picture 2" descr="컴파일 예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744" y="1482297"/>
            <a:ext cx="4973272" cy="385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534508" y="5451231"/>
            <a:ext cx="40302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 smtClean="0">
                <a:solidFill>
                  <a:schemeClr val="bg1"/>
                </a:solidFill>
              </a:rPr>
              <a:t>[</a:t>
            </a:r>
            <a:r>
              <a:rPr lang="ko-KR" altLang="en-US" sz="1000" b="1" dirty="0" smtClean="0">
                <a:solidFill>
                  <a:schemeClr val="bg1"/>
                </a:solidFill>
              </a:rPr>
              <a:t>출처</a:t>
            </a:r>
            <a:r>
              <a:rPr lang="en-US" altLang="ko-KR" sz="1000" b="1" dirty="0" smtClean="0">
                <a:solidFill>
                  <a:schemeClr val="bg1"/>
                </a:solidFill>
              </a:rPr>
              <a:t>] </a:t>
            </a:r>
            <a:r>
              <a:rPr lang="en-US" altLang="ko-KR" sz="1000" b="1" dirty="0">
                <a:solidFill>
                  <a:schemeClr val="bg1"/>
                </a:solidFill>
                <a:hlinkClick r:id="rId3"/>
              </a:rPr>
              <a:t>[Linux] </a:t>
            </a:r>
            <a:r>
              <a:rPr lang="ko-KR" altLang="en-US" sz="1000" b="1" dirty="0">
                <a:solidFill>
                  <a:schemeClr val="bg1"/>
                </a:solidFill>
                <a:hlinkClick r:id="rId3"/>
              </a:rPr>
              <a:t>리눅스 </a:t>
            </a:r>
            <a:r>
              <a:rPr lang="en-US" altLang="ko-KR" sz="1000" b="1" dirty="0" err="1">
                <a:solidFill>
                  <a:schemeClr val="bg1"/>
                </a:solidFill>
                <a:hlinkClick r:id="rId3"/>
              </a:rPr>
              <a:t>Makefile</a:t>
            </a:r>
            <a:r>
              <a:rPr lang="en-US" altLang="ko-KR" sz="1000" b="1" dirty="0">
                <a:solidFill>
                  <a:schemeClr val="bg1"/>
                </a:solidFill>
                <a:hlinkClick r:id="rId3"/>
              </a:rPr>
              <a:t> </a:t>
            </a:r>
            <a:r>
              <a:rPr lang="ko-KR" altLang="en-US" sz="1000" b="1" dirty="0">
                <a:solidFill>
                  <a:schemeClr val="bg1"/>
                </a:solidFill>
                <a:hlinkClick r:id="rId3"/>
              </a:rPr>
              <a:t>만들기</a:t>
            </a:r>
            <a:r>
              <a:rPr lang="en-US" altLang="ko-KR" sz="1000" b="1" dirty="0">
                <a:solidFill>
                  <a:schemeClr val="bg1"/>
                </a:solidFill>
                <a:hlinkClick r:id="rId3"/>
              </a:rPr>
              <a:t>, make </a:t>
            </a:r>
            <a:r>
              <a:rPr lang="ko-KR" altLang="en-US" sz="1000" b="1" dirty="0">
                <a:solidFill>
                  <a:schemeClr val="bg1"/>
                </a:solidFill>
                <a:hlinkClick r:id="rId3"/>
              </a:rPr>
              <a:t>사용법</a:t>
            </a:r>
            <a:r>
              <a:rPr lang="en-US" altLang="ko-KR" sz="1000" b="1" dirty="0">
                <a:solidFill>
                  <a:schemeClr val="bg1"/>
                </a:solidFill>
                <a:hlinkClick r:id="rId3"/>
              </a:rPr>
              <a:t>, make </a:t>
            </a:r>
            <a:r>
              <a:rPr lang="en-US" altLang="ko-KR" sz="1000" b="1" dirty="0" smtClean="0">
                <a:solidFill>
                  <a:schemeClr val="bg1"/>
                </a:solidFill>
                <a:hlinkClick r:id="rId3"/>
              </a:rPr>
              <a:t>clean</a:t>
            </a:r>
            <a:endParaRPr lang="ko-KR" alt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9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Intro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compile &amp; link</a:t>
            </a: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make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785" y="2530841"/>
            <a:ext cx="3028475" cy="5241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451230" y="2467034"/>
            <a:ext cx="573804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>
                <a:solidFill>
                  <a:schemeClr val="bg1"/>
                </a:solidFill>
              </a:rPr>
              <a:t>&lt;target&gt;</a:t>
            </a:r>
            <a:r>
              <a:rPr lang="ko-KR" altLang="en-US" sz="1600" b="1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smtClean="0">
                <a:solidFill>
                  <a:schemeClr val="bg1"/>
                </a:solidFill>
              </a:rPr>
              <a:t>: </a:t>
            </a:r>
            <a:r>
              <a:rPr lang="ko-KR" altLang="en-US" sz="1600" dirty="0" smtClean="0">
                <a:solidFill>
                  <a:schemeClr val="bg1"/>
                </a:solidFill>
              </a:rPr>
              <a:t>프로그램 실행 결과로 생성될 파일의 이름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&lt;prerequisites&gt; </a:t>
            </a:r>
            <a:r>
              <a:rPr lang="en-US" altLang="ko-KR" sz="1600" dirty="0" smtClean="0">
                <a:solidFill>
                  <a:schemeClr val="bg1"/>
                </a:solidFill>
              </a:rPr>
              <a:t>: target</a:t>
            </a:r>
            <a:r>
              <a:rPr lang="ko-KR" altLang="en-US" sz="1600" dirty="0" smtClean="0">
                <a:solidFill>
                  <a:schemeClr val="bg1"/>
                </a:solidFill>
              </a:rPr>
              <a:t>을 생성하기 위해 필요한 </a:t>
            </a:r>
            <a:r>
              <a:rPr lang="en-US" altLang="ko-KR" sz="1600" dirty="0" smtClean="0">
                <a:solidFill>
                  <a:schemeClr val="bg1"/>
                </a:solidFill>
              </a:rPr>
              <a:t>input files</a:t>
            </a:r>
          </a:p>
          <a:p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b="1" dirty="0" smtClean="0">
                <a:solidFill>
                  <a:schemeClr val="bg1"/>
                </a:solidFill>
              </a:rPr>
              <a:t>&lt;recipe&gt; </a:t>
            </a:r>
            <a:r>
              <a:rPr lang="en-US" altLang="ko-KR" sz="1600" dirty="0" smtClean="0">
                <a:solidFill>
                  <a:schemeClr val="bg1"/>
                </a:solidFill>
              </a:rPr>
              <a:t>: make </a:t>
            </a:r>
            <a:r>
              <a:rPr lang="ko-KR" altLang="en-US" sz="1600" dirty="0" smtClean="0">
                <a:solidFill>
                  <a:schemeClr val="bg1"/>
                </a:solidFill>
              </a:rPr>
              <a:t>명령어가 실행할 명령어</a:t>
            </a:r>
            <a:endParaRPr lang="en-US" altLang="ko-KR" sz="1600" dirty="0" smtClean="0">
              <a:solidFill>
                <a:schemeClr val="bg1"/>
              </a:solidFill>
            </a:endParaRPr>
          </a:p>
          <a:p>
            <a:r>
              <a:rPr lang="en-US" altLang="ko-KR" sz="1600" dirty="0" smtClean="0">
                <a:solidFill>
                  <a:schemeClr val="bg1"/>
                </a:solidFill>
              </a:rPr>
              <a:t>	  ex)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gcc</a:t>
            </a:r>
            <a:r>
              <a:rPr lang="en-US" altLang="ko-KR" sz="1600" dirty="0" smtClean="0">
                <a:solidFill>
                  <a:schemeClr val="bg1"/>
                </a:solidFill>
              </a:rPr>
              <a:t> –o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app.out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hello.o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world.o</a:t>
            </a:r>
            <a:r>
              <a:rPr lang="en-US" altLang="ko-KR" sz="1600" dirty="0" smtClean="0">
                <a:solidFill>
                  <a:schemeClr val="bg1"/>
                </a:solidFill>
              </a:rPr>
              <a:t> </a:t>
            </a:r>
            <a:r>
              <a:rPr lang="en-US" altLang="ko-KR" sz="1600" dirty="0" err="1" smtClean="0">
                <a:solidFill>
                  <a:schemeClr val="bg1"/>
                </a:solidFill>
              </a:rPr>
              <a:t>main.o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18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2F570-268B-4A70-B2EC-9133A0C552E3}"/>
              </a:ext>
            </a:extLst>
          </p:cNvPr>
          <p:cNvSpPr txBox="1"/>
          <p:nvPr/>
        </p:nvSpPr>
        <p:spPr>
          <a:xfrm>
            <a:off x="843409" y="40053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</a:t>
            </a:r>
            <a:endParaRPr lang="ko-KR" altLang="en-US" sz="16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28956" y="920260"/>
            <a:ext cx="1382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Intro</a:t>
            </a:r>
          </a:p>
          <a:p>
            <a:r>
              <a:rPr lang="en-US" altLang="ko-KR" sz="1200" b="1" i="1" dirty="0" smtClean="0">
                <a:solidFill>
                  <a:schemeClr val="bg1">
                    <a:lumMod val="50000"/>
                  </a:schemeClr>
                </a:solidFill>
              </a:rPr>
              <a:t>• compile &amp; link</a:t>
            </a:r>
          </a:p>
          <a:p>
            <a:r>
              <a:rPr lang="en-US" altLang="ko-KR" sz="1200" b="1" i="1" dirty="0" smtClean="0">
                <a:solidFill>
                  <a:schemeClr val="accent4"/>
                </a:solidFill>
              </a:rPr>
              <a:t>• make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419" y="2014488"/>
            <a:ext cx="1432821" cy="134171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8838" y="2014488"/>
            <a:ext cx="1774803" cy="13417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239" y="2008628"/>
            <a:ext cx="1519167" cy="141499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22004" y="1988355"/>
            <a:ext cx="2187724" cy="145554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9325" y="1988354"/>
            <a:ext cx="1687259" cy="196400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96400" y="4073769"/>
            <a:ext cx="5421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 smtClean="0">
                <a:solidFill>
                  <a:schemeClr val="bg1"/>
                </a:solidFill>
              </a:rPr>
              <a:t>main.c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822004" y="4073769"/>
            <a:ext cx="58381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 smtClean="0">
                <a:solidFill>
                  <a:schemeClr val="bg1"/>
                </a:solidFill>
              </a:rPr>
              <a:t>world.c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933239" y="4073768"/>
            <a:ext cx="59824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 smtClean="0">
                <a:solidFill>
                  <a:schemeClr val="bg1"/>
                </a:solidFill>
              </a:rPr>
              <a:t>world.h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788838" y="4073768"/>
            <a:ext cx="54213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 smtClean="0">
                <a:solidFill>
                  <a:schemeClr val="bg1"/>
                </a:solidFill>
              </a:rPr>
              <a:t>hello.c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86419" y="4073768"/>
            <a:ext cx="55656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 err="1" smtClean="0">
                <a:solidFill>
                  <a:schemeClr val="bg1"/>
                </a:solidFill>
              </a:rPr>
              <a:t>hello.h</a:t>
            </a:r>
            <a:endParaRPr lang="ko-KR" altLang="en-US" sz="9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484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3593</TotalTime>
  <Words>542</Words>
  <Application>Microsoft Office PowerPoint</Application>
  <PresentationFormat>와이드스크린</PresentationFormat>
  <Paragraphs>144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김다빈</cp:lastModifiedBy>
  <cp:revision>1214</cp:revision>
  <dcterms:created xsi:type="dcterms:W3CDTF">2023-09-09T09:10:22Z</dcterms:created>
  <dcterms:modified xsi:type="dcterms:W3CDTF">2024-04-02T03:10:20Z</dcterms:modified>
</cp:coreProperties>
</file>