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81" r:id="rId3"/>
    <p:sldId id="272" r:id="rId4"/>
    <p:sldId id="283" r:id="rId5"/>
    <p:sldId id="263" r:id="rId6"/>
    <p:sldId id="267" r:id="rId7"/>
    <p:sldId id="261" r:id="rId8"/>
    <p:sldId id="282" r:id="rId9"/>
    <p:sldId id="266" r:id="rId10"/>
    <p:sldId id="278" r:id="rId11"/>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5" d="100"/>
          <a:sy n="45" d="100"/>
        </p:scale>
        <p:origin x="-816" y="-10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16000" y="3341709"/>
            <a:ext cx="16256000" cy="212534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6" name="bg object 16"/>
          <p:cNvSpPr/>
          <p:nvPr/>
        </p:nvSpPr>
        <p:spPr>
          <a:xfrm>
            <a:off x="0" y="5"/>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048CC"/>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0" i="0">
                <a:solidFill>
                  <a:srgbClr val="74C7FA"/>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74C7FA"/>
                </a:solidFill>
                <a:latin typeface="Georgia"/>
                <a:cs typeface="Georgi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242588" y="2469716"/>
            <a:ext cx="7096759" cy="5153025"/>
          </a:xfrm>
          <a:prstGeom prst="rect">
            <a:avLst/>
          </a:prstGeom>
        </p:spPr>
        <p:txBody>
          <a:bodyPr wrap="square" lIns="0" tIns="0" rIns="0" bIns="0">
            <a:spAutoFit/>
          </a:bodyPr>
          <a:lstStyle>
            <a:lvl1pPr>
              <a:defRPr sz="2800" b="0" i="0">
                <a:solidFill>
                  <a:schemeClr val="bg1"/>
                </a:solidFill>
                <a:latin typeface="Verdana"/>
                <a:cs typeface="Verdana"/>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74C7FA"/>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8287999" cy="10286999"/>
          </a:xfrm>
          <a:prstGeom prst="rect">
            <a:avLst/>
          </a:prstGeom>
        </p:spPr>
      </p:pic>
      <p:sp>
        <p:nvSpPr>
          <p:cNvPr id="2" name="Holder 2"/>
          <p:cNvSpPr>
            <a:spLocks noGrp="1"/>
          </p:cNvSpPr>
          <p:nvPr>
            <p:ph type="title"/>
          </p:nvPr>
        </p:nvSpPr>
        <p:spPr>
          <a:xfrm>
            <a:off x="5047564" y="1868948"/>
            <a:ext cx="8192870" cy="574039"/>
          </a:xfrm>
          <a:prstGeom prst="rect">
            <a:avLst/>
          </a:prstGeom>
        </p:spPr>
        <p:txBody>
          <a:bodyPr wrap="square" lIns="0" tIns="0" rIns="0" bIns="0">
            <a:spAutoFit/>
          </a:bodyPr>
          <a:lstStyle>
            <a:lvl1pPr>
              <a:defRPr sz="3600" b="0" i="0">
                <a:solidFill>
                  <a:srgbClr val="74C7FA"/>
                </a:solidFill>
                <a:latin typeface="Georgia"/>
                <a:cs typeface="Georgia"/>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9/29/2024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5219700"/>
            <a:ext cx="18288000" cy="830997"/>
          </a:xfrm>
          <a:prstGeom prst="rect">
            <a:avLst/>
          </a:prstGeom>
        </p:spPr>
        <p:txBody>
          <a:bodyPr wrap="square">
            <a:spAutoFit/>
          </a:bodyPr>
          <a:lstStyle/>
          <a:p>
            <a:pPr algn="ctr"/>
            <a:r>
              <a:rPr lang="en-US" sz="4800" b="1" dirty="0" smtClean="0">
                <a:solidFill>
                  <a:schemeClr val="bg1"/>
                </a:solidFill>
              </a:rPr>
              <a:t>100%</a:t>
            </a:r>
            <a:r>
              <a:rPr lang="en-US" sz="4800" dirty="0" smtClean="0">
                <a:solidFill>
                  <a:schemeClr val="bg1"/>
                </a:solidFill>
              </a:rPr>
              <a:t> </a:t>
            </a:r>
            <a:r>
              <a:rPr lang="en-US" sz="4800" b="1" dirty="0" smtClean="0">
                <a:solidFill>
                  <a:schemeClr val="bg1"/>
                </a:solidFill>
              </a:rPr>
              <a:t>Mechanizing Agriculture in India</a:t>
            </a:r>
            <a:endParaRPr lang="en-US" sz="4800" dirty="0">
              <a:solidFill>
                <a:schemeClr val="bg1"/>
              </a:solidFill>
            </a:endParaRPr>
          </a:p>
        </p:txBody>
      </p:sp>
      <p:pic>
        <p:nvPicPr>
          <p:cNvPr id="2" name="Picture 2" descr="C:\Users\admin\Downloads\MounikaLogo1.png"/>
          <p:cNvPicPr>
            <a:picLocks noChangeAspect="1" noChangeArrowheads="1"/>
          </p:cNvPicPr>
          <p:nvPr/>
        </p:nvPicPr>
        <p:blipFill>
          <a:blip r:embed="rId2"/>
          <a:srcRect/>
          <a:stretch>
            <a:fillRect/>
          </a:stretch>
        </p:blipFill>
        <p:spPr bwMode="auto">
          <a:xfrm>
            <a:off x="6413184" y="3238500"/>
            <a:ext cx="5474016" cy="895379"/>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0"/>
            <a:ext cx="18287999" cy="10286999"/>
          </a:xfrm>
          <a:prstGeom prst="rect">
            <a:avLst/>
          </a:prstGeom>
        </p:spPr>
      </p:pic>
      <p:sp>
        <p:nvSpPr>
          <p:cNvPr id="10" name="object 8"/>
          <p:cNvSpPr txBox="1">
            <a:spLocks/>
          </p:cNvSpPr>
          <p:nvPr/>
        </p:nvSpPr>
        <p:spPr>
          <a:xfrm>
            <a:off x="0" y="647700"/>
            <a:ext cx="6096000" cy="751488"/>
          </a:xfrm>
          <a:prstGeom prst="rect">
            <a:avLst/>
          </a:prstGeom>
        </p:spPr>
        <p:txBody>
          <a:bodyPr vert="horz" wrap="square" lIns="0" tIns="12700" rIns="0" bIns="0" rtlCol="0">
            <a:spAutoFit/>
          </a:bodyPr>
          <a:lstStyle/>
          <a:p>
            <a:pPr marL="12700" lvl="0">
              <a:spcBef>
                <a:spcPts val="100"/>
              </a:spcBef>
            </a:pPr>
            <a:r>
              <a:rPr lang="en-US" sz="4800" b="1" dirty="0" smtClean="0">
                <a:solidFill>
                  <a:srgbClr val="00B050"/>
                </a:solidFill>
              </a:rPr>
              <a:t>Contact</a:t>
            </a:r>
            <a:r>
              <a:rPr lang="en-US" sz="4800" b="1" u="sng" dirty="0" smtClean="0">
                <a:solidFill>
                  <a:srgbClr val="00B050"/>
                </a:solidFill>
              </a:rPr>
              <a:t> </a:t>
            </a:r>
            <a:endParaRPr kumimoji="0" lang="en-US" sz="4800" b="0" i="0" u="sng" strike="noStrike" kern="0" cap="none" spc="0" normalizeH="0" baseline="0" noProof="0" dirty="0">
              <a:ln>
                <a:noFill/>
              </a:ln>
              <a:solidFill>
                <a:srgbClr val="C00000"/>
              </a:solidFill>
              <a:effectLst/>
              <a:uLnTx/>
              <a:uFillTx/>
              <a:latin typeface="+mn-lt"/>
              <a:ea typeface="+mj-ea"/>
              <a:cs typeface="Verdana"/>
            </a:endParaRPr>
          </a:p>
        </p:txBody>
      </p:sp>
      <p:sp>
        <p:nvSpPr>
          <p:cNvPr id="17" name="object 5"/>
          <p:cNvSpPr/>
          <p:nvPr/>
        </p:nvSpPr>
        <p:spPr>
          <a:xfrm>
            <a:off x="6963598" y="876300"/>
            <a:ext cx="11324402" cy="8645525"/>
          </a:xfrm>
          <a:custGeom>
            <a:avLst/>
            <a:gdLst/>
            <a:ahLst/>
            <a:cxnLst/>
            <a:rect l="l" t="t" r="r" b="b"/>
            <a:pathLst>
              <a:path w="8931275" h="8645525">
                <a:moveTo>
                  <a:pt x="8629475" y="8645033"/>
                </a:moveTo>
                <a:lnTo>
                  <a:pt x="301219" y="8645033"/>
                </a:lnTo>
                <a:lnTo>
                  <a:pt x="252452" y="8641075"/>
                </a:lnTo>
                <a:lnTo>
                  <a:pt x="206156" y="8629619"/>
                </a:lnTo>
                <a:lnTo>
                  <a:pt x="162959" y="8611293"/>
                </a:lnTo>
                <a:lnTo>
                  <a:pt x="123487" y="8586726"/>
                </a:lnTo>
                <a:lnTo>
                  <a:pt x="88367" y="8556544"/>
                </a:lnTo>
                <a:lnTo>
                  <a:pt x="58227" y="8521376"/>
                </a:lnTo>
                <a:lnTo>
                  <a:pt x="33693" y="8481850"/>
                </a:lnTo>
                <a:lnTo>
                  <a:pt x="15392" y="8438594"/>
                </a:lnTo>
                <a:lnTo>
                  <a:pt x="3952" y="8392235"/>
                </a:lnTo>
                <a:lnTo>
                  <a:pt x="0" y="8343401"/>
                </a:lnTo>
                <a:lnTo>
                  <a:pt x="0" y="301632"/>
                </a:lnTo>
                <a:lnTo>
                  <a:pt x="3952" y="252798"/>
                </a:lnTo>
                <a:lnTo>
                  <a:pt x="15392" y="206439"/>
                </a:lnTo>
                <a:lnTo>
                  <a:pt x="33693" y="163183"/>
                </a:lnTo>
                <a:lnTo>
                  <a:pt x="58227" y="123656"/>
                </a:lnTo>
                <a:lnTo>
                  <a:pt x="88367" y="88489"/>
                </a:lnTo>
                <a:lnTo>
                  <a:pt x="123487" y="58307"/>
                </a:lnTo>
                <a:lnTo>
                  <a:pt x="162959" y="33739"/>
                </a:lnTo>
                <a:lnTo>
                  <a:pt x="206156" y="15414"/>
                </a:lnTo>
                <a:lnTo>
                  <a:pt x="252452" y="3958"/>
                </a:lnTo>
                <a:lnTo>
                  <a:pt x="301219" y="0"/>
                </a:lnTo>
                <a:lnTo>
                  <a:pt x="8629475" y="0"/>
                </a:lnTo>
                <a:lnTo>
                  <a:pt x="8678242" y="3958"/>
                </a:lnTo>
                <a:lnTo>
                  <a:pt x="8724538" y="15414"/>
                </a:lnTo>
                <a:lnTo>
                  <a:pt x="8767735" y="33739"/>
                </a:lnTo>
                <a:lnTo>
                  <a:pt x="8807207" y="58307"/>
                </a:lnTo>
                <a:lnTo>
                  <a:pt x="8842326" y="88489"/>
                </a:lnTo>
                <a:lnTo>
                  <a:pt x="8872467" y="123656"/>
                </a:lnTo>
                <a:lnTo>
                  <a:pt x="8897001" y="163183"/>
                </a:lnTo>
                <a:lnTo>
                  <a:pt x="8915301" y="206439"/>
                </a:lnTo>
                <a:lnTo>
                  <a:pt x="8926742" y="252798"/>
                </a:lnTo>
                <a:lnTo>
                  <a:pt x="8930694" y="301632"/>
                </a:lnTo>
                <a:lnTo>
                  <a:pt x="8930694" y="8343401"/>
                </a:lnTo>
                <a:lnTo>
                  <a:pt x="8926742" y="8392235"/>
                </a:lnTo>
                <a:lnTo>
                  <a:pt x="8915301" y="8438594"/>
                </a:lnTo>
                <a:lnTo>
                  <a:pt x="8897001" y="8481850"/>
                </a:lnTo>
                <a:lnTo>
                  <a:pt x="8872467" y="8521376"/>
                </a:lnTo>
                <a:lnTo>
                  <a:pt x="8842326" y="8556544"/>
                </a:lnTo>
                <a:lnTo>
                  <a:pt x="8807207" y="8586726"/>
                </a:lnTo>
                <a:lnTo>
                  <a:pt x="8767735" y="8611293"/>
                </a:lnTo>
                <a:lnTo>
                  <a:pt x="8724538" y="8629619"/>
                </a:lnTo>
                <a:lnTo>
                  <a:pt x="8678242" y="8641075"/>
                </a:lnTo>
                <a:lnTo>
                  <a:pt x="8629475" y="8645033"/>
                </a:lnTo>
                <a:close/>
              </a:path>
            </a:pathLst>
          </a:custGeom>
          <a:solidFill>
            <a:srgbClr val="0048CC"/>
          </a:solidFill>
        </p:spPr>
        <p:txBody>
          <a:bodyPr wrap="square" lIns="0" tIns="0" rIns="0" bIns="0" rtlCol="0"/>
          <a:lstStyle/>
          <a:p>
            <a:endParaRPr/>
          </a:p>
        </p:txBody>
      </p:sp>
      <p:sp>
        <p:nvSpPr>
          <p:cNvPr id="18" name="object 7"/>
          <p:cNvSpPr txBox="1">
            <a:spLocks/>
          </p:cNvSpPr>
          <p:nvPr/>
        </p:nvSpPr>
        <p:spPr>
          <a:xfrm>
            <a:off x="7086600" y="1333500"/>
            <a:ext cx="10896600" cy="3954929"/>
          </a:xfrm>
          <a:prstGeom prst="rect">
            <a:avLst/>
          </a:prstGeom>
        </p:spPr>
        <p:txBody>
          <a:bodyPr vert="horz" wrap="square" lIns="0" tIns="12700" rIns="0" bIns="0" rtlCol="0">
            <a:spAutoFit/>
          </a:bodyPr>
          <a:lstStyle/>
          <a:p>
            <a:pPr marL="12700" algn="ctr">
              <a:lnSpc>
                <a:spcPct val="100000"/>
              </a:lnSpc>
              <a:spcBef>
                <a:spcPts val="100"/>
              </a:spcBef>
            </a:pPr>
            <a:endParaRPr lang="en" sz="2800" dirty="0" smtClean="0">
              <a:solidFill>
                <a:srgbClr val="0070C0"/>
              </a:solidFill>
              <a:ea typeface="Yu Gothic" panose="020B0400000000000000" pitchFamily="34" charset="-128"/>
              <a:cs typeface="Calibri" panose="020F0502020204030204" pitchFamily="34" charset="0"/>
            </a:endParaRPr>
          </a:p>
          <a:p>
            <a:pPr marL="12700" algn="ctr">
              <a:lnSpc>
                <a:spcPct val="100000"/>
              </a:lnSpc>
              <a:spcBef>
                <a:spcPts val="100"/>
              </a:spcBef>
            </a:pPr>
            <a:endParaRPr lang="en" sz="2800" dirty="0" smtClean="0">
              <a:solidFill>
                <a:srgbClr val="0070C0"/>
              </a:solidFill>
              <a:ea typeface="Yu Gothic" panose="020B0400000000000000" pitchFamily="34" charset="-128"/>
              <a:cs typeface="Calibri" panose="020F0502020204030204" pitchFamily="34" charset="0"/>
            </a:endParaRPr>
          </a:p>
          <a:p>
            <a:pPr marL="12700" algn="ctr">
              <a:lnSpc>
                <a:spcPct val="100000"/>
              </a:lnSpc>
              <a:spcBef>
                <a:spcPts val="100"/>
              </a:spcBef>
            </a:pPr>
            <a:endParaRPr lang="en" sz="2800" dirty="0" smtClean="0">
              <a:solidFill>
                <a:srgbClr val="0070C0"/>
              </a:solidFill>
              <a:ea typeface="Yu Gothic" panose="020B0400000000000000" pitchFamily="34" charset="-128"/>
              <a:cs typeface="Calibri" panose="020F0502020204030204" pitchFamily="34" charset="0"/>
            </a:endParaRPr>
          </a:p>
          <a:p>
            <a:pPr marL="12700" algn="ctr">
              <a:lnSpc>
                <a:spcPct val="100000"/>
              </a:lnSpc>
              <a:spcBef>
                <a:spcPts val="100"/>
              </a:spcBef>
            </a:pPr>
            <a:endParaRPr lang="en" sz="2800" dirty="0" smtClean="0">
              <a:solidFill>
                <a:srgbClr val="0070C0"/>
              </a:solidFill>
              <a:ea typeface="Yu Gothic" panose="020B0400000000000000" pitchFamily="34" charset="-128"/>
              <a:cs typeface="Calibri" panose="020F0502020204030204" pitchFamily="34" charset="0"/>
            </a:endParaRPr>
          </a:p>
          <a:p>
            <a:pPr marL="12700" algn="ctr">
              <a:lnSpc>
                <a:spcPct val="100000"/>
              </a:lnSpc>
              <a:spcBef>
                <a:spcPts val="100"/>
              </a:spcBef>
            </a:pPr>
            <a:r>
              <a:rPr lang="en" sz="2800" dirty="0" smtClean="0">
                <a:solidFill>
                  <a:srgbClr val="0070C0"/>
                </a:solidFill>
                <a:ea typeface="Yu Gothic" panose="020B0400000000000000" pitchFamily="34" charset="-128"/>
                <a:cs typeface="Calibri" panose="020F0502020204030204" pitchFamily="34" charset="0"/>
              </a:rPr>
              <a:t>Rao</a:t>
            </a:r>
            <a:r>
              <a:rPr lang="en" sz="2800" dirty="0" smtClean="0">
                <a:solidFill>
                  <a:srgbClr val="00B050"/>
                </a:solidFill>
                <a:ea typeface="Yu Gothic" panose="020B0400000000000000" pitchFamily="34" charset="-128"/>
                <a:cs typeface="Calibri" panose="020F0502020204030204" pitchFamily="34" charset="0"/>
              </a:rPr>
              <a:t>MOUNIKA </a:t>
            </a:r>
            <a:r>
              <a:rPr lang="en" sz="2800" dirty="0" smtClean="0">
                <a:solidFill>
                  <a:schemeClr val="bg1"/>
                </a:solidFill>
                <a:ea typeface="Yu Gothic" panose="020B0400000000000000" pitchFamily="34" charset="-128"/>
                <a:cs typeface="Calibri" panose="020F0502020204030204" pitchFamily="34" charset="0"/>
              </a:rPr>
              <a:t>Agro Technologies OPC Pvt. Ltd.</a:t>
            </a:r>
            <a:br>
              <a:rPr lang="en" sz="2800" dirty="0" smtClean="0">
                <a:solidFill>
                  <a:schemeClr val="bg1"/>
                </a:solidFill>
                <a:ea typeface="Yu Gothic" panose="020B0400000000000000" pitchFamily="34" charset="-128"/>
                <a:cs typeface="Calibri" panose="020F0502020204030204" pitchFamily="34" charset="0"/>
              </a:rPr>
            </a:br>
            <a:r>
              <a:rPr lang="en" sz="2800" dirty="0" smtClean="0">
                <a:solidFill>
                  <a:schemeClr val="bg1"/>
                </a:solidFill>
                <a:ea typeface="Yu Gothic" panose="020B0400000000000000" pitchFamily="34" charset="-128"/>
                <a:cs typeface="Calibri" panose="020F0502020204030204" pitchFamily="34" charset="0"/>
              </a:rPr>
              <a:t>Address: H.No. 5-476, Deeptisri Nagar,</a:t>
            </a:r>
            <a:br>
              <a:rPr lang="en" sz="2800" dirty="0" smtClean="0">
                <a:solidFill>
                  <a:schemeClr val="bg1"/>
                </a:solidFill>
                <a:ea typeface="Yu Gothic" panose="020B0400000000000000" pitchFamily="34" charset="-128"/>
                <a:cs typeface="Calibri" panose="020F0502020204030204" pitchFamily="34" charset="0"/>
              </a:rPr>
            </a:br>
            <a:r>
              <a:rPr lang="en" sz="2800" dirty="0" smtClean="0">
                <a:solidFill>
                  <a:schemeClr val="bg1"/>
                </a:solidFill>
                <a:ea typeface="Yu Gothic" panose="020B0400000000000000" pitchFamily="34" charset="-128"/>
                <a:cs typeface="Calibri" panose="020F0502020204030204" pitchFamily="34" charset="0"/>
              </a:rPr>
              <a:t> Madina guda, Miyapur.</a:t>
            </a:r>
            <a:br>
              <a:rPr lang="en" sz="2800" dirty="0" smtClean="0">
                <a:solidFill>
                  <a:schemeClr val="bg1"/>
                </a:solidFill>
                <a:ea typeface="Yu Gothic" panose="020B0400000000000000" pitchFamily="34" charset="-128"/>
                <a:cs typeface="Calibri" panose="020F0502020204030204" pitchFamily="34" charset="0"/>
              </a:rPr>
            </a:br>
            <a:r>
              <a:rPr lang="en-US" sz="2800" dirty="0" smtClean="0">
                <a:solidFill>
                  <a:schemeClr val="bg1"/>
                </a:solidFill>
                <a:ea typeface="Yu Gothic" panose="020B0400000000000000" pitchFamily="34" charset="-128"/>
                <a:cs typeface="Calibri" panose="020F0502020204030204" pitchFamily="34" charset="0"/>
              </a:rPr>
              <a:t>Hyderabad.49. Ph: 9347966634</a:t>
            </a:r>
          </a:p>
          <a:p>
            <a:pPr marL="12700" algn="ctr">
              <a:lnSpc>
                <a:spcPct val="100000"/>
              </a:lnSpc>
              <a:spcBef>
                <a:spcPts val="100"/>
              </a:spcBef>
            </a:pPr>
            <a:r>
              <a:rPr lang="en-US" sz="2800" dirty="0" smtClean="0">
                <a:solidFill>
                  <a:schemeClr val="bg1"/>
                </a:solidFill>
                <a:ea typeface="Yu Gothic" panose="020B0400000000000000" pitchFamily="34" charset="-128"/>
                <a:cs typeface="Calibri" panose="020F0502020204030204" pitchFamily="34" charset="0"/>
              </a:rPr>
              <a:t>Mail: visual@visualai.in</a:t>
            </a:r>
            <a:endParaRPr kumimoji="0" lang="en-US" sz="2800" b="1" i="0" u="sng" strike="noStrike" kern="0" cap="none" spc="0" normalizeH="0" baseline="0" noProof="0" dirty="0" smtClean="0">
              <a:ln>
                <a:noFill/>
              </a:ln>
              <a:solidFill>
                <a:schemeClr val="bg1"/>
              </a:solidFill>
              <a:effectLst/>
              <a:uLnTx/>
              <a:uFillTx/>
              <a:latin typeface="+mn-lt"/>
              <a:ea typeface="Yu Gothic" charset="-128"/>
              <a:cs typeface="+mn-cs"/>
            </a:endParaRPr>
          </a:p>
        </p:txBody>
      </p:sp>
      <p:pic>
        <p:nvPicPr>
          <p:cNvPr id="7" name="Picture 2" descr="C:\Users\admin\Downloads\MounikaLogo1.png"/>
          <p:cNvPicPr>
            <a:picLocks noChangeAspect="1" noChangeArrowheads="1"/>
          </p:cNvPicPr>
          <p:nvPr/>
        </p:nvPicPr>
        <p:blipFill>
          <a:blip r:embed="rId3"/>
          <a:srcRect/>
          <a:stretch>
            <a:fillRect/>
          </a:stretch>
        </p:blipFill>
        <p:spPr bwMode="auto">
          <a:xfrm>
            <a:off x="9753600" y="2095500"/>
            <a:ext cx="5474016" cy="895379"/>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9"/>
          <p:cNvGrpSpPr/>
          <p:nvPr/>
        </p:nvGrpSpPr>
        <p:grpSpPr>
          <a:xfrm>
            <a:off x="15977888" y="8311638"/>
            <a:ext cx="721360" cy="721360"/>
            <a:chOff x="15977888" y="8311638"/>
            <a:chExt cx="721360" cy="721360"/>
          </a:xfrm>
        </p:grpSpPr>
        <p:sp>
          <p:nvSpPr>
            <p:cNvPr id="10" name="object 10"/>
            <p:cNvSpPr/>
            <p:nvPr/>
          </p:nvSpPr>
          <p:spPr>
            <a:xfrm>
              <a:off x="15977888" y="8311638"/>
              <a:ext cx="721360" cy="721360"/>
            </a:xfrm>
            <a:custGeom>
              <a:avLst/>
              <a:gdLst/>
              <a:ahLst/>
              <a:cxnLst/>
              <a:rect l="l" t="t" r="r" b="b"/>
              <a:pathLst>
                <a:path w="721359" h="721359">
                  <a:moveTo>
                    <a:pt x="360405" y="720811"/>
                  </a:moveTo>
                  <a:lnTo>
                    <a:pt x="316285" y="718101"/>
                  </a:lnTo>
                  <a:lnTo>
                    <a:pt x="272834" y="710011"/>
                  </a:lnTo>
                  <a:lnTo>
                    <a:pt x="230700" y="696663"/>
                  </a:lnTo>
                  <a:lnTo>
                    <a:pt x="190511" y="678255"/>
                  </a:lnTo>
                  <a:lnTo>
                    <a:pt x="152878" y="655066"/>
                  </a:lnTo>
                  <a:lnTo>
                    <a:pt x="118371" y="627449"/>
                  </a:lnTo>
                  <a:lnTo>
                    <a:pt x="87505" y="595815"/>
                  </a:lnTo>
                  <a:lnTo>
                    <a:pt x="60739" y="560636"/>
                  </a:lnTo>
                  <a:lnTo>
                    <a:pt x="38481" y="522446"/>
                  </a:lnTo>
                  <a:lnTo>
                    <a:pt x="21067" y="481823"/>
                  </a:lnTo>
                  <a:lnTo>
                    <a:pt x="8757" y="439373"/>
                  </a:lnTo>
                  <a:lnTo>
                    <a:pt x="1735" y="395731"/>
                  </a:lnTo>
                  <a:lnTo>
                    <a:pt x="0" y="360405"/>
                  </a:lnTo>
                  <a:lnTo>
                    <a:pt x="108" y="351558"/>
                  </a:lnTo>
                  <a:lnTo>
                    <a:pt x="3900" y="307523"/>
                  </a:lnTo>
                  <a:lnTo>
                    <a:pt x="13054" y="264283"/>
                  </a:lnTo>
                  <a:lnTo>
                    <a:pt x="27434" y="222484"/>
                  </a:lnTo>
                  <a:lnTo>
                    <a:pt x="46822" y="182760"/>
                  </a:lnTo>
                  <a:lnTo>
                    <a:pt x="70924" y="145712"/>
                  </a:lnTo>
                  <a:lnTo>
                    <a:pt x="99381" y="111893"/>
                  </a:lnTo>
                  <a:lnTo>
                    <a:pt x="131766" y="81808"/>
                  </a:lnTo>
                  <a:lnTo>
                    <a:pt x="167591" y="55914"/>
                  </a:lnTo>
                  <a:lnTo>
                    <a:pt x="206312" y="34602"/>
                  </a:lnTo>
                  <a:lnTo>
                    <a:pt x="247350" y="18191"/>
                  </a:lnTo>
                  <a:lnTo>
                    <a:pt x="290094" y="6925"/>
                  </a:lnTo>
                  <a:lnTo>
                    <a:pt x="333895" y="976"/>
                  </a:lnTo>
                  <a:lnTo>
                    <a:pt x="360405" y="0"/>
                  </a:lnTo>
                  <a:lnTo>
                    <a:pt x="369253" y="108"/>
                  </a:lnTo>
                  <a:lnTo>
                    <a:pt x="413288" y="3900"/>
                  </a:lnTo>
                  <a:lnTo>
                    <a:pt x="456528" y="13054"/>
                  </a:lnTo>
                  <a:lnTo>
                    <a:pt x="498327" y="27434"/>
                  </a:lnTo>
                  <a:lnTo>
                    <a:pt x="538051" y="46822"/>
                  </a:lnTo>
                  <a:lnTo>
                    <a:pt x="575099" y="70924"/>
                  </a:lnTo>
                  <a:lnTo>
                    <a:pt x="608918" y="99381"/>
                  </a:lnTo>
                  <a:lnTo>
                    <a:pt x="639003" y="131766"/>
                  </a:lnTo>
                  <a:lnTo>
                    <a:pt x="664897" y="167591"/>
                  </a:lnTo>
                  <a:lnTo>
                    <a:pt x="686209" y="206312"/>
                  </a:lnTo>
                  <a:lnTo>
                    <a:pt x="702620" y="247350"/>
                  </a:lnTo>
                  <a:lnTo>
                    <a:pt x="713886" y="290094"/>
                  </a:lnTo>
                  <a:lnTo>
                    <a:pt x="719835" y="333895"/>
                  </a:lnTo>
                  <a:lnTo>
                    <a:pt x="720811" y="360405"/>
                  </a:lnTo>
                  <a:lnTo>
                    <a:pt x="720703" y="369253"/>
                  </a:lnTo>
                  <a:lnTo>
                    <a:pt x="716911" y="413288"/>
                  </a:lnTo>
                  <a:lnTo>
                    <a:pt x="707757" y="456528"/>
                  </a:lnTo>
                  <a:lnTo>
                    <a:pt x="693377" y="498327"/>
                  </a:lnTo>
                  <a:lnTo>
                    <a:pt x="673989" y="538051"/>
                  </a:lnTo>
                  <a:lnTo>
                    <a:pt x="649886" y="575099"/>
                  </a:lnTo>
                  <a:lnTo>
                    <a:pt x="621430" y="608918"/>
                  </a:lnTo>
                  <a:lnTo>
                    <a:pt x="589045" y="639003"/>
                  </a:lnTo>
                  <a:lnTo>
                    <a:pt x="553220" y="664897"/>
                  </a:lnTo>
                  <a:lnTo>
                    <a:pt x="514499" y="686209"/>
                  </a:lnTo>
                  <a:lnTo>
                    <a:pt x="473461" y="702620"/>
                  </a:lnTo>
                  <a:lnTo>
                    <a:pt x="430717" y="713886"/>
                  </a:lnTo>
                  <a:lnTo>
                    <a:pt x="386916" y="719835"/>
                  </a:lnTo>
                  <a:lnTo>
                    <a:pt x="360405" y="720811"/>
                  </a:lnTo>
                  <a:close/>
                </a:path>
              </a:pathLst>
            </a:custGeom>
            <a:solidFill>
              <a:srgbClr val="F1D06A"/>
            </a:solidFill>
          </p:spPr>
          <p:txBody>
            <a:bodyPr wrap="square" lIns="0" tIns="0" rIns="0" bIns="0" rtlCol="0"/>
            <a:lstStyle/>
            <a:p>
              <a:endParaRPr/>
            </a:p>
          </p:txBody>
        </p:sp>
        <p:sp>
          <p:nvSpPr>
            <p:cNvPr id="11" name="object 11"/>
            <p:cNvSpPr/>
            <p:nvPr/>
          </p:nvSpPr>
          <p:spPr>
            <a:xfrm>
              <a:off x="16200676" y="8580340"/>
              <a:ext cx="275590" cy="184150"/>
            </a:xfrm>
            <a:custGeom>
              <a:avLst/>
              <a:gdLst/>
              <a:ahLst/>
              <a:cxnLst/>
              <a:rect l="l" t="t" r="r" b="b"/>
              <a:pathLst>
                <a:path w="275590" h="184150">
                  <a:moveTo>
                    <a:pt x="183668" y="0"/>
                  </a:moveTo>
                  <a:lnTo>
                    <a:pt x="275502" y="91834"/>
                  </a:lnTo>
                  <a:lnTo>
                    <a:pt x="183668" y="183668"/>
                  </a:lnTo>
                  <a:lnTo>
                    <a:pt x="162010" y="162010"/>
                  </a:lnTo>
                  <a:lnTo>
                    <a:pt x="216881" y="107139"/>
                  </a:lnTo>
                  <a:lnTo>
                    <a:pt x="0" y="107139"/>
                  </a:lnTo>
                  <a:lnTo>
                    <a:pt x="0" y="76528"/>
                  </a:lnTo>
                  <a:lnTo>
                    <a:pt x="216881" y="76528"/>
                  </a:lnTo>
                  <a:lnTo>
                    <a:pt x="162010" y="21657"/>
                  </a:lnTo>
                  <a:lnTo>
                    <a:pt x="183668" y="0"/>
                  </a:lnTo>
                  <a:close/>
                </a:path>
              </a:pathLst>
            </a:custGeom>
            <a:solidFill>
              <a:srgbClr val="FFFFFF"/>
            </a:solidFill>
          </p:spPr>
          <p:txBody>
            <a:bodyPr wrap="square" lIns="0" tIns="0" rIns="0" bIns="0" rtlCol="0"/>
            <a:lstStyle/>
            <a:p>
              <a:endParaRPr/>
            </a:p>
          </p:txBody>
        </p:sp>
      </p:grpSp>
      <p:sp>
        <p:nvSpPr>
          <p:cNvPr id="18" name="object 5"/>
          <p:cNvSpPr/>
          <p:nvPr/>
        </p:nvSpPr>
        <p:spPr>
          <a:xfrm>
            <a:off x="6888116" y="876300"/>
            <a:ext cx="11324402" cy="8645525"/>
          </a:xfrm>
          <a:custGeom>
            <a:avLst/>
            <a:gdLst/>
            <a:ahLst/>
            <a:cxnLst/>
            <a:rect l="l" t="t" r="r" b="b"/>
            <a:pathLst>
              <a:path w="8931275" h="8645525">
                <a:moveTo>
                  <a:pt x="8629475" y="8645033"/>
                </a:moveTo>
                <a:lnTo>
                  <a:pt x="301219" y="8645033"/>
                </a:lnTo>
                <a:lnTo>
                  <a:pt x="252452" y="8641075"/>
                </a:lnTo>
                <a:lnTo>
                  <a:pt x="206156" y="8629619"/>
                </a:lnTo>
                <a:lnTo>
                  <a:pt x="162959" y="8611293"/>
                </a:lnTo>
                <a:lnTo>
                  <a:pt x="123487" y="8586726"/>
                </a:lnTo>
                <a:lnTo>
                  <a:pt x="88367" y="8556544"/>
                </a:lnTo>
                <a:lnTo>
                  <a:pt x="58227" y="8521376"/>
                </a:lnTo>
                <a:lnTo>
                  <a:pt x="33693" y="8481850"/>
                </a:lnTo>
                <a:lnTo>
                  <a:pt x="15392" y="8438594"/>
                </a:lnTo>
                <a:lnTo>
                  <a:pt x="3952" y="8392235"/>
                </a:lnTo>
                <a:lnTo>
                  <a:pt x="0" y="8343401"/>
                </a:lnTo>
                <a:lnTo>
                  <a:pt x="0" y="301632"/>
                </a:lnTo>
                <a:lnTo>
                  <a:pt x="3952" y="252798"/>
                </a:lnTo>
                <a:lnTo>
                  <a:pt x="15392" y="206439"/>
                </a:lnTo>
                <a:lnTo>
                  <a:pt x="33693" y="163183"/>
                </a:lnTo>
                <a:lnTo>
                  <a:pt x="58227" y="123656"/>
                </a:lnTo>
                <a:lnTo>
                  <a:pt x="88367" y="88489"/>
                </a:lnTo>
                <a:lnTo>
                  <a:pt x="123487" y="58307"/>
                </a:lnTo>
                <a:lnTo>
                  <a:pt x="162959" y="33739"/>
                </a:lnTo>
                <a:lnTo>
                  <a:pt x="206156" y="15414"/>
                </a:lnTo>
                <a:lnTo>
                  <a:pt x="252452" y="3958"/>
                </a:lnTo>
                <a:lnTo>
                  <a:pt x="301219" y="0"/>
                </a:lnTo>
                <a:lnTo>
                  <a:pt x="8629475" y="0"/>
                </a:lnTo>
                <a:lnTo>
                  <a:pt x="8678242" y="3958"/>
                </a:lnTo>
                <a:lnTo>
                  <a:pt x="8724538" y="15414"/>
                </a:lnTo>
                <a:lnTo>
                  <a:pt x="8767735" y="33739"/>
                </a:lnTo>
                <a:lnTo>
                  <a:pt x="8807207" y="58307"/>
                </a:lnTo>
                <a:lnTo>
                  <a:pt x="8842326" y="88489"/>
                </a:lnTo>
                <a:lnTo>
                  <a:pt x="8872467" y="123656"/>
                </a:lnTo>
                <a:lnTo>
                  <a:pt x="8897001" y="163183"/>
                </a:lnTo>
                <a:lnTo>
                  <a:pt x="8915301" y="206439"/>
                </a:lnTo>
                <a:lnTo>
                  <a:pt x="8926742" y="252798"/>
                </a:lnTo>
                <a:lnTo>
                  <a:pt x="8930694" y="301632"/>
                </a:lnTo>
                <a:lnTo>
                  <a:pt x="8930694" y="8343401"/>
                </a:lnTo>
                <a:lnTo>
                  <a:pt x="8926742" y="8392235"/>
                </a:lnTo>
                <a:lnTo>
                  <a:pt x="8915301" y="8438594"/>
                </a:lnTo>
                <a:lnTo>
                  <a:pt x="8897001" y="8481850"/>
                </a:lnTo>
                <a:lnTo>
                  <a:pt x="8872467" y="8521376"/>
                </a:lnTo>
                <a:lnTo>
                  <a:pt x="8842326" y="8556544"/>
                </a:lnTo>
                <a:lnTo>
                  <a:pt x="8807207" y="8586726"/>
                </a:lnTo>
                <a:lnTo>
                  <a:pt x="8767735" y="8611293"/>
                </a:lnTo>
                <a:lnTo>
                  <a:pt x="8724538" y="8629619"/>
                </a:lnTo>
                <a:lnTo>
                  <a:pt x="8678242" y="8641075"/>
                </a:lnTo>
                <a:lnTo>
                  <a:pt x="8629475" y="8645033"/>
                </a:lnTo>
                <a:close/>
              </a:path>
            </a:pathLst>
          </a:custGeom>
          <a:solidFill>
            <a:srgbClr val="0048CC"/>
          </a:solidFill>
        </p:spPr>
        <p:txBody>
          <a:bodyPr wrap="square" lIns="0" tIns="0" rIns="0" bIns="0" rtlCol="0"/>
          <a:lstStyle/>
          <a:p>
            <a:endParaRPr/>
          </a:p>
        </p:txBody>
      </p:sp>
      <p:sp>
        <p:nvSpPr>
          <p:cNvPr id="19" name="object 7"/>
          <p:cNvSpPr txBox="1">
            <a:spLocks noGrp="1"/>
          </p:cNvSpPr>
          <p:nvPr>
            <p:ph sz="half" idx="3"/>
          </p:nvPr>
        </p:nvSpPr>
        <p:spPr>
          <a:xfrm>
            <a:off x="6934200" y="876300"/>
            <a:ext cx="11201400" cy="4752583"/>
          </a:xfrm>
          <a:prstGeom prst="rect">
            <a:avLst/>
          </a:prstGeom>
        </p:spPr>
        <p:txBody>
          <a:bodyPr vert="horz" wrap="square" lIns="0" tIns="12700" rIns="0" bIns="0" rtlCol="0">
            <a:spAutoFit/>
          </a:bodyPr>
          <a:lstStyle/>
          <a:p>
            <a:pPr marL="514350" indent="-514350" algn="l">
              <a:buFont typeface="+mj-lt"/>
              <a:buAutoNum type="arabicPeriod"/>
            </a:pPr>
            <a:r>
              <a:rPr lang="en-US" sz="4400" dirty="0" smtClean="0">
                <a:latin typeface="+mn-lt"/>
              </a:rPr>
              <a:t>There is lot of scope to introduce machines in agriculture in India which help farmers to reduce production cost and improve it. </a:t>
            </a:r>
          </a:p>
          <a:p>
            <a:pPr marL="514350" indent="-514350" algn="l">
              <a:buFont typeface="+mj-lt"/>
              <a:buAutoNum type="arabicPeriod"/>
            </a:pPr>
            <a:r>
              <a:rPr lang="en-US" sz="4400" dirty="0" smtClean="0">
                <a:latin typeface="+mn-lt"/>
              </a:rPr>
              <a:t>Offering accurate and personalized scientific guidance and information to farmers is necessary which is lacking in present times in our agricultural system.</a:t>
            </a:r>
          </a:p>
        </p:txBody>
      </p:sp>
      <p:sp>
        <p:nvSpPr>
          <p:cNvPr id="20" name="object 8"/>
          <p:cNvSpPr txBox="1">
            <a:spLocks/>
          </p:cNvSpPr>
          <p:nvPr/>
        </p:nvSpPr>
        <p:spPr>
          <a:xfrm>
            <a:off x="0" y="647700"/>
            <a:ext cx="6096000" cy="751488"/>
          </a:xfrm>
          <a:prstGeom prst="rect">
            <a:avLst/>
          </a:prstGeom>
        </p:spPr>
        <p:txBody>
          <a:bodyPr vert="horz" wrap="square" lIns="0" tIns="12700" rIns="0" bIns="0" rtlCol="0">
            <a:spAutoFit/>
          </a:bodyPr>
          <a:lstStyle/>
          <a:p>
            <a:pPr marL="12700" lvl="0">
              <a:spcBef>
                <a:spcPts val="100"/>
              </a:spcBef>
            </a:pPr>
            <a:r>
              <a:rPr lang="en-US" sz="4800" b="1" kern="0" dirty="0" smtClean="0">
                <a:solidFill>
                  <a:srgbClr val="00B050"/>
                </a:solidFill>
                <a:ea typeface="+mj-ea"/>
                <a:cs typeface="Verdana"/>
              </a:rPr>
              <a:t>Problem statement</a:t>
            </a:r>
            <a:endParaRPr kumimoji="0" lang="en-US" sz="4800" b="0" i="0" strike="noStrike" kern="0" cap="none" spc="0" normalizeH="0" baseline="0" noProof="0" dirty="0">
              <a:ln>
                <a:noFill/>
              </a:ln>
              <a:solidFill>
                <a:srgbClr val="C00000"/>
              </a:solidFill>
              <a:effectLst/>
              <a:uLnTx/>
              <a:uFillTx/>
              <a:latin typeface="+mn-lt"/>
              <a:ea typeface="+mj-ea"/>
              <a:cs typeface="Verdan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8"/>
          <p:cNvGrpSpPr/>
          <p:nvPr/>
        </p:nvGrpSpPr>
        <p:grpSpPr>
          <a:xfrm>
            <a:off x="15977888" y="8311637"/>
            <a:ext cx="721360" cy="721360"/>
            <a:chOff x="15977888" y="8311637"/>
            <a:chExt cx="721360" cy="721360"/>
          </a:xfrm>
        </p:grpSpPr>
        <p:sp>
          <p:nvSpPr>
            <p:cNvPr id="9" name="object 9"/>
            <p:cNvSpPr/>
            <p:nvPr/>
          </p:nvSpPr>
          <p:spPr>
            <a:xfrm>
              <a:off x="15977888" y="8311637"/>
              <a:ext cx="721360" cy="721360"/>
            </a:xfrm>
            <a:custGeom>
              <a:avLst/>
              <a:gdLst/>
              <a:ahLst/>
              <a:cxnLst/>
              <a:rect l="l" t="t" r="r" b="b"/>
              <a:pathLst>
                <a:path w="721359" h="721359">
                  <a:moveTo>
                    <a:pt x="360405" y="720811"/>
                  </a:moveTo>
                  <a:lnTo>
                    <a:pt x="316285" y="718101"/>
                  </a:lnTo>
                  <a:lnTo>
                    <a:pt x="272834" y="710011"/>
                  </a:lnTo>
                  <a:lnTo>
                    <a:pt x="230700" y="696663"/>
                  </a:lnTo>
                  <a:lnTo>
                    <a:pt x="190511" y="678255"/>
                  </a:lnTo>
                  <a:lnTo>
                    <a:pt x="152878" y="655066"/>
                  </a:lnTo>
                  <a:lnTo>
                    <a:pt x="118371" y="627449"/>
                  </a:lnTo>
                  <a:lnTo>
                    <a:pt x="87505" y="595815"/>
                  </a:lnTo>
                  <a:lnTo>
                    <a:pt x="60739" y="560636"/>
                  </a:lnTo>
                  <a:lnTo>
                    <a:pt x="38481" y="522446"/>
                  </a:lnTo>
                  <a:lnTo>
                    <a:pt x="21067" y="481823"/>
                  </a:lnTo>
                  <a:lnTo>
                    <a:pt x="8757" y="439373"/>
                  </a:lnTo>
                  <a:lnTo>
                    <a:pt x="1735" y="395731"/>
                  </a:lnTo>
                  <a:lnTo>
                    <a:pt x="0" y="360405"/>
                  </a:lnTo>
                  <a:lnTo>
                    <a:pt x="108" y="351558"/>
                  </a:lnTo>
                  <a:lnTo>
                    <a:pt x="3900" y="307523"/>
                  </a:lnTo>
                  <a:lnTo>
                    <a:pt x="13054" y="264283"/>
                  </a:lnTo>
                  <a:lnTo>
                    <a:pt x="27434" y="222484"/>
                  </a:lnTo>
                  <a:lnTo>
                    <a:pt x="46822" y="182760"/>
                  </a:lnTo>
                  <a:lnTo>
                    <a:pt x="70924" y="145712"/>
                  </a:lnTo>
                  <a:lnTo>
                    <a:pt x="99381" y="111893"/>
                  </a:lnTo>
                  <a:lnTo>
                    <a:pt x="131766" y="81808"/>
                  </a:lnTo>
                  <a:lnTo>
                    <a:pt x="167591" y="55914"/>
                  </a:lnTo>
                  <a:lnTo>
                    <a:pt x="206312" y="34602"/>
                  </a:lnTo>
                  <a:lnTo>
                    <a:pt x="247350" y="18191"/>
                  </a:lnTo>
                  <a:lnTo>
                    <a:pt x="290094" y="6925"/>
                  </a:lnTo>
                  <a:lnTo>
                    <a:pt x="333895" y="976"/>
                  </a:lnTo>
                  <a:lnTo>
                    <a:pt x="360405" y="0"/>
                  </a:lnTo>
                  <a:lnTo>
                    <a:pt x="369253" y="108"/>
                  </a:lnTo>
                  <a:lnTo>
                    <a:pt x="413288" y="3900"/>
                  </a:lnTo>
                  <a:lnTo>
                    <a:pt x="456528" y="13054"/>
                  </a:lnTo>
                  <a:lnTo>
                    <a:pt x="498327" y="27434"/>
                  </a:lnTo>
                  <a:lnTo>
                    <a:pt x="538051" y="46822"/>
                  </a:lnTo>
                  <a:lnTo>
                    <a:pt x="575099" y="70924"/>
                  </a:lnTo>
                  <a:lnTo>
                    <a:pt x="608918" y="99381"/>
                  </a:lnTo>
                  <a:lnTo>
                    <a:pt x="639003" y="131766"/>
                  </a:lnTo>
                  <a:lnTo>
                    <a:pt x="664897" y="167591"/>
                  </a:lnTo>
                  <a:lnTo>
                    <a:pt x="686209" y="206312"/>
                  </a:lnTo>
                  <a:lnTo>
                    <a:pt x="702620" y="247350"/>
                  </a:lnTo>
                  <a:lnTo>
                    <a:pt x="713886" y="290094"/>
                  </a:lnTo>
                  <a:lnTo>
                    <a:pt x="719835" y="333895"/>
                  </a:lnTo>
                  <a:lnTo>
                    <a:pt x="720811" y="360405"/>
                  </a:lnTo>
                  <a:lnTo>
                    <a:pt x="720703" y="369253"/>
                  </a:lnTo>
                  <a:lnTo>
                    <a:pt x="716911" y="413288"/>
                  </a:lnTo>
                  <a:lnTo>
                    <a:pt x="707757" y="456528"/>
                  </a:lnTo>
                  <a:lnTo>
                    <a:pt x="693377" y="498327"/>
                  </a:lnTo>
                  <a:lnTo>
                    <a:pt x="673989" y="538051"/>
                  </a:lnTo>
                  <a:lnTo>
                    <a:pt x="649886" y="575099"/>
                  </a:lnTo>
                  <a:lnTo>
                    <a:pt x="621430" y="608918"/>
                  </a:lnTo>
                  <a:lnTo>
                    <a:pt x="589045" y="639003"/>
                  </a:lnTo>
                  <a:lnTo>
                    <a:pt x="553220" y="664897"/>
                  </a:lnTo>
                  <a:lnTo>
                    <a:pt x="514499" y="686209"/>
                  </a:lnTo>
                  <a:lnTo>
                    <a:pt x="473461" y="702620"/>
                  </a:lnTo>
                  <a:lnTo>
                    <a:pt x="430717" y="713886"/>
                  </a:lnTo>
                  <a:lnTo>
                    <a:pt x="386916" y="719835"/>
                  </a:lnTo>
                  <a:lnTo>
                    <a:pt x="360405" y="720811"/>
                  </a:lnTo>
                  <a:close/>
                </a:path>
              </a:pathLst>
            </a:custGeom>
            <a:solidFill>
              <a:srgbClr val="F1D06A"/>
            </a:solidFill>
          </p:spPr>
          <p:txBody>
            <a:bodyPr wrap="square" lIns="0" tIns="0" rIns="0" bIns="0" rtlCol="0"/>
            <a:lstStyle/>
            <a:p>
              <a:endParaRPr/>
            </a:p>
          </p:txBody>
        </p:sp>
        <p:sp>
          <p:nvSpPr>
            <p:cNvPr id="10" name="object 10"/>
            <p:cNvSpPr/>
            <p:nvPr/>
          </p:nvSpPr>
          <p:spPr>
            <a:xfrm>
              <a:off x="16200676" y="8580342"/>
              <a:ext cx="275590" cy="184150"/>
            </a:xfrm>
            <a:custGeom>
              <a:avLst/>
              <a:gdLst/>
              <a:ahLst/>
              <a:cxnLst/>
              <a:rect l="l" t="t" r="r" b="b"/>
              <a:pathLst>
                <a:path w="275590" h="184150">
                  <a:moveTo>
                    <a:pt x="183668" y="0"/>
                  </a:moveTo>
                  <a:lnTo>
                    <a:pt x="275502" y="91834"/>
                  </a:lnTo>
                  <a:lnTo>
                    <a:pt x="183668" y="183668"/>
                  </a:lnTo>
                  <a:lnTo>
                    <a:pt x="162010" y="162010"/>
                  </a:lnTo>
                  <a:lnTo>
                    <a:pt x="216881" y="107139"/>
                  </a:lnTo>
                  <a:lnTo>
                    <a:pt x="0" y="107139"/>
                  </a:lnTo>
                  <a:lnTo>
                    <a:pt x="0" y="76528"/>
                  </a:lnTo>
                  <a:lnTo>
                    <a:pt x="216881" y="76528"/>
                  </a:lnTo>
                  <a:lnTo>
                    <a:pt x="162010" y="21657"/>
                  </a:lnTo>
                  <a:lnTo>
                    <a:pt x="183668" y="0"/>
                  </a:lnTo>
                  <a:close/>
                </a:path>
              </a:pathLst>
            </a:custGeom>
            <a:solidFill>
              <a:srgbClr val="FFFFFF"/>
            </a:solidFill>
          </p:spPr>
          <p:txBody>
            <a:bodyPr wrap="square" lIns="0" tIns="0" rIns="0" bIns="0" rtlCol="0"/>
            <a:lstStyle/>
            <a:p>
              <a:endParaRPr/>
            </a:p>
          </p:txBody>
        </p:sp>
      </p:grpSp>
      <p:sp>
        <p:nvSpPr>
          <p:cNvPr id="11" name="object 8"/>
          <p:cNvSpPr txBox="1">
            <a:spLocks noGrp="1"/>
          </p:cNvSpPr>
          <p:nvPr>
            <p:ph type="title"/>
          </p:nvPr>
        </p:nvSpPr>
        <p:spPr>
          <a:xfrm>
            <a:off x="0" y="647700"/>
            <a:ext cx="6096000" cy="751488"/>
          </a:xfrm>
          <a:prstGeom prst="rect">
            <a:avLst/>
          </a:prstGeom>
        </p:spPr>
        <p:txBody>
          <a:bodyPr vert="horz" wrap="square" lIns="0" tIns="12700" rIns="0" bIns="0" rtlCol="0">
            <a:spAutoFit/>
          </a:bodyPr>
          <a:lstStyle/>
          <a:p>
            <a:pPr marL="12700">
              <a:lnSpc>
                <a:spcPct val="100000"/>
              </a:lnSpc>
              <a:spcBef>
                <a:spcPts val="100"/>
              </a:spcBef>
            </a:pPr>
            <a:r>
              <a:rPr lang="en-US" sz="4800" b="1" u="sng" dirty="0" err="1" smtClean="0">
                <a:solidFill>
                  <a:srgbClr val="0070C0"/>
                </a:solidFill>
                <a:latin typeface="+mn-lt"/>
                <a:cs typeface="Verdana"/>
              </a:rPr>
              <a:t>visual</a:t>
            </a:r>
            <a:r>
              <a:rPr lang="en-US" sz="4800" b="1" u="sng" dirty="0" err="1" smtClean="0">
                <a:solidFill>
                  <a:srgbClr val="00B050"/>
                </a:solidFill>
                <a:latin typeface="+mn-lt"/>
                <a:cs typeface="Verdana"/>
              </a:rPr>
              <a:t>ai</a:t>
            </a:r>
            <a:r>
              <a:rPr lang="en-US" sz="4800" b="1" u="sng" dirty="0" smtClean="0">
                <a:solidFill>
                  <a:srgbClr val="C00000"/>
                </a:solidFill>
                <a:latin typeface="+mn-lt"/>
                <a:cs typeface="Verdana"/>
              </a:rPr>
              <a:t> APP</a:t>
            </a:r>
            <a:endParaRPr lang="en-US" sz="4800" u="sng" dirty="0">
              <a:solidFill>
                <a:srgbClr val="C00000"/>
              </a:solidFill>
              <a:latin typeface="+mn-lt"/>
              <a:cs typeface="Verdana"/>
            </a:endParaRPr>
          </a:p>
        </p:txBody>
      </p:sp>
      <p:sp>
        <p:nvSpPr>
          <p:cNvPr id="14" name="object 5"/>
          <p:cNvSpPr/>
          <p:nvPr/>
        </p:nvSpPr>
        <p:spPr>
          <a:xfrm>
            <a:off x="6888116" y="876300"/>
            <a:ext cx="11324402" cy="8645525"/>
          </a:xfrm>
          <a:custGeom>
            <a:avLst/>
            <a:gdLst/>
            <a:ahLst/>
            <a:cxnLst/>
            <a:rect l="l" t="t" r="r" b="b"/>
            <a:pathLst>
              <a:path w="8931275" h="8645525">
                <a:moveTo>
                  <a:pt x="8629475" y="8645033"/>
                </a:moveTo>
                <a:lnTo>
                  <a:pt x="301219" y="8645033"/>
                </a:lnTo>
                <a:lnTo>
                  <a:pt x="252452" y="8641075"/>
                </a:lnTo>
                <a:lnTo>
                  <a:pt x="206156" y="8629619"/>
                </a:lnTo>
                <a:lnTo>
                  <a:pt x="162959" y="8611293"/>
                </a:lnTo>
                <a:lnTo>
                  <a:pt x="123487" y="8586726"/>
                </a:lnTo>
                <a:lnTo>
                  <a:pt x="88367" y="8556544"/>
                </a:lnTo>
                <a:lnTo>
                  <a:pt x="58227" y="8521376"/>
                </a:lnTo>
                <a:lnTo>
                  <a:pt x="33693" y="8481850"/>
                </a:lnTo>
                <a:lnTo>
                  <a:pt x="15392" y="8438594"/>
                </a:lnTo>
                <a:lnTo>
                  <a:pt x="3952" y="8392235"/>
                </a:lnTo>
                <a:lnTo>
                  <a:pt x="0" y="8343401"/>
                </a:lnTo>
                <a:lnTo>
                  <a:pt x="0" y="301632"/>
                </a:lnTo>
                <a:lnTo>
                  <a:pt x="3952" y="252798"/>
                </a:lnTo>
                <a:lnTo>
                  <a:pt x="15392" y="206439"/>
                </a:lnTo>
                <a:lnTo>
                  <a:pt x="33693" y="163183"/>
                </a:lnTo>
                <a:lnTo>
                  <a:pt x="58227" y="123656"/>
                </a:lnTo>
                <a:lnTo>
                  <a:pt x="88367" y="88489"/>
                </a:lnTo>
                <a:lnTo>
                  <a:pt x="123487" y="58307"/>
                </a:lnTo>
                <a:lnTo>
                  <a:pt x="162959" y="33739"/>
                </a:lnTo>
                <a:lnTo>
                  <a:pt x="206156" y="15414"/>
                </a:lnTo>
                <a:lnTo>
                  <a:pt x="252452" y="3958"/>
                </a:lnTo>
                <a:lnTo>
                  <a:pt x="301219" y="0"/>
                </a:lnTo>
                <a:lnTo>
                  <a:pt x="8629475" y="0"/>
                </a:lnTo>
                <a:lnTo>
                  <a:pt x="8678242" y="3958"/>
                </a:lnTo>
                <a:lnTo>
                  <a:pt x="8724538" y="15414"/>
                </a:lnTo>
                <a:lnTo>
                  <a:pt x="8767735" y="33739"/>
                </a:lnTo>
                <a:lnTo>
                  <a:pt x="8807207" y="58307"/>
                </a:lnTo>
                <a:lnTo>
                  <a:pt x="8842326" y="88489"/>
                </a:lnTo>
                <a:lnTo>
                  <a:pt x="8872467" y="123656"/>
                </a:lnTo>
                <a:lnTo>
                  <a:pt x="8897001" y="163183"/>
                </a:lnTo>
                <a:lnTo>
                  <a:pt x="8915301" y="206439"/>
                </a:lnTo>
                <a:lnTo>
                  <a:pt x="8926742" y="252798"/>
                </a:lnTo>
                <a:lnTo>
                  <a:pt x="8930694" y="301632"/>
                </a:lnTo>
                <a:lnTo>
                  <a:pt x="8930694" y="8343401"/>
                </a:lnTo>
                <a:lnTo>
                  <a:pt x="8926742" y="8392235"/>
                </a:lnTo>
                <a:lnTo>
                  <a:pt x="8915301" y="8438594"/>
                </a:lnTo>
                <a:lnTo>
                  <a:pt x="8897001" y="8481850"/>
                </a:lnTo>
                <a:lnTo>
                  <a:pt x="8872467" y="8521376"/>
                </a:lnTo>
                <a:lnTo>
                  <a:pt x="8842326" y="8556544"/>
                </a:lnTo>
                <a:lnTo>
                  <a:pt x="8807207" y="8586726"/>
                </a:lnTo>
                <a:lnTo>
                  <a:pt x="8767735" y="8611293"/>
                </a:lnTo>
                <a:lnTo>
                  <a:pt x="8724538" y="8629619"/>
                </a:lnTo>
                <a:lnTo>
                  <a:pt x="8678242" y="8641075"/>
                </a:lnTo>
                <a:lnTo>
                  <a:pt x="8629475" y="8645033"/>
                </a:lnTo>
                <a:close/>
              </a:path>
            </a:pathLst>
          </a:custGeom>
          <a:solidFill>
            <a:srgbClr val="0048CC"/>
          </a:solidFill>
        </p:spPr>
        <p:txBody>
          <a:bodyPr wrap="square" lIns="0" tIns="0" rIns="0" bIns="0" rtlCol="0"/>
          <a:lstStyle/>
          <a:p>
            <a:endParaRPr/>
          </a:p>
        </p:txBody>
      </p:sp>
      <p:sp>
        <p:nvSpPr>
          <p:cNvPr id="15" name="object 7"/>
          <p:cNvSpPr txBox="1">
            <a:spLocks noGrp="1"/>
          </p:cNvSpPr>
          <p:nvPr>
            <p:ph sz="half" idx="3"/>
          </p:nvPr>
        </p:nvSpPr>
        <p:spPr>
          <a:xfrm>
            <a:off x="7086600" y="876300"/>
            <a:ext cx="10896600" cy="6414577"/>
          </a:xfrm>
          <a:prstGeom prst="rect">
            <a:avLst/>
          </a:prstGeom>
        </p:spPr>
        <p:txBody>
          <a:bodyPr vert="horz" wrap="square" lIns="0" tIns="12700" rIns="0" bIns="0" rtlCol="0">
            <a:spAutoFit/>
          </a:bodyPr>
          <a:lstStyle/>
          <a:p>
            <a:pPr marL="514350" indent="-514350">
              <a:buAutoNum type="arabicPeriod"/>
            </a:pPr>
            <a:r>
              <a:rPr lang="en-US" sz="3200" dirty="0" smtClean="0">
                <a:latin typeface="+mn-lt"/>
              </a:rPr>
              <a:t>Our software in the form of </a:t>
            </a:r>
            <a:r>
              <a:rPr lang="en-US" sz="3200" dirty="0" err="1" smtClean="0">
                <a:latin typeface="+mn-lt"/>
              </a:rPr>
              <a:t>VisualAI</a:t>
            </a:r>
            <a:r>
              <a:rPr lang="en-US" sz="3200" dirty="0" smtClean="0">
                <a:latin typeface="+mn-lt"/>
              </a:rPr>
              <a:t> APP identifies a farmer's requirements in advance each day and sometimes 1 to 3 days. Based on this information we also provide precise machinery needed at that moment</a:t>
            </a:r>
            <a:r>
              <a:rPr lang="en-US" sz="3200" dirty="0" smtClean="0">
                <a:solidFill>
                  <a:srgbClr val="C00000"/>
                </a:solidFill>
                <a:latin typeface="+mn-lt"/>
              </a:rPr>
              <a:t>. This software help us establish our machines and tools rental agency chain. </a:t>
            </a:r>
          </a:p>
          <a:p>
            <a:pPr marL="514350" indent="-514350">
              <a:buAutoNum type="arabicPeriod"/>
            </a:pPr>
            <a:r>
              <a:rPr lang="en-US" sz="3200" dirty="0" smtClean="0">
                <a:latin typeface="+mn-lt"/>
              </a:rPr>
              <a:t>Scientific information is gathered from various sources and then analyzed. This information is utilized to offer precise and personalized guidance, information, and services to individual farmers in advance. The data is stored as multimedia content in the cloud, in the form of shots and scenes. When needed, this content is retrieved to create and deliver accurate and personalized guidance, information, and services in the form of a 2 to 5-minute movie.</a:t>
            </a:r>
            <a:endParaRPr lang="en-US" sz="3200" dirty="0" smtClean="0">
              <a:solidFill>
                <a:schemeClr val="bg1"/>
              </a:solidFill>
              <a:latin typeface="+mn-lt"/>
              <a:ea typeface="Yu Gothic" charset="-12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8"/>
          <p:cNvGrpSpPr/>
          <p:nvPr/>
        </p:nvGrpSpPr>
        <p:grpSpPr>
          <a:xfrm>
            <a:off x="15977888" y="8311637"/>
            <a:ext cx="721360" cy="721360"/>
            <a:chOff x="15977888" y="8311637"/>
            <a:chExt cx="721360" cy="721360"/>
          </a:xfrm>
        </p:grpSpPr>
        <p:sp>
          <p:nvSpPr>
            <p:cNvPr id="9" name="object 9"/>
            <p:cNvSpPr/>
            <p:nvPr/>
          </p:nvSpPr>
          <p:spPr>
            <a:xfrm>
              <a:off x="15977888" y="8311637"/>
              <a:ext cx="721360" cy="721360"/>
            </a:xfrm>
            <a:custGeom>
              <a:avLst/>
              <a:gdLst/>
              <a:ahLst/>
              <a:cxnLst/>
              <a:rect l="l" t="t" r="r" b="b"/>
              <a:pathLst>
                <a:path w="721359" h="721359">
                  <a:moveTo>
                    <a:pt x="360405" y="720811"/>
                  </a:moveTo>
                  <a:lnTo>
                    <a:pt x="316285" y="718101"/>
                  </a:lnTo>
                  <a:lnTo>
                    <a:pt x="272834" y="710011"/>
                  </a:lnTo>
                  <a:lnTo>
                    <a:pt x="230700" y="696663"/>
                  </a:lnTo>
                  <a:lnTo>
                    <a:pt x="190511" y="678255"/>
                  </a:lnTo>
                  <a:lnTo>
                    <a:pt x="152878" y="655066"/>
                  </a:lnTo>
                  <a:lnTo>
                    <a:pt x="118371" y="627449"/>
                  </a:lnTo>
                  <a:lnTo>
                    <a:pt x="87505" y="595815"/>
                  </a:lnTo>
                  <a:lnTo>
                    <a:pt x="60739" y="560636"/>
                  </a:lnTo>
                  <a:lnTo>
                    <a:pt x="38481" y="522446"/>
                  </a:lnTo>
                  <a:lnTo>
                    <a:pt x="21067" y="481823"/>
                  </a:lnTo>
                  <a:lnTo>
                    <a:pt x="8757" y="439373"/>
                  </a:lnTo>
                  <a:lnTo>
                    <a:pt x="1735" y="395731"/>
                  </a:lnTo>
                  <a:lnTo>
                    <a:pt x="0" y="360405"/>
                  </a:lnTo>
                  <a:lnTo>
                    <a:pt x="108" y="351558"/>
                  </a:lnTo>
                  <a:lnTo>
                    <a:pt x="3900" y="307523"/>
                  </a:lnTo>
                  <a:lnTo>
                    <a:pt x="13054" y="264283"/>
                  </a:lnTo>
                  <a:lnTo>
                    <a:pt x="27434" y="222484"/>
                  </a:lnTo>
                  <a:lnTo>
                    <a:pt x="46822" y="182760"/>
                  </a:lnTo>
                  <a:lnTo>
                    <a:pt x="70924" y="145712"/>
                  </a:lnTo>
                  <a:lnTo>
                    <a:pt x="99381" y="111893"/>
                  </a:lnTo>
                  <a:lnTo>
                    <a:pt x="131766" y="81808"/>
                  </a:lnTo>
                  <a:lnTo>
                    <a:pt x="167591" y="55914"/>
                  </a:lnTo>
                  <a:lnTo>
                    <a:pt x="206312" y="34602"/>
                  </a:lnTo>
                  <a:lnTo>
                    <a:pt x="247350" y="18191"/>
                  </a:lnTo>
                  <a:lnTo>
                    <a:pt x="290094" y="6925"/>
                  </a:lnTo>
                  <a:lnTo>
                    <a:pt x="333895" y="976"/>
                  </a:lnTo>
                  <a:lnTo>
                    <a:pt x="360405" y="0"/>
                  </a:lnTo>
                  <a:lnTo>
                    <a:pt x="369253" y="108"/>
                  </a:lnTo>
                  <a:lnTo>
                    <a:pt x="413288" y="3900"/>
                  </a:lnTo>
                  <a:lnTo>
                    <a:pt x="456528" y="13054"/>
                  </a:lnTo>
                  <a:lnTo>
                    <a:pt x="498327" y="27434"/>
                  </a:lnTo>
                  <a:lnTo>
                    <a:pt x="538051" y="46822"/>
                  </a:lnTo>
                  <a:lnTo>
                    <a:pt x="575099" y="70924"/>
                  </a:lnTo>
                  <a:lnTo>
                    <a:pt x="608918" y="99381"/>
                  </a:lnTo>
                  <a:lnTo>
                    <a:pt x="639003" y="131766"/>
                  </a:lnTo>
                  <a:lnTo>
                    <a:pt x="664897" y="167591"/>
                  </a:lnTo>
                  <a:lnTo>
                    <a:pt x="686209" y="206312"/>
                  </a:lnTo>
                  <a:lnTo>
                    <a:pt x="702620" y="247350"/>
                  </a:lnTo>
                  <a:lnTo>
                    <a:pt x="713886" y="290094"/>
                  </a:lnTo>
                  <a:lnTo>
                    <a:pt x="719835" y="333895"/>
                  </a:lnTo>
                  <a:lnTo>
                    <a:pt x="720811" y="360405"/>
                  </a:lnTo>
                  <a:lnTo>
                    <a:pt x="720703" y="369253"/>
                  </a:lnTo>
                  <a:lnTo>
                    <a:pt x="716911" y="413288"/>
                  </a:lnTo>
                  <a:lnTo>
                    <a:pt x="707757" y="456528"/>
                  </a:lnTo>
                  <a:lnTo>
                    <a:pt x="693377" y="498327"/>
                  </a:lnTo>
                  <a:lnTo>
                    <a:pt x="673989" y="538051"/>
                  </a:lnTo>
                  <a:lnTo>
                    <a:pt x="649886" y="575099"/>
                  </a:lnTo>
                  <a:lnTo>
                    <a:pt x="621430" y="608918"/>
                  </a:lnTo>
                  <a:lnTo>
                    <a:pt x="589045" y="639003"/>
                  </a:lnTo>
                  <a:lnTo>
                    <a:pt x="553220" y="664897"/>
                  </a:lnTo>
                  <a:lnTo>
                    <a:pt x="514499" y="686209"/>
                  </a:lnTo>
                  <a:lnTo>
                    <a:pt x="473461" y="702620"/>
                  </a:lnTo>
                  <a:lnTo>
                    <a:pt x="430717" y="713886"/>
                  </a:lnTo>
                  <a:lnTo>
                    <a:pt x="386916" y="719835"/>
                  </a:lnTo>
                  <a:lnTo>
                    <a:pt x="360405" y="720811"/>
                  </a:lnTo>
                  <a:close/>
                </a:path>
              </a:pathLst>
            </a:custGeom>
            <a:solidFill>
              <a:srgbClr val="F1D06A"/>
            </a:solidFill>
          </p:spPr>
          <p:txBody>
            <a:bodyPr wrap="square" lIns="0" tIns="0" rIns="0" bIns="0" rtlCol="0"/>
            <a:lstStyle/>
            <a:p>
              <a:endParaRPr/>
            </a:p>
          </p:txBody>
        </p:sp>
        <p:sp>
          <p:nvSpPr>
            <p:cNvPr id="10" name="object 10"/>
            <p:cNvSpPr/>
            <p:nvPr/>
          </p:nvSpPr>
          <p:spPr>
            <a:xfrm>
              <a:off x="16200676" y="8580342"/>
              <a:ext cx="275590" cy="184150"/>
            </a:xfrm>
            <a:custGeom>
              <a:avLst/>
              <a:gdLst/>
              <a:ahLst/>
              <a:cxnLst/>
              <a:rect l="l" t="t" r="r" b="b"/>
              <a:pathLst>
                <a:path w="275590" h="184150">
                  <a:moveTo>
                    <a:pt x="183668" y="0"/>
                  </a:moveTo>
                  <a:lnTo>
                    <a:pt x="275502" y="91834"/>
                  </a:lnTo>
                  <a:lnTo>
                    <a:pt x="183668" y="183668"/>
                  </a:lnTo>
                  <a:lnTo>
                    <a:pt x="162010" y="162010"/>
                  </a:lnTo>
                  <a:lnTo>
                    <a:pt x="216881" y="107139"/>
                  </a:lnTo>
                  <a:lnTo>
                    <a:pt x="0" y="107139"/>
                  </a:lnTo>
                  <a:lnTo>
                    <a:pt x="0" y="76528"/>
                  </a:lnTo>
                  <a:lnTo>
                    <a:pt x="216881" y="76528"/>
                  </a:lnTo>
                  <a:lnTo>
                    <a:pt x="162010" y="21657"/>
                  </a:lnTo>
                  <a:lnTo>
                    <a:pt x="183668" y="0"/>
                  </a:lnTo>
                  <a:close/>
                </a:path>
              </a:pathLst>
            </a:custGeom>
            <a:solidFill>
              <a:srgbClr val="FFFFFF"/>
            </a:solidFill>
          </p:spPr>
          <p:txBody>
            <a:bodyPr wrap="square" lIns="0" tIns="0" rIns="0" bIns="0" rtlCol="0"/>
            <a:lstStyle/>
            <a:p>
              <a:endParaRPr/>
            </a:p>
          </p:txBody>
        </p:sp>
      </p:grpSp>
      <p:sp>
        <p:nvSpPr>
          <p:cNvPr id="11" name="object 8"/>
          <p:cNvSpPr txBox="1">
            <a:spLocks noGrp="1"/>
          </p:cNvSpPr>
          <p:nvPr>
            <p:ph type="title"/>
          </p:nvPr>
        </p:nvSpPr>
        <p:spPr>
          <a:xfrm>
            <a:off x="0" y="647700"/>
            <a:ext cx="6096000" cy="1490152"/>
          </a:xfrm>
          <a:prstGeom prst="rect">
            <a:avLst/>
          </a:prstGeom>
        </p:spPr>
        <p:txBody>
          <a:bodyPr vert="horz" wrap="square" lIns="0" tIns="12700" rIns="0" bIns="0" rtlCol="0">
            <a:spAutoFit/>
          </a:bodyPr>
          <a:lstStyle/>
          <a:p>
            <a:pPr marL="12700">
              <a:lnSpc>
                <a:spcPct val="100000"/>
              </a:lnSpc>
              <a:spcBef>
                <a:spcPts val="100"/>
              </a:spcBef>
            </a:pPr>
            <a:r>
              <a:rPr lang="en-US" sz="4800" b="1" u="sng" dirty="0" smtClean="0">
                <a:solidFill>
                  <a:srgbClr val="00B050"/>
                </a:solidFill>
                <a:latin typeface="+mn-lt"/>
                <a:cs typeface="Verdana"/>
              </a:rPr>
              <a:t>Advantages of our technology</a:t>
            </a:r>
            <a:endParaRPr lang="en-US" sz="4800" u="sng" dirty="0">
              <a:solidFill>
                <a:srgbClr val="00B050"/>
              </a:solidFill>
              <a:latin typeface="+mn-lt"/>
              <a:cs typeface="Verdana"/>
            </a:endParaRPr>
          </a:p>
        </p:txBody>
      </p:sp>
      <p:sp>
        <p:nvSpPr>
          <p:cNvPr id="14" name="object 5"/>
          <p:cNvSpPr/>
          <p:nvPr/>
        </p:nvSpPr>
        <p:spPr>
          <a:xfrm>
            <a:off x="6888116" y="876300"/>
            <a:ext cx="11324402" cy="8645525"/>
          </a:xfrm>
          <a:custGeom>
            <a:avLst/>
            <a:gdLst/>
            <a:ahLst/>
            <a:cxnLst/>
            <a:rect l="l" t="t" r="r" b="b"/>
            <a:pathLst>
              <a:path w="8931275" h="8645525">
                <a:moveTo>
                  <a:pt x="8629475" y="8645033"/>
                </a:moveTo>
                <a:lnTo>
                  <a:pt x="301219" y="8645033"/>
                </a:lnTo>
                <a:lnTo>
                  <a:pt x="252452" y="8641075"/>
                </a:lnTo>
                <a:lnTo>
                  <a:pt x="206156" y="8629619"/>
                </a:lnTo>
                <a:lnTo>
                  <a:pt x="162959" y="8611293"/>
                </a:lnTo>
                <a:lnTo>
                  <a:pt x="123487" y="8586726"/>
                </a:lnTo>
                <a:lnTo>
                  <a:pt x="88367" y="8556544"/>
                </a:lnTo>
                <a:lnTo>
                  <a:pt x="58227" y="8521376"/>
                </a:lnTo>
                <a:lnTo>
                  <a:pt x="33693" y="8481850"/>
                </a:lnTo>
                <a:lnTo>
                  <a:pt x="15392" y="8438594"/>
                </a:lnTo>
                <a:lnTo>
                  <a:pt x="3952" y="8392235"/>
                </a:lnTo>
                <a:lnTo>
                  <a:pt x="0" y="8343401"/>
                </a:lnTo>
                <a:lnTo>
                  <a:pt x="0" y="301632"/>
                </a:lnTo>
                <a:lnTo>
                  <a:pt x="3952" y="252798"/>
                </a:lnTo>
                <a:lnTo>
                  <a:pt x="15392" y="206439"/>
                </a:lnTo>
                <a:lnTo>
                  <a:pt x="33693" y="163183"/>
                </a:lnTo>
                <a:lnTo>
                  <a:pt x="58227" y="123656"/>
                </a:lnTo>
                <a:lnTo>
                  <a:pt x="88367" y="88489"/>
                </a:lnTo>
                <a:lnTo>
                  <a:pt x="123487" y="58307"/>
                </a:lnTo>
                <a:lnTo>
                  <a:pt x="162959" y="33739"/>
                </a:lnTo>
                <a:lnTo>
                  <a:pt x="206156" y="15414"/>
                </a:lnTo>
                <a:lnTo>
                  <a:pt x="252452" y="3958"/>
                </a:lnTo>
                <a:lnTo>
                  <a:pt x="301219" y="0"/>
                </a:lnTo>
                <a:lnTo>
                  <a:pt x="8629475" y="0"/>
                </a:lnTo>
                <a:lnTo>
                  <a:pt x="8678242" y="3958"/>
                </a:lnTo>
                <a:lnTo>
                  <a:pt x="8724538" y="15414"/>
                </a:lnTo>
                <a:lnTo>
                  <a:pt x="8767735" y="33739"/>
                </a:lnTo>
                <a:lnTo>
                  <a:pt x="8807207" y="58307"/>
                </a:lnTo>
                <a:lnTo>
                  <a:pt x="8842326" y="88489"/>
                </a:lnTo>
                <a:lnTo>
                  <a:pt x="8872467" y="123656"/>
                </a:lnTo>
                <a:lnTo>
                  <a:pt x="8897001" y="163183"/>
                </a:lnTo>
                <a:lnTo>
                  <a:pt x="8915301" y="206439"/>
                </a:lnTo>
                <a:lnTo>
                  <a:pt x="8926742" y="252798"/>
                </a:lnTo>
                <a:lnTo>
                  <a:pt x="8930694" y="301632"/>
                </a:lnTo>
                <a:lnTo>
                  <a:pt x="8930694" y="8343401"/>
                </a:lnTo>
                <a:lnTo>
                  <a:pt x="8926742" y="8392235"/>
                </a:lnTo>
                <a:lnTo>
                  <a:pt x="8915301" y="8438594"/>
                </a:lnTo>
                <a:lnTo>
                  <a:pt x="8897001" y="8481850"/>
                </a:lnTo>
                <a:lnTo>
                  <a:pt x="8872467" y="8521376"/>
                </a:lnTo>
                <a:lnTo>
                  <a:pt x="8842326" y="8556544"/>
                </a:lnTo>
                <a:lnTo>
                  <a:pt x="8807207" y="8586726"/>
                </a:lnTo>
                <a:lnTo>
                  <a:pt x="8767735" y="8611293"/>
                </a:lnTo>
                <a:lnTo>
                  <a:pt x="8724538" y="8629619"/>
                </a:lnTo>
                <a:lnTo>
                  <a:pt x="8678242" y="8641075"/>
                </a:lnTo>
                <a:lnTo>
                  <a:pt x="8629475" y="8645033"/>
                </a:lnTo>
                <a:close/>
              </a:path>
            </a:pathLst>
          </a:custGeom>
          <a:solidFill>
            <a:srgbClr val="0048CC"/>
          </a:solidFill>
        </p:spPr>
        <p:txBody>
          <a:bodyPr wrap="square" lIns="0" tIns="0" rIns="0" bIns="0" rtlCol="0"/>
          <a:lstStyle/>
          <a:p>
            <a:endParaRPr/>
          </a:p>
        </p:txBody>
      </p:sp>
      <p:sp>
        <p:nvSpPr>
          <p:cNvPr id="15" name="object 7"/>
          <p:cNvSpPr txBox="1">
            <a:spLocks noGrp="1"/>
          </p:cNvSpPr>
          <p:nvPr>
            <p:ph sz="half" idx="3"/>
          </p:nvPr>
        </p:nvSpPr>
        <p:spPr>
          <a:xfrm>
            <a:off x="7086600" y="876300"/>
            <a:ext cx="10896600" cy="3459922"/>
          </a:xfrm>
          <a:prstGeom prst="rect">
            <a:avLst/>
          </a:prstGeom>
        </p:spPr>
        <p:txBody>
          <a:bodyPr vert="horz" wrap="square" lIns="0" tIns="12700" rIns="0" bIns="0" rtlCol="0">
            <a:spAutoFit/>
          </a:bodyPr>
          <a:lstStyle/>
          <a:p>
            <a:r>
              <a:rPr lang="en-US" sz="3200" dirty="0" smtClean="0">
                <a:latin typeface="+mn-lt"/>
              </a:rPr>
              <a:t>Advantages of our technology:</a:t>
            </a:r>
          </a:p>
          <a:p>
            <a:pPr marL="514350" indent="-514350">
              <a:buAutoNum type="arabicPeriod"/>
            </a:pPr>
            <a:r>
              <a:rPr lang="en-US" sz="3200" dirty="0" smtClean="0">
                <a:latin typeface="+mn-lt"/>
              </a:rPr>
              <a:t>Advanced information about the bookings for each machine in acres before the season begins.</a:t>
            </a:r>
          </a:p>
          <a:p>
            <a:pPr marL="514350" indent="-514350">
              <a:buAutoNum type="arabicPeriod"/>
            </a:pPr>
            <a:r>
              <a:rPr lang="en-US" sz="3200" dirty="0" smtClean="0">
                <a:latin typeface="+mn-lt"/>
              </a:rPr>
              <a:t>The system automatically assigns a machine to the registered farmers when the time arrives during cultivation.</a:t>
            </a:r>
          </a:p>
          <a:p>
            <a:pPr marL="514350" indent="-514350">
              <a:buAutoNum type="arabicPeriod"/>
            </a:pPr>
            <a:r>
              <a:rPr lang="en-US" sz="3200" dirty="0" smtClean="0">
                <a:latin typeface="+mn-lt"/>
              </a:rPr>
              <a:t>99% of human involvement in machine allocation is eliminated, making company expansion straightforward.</a:t>
            </a:r>
            <a:endParaRPr lang="en-US" sz="3200" dirty="0">
              <a:latin typeface="+mn-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7999" cy="10286999"/>
          </a:xfrm>
          <a:prstGeom prst="rect">
            <a:avLst/>
          </a:prstGeom>
        </p:spPr>
      </p:pic>
      <p:sp>
        <p:nvSpPr>
          <p:cNvPr id="8" name="object 8"/>
          <p:cNvSpPr txBox="1">
            <a:spLocks/>
          </p:cNvSpPr>
          <p:nvPr/>
        </p:nvSpPr>
        <p:spPr>
          <a:xfrm>
            <a:off x="0" y="647700"/>
            <a:ext cx="6096000" cy="751488"/>
          </a:xfrm>
          <a:prstGeom prst="rect">
            <a:avLst/>
          </a:prstGeom>
        </p:spPr>
        <p:txBody>
          <a:bodyPr vert="horz" wrap="square" lIns="0" tIns="12700" rIns="0" bIns="0" rtlCol="0">
            <a:spAutoFit/>
          </a:bodyPr>
          <a:lstStyle/>
          <a:p>
            <a:pPr marL="12700" lvl="0">
              <a:spcBef>
                <a:spcPts val="100"/>
              </a:spcBef>
            </a:pPr>
            <a:r>
              <a:rPr lang="en-US" sz="4800" b="1" dirty="0" smtClean="0">
                <a:solidFill>
                  <a:srgbClr val="00B050"/>
                </a:solidFill>
              </a:rPr>
              <a:t>USP of our technology  </a:t>
            </a:r>
            <a:endParaRPr kumimoji="0" lang="en-US" sz="4800" b="0" i="0" strike="noStrike" kern="0" cap="none" spc="0" normalizeH="0" baseline="0" noProof="0" dirty="0">
              <a:ln>
                <a:noFill/>
              </a:ln>
              <a:solidFill>
                <a:srgbClr val="C00000"/>
              </a:solidFill>
              <a:effectLst/>
              <a:uLnTx/>
              <a:uFillTx/>
              <a:latin typeface="+mn-lt"/>
              <a:ea typeface="+mj-ea"/>
              <a:cs typeface="Verdana"/>
            </a:endParaRPr>
          </a:p>
        </p:txBody>
      </p:sp>
      <p:sp>
        <p:nvSpPr>
          <p:cNvPr id="11" name="object 5"/>
          <p:cNvSpPr/>
          <p:nvPr/>
        </p:nvSpPr>
        <p:spPr>
          <a:xfrm>
            <a:off x="6888116" y="876300"/>
            <a:ext cx="11324402" cy="8645525"/>
          </a:xfrm>
          <a:custGeom>
            <a:avLst/>
            <a:gdLst/>
            <a:ahLst/>
            <a:cxnLst/>
            <a:rect l="l" t="t" r="r" b="b"/>
            <a:pathLst>
              <a:path w="8931275" h="8645525">
                <a:moveTo>
                  <a:pt x="8629475" y="8645033"/>
                </a:moveTo>
                <a:lnTo>
                  <a:pt x="301219" y="8645033"/>
                </a:lnTo>
                <a:lnTo>
                  <a:pt x="252452" y="8641075"/>
                </a:lnTo>
                <a:lnTo>
                  <a:pt x="206156" y="8629619"/>
                </a:lnTo>
                <a:lnTo>
                  <a:pt x="162959" y="8611293"/>
                </a:lnTo>
                <a:lnTo>
                  <a:pt x="123487" y="8586726"/>
                </a:lnTo>
                <a:lnTo>
                  <a:pt x="88367" y="8556544"/>
                </a:lnTo>
                <a:lnTo>
                  <a:pt x="58227" y="8521376"/>
                </a:lnTo>
                <a:lnTo>
                  <a:pt x="33693" y="8481850"/>
                </a:lnTo>
                <a:lnTo>
                  <a:pt x="15392" y="8438594"/>
                </a:lnTo>
                <a:lnTo>
                  <a:pt x="3952" y="8392235"/>
                </a:lnTo>
                <a:lnTo>
                  <a:pt x="0" y="8343401"/>
                </a:lnTo>
                <a:lnTo>
                  <a:pt x="0" y="301632"/>
                </a:lnTo>
                <a:lnTo>
                  <a:pt x="3952" y="252798"/>
                </a:lnTo>
                <a:lnTo>
                  <a:pt x="15392" y="206439"/>
                </a:lnTo>
                <a:lnTo>
                  <a:pt x="33693" y="163183"/>
                </a:lnTo>
                <a:lnTo>
                  <a:pt x="58227" y="123656"/>
                </a:lnTo>
                <a:lnTo>
                  <a:pt x="88367" y="88489"/>
                </a:lnTo>
                <a:lnTo>
                  <a:pt x="123487" y="58307"/>
                </a:lnTo>
                <a:lnTo>
                  <a:pt x="162959" y="33739"/>
                </a:lnTo>
                <a:lnTo>
                  <a:pt x="206156" y="15414"/>
                </a:lnTo>
                <a:lnTo>
                  <a:pt x="252452" y="3958"/>
                </a:lnTo>
                <a:lnTo>
                  <a:pt x="301219" y="0"/>
                </a:lnTo>
                <a:lnTo>
                  <a:pt x="8629475" y="0"/>
                </a:lnTo>
                <a:lnTo>
                  <a:pt x="8678242" y="3958"/>
                </a:lnTo>
                <a:lnTo>
                  <a:pt x="8724538" y="15414"/>
                </a:lnTo>
                <a:lnTo>
                  <a:pt x="8767735" y="33739"/>
                </a:lnTo>
                <a:lnTo>
                  <a:pt x="8807207" y="58307"/>
                </a:lnTo>
                <a:lnTo>
                  <a:pt x="8842326" y="88489"/>
                </a:lnTo>
                <a:lnTo>
                  <a:pt x="8872467" y="123656"/>
                </a:lnTo>
                <a:lnTo>
                  <a:pt x="8897001" y="163183"/>
                </a:lnTo>
                <a:lnTo>
                  <a:pt x="8915301" y="206439"/>
                </a:lnTo>
                <a:lnTo>
                  <a:pt x="8926742" y="252798"/>
                </a:lnTo>
                <a:lnTo>
                  <a:pt x="8930694" y="301632"/>
                </a:lnTo>
                <a:lnTo>
                  <a:pt x="8930694" y="8343401"/>
                </a:lnTo>
                <a:lnTo>
                  <a:pt x="8926742" y="8392235"/>
                </a:lnTo>
                <a:lnTo>
                  <a:pt x="8915301" y="8438594"/>
                </a:lnTo>
                <a:lnTo>
                  <a:pt x="8897001" y="8481850"/>
                </a:lnTo>
                <a:lnTo>
                  <a:pt x="8872467" y="8521376"/>
                </a:lnTo>
                <a:lnTo>
                  <a:pt x="8842326" y="8556544"/>
                </a:lnTo>
                <a:lnTo>
                  <a:pt x="8807207" y="8586726"/>
                </a:lnTo>
                <a:lnTo>
                  <a:pt x="8767735" y="8611293"/>
                </a:lnTo>
                <a:lnTo>
                  <a:pt x="8724538" y="8629619"/>
                </a:lnTo>
                <a:lnTo>
                  <a:pt x="8678242" y="8641075"/>
                </a:lnTo>
                <a:lnTo>
                  <a:pt x="8629475" y="8645033"/>
                </a:lnTo>
                <a:close/>
              </a:path>
            </a:pathLst>
          </a:custGeom>
          <a:solidFill>
            <a:srgbClr val="0048CC"/>
          </a:solidFill>
        </p:spPr>
        <p:txBody>
          <a:bodyPr wrap="square" lIns="0" tIns="0" rIns="0" bIns="0" rtlCol="0"/>
          <a:lstStyle/>
          <a:p>
            <a:endParaRPr/>
          </a:p>
        </p:txBody>
      </p:sp>
      <p:sp>
        <p:nvSpPr>
          <p:cNvPr id="12" name="object 7"/>
          <p:cNvSpPr txBox="1">
            <a:spLocks/>
          </p:cNvSpPr>
          <p:nvPr/>
        </p:nvSpPr>
        <p:spPr>
          <a:xfrm>
            <a:off x="7086600" y="876300"/>
            <a:ext cx="10896600" cy="7461017"/>
          </a:xfrm>
          <a:prstGeom prst="rect">
            <a:avLst/>
          </a:prstGeom>
        </p:spPr>
        <p:txBody>
          <a:bodyPr vert="horz" wrap="square" lIns="0" tIns="12700" rIns="0" bIns="0" rtlCol="0">
            <a:spAutoFit/>
          </a:bodyPr>
          <a:lstStyle/>
          <a:p>
            <a:pPr marL="514350" indent="-514350">
              <a:buFont typeface="+mj-lt"/>
              <a:buAutoNum type="arabicPeriod"/>
            </a:pPr>
            <a:r>
              <a:rPr lang="en-US" sz="4400" dirty="0" smtClean="0">
                <a:solidFill>
                  <a:schemeClr val="bg1"/>
                </a:solidFill>
              </a:rPr>
              <a:t>We are the only company in the world who knows each farmer’s machines, pesticides, fertilizers, etc. requirements of  million farmers in India in advance. </a:t>
            </a:r>
          </a:p>
          <a:p>
            <a:pPr marL="514350" lvl="0" indent="-514350">
              <a:buFont typeface="+mj-lt"/>
              <a:buAutoNum type="arabicPeriod"/>
              <a:defRPr/>
            </a:pPr>
            <a:r>
              <a:rPr lang="en-US" sz="4400" dirty="0" smtClean="0">
                <a:solidFill>
                  <a:schemeClr val="bg1"/>
                </a:solidFill>
              </a:rPr>
              <a:t>We are the only company in the world who can offer personalized and accurate guidance information and services through dynamically edited multimedia content to each farmer as voice and text based technologies becoming outdated with the advancement of high end technologies.</a:t>
            </a:r>
            <a:endParaRPr kumimoji="0" lang="en-US" sz="2800" b="1" i="0" u="sng" strike="noStrike" kern="0" cap="none" spc="0" normalizeH="0" baseline="0" noProof="0" dirty="0" smtClean="0">
              <a:ln>
                <a:noFill/>
              </a:ln>
              <a:solidFill>
                <a:schemeClr val="bg1"/>
              </a:solidFill>
              <a:effectLst/>
              <a:uLnTx/>
              <a:uFillTx/>
              <a:latin typeface="+mn-lt"/>
              <a:ea typeface="Yu Gothic" charset="-128"/>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8"/>
          <p:cNvSpPr txBox="1">
            <a:spLocks noGrp="1"/>
          </p:cNvSpPr>
          <p:nvPr>
            <p:ph type="title"/>
          </p:nvPr>
        </p:nvSpPr>
        <p:spPr>
          <a:xfrm>
            <a:off x="0" y="647700"/>
            <a:ext cx="6553200" cy="751488"/>
          </a:xfrm>
          <a:prstGeom prst="rect">
            <a:avLst/>
          </a:prstGeom>
        </p:spPr>
        <p:txBody>
          <a:bodyPr vert="horz" wrap="square" lIns="0" tIns="12700" rIns="0" bIns="0" rtlCol="0">
            <a:spAutoFit/>
          </a:bodyPr>
          <a:lstStyle/>
          <a:p>
            <a:pPr marL="12700">
              <a:lnSpc>
                <a:spcPct val="100000"/>
              </a:lnSpc>
              <a:spcBef>
                <a:spcPts val="100"/>
              </a:spcBef>
            </a:pPr>
            <a:r>
              <a:rPr lang="en-US" sz="4800" b="1" dirty="0" smtClean="0">
                <a:solidFill>
                  <a:srgbClr val="00B050"/>
                </a:solidFill>
                <a:latin typeface="+mn-lt"/>
                <a:cs typeface="Verdana"/>
              </a:rPr>
              <a:t>Market size</a:t>
            </a:r>
            <a:endParaRPr sz="4800">
              <a:solidFill>
                <a:srgbClr val="00B050"/>
              </a:solidFill>
              <a:latin typeface="+mn-lt"/>
              <a:cs typeface="Verdana"/>
            </a:endParaRPr>
          </a:p>
        </p:txBody>
      </p:sp>
      <p:sp>
        <p:nvSpPr>
          <p:cNvPr id="14" name="object 5"/>
          <p:cNvSpPr/>
          <p:nvPr/>
        </p:nvSpPr>
        <p:spPr>
          <a:xfrm>
            <a:off x="6888116" y="876300"/>
            <a:ext cx="11324402" cy="8645525"/>
          </a:xfrm>
          <a:custGeom>
            <a:avLst/>
            <a:gdLst/>
            <a:ahLst/>
            <a:cxnLst/>
            <a:rect l="l" t="t" r="r" b="b"/>
            <a:pathLst>
              <a:path w="8931275" h="8645525">
                <a:moveTo>
                  <a:pt x="8629475" y="8645033"/>
                </a:moveTo>
                <a:lnTo>
                  <a:pt x="301219" y="8645033"/>
                </a:lnTo>
                <a:lnTo>
                  <a:pt x="252452" y="8641075"/>
                </a:lnTo>
                <a:lnTo>
                  <a:pt x="206156" y="8629619"/>
                </a:lnTo>
                <a:lnTo>
                  <a:pt x="162959" y="8611293"/>
                </a:lnTo>
                <a:lnTo>
                  <a:pt x="123487" y="8586726"/>
                </a:lnTo>
                <a:lnTo>
                  <a:pt x="88367" y="8556544"/>
                </a:lnTo>
                <a:lnTo>
                  <a:pt x="58227" y="8521376"/>
                </a:lnTo>
                <a:lnTo>
                  <a:pt x="33693" y="8481850"/>
                </a:lnTo>
                <a:lnTo>
                  <a:pt x="15392" y="8438594"/>
                </a:lnTo>
                <a:lnTo>
                  <a:pt x="3952" y="8392235"/>
                </a:lnTo>
                <a:lnTo>
                  <a:pt x="0" y="8343401"/>
                </a:lnTo>
                <a:lnTo>
                  <a:pt x="0" y="301632"/>
                </a:lnTo>
                <a:lnTo>
                  <a:pt x="3952" y="252798"/>
                </a:lnTo>
                <a:lnTo>
                  <a:pt x="15392" y="206439"/>
                </a:lnTo>
                <a:lnTo>
                  <a:pt x="33693" y="163183"/>
                </a:lnTo>
                <a:lnTo>
                  <a:pt x="58227" y="123656"/>
                </a:lnTo>
                <a:lnTo>
                  <a:pt x="88367" y="88489"/>
                </a:lnTo>
                <a:lnTo>
                  <a:pt x="123487" y="58307"/>
                </a:lnTo>
                <a:lnTo>
                  <a:pt x="162959" y="33739"/>
                </a:lnTo>
                <a:lnTo>
                  <a:pt x="206156" y="15414"/>
                </a:lnTo>
                <a:lnTo>
                  <a:pt x="252452" y="3958"/>
                </a:lnTo>
                <a:lnTo>
                  <a:pt x="301219" y="0"/>
                </a:lnTo>
                <a:lnTo>
                  <a:pt x="8629475" y="0"/>
                </a:lnTo>
                <a:lnTo>
                  <a:pt x="8678242" y="3958"/>
                </a:lnTo>
                <a:lnTo>
                  <a:pt x="8724538" y="15414"/>
                </a:lnTo>
                <a:lnTo>
                  <a:pt x="8767735" y="33739"/>
                </a:lnTo>
                <a:lnTo>
                  <a:pt x="8807207" y="58307"/>
                </a:lnTo>
                <a:lnTo>
                  <a:pt x="8842326" y="88489"/>
                </a:lnTo>
                <a:lnTo>
                  <a:pt x="8872467" y="123656"/>
                </a:lnTo>
                <a:lnTo>
                  <a:pt x="8897001" y="163183"/>
                </a:lnTo>
                <a:lnTo>
                  <a:pt x="8915301" y="206439"/>
                </a:lnTo>
                <a:lnTo>
                  <a:pt x="8926742" y="252798"/>
                </a:lnTo>
                <a:lnTo>
                  <a:pt x="8930694" y="301632"/>
                </a:lnTo>
                <a:lnTo>
                  <a:pt x="8930694" y="8343401"/>
                </a:lnTo>
                <a:lnTo>
                  <a:pt x="8926742" y="8392235"/>
                </a:lnTo>
                <a:lnTo>
                  <a:pt x="8915301" y="8438594"/>
                </a:lnTo>
                <a:lnTo>
                  <a:pt x="8897001" y="8481850"/>
                </a:lnTo>
                <a:lnTo>
                  <a:pt x="8872467" y="8521376"/>
                </a:lnTo>
                <a:lnTo>
                  <a:pt x="8842326" y="8556544"/>
                </a:lnTo>
                <a:lnTo>
                  <a:pt x="8807207" y="8586726"/>
                </a:lnTo>
                <a:lnTo>
                  <a:pt x="8767735" y="8611293"/>
                </a:lnTo>
                <a:lnTo>
                  <a:pt x="8724538" y="8629619"/>
                </a:lnTo>
                <a:lnTo>
                  <a:pt x="8678242" y="8641075"/>
                </a:lnTo>
                <a:lnTo>
                  <a:pt x="8629475" y="8645033"/>
                </a:lnTo>
                <a:close/>
              </a:path>
            </a:pathLst>
          </a:custGeom>
          <a:solidFill>
            <a:srgbClr val="0048CC"/>
          </a:solidFill>
        </p:spPr>
        <p:txBody>
          <a:bodyPr wrap="square" lIns="0" tIns="0" rIns="0" bIns="0" rtlCol="0"/>
          <a:lstStyle/>
          <a:p>
            <a:endParaRPr/>
          </a:p>
        </p:txBody>
      </p:sp>
      <p:sp>
        <p:nvSpPr>
          <p:cNvPr id="5" name="object 7"/>
          <p:cNvSpPr txBox="1">
            <a:spLocks noGrp="1"/>
          </p:cNvSpPr>
          <p:nvPr>
            <p:ph sz="half" idx="3"/>
          </p:nvPr>
        </p:nvSpPr>
        <p:spPr>
          <a:xfrm>
            <a:off x="6934200" y="924317"/>
            <a:ext cx="11125200" cy="2967479"/>
          </a:xfrm>
          <a:prstGeom prst="rect">
            <a:avLst/>
          </a:prstGeom>
        </p:spPr>
        <p:txBody>
          <a:bodyPr vert="horz" wrap="square" lIns="0" tIns="12700" rIns="0" bIns="0" rtlCol="0">
            <a:spAutoFit/>
          </a:bodyPr>
          <a:lstStyle/>
          <a:p>
            <a:pPr marL="514350" indent="-514350">
              <a:buAutoNum type="arabicPeriod"/>
            </a:pPr>
            <a:r>
              <a:rPr lang="en-US" sz="3200" dirty="0" smtClean="0">
                <a:latin typeface="+mn-lt"/>
              </a:rPr>
              <a:t>The Indian agricultural machinery market is estimated to be worth US\$16.73 billion in 2024 and is expected to grow to US\$25.15 billion by 2029. This is a compound annual growth rate (CAGR) of 8.5% between 2024 and 2029.</a:t>
            </a:r>
          </a:p>
          <a:p>
            <a:pPr marL="514350" indent="-514350">
              <a:buAutoNum type="arabicPeriod"/>
            </a:pPr>
            <a:r>
              <a:rPr lang="en-US" sz="3200" dirty="0" smtClean="0">
                <a:latin typeface="+mn-lt"/>
              </a:rPr>
              <a:t>We aim to cover the maximum market as we are the first company with this kind of idea or concept.</a:t>
            </a:r>
            <a:endParaRPr lang="en-US" sz="3200" b="1" u="sng" dirty="0" smtClean="0">
              <a:solidFill>
                <a:schemeClr val="bg1"/>
              </a:solidFill>
              <a:latin typeface="+mn-lt"/>
              <a:ea typeface="Yu Gothic"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8"/>
          <p:cNvSpPr txBox="1">
            <a:spLocks noGrp="1"/>
          </p:cNvSpPr>
          <p:nvPr>
            <p:ph type="title"/>
          </p:nvPr>
        </p:nvSpPr>
        <p:spPr>
          <a:xfrm>
            <a:off x="0" y="647700"/>
            <a:ext cx="6553200" cy="751488"/>
          </a:xfrm>
          <a:prstGeom prst="rect">
            <a:avLst/>
          </a:prstGeom>
        </p:spPr>
        <p:txBody>
          <a:bodyPr vert="horz" wrap="square" lIns="0" tIns="12700" rIns="0" bIns="0" rtlCol="0">
            <a:spAutoFit/>
          </a:bodyPr>
          <a:lstStyle/>
          <a:p>
            <a:pPr marL="12700">
              <a:spcBef>
                <a:spcPts val="100"/>
              </a:spcBef>
            </a:pPr>
            <a:r>
              <a:rPr lang="en-US" sz="4800" b="1" dirty="0" smtClean="0">
                <a:solidFill>
                  <a:srgbClr val="00B050"/>
                </a:solidFill>
                <a:latin typeface="+mn-lt"/>
                <a:cs typeface="Verdana"/>
              </a:rPr>
              <a:t>Business model</a:t>
            </a:r>
            <a:endParaRPr sz="4800">
              <a:solidFill>
                <a:srgbClr val="00B050"/>
              </a:solidFill>
              <a:latin typeface="+mn-lt"/>
              <a:cs typeface="Verdana"/>
            </a:endParaRPr>
          </a:p>
        </p:txBody>
      </p:sp>
      <p:sp>
        <p:nvSpPr>
          <p:cNvPr id="13" name="object 5"/>
          <p:cNvSpPr/>
          <p:nvPr/>
        </p:nvSpPr>
        <p:spPr>
          <a:xfrm>
            <a:off x="6888116" y="876300"/>
            <a:ext cx="11324402" cy="8645525"/>
          </a:xfrm>
          <a:custGeom>
            <a:avLst/>
            <a:gdLst/>
            <a:ahLst/>
            <a:cxnLst/>
            <a:rect l="l" t="t" r="r" b="b"/>
            <a:pathLst>
              <a:path w="8931275" h="8645525">
                <a:moveTo>
                  <a:pt x="8629475" y="8645033"/>
                </a:moveTo>
                <a:lnTo>
                  <a:pt x="301219" y="8645033"/>
                </a:lnTo>
                <a:lnTo>
                  <a:pt x="252452" y="8641075"/>
                </a:lnTo>
                <a:lnTo>
                  <a:pt x="206156" y="8629619"/>
                </a:lnTo>
                <a:lnTo>
                  <a:pt x="162959" y="8611293"/>
                </a:lnTo>
                <a:lnTo>
                  <a:pt x="123487" y="8586726"/>
                </a:lnTo>
                <a:lnTo>
                  <a:pt x="88367" y="8556544"/>
                </a:lnTo>
                <a:lnTo>
                  <a:pt x="58227" y="8521376"/>
                </a:lnTo>
                <a:lnTo>
                  <a:pt x="33693" y="8481850"/>
                </a:lnTo>
                <a:lnTo>
                  <a:pt x="15392" y="8438594"/>
                </a:lnTo>
                <a:lnTo>
                  <a:pt x="3952" y="8392235"/>
                </a:lnTo>
                <a:lnTo>
                  <a:pt x="0" y="8343401"/>
                </a:lnTo>
                <a:lnTo>
                  <a:pt x="0" y="301632"/>
                </a:lnTo>
                <a:lnTo>
                  <a:pt x="3952" y="252798"/>
                </a:lnTo>
                <a:lnTo>
                  <a:pt x="15392" y="206439"/>
                </a:lnTo>
                <a:lnTo>
                  <a:pt x="33693" y="163183"/>
                </a:lnTo>
                <a:lnTo>
                  <a:pt x="58227" y="123656"/>
                </a:lnTo>
                <a:lnTo>
                  <a:pt x="88367" y="88489"/>
                </a:lnTo>
                <a:lnTo>
                  <a:pt x="123487" y="58307"/>
                </a:lnTo>
                <a:lnTo>
                  <a:pt x="162959" y="33739"/>
                </a:lnTo>
                <a:lnTo>
                  <a:pt x="206156" y="15414"/>
                </a:lnTo>
                <a:lnTo>
                  <a:pt x="252452" y="3958"/>
                </a:lnTo>
                <a:lnTo>
                  <a:pt x="301219" y="0"/>
                </a:lnTo>
                <a:lnTo>
                  <a:pt x="8629475" y="0"/>
                </a:lnTo>
                <a:lnTo>
                  <a:pt x="8678242" y="3958"/>
                </a:lnTo>
                <a:lnTo>
                  <a:pt x="8724538" y="15414"/>
                </a:lnTo>
                <a:lnTo>
                  <a:pt x="8767735" y="33739"/>
                </a:lnTo>
                <a:lnTo>
                  <a:pt x="8807207" y="58307"/>
                </a:lnTo>
                <a:lnTo>
                  <a:pt x="8842326" y="88489"/>
                </a:lnTo>
                <a:lnTo>
                  <a:pt x="8872467" y="123656"/>
                </a:lnTo>
                <a:lnTo>
                  <a:pt x="8897001" y="163183"/>
                </a:lnTo>
                <a:lnTo>
                  <a:pt x="8915301" y="206439"/>
                </a:lnTo>
                <a:lnTo>
                  <a:pt x="8926742" y="252798"/>
                </a:lnTo>
                <a:lnTo>
                  <a:pt x="8930694" y="301632"/>
                </a:lnTo>
                <a:lnTo>
                  <a:pt x="8930694" y="8343401"/>
                </a:lnTo>
                <a:lnTo>
                  <a:pt x="8926742" y="8392235"/>
                </a:lnTo>
                <a:lnTo>
                  <a:pt x="8915301" y="8438594"/>
                </a:lnTo>
                <a:lnTo>
                  <a:pt x="8897001" y="8481850"/>
                </a:lnTo>
                <a:lnTo>
                  <a:pt x="8872467" y="8521376"/>
                </a:lnTo>
                <a:lnTo>
                  <a:pt x="8842326" y="8556544"/>
                </a:lnTo>
                <a:lnTo>
                  <a:pt x="8807207" y="8586726"/>
                </a:lnTo>
                <a:lnTo>
                  <a:pt x="8767735" y="8611293"/>
                </a:lnTo>
                <a:lnTo>
                  <a:pt x="8724538" y="8629619"/>
                </a:lnTo>
                <a:lnTo>
                  <a:pt x="8678242" y="8641075"/>
                </a:lnTo>
                <a:lnTo>
                  <a:pt x="8629475" y="8645033"/>
                </a:lnTo>
                <a:close/>
              </a:path>
            </a:pathLst>
          </a:custGeom>
          <a:solidFill>
            <a:srgbClr val="0048CC"/>
          </a:solidFill>
        </p:spPr>
        <p:txBody>
          <a:bodyPr wrap="square" lIns="0" tIns="0" rIns="0" bIns="0" rtlCol="0"/>
          <a:lstStyle/>
          <a:p>
            <a:endParaRPr/>
          </a:p>
        </p:txBody>
      </p:sp>
      <p:sp>
        <p:nvSpPr>
          <p:cNvPr id="14" name="object 7"/>
          <p:cNvSpPr txBox="1">
            <a:spLocks noGrp="1"/>
          </p:cNvSpPr>
          <p:nvPr>
            <p:ph sz="half" idx="3"/>
          </p:nvPr>
        </p:nvSpPr>
        <p:spPr>
          <a:xfrm>
            <a:off x="6934200" y="924317"/>
            <a:ext cx="11125200" cy="7645683"/>
          </a:xfrm>
          <a:prstGeom prst="rect">
            <a:avLst/>
          </a:prstGeom>
        </p:spPr>
        <p:txBody>
          <a:bodyPr vert="horz" wrap="square" lIns="0" tIns="12700" rIns="0" bIns="0" rtlCol="0">
            <a:spAutoFit/>
          </a:bodyPr>
          <a:lstStyle/>
          <a:p>
            <a:pPr marL="514350" indent="-514350">
              <a:buAutoNum type="arabicPeriod"/>
            </a:pPr>
            <a:r>
              <a:rPr lang="en-US" sz="3600" b="1" u="sng" dirty="0" smtClean="0">
                <a:latin typeface="+mn-lt"/>
              </a:rPr>
              <a:t>Rent on machines:</a:t>
            </a:r>
            <a:r>
              <a:rPr lang="en-US" sz="3600" u="sng" dirty="0" smtClean="0">
                <a:latin typeface="+mn-lt"/>
              </a:rPr>
              <a:t> </a:t>
            </a:r>
            <a:r>
              <a:rPr lang="en-US" dirty="0" smtClean="0">
                <a:latin typeface="+mn-lt"/>
              </a:rPr>
              <a:t>We understand a farmer’s needs in advance, and we provide the best equipment to meet their agricultural requirements. With these services, we earn Rs. 3000 to Rs. 5000 per acre per season, allowing us to achieve our goal of complete mechanization.</a:t>
            </a:r>
          </a:p>
          <a:p>
            <a:pPr marL="514350" indent="-514350">
              <a:buAutoNum type="arabicPeriod"/>
            </a:pPr>
            <a:r>
              <a:rPr lang="en-US" sz="3600" b="1" u="sng" dirty="0" smtClean="0">
                <a:latin typeface="+mn-lt"/>
              </a:rPr>
              <a:t>Brand placements: </a:t>
            </a:r>
            <a:r>
              <a:rPr lang="en-US" dirty="0" smtClean="0">
                <a:latin typeface="+mn-lt"/>
              </a:rPr>
              <a:t>Our platform offers guidance, information and services to farmers in the form of multimedia content, making it an ideal for companies looking to promote new pesticides, fertilizers, machinery, and other agricultural products directly to farmers. Brand placements on our platform have the potential to generate significant revenue for the company.</a:t>
            </a:r>
          </a:p>
          <a:p>
            <a:pPr marL="514350" indent="-514350">
              <a:buClr>
                <a:schemeClr val="bg1">
                  <a:lumMod val="95000"/>
                </a:schemeClr>
              </a:buClr>
              <a:buSzPct val="100000"/>
              <a:buFont typeface="+mj-lt"/>
              <a:buAutoNum type="arabicPeriod"/>
            </a:pPr>
            <a:r>
              <a:rPr lang="en-US" sz="3600" b="1" u="sng" dirty="0" smtClean="0">
                <a:latin typeface="+mn-lt"/>
              </a:rPr>
              <a:t>Our demonstration farms:</a:t>
            </a:r>
          </a:p>
          <a:p>
            <a:pPr marL="514350" indent="-514350">
              <a:buClr>
                <a:schemeClr val="bg1">
                  <a:lumMod val="95000"/>
                </a:schemeClr>
              </a:buClr>
              <a:buSzPct val="100000"/>
              <a:buFont typeface="+mj-lt"/>
              <a:buAutoNum type="arabicPeriod"/>
            </a:pPr>
            <a:r>
              <a:rPr lang="en-US" sz="3600" b="1" u="sng" dirty="0" smtClean="0">
                <a:latin typeface="+mn-lt"/>
              </a:rPr>
              <a:t>Advertisements: </a:t>
            </a:r>
            <a:r>
              <a:rPr lang="en-US" dirty="0" smtClean="0">
                <a:latin typeface="+mn-lt"/>
              </a:rPr>
              <a:t>Being a multimedia file just like a movie and which has to be viewed compulsorily, an advertisement is attached with each file.</a:t>
            </a:r>
            <a:endParaRPr lang="en-US" b="1" u="sng" dirty="0" smtClean="0">
              <a:latin typeface="+mn-lt"/>
            </a:endParaRPr>
          </a:p>
          <a:p>
            <a:pPr marL="514350" indent="-514350">
              <a:buClr>
                <a:schemeClr val="bg1">
                  <a:lumMod val="95000"/>
                </a:schemeClr>
              </a:buClr>
              <a:buSzPct val="100000"/>
            </a:pPr>
            <a:endParaRPr lang="en-US" b="1" u="sng" dirty="0" smtClean="0">
              <a:latin typeface="+mn-lt"/>
            </a:endParaRPr>
          </a:p>
          <a:p>
            <a:pPr marL="514350" indent="-514350">
              <a:buClr>
                <a:schemeClr val="bg1">
                  <a:lumMod val="95000"/>
                </a:schemeClr>
              </a:buClr>
              <a:buSzPct val="100000"/>
              <a:buFont typeface="+mj-lt"/>
              <a:buAutoNum type="arabicPeriod"/>
            </a:pPr>
            <a:endParaRPr lang="en-US" sz="2800" u="sng" dirty="0" smtClean="0">
              <a:solidFill>
                <a:schemeClr val="bg1"/>
              </a:solidFill>
              <a:latin typeface="+mn-lt"/>
              <a:ea typeface="Yu Gothic"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8"/>
          <p:cNvSpPr txBox="1">
            <a:spLocks noGrp="1"/>
          </p:cNvSpPr>
          <p:nvPr>
            <p:ph type="title"/>
          </p:nvPr>
        </p:nvSpPr>
        <p:spPr>
          <a:xfrm>
            <a:off x="0" y="647700"/>
            <a:ext cx="6553200" cy="2967479"/>
          </a:xfrm>
          <a:prstGeom prst="rect">
            <a:avLst/>
          </a:prstGeom>
        </p:spPr>
        <p:txBody>
          <a:bodyPr vert="horz" wrap="square" lIns="0" tIns="12700" rIns="0" bIns="0" rtlCol="0">
            <a:spAutoFit/>
          </a:bodyPr>
          <a:lstStyle/>
          <a:p>
            <a:pPr marL="514350" indent="-514350"/>
            <a:r>
              <a:rPr lang="en-US" sz="4800" b="1" dirty="0" smtClean="0">
                <a:solidFill>
                  <a:srgbClr val="00B050"/>
                </a:solidFill>
                <a:latin typeface="+mn-lt"/>
              </a:rPr>
              <a:t>How we are saving and helping farmers to improve production for the farmers</a:t>
            </a:r>
          </a:p>
        </p:txBody>
      </p:sp>
      <p:sp>
        <p:nvSpPr>
          <p:cNvPr id="13" name="object 5"/>
          <p:cNvSpPr/>
          <p:nvPr/>
        </p:nvSpPr>
        <p:spPr>
          <a:xfrm>
            <a:off x="6888116" y="876300"/>
            <a:ext cx="11324402" cy="8645525"/>
          </a:xfrm>
          <a:custGeom>
            <a:avLst/>
            <a:gdLst/>
            <a:ahLst/>
            <a:cxnLst/>
            <a:rect l="l" t="t" r="r" b="b"/>
            <a:pathLst>
              <a:path w="8931275" h="8645525">
                <a:moveTo>
                  <a:pt x="8629475" y="8645033"/>
                </a:moveTo>
                <a:lnTo>
                  <a:pt x="301219" y="8645033"/>
                </a:lnTo>
                <a:lnTo>
                  <a:pt x="252452" y="8641075"/>
                </a:lnTo>
                <a:lnTo>
                  <a:pt x="206156" y="8629619"/>
                </a:lnTo>
                <a:lnTo>
                  <a:pt x="162959" y="8611293"/>
                </a:lnTo>
                <a:lnTo>
                  <a:pt x="123487" y="8586726"/>
                </a:lnTo>
                <a:lnTo>
                  <a:pt x="88367" y="8556544"/>
                </a:lnTo>
                <a:lnTo>
                  <a:pt x="58227" y="8521376"/>
                </a:lnTo>
                <a:lnTo>
                  <a:pt x="33693" y="8481850"/>
                </a:lnTo>
                <a:lnTo>
                  <a:pt x="15392" y="8438594"/>
                </a:lnTo>
                <a:lnTo>
                  <a:pt x="3952" y="8392235"/>
                </a:lnTo>
                <a:lnTo>
                  <a:pt x="0" y="8343401"/>
                </a:lnTo>
                <a:lnTo>
                  <a:pt x="0" y="301632"/>
                </a:lnTo>
                <a:lnTo>
                  <a:pt x="3952" y="252798"/>
                </a:lnTo>
                <a:lnTo>
                  <a:pt x="15392" y="206439"/>
                </a:lnTo>
                <a:lnTo>
                  <a:pt x="33693" y="163183"/>
                </a:lnTo>
                <a:lnTo>
                  <a:pt x="58227" y="123656"/>
                </a:lnTo>
                <a:lnTo>
                  <a:pt x="88367" y="88489"/>
                </a:lnTo>
                <a:lnTo>
                  <a:pt x="123487" y="58307"/>
                </a:lnTo>
                <a:lnTo>
                  <a:pt x="162959" y="33739"/>
                </a:lnTo>
                <a:lnTo>
                  <a:pt x="206156" y="15414"/>
                </a:lnTo>
                <a:lnTo>
                  <a:pt x="252452" y="3958"/>
                </a:lnTo>
                <a:lnTo>
                  <a:pt x="301219" y="0"/>
                </a:lnTo>
                <a:lnTo>
                  <a:pt x="8629475" y="0"/>
                </a:lnTo>
                <a:lnTo>
                  <a:pt x="8678242" y="3958"/>
                </a:lnTo>
                <a:lnTo>
                  <a:pt x="8724538" y="15414"/>
                </a:lnTo>
                <a:lnTo>
                  <a:pt x="8767735" y="33739"/>
                </a:lnTo>
                <a:lnTo>
                  <a:pt x="8807207" y="58307"/>
                </a:lnTo>
                <a:lnTo>
                  <a:pt x="8842326" y="88489"/>
                </a:lnTo>
                <a:lnTo>
                  <a:pt x="8872467" y="123656"/>
                </a:lnTo>
                <a:lnTo>
                  <a:pt x="8897001" y="163183"/>
                </a:lnTo>
                <a:lnTo>
                  <a:pt x="8915301" y="206439"/>
                </a:lnTo>
                <a:lnTo>
                  <a:pt x="8926742" y="252798"/>
                </a:lnTo>
                <a:lnTo>
                  <a:pt x="8930694" y="301632"/>
                </a:lnTo>
                <a:lnTo>
                  <a:pt x="8930694" y="8343401"/>
                </a:lnTo>
                <a:lnTo>
                  <a:pt x="8926742" y="8392235"/>
                </a:lnTo>
                <a:lnTo>
                  <a:pt x="8915301" y="8438594"/>
                </a:lnTo>
                <a:lnTo>
                  <a:pt x="8897001" y="8481850"/>
                </a:lnTo>
                <a:lnTo>
                  <a:pt x="8872467" y="8521376"/>
                </a:lnTo>
                <a:lnTo>
                  <a:pt x="8842326" y="8556544"/>
                </a:lnTo>
                <a:lnTo>
                  <a:pt x="8807207" y="8586726"/>
                </a:lnTo>
                <a:lnTo>
                  <a:pt x="8767735" y="8611293"/>
                </a:lnTo>
                <a:lnTo>
                  <a:pt x="8724538" y="8629619"/>
                </a:lnTo>
                <a:lnTo>
                  <a:pt x="8678242" y="8641075"/>
                </a:lnTo>
                <a:lnTo>
                  <a:pt x="8629475" y="8645033"/>
                </a:lnTo>
                <a:close/>
              </a:path>
            </a:pathLst>
          </a:custGeom>
          <a:solidFill>
            <a:srgbClr val="0048CC"/>
          </a:solidFill>
        </p:spPr>
        <p:txBody>
          <a:bodyPr wrap="square" lIns="0" tIns="0" rIns="0" bIns="0" rtlCol="0"/>
          <a:lstStyle/>
          <a:p>
            <a:r>
              <a:rPr lang="en-US" dirty="0" smtClean="0"/>
              <a:t/>
            </a:r>
            <a:br>
              <a:rPr lang="en-US" dirty="0" smtClean="0"/>
            </a:br>
            <a:endParaRPr/>
          </a:p>
        </p:txBody>
      </p:sp>
      <p:sp>
        <p:nvSpPr>
          <p:cNvPr id="5" name="object 7"/>
          <p:cNvSpPr txBox="1">
            <a:spLocks/>
          </p:cNvSpPr>
          <p:nvPr/>
        </p:nvSpPr>
        <p:spPr>
          <a:xfrm>
            <a:off x="7086600" y="876300"/>
            <a:ext cx="10896600" cy="8569012"/>
          </a:xfrm>
          <a:prstGeom prst="rect">
            <a:avLst/>
          </a:prstGeom>
        </p:spPr>
        <p:txBody>
          <a:bodyPr vert="horz" wrap="square" lIns="0" tIns="12700" rIns="0" bIns="0" rtlCol="0">
            <a:spAutoFit/>
          </a:bodyPr>
          <a:lstStyle/>
          <a:p>
            <a:pPr marL="514350" indent="-514350">
              <a:buFont typeface="+mj-lt"/>
              <a:buAutoNum type="arabicPeriod"/>
            </a:pPr>
            <a:r>
              <a:rPr lang="en-US" sz="4800" dirty="0" smtClean="0">
                <a:solidFill>
                  <a:schemeClr val="bg1"/>
                </a:solidFill>
              </a:rPr>
              <a:t>Complete scientific guidance to each farmer at every step each day.</a:t>
            </a:r>
          </a:p>
          <a:p>
            <a:pPr marL="514350" indent="-514350">
              <a:buFont typeface="+mj-lt"/>
              <a:buAutoNum type="arabicPeriod"/>
            </a:pPr>
            <a:r>
              <a:rPr lang="en-US" sz="4800" dirty="0" smtClean="0">
                <a:solidFill>
                  <a:schemeClr val="bg1"/>
                </a:solidFill>
              </a:rPr>
              <a:t>Complete machine based cultivation reduce production cost.</a:t>
            </a:r>
          </a:p>
          <a:p>
            <a:pPr marL="514350" indent="-514350">
              <a:buFont typeface="+mj-lt"/>
              <a:buAutoNum type="arabicPeriod"/>
            </a:pPr>
            <a:r>
              <a:rPr lang="en-US" sz="4800" dirty="0" smtClean="0">
                <a:solidFill>
                  <a:schemeClr val="bg1"/>
                </a:solidFill>
              </a:rPr>
              <a:t>Helps in improving crop production.</a:t>
            </a:r>
          </a:p>
          <a:p>
            <a:pPr marL="514350" indent="-514350">
              <a:buFont typeface="+mj-lt"/>
              <a:buAutoNum type="arabicPeriod"/>
            </a:pPr>
            <a:r>
              <a:rPr lang="en-US" sz="4800" dirty="0" smtClean="0">
                <a:solidFill>
                  <a:schemeClr val="bg1"/>
                </a:solidFill>
              </a:rPr>
              <a:t>Direct access to retail customers to sell their products which eliminates middle men.</a:t>
            </a:r>
          </a:p>
          <a:p>
            <a:pPr marL="514350" indent="-514350">
              <a:buFont typeface="+mj-lt"/>
              <a:buAutoNum type="arabicPeriod"/>
            </a:pPr>
            <a:r>
              <a:rPr lang="en-US" sz="4800" dirty="0" smtClean="0">
                <a:solidFill>
                  <a:schemeClr val="bg1"/>
                </a:solidFill>
              </a:rPr>
              <a:t>24/7 assistance through personalized multimedia based content in desired language of a farmer.</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1" i="0" u="sng" strike="noStrike" kern="0" cap="none" spc="0" normalizeH="0" baseline="0" noProof="0" dirty="0" smtClean="0">
              <a:ln>
                <a:noFill/>
              </a:ln>
              <a:solidFill>
                <a:schemeClr val="bg1"/>
              </a:solidFill>
              <a:effectLst/>
              <a:uLnTx/>
              <a:uFillTx/>
              <a:latin typeface="+mn-lt"/>
              <a:ea typeface="Yu Gothic" charset="-128"/>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0"/>
            <a:ext cx="18287999" cy="10286999"/>
          </a:xfrm>
          <a:prstGeom prst="rect">
            <a:avLst/>
          </a:prstGeom>
        </p:spPr>
      </p:pic>
      <p:sp>
        <p:nvSpPr>
          <p:cNvPr id="10" name="object 8"/>
          <p:cNvSpPr txBox="1">
            <a:spLocks/>
          </p:cNvSpPr>
          <p:nvPr/>
        </p:nvSpPr>
        <p:spPr>
          <a:xfrm>
            <a:off x="0" y="647700"/>
            <a:ext cx="6096000" cy="751488"/>
          </a:xfrm>
          <a:prstGeom prst="rect">
            <a:avLst/>
          </a:prstGeom>
        </p:spPr>
        <p:txBody>
          <a:bodyPr vert="horz" wrap="square" lIns="0" tIns="12700" rIns="0" bIns="0" rtlCol="0">
            <a:spAutoFit/>
          </a:bodyPr>
          <a:lstStyle/>
          <a:p>
            <a:pPr marL="12700" lvl="0">
              <a:spcBef>
                <a:spcPts val="100"/>
              </a:spcBef>
            </a:pPr>
            <a:r>
              <a:rPr kumimoji="0" lang="en-US" sz="4800" b="1" i="0" strike="noStrike" kern="0" cap="none" spc="0" normalizeH="0" baseline="0" noProof="0" dirty="0" smtClean="0">
                <a:ln>
                  <a:noFill/>
                </a:ln>
                <a:solidFill>
                  <a:srgbClr val="00B050"/>
                </a:solidFill>
                <a:effectLst/>
                <a:uLnTx/>
                <a:uFillTx/>
                <a:latin typeface="+mn-lt"/>
                <a:ea typeface="+mj-ea"/>
                <a:cs typeface="Verdana"/>
              </a:rPr>
              <a:t>Growth</a:t>
            </a:r>
            <a:r>
              <a:rPr kumimoji="0" lang="en-US" sz="4800" b="1" i="0" strike="noStrike" kern="0" cap="none" spc="0" normalizeH="0" noProof="0" dirty="0" smtClean="0">
                <a:ln>
                  <a:noFill/>
                </a:ln>
                <a:solidFill>
                  <a:srgbClr val="00B050"/>
                </a:solidFill>
                <a:effectLst/>
                <a:uLnTx/>
                <a:uFillTx/>
                <a:latin typeface="+mn-lt"/>
                <a:ea typeface="+mj-ea"/>
                <a:cs typeface="Verdana"/>
              </a:rPr>
              <a:t> so far</a:t>
            </a:r>
            <a:endParaRPr kumimoji="0" lang="en-US" sz="4800" b="0" i="0" strike="noStrike" kern="0" cap="none" spc="0" normalizeH="0" baseline="0" noProof="0" dirty="0">
              <a:ln>
                <a:noFill/>
              </a:ln>
              <a:solidFill>
                <a:srgbClr val="C00000"/>
              </a:solidFill>
              <a:effectLst/>
              <a:uLnTx/>
              <a:uFillTx/>
              <a:latin typeface="+mn-lt"/>
              <a:ea typeface="+mj-ea"/>
              <a:cs typeface="Verdana"/>
            </a:endParaRPr>
          </a:p>
        </p:txBody>
      </p:sp>
      <p:sp>
        <p:nvSpPr>
          <p:cNvPr id="17" name="object 5"/>
          <p:cNvSpPr/>
          <p:nvPr/>
        </p:nvSpPr>
        <p:spPr>
          <a:xfrm>
            <a:off x="6888116" y="876300"/>
            <a:ext cx="11324402" cy="8645525"/>
          </a:xfrm>
          <a:custGeom>
            <a:avLst/>
            <a:gdLst/>
            <a:ahLst/>
            <a:cxnLst/>
            <a:rect l="l" t="t" r="r" b="b"/>
            <a:pathLst>
              <a:path w="8931275" h="8645525">
                <a:moveTo>
                  <a:pt x="8629475" y="8645033"/>
                </a:moveTo>
                <a:lnTo>
                  <a:pt x="301219" y="8645033"/>
                </a:lnTo>
                <a:lnTo>
                  <a:pt x="252452" y="8641075"/>
                </a:lnTo>
                <a:lnTo>
                  <a:pt x="206156" y="8629619"/>
                </a:lnTo>
                <a:lnTo>
                  <a:pt x="162959" y="8611293"/>
                </a:lnTo>
                <a:lnTo>
                  <a:pt x="123487" y="8586726"/>
                </a:lnTo>
                <a:lnTo>
                  <a:pt x="88367" y="8556544"/>
                </a:lnTo>
                <a:lnTo>
                  <a:pt x="58227" y="8521376"/>
                </a:lnTo>
                <a:lnTo>
                  <a:pt x="33693" y="8481850"/>
                </a:lnTo>
                <a:lnTo>
                  <a:pt x="15392" y="8438594"/>
                </a:lnTo>
                <a:lnTo>
                  <a:pt x="3952" y="8392235"/>
                </a:lnTo>
                <a:lnTo>
                  <a:pt x="0" y="8343401"/>
                </a:lnTo>
                <a:lnTo>
                  <a:pt x="0" y="301632"/>
                </a:lnTo>
                <a:lnTo>
                  <a:pt x="3952" y="252798"/>
                </a:lnTo>
                <a:lnTo>
                  <a:pt x="15392" y="206439"/>
                </a:lnTo>
                <a:lnTo>
                  <a:pt x="33693" y="163183"/>
                </a:lnTo>
                <a:lnTo>
                  <a:pt x="58227" y="123656"/>
                </a:lnTo>
                <a:lnTo>
                  <a:pt x="88367" y="88489"/>
                </a:lnTo>
                <a:lnTo>
                  <a:pt x="123487" y="58307"/>
                </a:lnTo>
                <a:lnTo>
                  <a:pt x="162959" y="33739"/>
                </a:lnTo>
                <a:lnTo>
                  <a:pt x="206156" y="15414"/>
                </a:lnTo>
                <a:lnTo>
                  <a:pt x="252452" y="3958"/>
                </a:lnTo>
                <a:lnTo>
                  <a:pt x="301219" y="0"/>
                </a:lnTo>
                <a:lnTo>
                  <a:pt x="8629475" y="0"/>
                </a:lnTo>
                <a:lnTo>
                  <a:pt x="8678242" y="3958"/>
                </a:lnTo>
                <a:lnTo>
                  <a:pt x="8724538" y="15414"/>
                </a:lnTo>
                <a:lnTo>
                  <a:pt x="8767735" y="33739"/>
                </a:lnTo>
                <a:lnTo>
                  <a:pt x="8807207" y="58307"/>
                </a:lnTo>
                <a:lnTo>
                  <a:pt x="8842326" y="88489"/>
                </a:lnTo>
                <a:lnTo>
                  <a:pt x="8872467" y="123656"/>
                </a:lnTo>
                <a:lnTo>
                  <a:pt x="8897001" y="163183"/>
                </a:lnTo>
                <a:lnTo>
                  <a:pt x="8915301" y="206439"/>
                </a:lnTo>
                <a:lnTo>
                  <a:pt x="8926742" y="252798"/>
                </a:lnTo>
                <a:lnTo>
                  <a:pt x="8930694" y="301632"/>
                </a:lnTo>
                <a:lnTo>
                  <a:pt x="8930694" y="8343401"/>
                </a:lnTo>
                <a:lnTo>
                  <a:pt x="8926742" y="8392235"/>
                </a:lnTo>
                <a:lnTo>
                  <a:pt x="8915301" y="8438594"/>
                </a:lnTo>
                <a:lnTo>
                  <a:pt x="8897001" y="8481850"/>
                </a:lnTo>
                <a:lnTo>
                  <a:pt x="8872467" y="8521376"/>
                </a:lnTo>
                <a:lnTo>
                  <a:pt x="8842326" y="8556544"/>
                </a:lnTo>
                <a:lnTo>
                  <a:pt x="8807207" y="8586726"/>
                </a:lnTo>
                <a:lnTo>
                  <a:pt x="8767735" y="8611293"/>
                </a:lnTo>
                <a:lnTo>
                  <a:pt x="8724538" y="8629619"/>
                </a:lnTo>
                <a:lnTo>
                  <a:pt x="8678242" y="8641075"/>
                </a:lnTo>
                <a:lnTo>
                  <a:pt x="8629475" y="8645033"/>
                </a:lnTo>
                <a:close/>
              </a:path>
            </a:pathLst>
          </a:custGeom>
          <a:solidFill>
            <a:srgbClr val="0048CC"/>
          </a:solidFill>
        </p:spPr>
        <p:txBody>
          <a:bodyPr wrap="square" lIns="0" tIns="0" rIns="0" bIns="0" rtlCol="0"/>
          <a:lstStyle/>
          <a:p>
            <a:endParaRPr/>
          </a:p>
        </p:txBody>
      </p:sp>
      <p:sp>
        <p:nvSpPr>
          <p:cNvPr id="18" name="object 7"/>
          <p:cNvSpPr txBox="1">
            <a:spLocks/>
          </p:cNvSpPr>
          <p:nvPr/>
        </p:nvSpPr>
        <p:spPr>
          <a:xfrm>
            <a:off x="7086600" y="1333500"/>
            <a:ext cx="10896600" cy="1774845"/>
          </a:xfrm>
          <a:prstGeom prst="rect">
            <a:avLst/>
          </a:prstGeom>
        </p:spPr>
        <p:txBody>
          <a:bodyPr vert="horz" wrap="square" lIns="0" tIns="12700" rIns="0" bIns="0" rtlCol="0">
            <a:spAutoFit/>
          </a:bodyPr>
          <a:lstStyle/>
          <a:p>
            <a:pPr marL="12700" algn="ctr">
              <a:lnSpc>
                <a:spcPct val="100000"/>
              </a:lnSpc>
              <a:spcBef>
                <a:spcPts val="100"/>
              </a:spcBef>
            </a:pPr>
            <a:endParaRPr lang="en" sz="2800" dirty="0" smtClean="0">
              <a:solidFill>
                <a:srgbClr val="0070C0"/>
              </a:solidFill>
              <a:ea typeface="Yu Gothic" panose="020B0400000000000000" pitchFamily="34" charset="-128"/>
              <a:cs typeface="Calibri" panose="020F0502020204030204" pitchFamily="34" charset="0"/>
            </a:endParaRPr>
          </a:p>
          <a:p>
            <a:pPr marL="12700" algn="ctr">
              <a:lnSpc>
                <a:spcPct val="100000"/>
              </a:lnSpc>
              <a:spcBef>
                <a:spcPts val="100"/>
              </a:spcBef>
            </a:pPr>
            <a:endParaRPr lang="en" sz="2800" dirty="0" smtClean="0">
              <a:solidFill>
                <a:srgbClr val="0070C0"/>
              </a:solidFill>
              <a:ea typeface="Yu Gothic" panose="020B0400000000000000" pitchFamily="34" charset="-128"/>
              <a:cs typeface="Calibri" panose="020F0502020204030204" pitchFamily="34" charset="0"/>
            </a:endParaRPr>
          </a:p>
          <a:p>
            <a:pPr marL="12700" algn="ctr">
              <a:lnSpc>
                <a:spcPct val="100000"/>
              </a:lnSpc>
              <a:spcBef>
                <a:spcPts val="100"/>
              </a:spcBef>
            </a:pPr>
            <a:endParaRPr lang="en" sz="2800" dirty="0" smtClean="0">
              <a:solidFill>
                <a:srgbClr val="0070C0"/>
              </a:solidFill>
              <a:ea typeface="Yu Gothic" panose="020B0400000000000000" pitchFamily="34" charset="-128"/>
              <a:cs typeface="Calibri" panose="020F0502020204030204" pitchFamily="34" charset="0"/>
            </a:endParaRPr>
          </a:p>
          <a:p>
            <a:pPr marL="12700" algn="ctr">
              <a:lnSpc>
                <a:spcPct val="100000"/>
              </a:lnSpc>
              <a:spcBef>
                <a:spcPts val="100"/>
              </a:spcBef>
            </a:pPr>
            <a:endParaRPr lang="en" sz="2800" dirty="0" smtClean="0">
              <a:solidFill>
                <a:srgbClr val="0070C0"/>
              </a:solidFill>
              <a:ea typeface="Yu Gothic" panose="020B0400000000000000" pitchFamily="34" charset="-128"/>
              <a:cs typeface="Calibri" panose="020F0502020204030204" pitchFamily="34" charset="0"/>
            </a:endParaRPr>
          </a:p>
        </p:txBody>
      </p:sp>
      <p:sp>
        <p:nvSpPr>
          <p:cNvPr id="7" name="object 7"/>
          <p:cNvSpPr txBox="1">
            <a:spLocks/>
          </p:cNvSpPr>
          <p:nvPr/>
        </p:nvSpPr>
        <p:spPr>
          <a:xfrm>
            <a:off x="7086600" y="876300"/>
            <a:ext cx="10896600" cy="6168355"/>
          </a:xfrm>
          <a:prstGeom prst="rect">
            <a:avLst/>
          </a:prstGeom>
        </p:spPr>
        <p:txBody>
          <a:bodyPr vert="horz" wrap="square" lIns="0" tIns="12700" rIns="0" bIns="0" rtlCol="0">
            <a:spAutoFit/>
          </a:bodyPr>
          <a:lstStyle/>
          <a:p>
            <a:pPr marL="514350" indent="-514350"/>
            <a:r>
              <a:rPr lang="en-US" sz="4800" dirty="0" smtClean="0">
                <a:solidFill>
                  <a:schemeClr val="bg1"/>
                </a:solidFill>
              </a:rPr>
              <a:t>1.	</a:t>
            </a:r>
            <a:r>
              <a:rPr lang="en-US" sz="3600" dirty="0" smtClean="0">
                <a:solidFill>
                  <a:schemeClr val="bg1"/>
                </a:solidFill>
              </a:rPr>
              <a:t>We are in the first stage of establishing our rental agency chain. The first location will be in </a:t>
            </a:r>
            <a:r>
              <a:rPr lang="en-US" sz="3600" dirty="0" err="1" smtClean="0">
                <a:solidFill>
                  <a:schemeClr val="bg1"/>
                </a:solidFill>
              </a:rPr>
              <a:t>Sanga</a:t>
            </a:r>
            <a:r>
              <a:rPr lang="en-US" sz="3600" dirty="0" smtClean="0">
                <a:solidFill>
                  <a:schemeClr val="bg1"/>
                </a:solidFill>
              </a:rPr>
              <a:t> Reddy near Hyderabad. Initially, we will be serving paddy crop cultivating farmers, as paddy is a dominant crop in </a:t>
            </a:r>
            <a:r>
              <a:rPr lang="en-US" sz="3600" dirty="0" err="1" smtClean="0">
                <a:solidFill>
                  <a:schemeClr val="bg1"/>
                </a:solidFill>
              </a:rPr>
              <a:t>Telangana</a:t>
            </a:r>
            <a:r>
              <a:rPr lang="en-US" sz="3600" dirty="0" smtClean="0">
                <a:solidFill>
                  <a:schemeClr val="bg1"/>
                </a:solidFill>
              </a:rPr>
              <a:t>.</a:t>
            </a:r>
          </a:p>
          <a:p>
            <a:r>
              <a:rPr lang="en-US" sz="3600" dirty="0" smtClean="0">
                <a:solidFill>
                  <a:schemeClr val="bg1"/>
                </a:solidFill>
              </a:rPr>
              <a:t>2 .We are in the early stages of our software development.</a:t>
            </a:r>
          </a:p>
          <a:p>
            <a:r>
              <a:rPr lang="en-US" sz="3600" dirty="0" smtClean="0">
                <a:solidFill>
                  <a:schemeClr val="bg1"/>
                </a:solidFill>
              </a:rPr>
              <a:t>3. We have leased four acres of agricultural land for paddy cultivation to test our technology and content development.</a:t>
            </a:r>
          </a:p>
          <a:p>
            <a:r>
              <a:rPr lang="en-US" sz="3600" dirty="0" smtClean="0">
                <a:solidFill>
                  <a:schemeClr val="bg1"/>
                </a:solidFill>
              </a:rPr>
              <a:t>4. </a:t>
            </a:r>
            <a:r>
              <a:rPr lang="en-US" sz="3600" dirty="0" smtClean="0">
                <a:solidFill>
                  <a:srgbClr val="C00000"/>
                </a:solidFill>
              </a:rPr>
              <a:t>Filed for a patent.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1" i="0" u="sng" strike="noStrike" kern="0" cap="none" spc="0" normalizeH="0" baseline="0" noProof="0" dirty="0" smtClean="0">
              <a:ln>
                <a:noFill/>
              </a:ln>
              <a:solidFill>
                <a:schemeClr val="bg1"/>
              </a:solidFill>
              <a:effectLst/>
              <a:uLnTx/>
              <a:uFillTx/>
              <a:latin typeface="+mn-lt"/>
              <a:ea typeface="Yu Gothic" charset="-128"/>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4488</TotalTime>
  <Words>552</Words>
  <Application>Microsoft Office PowerPoint</Application>
  <PresentationFormat>Custom</PresentationFormat>
  <Paragraphs>44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visualai APP</vt:lpstr>
      <vt:lpstr>Advantages of our technology</vt:lpstr>
      <vt:lpstr>Slide 5</vt:lpstr>
      <vt:lpstr>Market size</vt:lpstr>
      <vt:lpstr>Business model</vt:lpstr>
      <vt:lpstr>How we are saving and helping farmers to improve production for the farmers</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admin</cp:lastModifiedBy>
  <cp:revision>481</cp:revision>
  <dcterms:created xsi:type="dcterms:W3CDTF">2023-08-21T13:15:19Z</dcterms:created>
  <dcterms:modified xsi:type="dcterms:W3CDTF">2024-09-29T13:47:28Z</dcterms:modified>
</cp:coreProperties>
</file>