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8" r:id="rId6"/>
    <p:sldId id="432" r:id="rId7"/>
    <p:sldId id="433" r:id="rId8"/>
    <p:sldId id="434" r:id="rId9"/>
    <p:sldId id="435" r:id="rId10"/>
    <p:sldId id="436" r:id="rId11"/>
    <p:sldId id="439" r:id="rId12"/>
    <p:sldId id="440" r:id="rId13"/>
    <p:sldId id="419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2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8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225548c1ff8a6261c34ae5c4c5c3e8a"/>
          <p:cNvPicPr>
            <a:picLocks noChangeAspect="1"/>
          </p:cNvPicPr>
          <p:nvPr/>
        </p:nvPicPr>
        <p:blipFill>
          <a:blip r:embed="rId1"/>
          <a:srcRect l="2028" t="34690" r="2583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/>
              <a:t>《打卡小程序》数据库设计说明书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80" y="3560445"/>
            <a:ext cx="9799320" cy="2569845"/>
          </a:xfrm>
        </p:spPr>
        <p:txBody>
          <a:bodyPr>
            <a:normAutofit lnSpcReduction="10000"/>
          </a:bodyPr>
          <a:p>
            <a:r>
              <a:t>所属学院：至诚学院</a:t>
            </a:r>
          </a:p>
          <a:p>
            <a:r>
              <a:t> 团队名称：T333</a:t>
            </a:r>
          </a:p>
          <a:p>
            <a:r>
              <a:t> 指导老师：张栋老师</a:t>
            </a:r>
          </a:p>
          <a:p>
            <a:r>
              <a:t> 项目时间：2020-2021 学年第二学期</a:t>
            </a: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0920" y="487680"/>
            <a:ext cx="464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4.</a:t>
            </a:r>
            <a:r>
              <a:rPr lang="zh-CN" altLang="en-US" sz="3600" b="1"/>
              <a:t> 系统功能设计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141730" y="1105535"/>
            <a:ext cx="2621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4.1 基本功能</a:t>
            </a:r>
            <a:endParaRPr lang="zh-CN" altLang="en-US"/>
          </a:p>
        </p:txBody>
      </p:sp>
      <p:pic>
        <p:nvPicPr>
          <p:cNvPr id="8" name="图片 7" descr="4}DIO4LVID6YKIHBIE758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705610"/>
            <a:ext cx="7904480" cy="664210"/>
          </a:xfrm>
          <a:prstGeom prst="rect">
            <a:avLst/>
          </a:prstGeom>
        </p:spPr>
      </p:pic>
      <p:pic>
        <p:nvPicPr>
          <p:cNvPr id="9" name="图片 8" descr="AFOSIS)IEN}KN$$@]Y[`FP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369820"/>
            <a:ext cx="7016750" cy="4488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]KUT}MQS]TDJ31N)}W0G8[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470535"/>
            <a:ext cx="8504555" cy="1033780"/>
          </a:xfrm>
          <a:prstGeom prst="rect">
            <a:avLst/>
          </a:prstGeom>
        </p:spPr>
      </p:pic>
      <p:pic>
        <p:nvPicPr>
          <p:cNvPr id="5" name="图片 4" descr="IC%2)OY2OEZDLTJDDU%CX)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1331595"/>
            <a:ext cx="7718425" cy="5413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]KUT}MQS]TDJ31N)}W0G8[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358140"/>
            <a:ext cx="8374380" cy="1295400"/>
          </a:xfrm>
          <a:prstGeom prst="rect">
            <a:avLst/>
          </a:prstGeom>
        </p:spPr>
      </p:pic>
      <p:pic>
        <p:nvPicPr>
          <p:cNvPr id="7" name="图片 6" descr="T{$C4O5@)M5IAW(_PNI%D0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314450"/>
            <a:ext cx="6707505" cy="5543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]KUT}MQS]TDJ31N)}W0G8[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51765"/>
            <a:ext cx="9253220" cy="1388745"/>
          </a:xfrm>
          <a:prstGeom prst="rect">
            <a:avLst/>
          </a:prstGeom>
        </p:spPr>
      </p:pic>
      <p:pic>
        <p:nvPicPr>
          <p:cNvPr id="3" name="图片 2" descr="@_{6Y93MNLB6}7H}C7]J{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05" y="1266825"/>
            <a:ext cx="6511925" cy="5591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]KUT}MQS]TDJ31N)}W0G8[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320675"/>
            <a:ext cx="10490200" cy="1370330"/>
          </a:xfrm>
          <a:prstGeom prst="rect">
            <a:avLst/>
          </a:prstGeom>
        </p:spPr>
      </p:pic>
      <p:pic>
        <p:nvPicPr>
          <p:cNvPr id="3" name="图片 2" descr="[7(89SYYFWZT$]I4_92ER7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1424940"/>
            <a:ext cx="5924550" cy="5433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4.2 接口设计--打卡系统</a:t>
            </a:r>
            <a:endParaRPr lang="zh-CN" altLang="en-US" sz="2000"/>
          </a:p>
        </p:txBody>
      </p:sp>
      <p:pic>
        <p:nvPicPr>
          <p:cNvPr id="3" name="图片 2" descr="1JL3]0C6WV845(WJMFU)M~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75" y="807085"/>
            <a:ext cx="4629150" cy="3276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330" y="3715385"/>
            <a:ext cx="219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接口清单</a:t>
            </a:r>
            <a:endParaRPr lang="zh-CN" altLang="en-US" b="1"/>
          </a:p>
        </p:txBody>
      </p:sp>
      <p:pic>
        <p:nvPicPr>
          <p:cNvPr id="5" name="图片 4" descr="2_~2JN$R8JPA46FMS@B4Y~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4083685"/>
            <a:ext cx="7452995" cy="2447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一、用户模块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86765" y="1313815"/>
            <a:ext cx="71354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1.用户登录/注册</a:t>
            </a:r>
            <a:endParaRPr lang="zh-CN" altLang="en-US"/>
          </a:p>
          <a:p>
            <a:r>
              <a:rPr lang="zh-CN" altLang="en-US"/>
              <a:t>1）功能说明</a:t>
            </a:r>
            <a:endParaRPr lang="zh-CN" altLang="en-US"/>
          </a:p>
          <a:p>
            <a:r>
              <a:rPr lang="zh-CN" altLang="en-US"/>
              <a:t>登录</a:t>
            </a:r>
            <a:endParaRPr lang="zh-CN" altLang="en-US"/>
          </a:p>
          <a:p>
            <a:r>
              <a:rPr lang="zh-CN" altLang="en-US"/>
              <a:t>2）接口说明</a:t>
            </a:r>
            <a:endParaRPr lang="zh-CN" altLang="en-US"/>
          </a:p>
          <a:p>
            <a:r>
              <a:rPr lang="zh-CN" altLang="en-US"/>
              <a:t>请求方式：GET/POST</a:t>
            </a:r>
            <a:endParaRPr lang="zh-CN" altLang="en-US"/>
          </a:p>
          <a:p>
            <a:r>
              <a:rPr lang="zh-CN" altLang="en-US"/>
              <a:t>请求地址：接口地址</a:t>
            </a:r>
            <a:endParaRPr lang="zh-CN" altLang="en-US"/>
          </a:p>
          <a:p>
            <a:r>
              <a:rPr lang="zh-CN" altLang="en-US"/>
              <a:t>请求参数： User</a:t>
            </a:r>
            <a:endParaRPr lang="zh-CN" altLang="en-US"/>
          </a:p>
          <a:p>
            <a:r>
              <a:rPr lang="zh-CN" altLang="en-US"/>
              <a:t>3）请求参数</a:t>
            </a:r>
            <a:endParaRPr lang="zh-CN" altLang="en-US"/>
          </a:p>
          <a:p>
            <a:r>
              <a:rPr lang="zh-CN" altLang="en-US"/>
              <a:t>User：用户对象</a:t>
            </a:r>
            <a:endParaRPr lang="zh-CN" altLang="en-US"/>
          </a:p>
        </p:txBody>
      </p:sp>
      <p:pic>
        <p:nvPicPr>
          <p:cNvPr id="4" name="图片 3" descr="0Z4CB%)XY%@WY_(7$[@3FS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4046855"/>
            <a:ext cx="8216265" cy="214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1870" y="450215"/>
            <a:ext cx="541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4）响应参数</a:t>
            </a:r>
            <a:endParaRPr lang="zh-CN" altLang="en-US"/>
          </a:p>
        </p:txBody>
      </p:sp>
      <p:pic>
        <p:nvPicPr>
          <p:cNvPr id="3" name="图片 2" descr="W3OGA9Q4`BUME~[OQ2]`}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424305"/>
            <a:ext cx="8267065" cy="4286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315" y="525145"/>
            <a:ext cx="3596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二、打卡信息模块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23315" y="1217930"/>
            <a:ext cx="5524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1）功能说明</a:t>
            </a:r>
            <a:endParaRPr lang="zh-CN" altLang="en-US"/>
          </a:p>
          <a:p>
            <a:r>
              <a:rPr lang="zh-CN" altLang="en-US"/>
              <a:t>添加打卡信息、查询打卡信息</a:t>
            </a:r>
            <a:endParaRPr lang="zh-CN" altLang="en-US"/>
          </a:p>
          <a:p>
            <a:r>
              <a:rPr lang="zh-CN" altLang="en-US"/>
              <a:t>2）接口说明</a:t>
            </a:r>
            <a:endParaRPr lang="zh-CN" altLang="en-US"/>
          </a:p>
          <a:p>
            <a:r>
              <a:rPr lang="zh-CN" altLang="en-US"/>
              <a:t>请求方式：GET/POST</a:t>
            </a:r>
            <a:endParaRPr lang="zh-CN" altLang="en-US"/>
          </a:p>
          <a:p>
            <a:r>
              <a:rPr lang="zh-CN" altLang="en-US"/>
              <a:t>请求地址：接口地址</a:t>
            </a:r>
            <a:endParaRPr lang="zh-CN" altLang="en-US"/>
          </a:p>
          <a:p>
            <a:r>
              <a:rPr lang="zh-CN" altLang="en-US"/>
              <a:t>请求参数： User</a:t>
            </a:r>
            <a:endParaRPr lang="zh-CN" altLang="en-US"/>
          </a:p>
          <a:p>
            <a:r>
              <a:rPr lang="zh-CN" altLang="en-US"/>
              <a:t>3）请求参数</a:t>
            </a:r>
            <a:endParaRPr lang="zh-CN" altLang="en-US"/>
          </a:p>
          <a:p>
            <a:r>
              <a:rPr lang="zh-CN" altLang="en-US"/>
              <a:t>User：用户对象</a:t>
            </a:r>
            <a:endParaRPr lang="zh-CN" altLang="en-US"/>
          </a:p>
        </p:txBody>
      </p:sp>
      <p:pic>
        <p:nvPicPr>
          <p:cNvPr id="4" name="图片 3" descr="7LH%~3K{NG69`MMYU@Y}Z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3728720"/>
            <a:ext cx="8260715" cy="274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/>
              <a:t>4）响应参数</a:t>
            </a:r>
            <a:endParaRPr lang="zh-CN" altLang="en-US" sz="1800" b="0"/>
          </a:p>
        </p:txBody>
      </p:sp>
      <p:pic>
        <p:nvPicPr>
          <p:cNvPr id="3" name="图片 2" descr="Z55K{2ZV6S4WUO6TS]P~]`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13815"/>
            <a:ext cx="8856980" cy="3249930"/>
          </a:xfrm>
          <a:prstGeom prst="rect">
            <a:avLst/>
          </a:prstGeom>
        </p:spPr>
      </p:pic>
      <p:pic>
        <p:nvPicPr>
          <p:cNvPr id="4" name="图片 3" descr="HR0D`1NC8G`C9[D}$X[L_}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4563745"/>
            <a:ext cx="9081770" cy="1933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1.1 编写目的：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t>本数据库设计说明书是关于图书馆打卡小程序系统数据库设计，主要包括数据 逻辑结构设计、数据字典以及运行环境、安全设计等。</a:t>
            </a:r>
          </a:p>
          <a:p>
            <a:pPr marL="457200" lvl="1" indent="0">
              <a:buNone/>
            </a:pPr>
            <a:r>
              <a:t> 本数据库设计说明书读者：用户，系统设计人员，系统测试人员，系统维护人员。</a:t>
            </a:r>
          </a:p>
          <a:p>
            <a:pPr marL="457200" lvl="1" indent="0">
              <a:buNone/>
            </a:pPr>
            <a:r>
              <a:t> 本数据库设计说明书是根据系统需求分析设计所编写的。</a:t>
            </a:r>
          </a:p>
          <a:p>
            <a:pPr marL="457200" lvl="1" indent="0">
              <a:buNone/>
            </a:pPr>
            <a:r>
              <a:t> 本系统说明书为开发软件提供了一定基础。</a:t>
            </a:r>
          </a:p>
          <a:p>
            <a:r>
              <a:rPr lang="zh-CN" altLang="en-US"/>
              <a:t>1.2 背景：</a:t>
            </a:r>
            <a:endParaRPr lang="zh-CN" altLang="en-US"/>
          </a:p>
          <a:p>
            <a:r>
              <a:rPr lang="zh-CN" altLang="en-US"/>
              <a:t> 聚沙成塔，集腋成裘，每天只是几点几滴的积累,最终却能形成巨大的收获。很多人都尝试着每天去图书 馆读书学习，然而没能得到即时的正反馈的话，很多人会慢慢的懈怠，甚至最终不再去图书馆。所以通 过我们小组所做的图书馆打卡系统记录图书馆打卡次数，可以将每天的积累和进步用数据反馈给用户， 让用户可以展示自己的学习量，互相竞争鼓励，增强大家每日坚持去图书馆的积极性。</a:t>
            </a:r>
            <a:endParaRPr lang="zh-CN" altLang="en-US"/>
          </a:p>
          <a:p>
            <a:r>
              <a:rPr lang="zh-CN" altLang="en-US"/>
              <a:t>1.3 参考资料：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  [1]《软件工程》第八版 作者：罗杰 S.普莱斯曼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 系统安全和权限设计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1835" y="1386840"/>
            <a:ext cx="945769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系统安全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1. 同一时间只可有一个 IP 登录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2. 一个学号绑定一个用户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3. 用户只能凭借学号注册、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4. 用户默认密码为身份证后六位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5. 用户忘记密码只可找管理员初始化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用户权限设计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1. 客户端：为用户提供和其权限相关的用户界面，仅出现和其权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限相符的菜单、操作按钮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2. 服务端：可对 URL 程序资源和业务服务类方法的调用进行访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问控制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225548c1ff8a6261c34ae5c4c5c3e8a"/>
          <p:cNvPicPr>
            <a:picLocks noChangeAspect="1"/>
          </p:cNvPicPr>
          <p:nvPr/>
        </p:nvPicPr>
        <p:blipFill>
          <a:blip r:embed="rId1"/>
          <a:srcRect l="2028" t="34690" r="2583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T333</a:t>
            </a:r>
            <a:r>
              <a:rPr lang="zh-CN" altLang="en-US"/>
              <a:t>队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总体</a:t>
            </a:r>
            <a:r>
              <a:rPr lang="en-US" altLang="zh-CN"/>
              <a:t>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220" b="1"/>
              <a:t>2.1 概述</a:t>
            </a:r>
            <a:endParaRPr lang="zh-CN" altLang="en-US" sz="2220" b="1"/>
          </a:p>
          <a:p>
            <a:pPr marL="0" indent="0">
              <a:buNone/>
            </a:pPr>
            <a:r>
              <a:rPr lang="zh-CN" altLang="en-US"/>
              <a:t>功能描述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图书馆打卡：登录之后，打开首页即能看到打卡按钮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打卡分享：用户打卡成功后，可将本次打卡分享给好友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记录查询：小程序会在打卡后记录用户打卡时长及日期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打卡排行榜：记录下的打卡数据将进行排行后展示给用户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/>
              <a:t>2.2系统总体结构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08330" y="1313815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系统构思图</a:t>
            </a:r>
            <a:endParaRPr lang="zh-CN" altLang="en-US"/>
          </a:p>
        </p:txBody>
      </p:sp>
      <p:pic>
        <p:nvPicPr>
          <p:cNvPr id="12" name="图片 11" descr="75E4P%3%@S3DA`@XTDT@{X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695" y="608330"/>
            <a:ext cx="6103620" cy="1073785"/>
          </a:xfrm>
          <a:prstGeom prst="rect">
            <a:avLst/>
          </a:prstGeom>
        </p:spPr>
      </p:pic>
      <p:pic>
        <p:nvPicPr>
          <p:cNvPr id="13" name="图片 12" descr="N1%Z5N80OOKJ7_NWUAU6FF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1682115"/>
            <a:ext cx="5803900" cy="2712720"/>
          </a:xfrm>
          <a:prstGeom prst="rect">
            <a:avLst/>
          </a:prstGeom>
        </p:spPr>
      </p:pic>
      <p:pic>
        <p:nvPicPr>
          <p:cNvPr id="14" name="图片 13" descr="FK{XF2Z25UH$2V`@O1{$6)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95" y="4347845"/>
            <a:ext cx="6559550" cy="25101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384175"/>
            <a:ext cx="10968990" cy="947420"/>
          </a:xfrm>
        </p:spPr>
        <p:txBody>
          <a:bodyPr>
            <a:normAutofit fontScale="90000"/>
          </a:bodyPr>
          <a:p>
            <a:r>
              <a:rPr lang="zh-CN" altLang="en-US" sz="2220"/>
              <a:t>功能模块层次图</a:t>
            </a:r>
            <a:br>
              <a:rPr lang="zh-CN" altLang="en-US" sz="2000"/>
            </a:br>
            <a:r>
              <a:rPr lang="zh-CN" altLang="en-US" sz="2000" b="0"/>
              <a:t>分为三个模块，分别是：学生信息模块，打卡模块，趣味模块。</a:t>
            </a:r>
            <a:br>
              <a:rPr lang="zh-CN" altLang="en-US" sz="2000"/>
            </a:br>
            <a:endParaRPr lang="zh-CN" altLang="en-US" sz="2000"/>
          </a:p>
        </p:txBody>
      </p:sp>
      <p:pic>
        <p:nvPicPr>
          <p:cNvPr id="7" name="图片 6" descr="AGA@ZP$GEPUYAF`(IH0[7L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1331595"/>
            <a:ext cx="9229090" cy="5172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459105"/>
            <a:ext cx="10968990" cy="984885"/>
          </a:xfrm>
        </p:spPr>
        <p:txBody>
          <a:bodyPr>
            <a:normAutofit fontScale="90000"/>
          </a:bodyPr>
          <a:p>
            <a:r>
              <a:rPr lang="en-US" altLang="zh-CN"/>
              <a:t>3.</a:t>
            </a:r>
            <a:r>
              <a:rPr lang="zh-CN" altLang="en-US"/>
              <a:t> UML 设计图</a:t>
            </a:r>
            <a:br>
              <a:rPr lang="zh-CN" altLang="en-US"/>
            </a:br>
            <a:r>
              <a:rPr lang="zh-CN" altLang="en-US" sz="2220"/>
              <a:t>3.1 系统用例图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 descr=")QZ7X{ZC[}ZR)~OGKGSBD$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1443990"/>
            <a:ext cx="10525125" cy="500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7575" y="656590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3.2 活动图</a:t>
            </a:r>
            <a:endParaRPr lang="zh-CN" altLang="en-US" sz="2000" b="1"/>
          </a:p>
        </p:txBody>
      </p:sp>
      <p:pic>
        <p:nvPicPr>
          <p:cNvPr id="5" name="图片 4" descr="O]`Q{4IY_MAI`G8QP0C%13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226060"/>
            <a:ext cx="7439660" cy="6631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762000"/>
          </a:xfrm>
        </p:spPr>
        <p:txBody>
          <a:bodyPr>
            <a:normAutofit fontScale="90000"/>
          </a:bodyPr>
          <a:p>
            <a:r>
              <a:rPr lang="zh-CN" altLang="en-US" sz="2400"/>
              <a:t>3.3 ER 分析+表结构设计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08330" y="1444625"/>
            <a:ext cx="88950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用户【用户 id（学号），打卡次数，打卡时长（单次），打卡总时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长，打卡日期，学生姓名】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登录【用户 id（学号），密码】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注册【用户 id（学号），密码】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排行榜【用户 id（学号），段时间总时长】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打卡信息【用户 id（学号），打卡时长，打卡次数，打卡日期】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个人信息【用户 id（学号），学生姓名】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[Y_E)L_DLYGLA(A}9W]RT1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0"/>
            <a:ext cx="97828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演示</Application>
  <PresentationFormat>宽屏</PresentationFormat>
  <Paragraphs>102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需求分析答辩</vt:lpstr>
      <vt:lpstr>1.引言</vt:lpstr>
      <vt:lpstr>3.用户场景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6.功能描述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_TOUGH_</cp:lastModifiedBy>
  <cp:revision>235</cp:revision>
  <dcterms:created xsi:type="dcterms:W3CDTF">2019-06-19T02:08:00Z</dcterms:created>
  <dcterms:modified xsi:type="dcterms:W3CDTF">2021-05-08T08:22:28Z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C060B09DEA5B4385ACE31DE56D3FAA64</vt:lpwstr>
  </property>
</Properties>
</file>