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4" r:id="rId4"/>
    <p:sldId id="265" r:id="rId5"/>
    <p:sldId id="260" r:id="rId6"/>
    <p:sldId id="266" r:id="rId7"/>
    <p:sldId id="267" r:id="rId8"/>
    <p:sldId id="281" r:id="rId9"/>
    <p:sldId id="282" r:id="rId10"/>
    <p:sldId id="283" r:id="rId11"/>
    <p:sldId id="284" r:id="rId12"/>
    <p:sldId id="285" r:id="rId13"/>
    <p:sldId id="286" r:id="rId14"/>
    <p:sldId id="28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61" r:id="rId29"/>
    <p:sldId id="262" r:id="rId30"/>
    <p:sldId id="263" r:id="rId31"/>
    <p:sldId id="25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8" d="100"/>
          <a:sy n="68"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26ED-5DF8-4559-92DF-1606D8BB2534}"/>
              </a:ext>
            </a:extLst>
          </p:cNvPr>
          <p:cNvSpPr>
            <a:spLocks noGrp="1"/>
          </p:cNvSpPr>
          <p:nvPr>
            <p:ph type="ctrTitle"/>
          </p:nvPr>
        </p:nvSpPr>
        <p:spPr/>
        <p:txBody>
          <a:bodyPr/>
          <a:lstStyle/>
          <a:p>
            <a:r>
              <a:rPr lang="en-US" dirty="0"/>
              <a:t>OPERATING SYSTEMS v.2</a:t>
            </a:r>
          </a:p>
        </p:txBody>
      </p:sp>
      <p:sp>
        <p:nvSpPr>
          <p:cNvPr id="3" name="Subtitle 2">
            <a:extLst>
              <a:ext uri="{FF2B5EF4-FFF2-40B4-BE49-F238E27FC236}">
                <a16:creationId xmlns:a16="http://schemas.microsoft.com/office/drawing/2014/main" id="{043DBA02-363A-42EC-8A0F-697AE5DBE633}"/>
              </a:ext>
            </a:extLst>
          </p:cNvPr>
          <p:cNvSpPr>
            <a:spLocks noGrp="1"/>
          </p:cNvSpPr>
          <p:nvPr>
            <p:ph type="subTitle" idx="1"/>
          </p:nvPr>
        </p:nvSpPr>
        <p:spPr/>
        <p:txBody>
          <a:bodyPr>
            <a:normAutofit/>
          </a:bodyPr>
          <a:lstStyle/>
          <a:p>
            <a:r>
              <a:rPr lang="en-US" sz="3200" dirty="0"/>
              <a:t>(CLI)</a:t>
            </a:r>
          </a:p>
        </p:txBody>
      </p:sp>
    </p:spTree>
    <p:extLst>
      <p:ext uri="{BB962C8B-B14F-4D97-AF65-F5344CB8AC3E}">
        <p14:creationId xmlns:p14="http://schemas.microsoft.com/office/powerpoint/2010/main" val="111572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431905" y="1448607"/>
            <a:ext cx="9822249" cy="3880773"/>
          </a:xfrm>
        </p:spPr>
        <p:txBody>
          <a:bodyPr>
            <a:noAutofit/>
          </a:bodyPr>
          <a:lstStyle/>
          <a:p>
            <a:pPr marL="571500" indent="0">
              <a:buNone/>
            </a:pPr>
            <a:r>
              <a:rPr lang="en-US" sz="3200" b="1" dirty="0"/>
              <a:t>		</a:t>
            </a:r>
            <a:r>
              <a:rPr lang="en-US" sz="3200" dirty="0"/>
              <a:t>This part serves as an interface between the DOS program and the user.  COMMAND.COM displays the system’s prompt (D&gt;) and interprets commands that are issued from the keyboard.  When a command is typed in at the system prompt,  COMMAND.COM first searches a table of internal commands. If not found, it assumes that an internal command is an external one begins to search the disk   directory of the command.  </a:t>
            </a:r>
          </a:p>
        </p:txBody>
      </p:sp>
      <p:sp>
        <p:nvSpPr>
          <p:cNvPr id="4" name="Title 1">
            <a:extLst>
              <a:ext uri="{FF2B5EF4-FFF2-40B4-BE49-F238E27FC236}">
                <a16:creationId xmlns:a16="http://schemas.microsoft.com/office/drawing/2014/main" id="{1BF978F6-FCE5-4134-BE1C-806A658B77F6}"/>
              </a:ext>
            </a:extLst>
          </p:cNvPr>
          <p:cNvSpPr txBox="1">
            <a:spLocks/>
          </p:cNvSpPr>
          <p:nvPr/>
        </p:nvSpPr>
        <p:spPr>
          <a:xfrm>
            <a:off x="463973" y="612726"/>
            <a:ext cx="993205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c. COMMAND.COM</a:t>
            </a:r>
          </a:p>
        </p:txBody>
      </p:sp>
    </p:spTree>
    <p:extLst>
      <p:ext uri="{BB962C8B-B14F-4D97-AF65-F5344CB8AC3E}">
        <p14:creationId xmlns:p14="http://schemas.microsoft.com/office/powerpoint/2010/main" val="204168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431905" y="1448607"/>
            <a:ext cx="9822249" cy="3880773"/>
          </a:xfrm>
        </p:spPr>
        <p:txBody>
          <a:bodyPr>
            <a:noAutofit/>
          </a:bodyPr>
          <a:lstStyle/>
          <a:p>
            <a:pPr marL="571500" indent="0">
              <a:buNone/>
            </a:pPr>
            <a:r>
              <a:rPr lang="en-US" sz="3200" dirty="0"/>
              <a:t>It searches   for three types of files in this order:  .COM, .EXE. And .BAT.  It finds a disk  files matching the command type, it loads that file and passes control to it.  If not,  it gives an error message and allows options for recovery  from the error. </a:t>
            </a:r>
          </a:p>
        </p:txBody>
      </p:sp>
      <p:sp>
        <p:nvSpPr>
          <p:cNvPr id="4" name="Title 1">
            <a:extLst>
              <a:ext uri="{FF2B5EF4-FFF2-40B4-BE49-F238E27FC236}">
                <a16:creationId xmlns:a16="http://schemas.microsoft.com/office/drawing/2014/main" id="{1BF978F6-FCE5-4134-BE1C-806A658B77F6}"/>
              </a:ext>
            </a:extLst>
          </p:cNvPr>
          <p:cNvSpPr txBox="1">
            <a:spLocks/>
          </p:cNvSpPr>
          <p:nvPr/>
        </p:nvSpPr>
        <p:spPr>
          <a:xfrm>
            <a:off x="463973" y="612726"/>
            <a:ext cx="993205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c. COMMAND.COM  ….cont.</a:t>
            </a:r>
          </a:p>
        </p:txBody>
      </p:sp>
    </p:spTree>
    <p:extLst>
      <p:ext uri="{BB962C8B-B14F-4D97-AF65-F5344CB8AC3E}">
        <p14:creationId xmlns:p14="http://schemas.microsoft.com/office/powerpoint/2010/main" val="227096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2. Internal DOS  Commands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225974" y="1488613"/>
            <a:ext cx="10288692" cy="5165405"/>
          </a:xfrm>
        </p:spPr>
        <p:txBody>
          <a:bodyPr>
            <a:normAutofit/>
          </a:bodyPr>
          <a:lstStyle/>
          <a:p>
            <a:pPr marL="0" indent="0">
              <a:buNone/>
            </a:pPr>
            <a:r>
              <a:rPr lang="en-US" sz="3200" dirty="0"/>
              <a:t>	These commands are immediately read in the computer’s memory upon loading the DOS diskette.  They are considered as DOS-built – in commands and can only be removed from the memory whenever the computer is switched off.   The command processor  COMMAND.COM contains the programs that are associated with each of the internal DOS commands.</a:t>
            </a:r>
          </a:p>
        </p:txBody>
      </p:sp>
    </p:spTree>
    <p:extLst>
      <p:ext uri="{BB962C8B-B14F-4D97-AF65-F5344CB8AC3E}">
        <p14:creationId xmlns:p14="http://schemas.microsoft.com/office/powerpoint/2010/main" val="116983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3. External DOS  Commands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225974" y="1270000"/>
            <a:ext cx="10288692" cy="5398086"/>
          </a:xfrm>
        </p:spPr>
        <p:txBody>
          <a:bodyPr>
            <a:normAutofit/>
          </a:bodyPr>
          <a:lstStyle/>
          <a:p>
            <a:pPr marL="0" indent="0">
              <a:buNone/>
            </a:pPr>
            <a:r>
              <a:rPr lang="en-US" sz="3200" dirty="0"/>
              <a:t>	These commands are not being read upon loading the DOS diskette.  Since these commands are not loaded in memory one should need a DOS diskette  to use these commands. Or, make sure that the external commands can be found in the drive C of the hard disk.  They must be read from the disk before they are executed.   When an external DOS command  is used, the command processor COMMAND.COM loads the appropriate program file from disk into memory and then begin its execution.</a:t>
            </a:r>
          </a:p>
        </p:txBody>
      </p:sp>
    </p:spTree>
    <p:extLst>
      <p:ext uri="{BB962C8B-B14F-4D97-AF65-F5344CB8AC3E}">
        <p14:creationId xmlns:p14="http://schemas.microsoft.com/office/powerpoint/2010/main" val="311748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4. DOS  Utility Programs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225974" y="1270000"/>
            <a:ext cx="10288692" cy="5398086"/>
          </a:xfrm>
        </p:spPr>
        <p:txBody>
          <a:bodyPr>
            <a:normAutofit/>
          </a:bodyPr>
          <a:lstStyle/>
          <a:p>
            <a:pPr marL="0" indent="0">
              <a:buNone/>
            </a:pPr>
            <a:r>
              <a:rPr lang="en-US" sz="3200" dirty="0"/>
              <a:t>	These commands are special programs that helps in editing files, linking programs together, or performing </a:t>
            </a:r>
            <a:r>
              <a:rPr lang="en-US" sz="3200"/>
              <a:t>other special tasks.</a:t>
            </a:r>
            <a:endParaRPr lang="en-US" sz="3200" dirty="0"/>
          </a:p>
        </p:txBody>
      </p:sp>
    </p:spTree>
    <p:extLst>
      <p:ext uri="{BB962C8B-B14F-4D97-AF65-F5344CB8AC3E}">
        <p14:creationId xmlns:p14="http://schemas.microsoft.com/office/powerpoint/2010/main" val="208786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69950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8148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288833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07925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41175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9185-5BEA-4006-A2CB-5851CFC31A79}"/>
              </a:ext>
            </a:extLst>
          </p:cNvPr>
          <p:cNvSpPr>
            <a:spLocks noGrp="1"/>
          </p:cNvSpPr>
          <p:nvPr>
            <p:ph type="title"/>
          </p:nvPr>
        </p:nvSpPr>
        <p:spPr/>
        <p:txBody>
          <a:bodyPr/>
          <a:lstStyle/>
          <a:p>
            <a:r>
              <a:rPr lang="en-US" dirty="0"/>
              <a:t>DISK  OPERATING SYSTEM (DOS)</a:t>
            </a:r>
          </a:p>
        </p:txBody>
      </p:sp>
      <p:sp>
        <p:nvSpPr>
          <p:cNvPr id="3" name="Content Placeholder 2">
            <a:extLst>
              <a:ext uri="{FF2B5EF4-FFF2-40B4-BE49-F238E27FC236}">
                <a16:creationId xmlns:a16="http://schemas.microsoft.com/office/drawing/2014/main" id="{8E7576DB-F6AE-4E2C-A11A-FE21D5022665}"/>
              </a:ext>
            </a:extLst>
          </p:cNvPr>
          <p:cNvSpPr>
            <a:spLocks noGrp="1"/>
          </p:cNvSpPr>
          <p:nvPr>
            <p:ph idx="1"/>
          </p:nvPr>
        </p:nvSpPr>
        <p:spPr>
          <a:xfrm>
            <a:off x="1127500" y="1488613"/>
            <a:ext cx="8596668" cy="3880773"/>
          </a:xfrm>
        </p:spPr>
        <p:txBody>
          <a:bodyPr>
            <a:normAutofit/>
          </a:bodyPr>
          <a:lstStyle/>
          <a:p>
            <a:r>
              <a:rPr lang="en-US" sz="3200" dirty="0"/>
              <a:t>a collection of programs  which controls the activities and operations of the disk.</a:t>
            </a:r>
          </a:p>
        </p:txBody>
      </p:sp>
    </p:spTree>
    <p:extLst>
      <p:ext uri="{BB962C8B-B14F-4D97-AF65-F5344CB8AC3E}">
        <p14:creationId xmlns:p14="http://schemas.microsoft.com/office/powerpoint/2010/main" val="1326289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665941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98702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07980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196798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10002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32673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4771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p:txBody>
          <a:bodyPr>
            <a:normAutofit/>
          </a:bodyPr>
          <a:lstStyle/>
          <a:p>
            <a:endParaRPr lang="en-US" sz="3200" dirty="0"/>
          </a:p>
        </p:txBody>
      </p:sp>
    </p:spTree>
    <p:extLst>
      <p:ext uri="{BB962C8B-B14F-4D97-AF65-F5344CB8AC3E}">
        <p14:creationId xmlns:p14="http://schemas.microsoft.com/office/powerpoint/2010/main" val="289368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DC2B-BABB-4D67-9582-C36EFDE51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38F699-CC8A-40F0-B643-3E617F0E70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623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A62C-2873-4059-8BAF-7485905E2E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9D71FD-7F6B-4D98-93AA-01DD42CD55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953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9185-5BEA-4006-A2CB-5851CFC31A79}"/>
              </a:ext>
            </a:extLst>
          </p:cNvPr>
          <p:cNvSpPr>
            <a:spLocks noGrp="1"/>
          </p:cNvSpPr>
          <p:nvPr>
            <p:ph type="title"/>
          </p:nvPr>
        </p:nvSpPr>
        <p:spPr/>
        <p:txBody>
          <a:bodyPr/>
          <a:lstStyle/>
          <a:p>
            <a:r>
              <a:rPr lang="en-US" dirty="0"/>
              <a:t>Functions of DOS</a:t>
            </a:r>
          </a:p>
        </p:txBody>
      </p:sp>
      <p:sp>
        <p:nvSpPr>
          <p:cNvPr id="3" name="Content Placeholder 2">
            <a:extLst>
              <a:ext uri="{FF2B5EF4-FFF2-40B4-BE49-F238E27FC236}">
                <a16:creationId xmlns:a16="http://schemas.microsoft.com/office/drawing/2014/main" id="{8E7576DB-F6AE-4E2C-A11A-FE21D5022665}"/>
              </a:ext>
            </a:extLst>
          </p:cNvPr>
          <p:cNvSpPr>
            <a:spLocks noGrp="1"/>
          </p:cNvSpPr>
          <p:nvPr>
            <p:ph idx="1"/>
          </p:nvPr>
        </p:nvSpPr>
        <p:spPr>
          <a:xfrm>
            <a:off x="1127500" y="1488613"/>
            <a:ext cx="8596668" cy="3880773"/>
          </a:xfrm>
        </p:spPr>
        <p:txBody>
          <a:bodyPr>
            <a:normAutofit lnSpcReduction="10000"/>
          </a:bodyPr>
          <a:lstStyle/>
          <a:p>
            <a:pPr marL="514350" indent="-514350">
              <a:buFont typeface="+mj-lt"/>
              <a:buAutoNum type="arabicPeriod"/>
            </a:pPr>
            <a:r>
              <a:rPr lang="en-US" sz="3200" dirty="0"/>
              <a:t>Controls the execution of programs</a:t>
            </a:r>
          </a:p>
          <a:p>
            <a:pPr marL="514350" indent="-514350">
              <a:buFont typeface="+mj-lt"/>
              <a:buAutoNum type="arabicPeriod"/>
            </a:pPr>
            <a:r>
              <a:rPr lang="en-US" sz="3200" dirty="0"/>
              <a:t>Organizes the resources of a computer system such as terminals, printers and software programs</a:t>
            </a:r>
          </a:p>
          <a:p>
            <a:pPr marL="514350" indent="-514350">
              <a:buFont typeface="+mj-lt"/>
              <a:buAutoNum type="arabicPeriod"/>
            </a:pPr>
            <a:r>
              <a:rPr lang="en-US" sz="3200" dirty="0"/>
              <a:t>Loads and un load programs</a:t>
            </a:r>
          </a:p>
          <a:p>
            <a:pPr marL="514350" indent="-514350">
              <a:buFont typeface="+mj-lt"/>
              <a:buAutoNum type="arabicPeriod"/>
            </a:pPr>
            <a:r>
              <a:rPr lang="en-US" sz="3200" dirty="0"/>
              <a:t>Manages disk filing system for creating, storing and retrieving all files on the disk. </a:t>
            </a:r>
          </a:p>
        </p:txBody>
      </p:sp>
    </p:spTree>
    <p:extLst>
      <p:ext uri="{BB962C8B-B14F-4D97-AF65-F5344CB8AC3E}">
        <p14:creationId xmlns:p14="http://schemas.microsoft.com/office/powerpoint/2010/main" val="383958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C915-367C-4ED7-8C32-5FC3CDD9C0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D0870-A391-49C2-9BB2-0E72B19F0D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025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26ED-5DF8-4559-92DF-1606D8BB2534}"/>
              </a:ext>
            </a:extLst>
          </p:cNvPr>
          <p:cNvSpPr>
            <a:spLocks noGrp="1"/>
          </p:cNvSpPr>
          <p:nvPr>
            <p:ph type="ctrTitle"/>
          </p:nvPr>
        </p:nvSpPr>
        <p:spPr/>
        <p:txBody>
          <a:bodyPr/>
          <a:lstStyle/>
          <a:p>
            <a:r>
              <a:rPr lang="en-US" dirty="0"/>
              <a:t>OPERATING SYSTEMS v.2</a:t>
            </a:r>
          </a:p>
        </p:txBody>
      </p:sp>
      <p:sp>
        <p:nvSpPr>
          <p:cNvPr id="3" name="Subtitle 2">
            <a:extLst>
              <a:ext uri="{FF2B5EF4-FFF2-40B4-BE49-F238E27FC236}">
                <a16:creationId xmlns:a16="http://schemas.microsoft.com/office/drawing/2014/main" id="{043DBA02-363A-42EC-8A0F-697AE5DBE633}"/>
              </a:ext>
            </a:extLst>
          </p:cNvPr>
          <p:cNvSpPr>
            <a:spLocks noGrp="1"/>
          </p:cNvSpPr>
          <p:nvPr>
            <p:ph type="subTitle" idx="1"/>
          </p:nvPr>
        </p:nvSpPr>
        <p:spPr/>
        <p:txBody>
          <a:bodyPr>
            <a:normAutofit/>
          </a:bodyPr>
          <a:lstStyle/>
          <a:p>
            <a:r>
              <a:rPr lang="en-US" sz="3200" dirty="0"/>
              <a:t>(CLI)</a:t>
            </a:r>
          </a:p>
        </p:txBody>
      </p:sp>
    </p:spTree>
    <p:extLst>
      <p:ext uri="{BB962C8B-B14F-4D97-AF65-F5344CB8AC3E}">
        <p14:creationId xmlns:p14="http://schemas.microsoft.com/office/powerpoint/2010/main" val="159340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9185-5BEA-4006-A2CB-5851CFC31A79}"/>
              </a:ext>
            </a:extLst>
          </p:cNvPr>
          <p:cNvSpPr>
            <a:spLocks noGrp="1"/>
          </p:cNvSpPr>
          <p:nvPr>
            <p:ph type="title"/>
          </p:nvPr>
        </p:nvSpPr>
        <p:spPr/>
        <p:txBody>
          <a:bodyPr/>
          <a:lstStyle/>
          <a:p>
            <a:r>
              <a:rPr lang="en-US" dirty="0"/>
              <a:t>PARTS OF  DOS</a:t>
            </a:r>
          </a:p>
        </p:txBody>
      </p:sp>
      <p:sp>
        <p:nvSpPr>
          <p:cNvPr id="3" name="Content Placeholder 2">
            <a:extLst>
              <a:ext uri="{FF2B5EF4-FFF2-40B4-BE49-F238E27FC236}">
                <a16:creationId xmlns:a16="http://schemas.microsoft.com/office/drawing/2014/main" id="{8E7576DB-F6AE-4E2C-A11A-FE21D5022665}"/>
              </a:ext>
            </a:extLst>
          </p:cNvPr>
          <p:cNvSpPr>
            <a:spLocks noGrp="1"/>
          </p:cNvSpPr>
          <p:nvPr>
            <p:ph idx="1"/>
          </p:nvPr>
        </p:nvSpPr>
        <p:spPr>
          <a:xfrm>
            <a:off x="1127500" y="1488613"/>
            <a:ext cx="8596668" cy="3880773"/>
          </a:xfrm>
        </p:spPr>
        <p:txBody>
          <a:bodyPr>
            <a:normAutofit/>
          </a:bodyPr>
          <a:lstStyle/>
          <a:p>
            <a:pPr marL="0" indent="0">
              <a:buNone/>
            </a:pPr>
            <a:r>
              <a:rPr lang="en-US" sz="3200" dirty="0"/>
              <a:t>DOS programs can be divided into four logical categories, namely: </a:t>
            </a:r>
          </a:p>
          <a:p>
            <a:pPr marL="0" indent="0">
              <a:buNone/>
            </a:pPr>
            <a:r>
              <a:rPr lang="en-US" sz="3200" dirty="0"/>
              <a:t>	1. DOS system files</a:t>
            </a:r>
          </a:p>
          <a:p>
            <a:pPr marL="0" indent="0">
              <a:buNone/>
            </a:pPr>
            <a:r>
              <a:rPr lang="en-US" sz="3200" dirty="0"/>
              <a:t>	2. internal DOS commands</a:t>
            </a:r>
          </a:p>
          <a:p>
            <a:pPr marL="0" indent="0">
              <a:buNone/>
            </a:pPr>
            <a:r>
              <a:rPr lang="en-US" sz="3200" dirty="0"/>
              <a:t>	3. external DOS commands</a:t>
            </a:r>
          </a:p>
          <a:p>
            <a:pPr marL="0" indent="0">
              <a:buNone/>
            </a:pPr>
            <a:r>
              <a:rPr lang="en-US" sz="3200" dirty="0"/>
              <a:t>	4. DOS utility programs.  </a:t>
            </a:r>
          </a:p>
        </p:txBody>
      </p:sp>
    </p:spTree>
    <p:extLst>
      <p:ext uri="{BB962C8B-B14F-4D97-AF65-F5344CB8AC3E}">
        <p14:creationId xmlns:p14="http://schemas.microsoft.com/office/powerpoint/2010/main" val="22402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1. DOS  System Files</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225974" y="1488613"/>
            <a:ext cx="10288692" cy="5165405"/>
          </a:xfrm>
        </p:spPr>
        <p:txBody>
          <a:bodyPr>
            <a:normAutofit/>
          </a:bodyPr>
          <a:lstStyle/>
          <a:p>
            <a:r>
              <a:rPr lang="en-US" sz="3200" dirty="0"/>
              <a:t>The DOS system file is used to denote three files, two hidden system files and the visible system file COMMAND.COM. </a:t>
            </a:r>
          </a:p>
          <a:p>
            <a:r>
              <a:rPr lang="en-US" sz="3200" dirty="0"/>
              <a:t>In PD-DOS, the hidden files are called IBMBIO.COM and IBM-DOS.COM  while in MS-DOS, they are usually called IO.SYS and MSDOS.SYS.  All input and output information are processed by the programs contained in the two hidden files.</a:t>
            </a:r>
          </a:p>
        </p:txBody>
      </p:sp>
    </p:spTree>
    <p:extLst>
      <p:ext uri="{BB962C8B-B14F-4D97-AF65-F5344CB8AC3E}">
        <p14:creationId xmlns:p14="http://schemas.microsoft.com/office/powerpoint/2010/main" val="207797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 BIOS (Basic </a:t>
            </a:r>
            <a:r>
              <a:rPr lang="en-US" dirty="0" err="1"/>
              <a:t>Input/Output</a:t>
            </a:r>
            <a:r>
              <a:rPr lang="en-US" dirty="0"/>
              <a:t> System)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677334" y="1488613"/>
            <a:ext cx="9929706" cy="3880773"/>
          </a:xfrm>
        </p:spPr>
        <p:txBody>
          <a:bodyPr>
            <a:normAutofit/>
          </a:bodyPr>
          <a:lstStyle/>
          <a:p>
            <a:pPr marL="1547813" indent="-407988"/>
            <a:r>
              <a:rPr lang="en-US" sz="3200" dirty="0"/>
              <a:t>this provides  low level I/O routines to control and communicate with the hardware specific devices (keyboard, disk drive, monitor, etc.) in the computer.  It is divided into two parts:  the ROM-BIOS and IBMBIO.COM</a:t>
            </a:r>
          </a:p>
        </p:txBody>
      </p:sp>
    </p:spTree>
    <p:extLst>
      <p:ext uri="{BB962C8B-B14F-4D97-AF65-F5344CB8AC3E}">
        <p14:creationId xmlns:p14="http://schemas.microsoft.com/office/powerpoint/2010/main" val="127402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108348" y="1316527"/>
            <a:ext cx="9822249" cy="3880773"/>
          </a:xfrm>
        </p:spPr>
        <p:txBody>
          <a:bodyPr>
            <a:noAutofit/>
          </a:bodyPr>
          <a:lstStyle/>
          <a:p>
            <a:pPr marL="1143000" indent="-571500">
              <a:buAutoNum type="romanLcPeriod"/>
            </a:pPr>
            <a:r>
              <a:rPr lang="en-US" sz="3200" b="1" dirty="0"/>
              <a:t>ROM.BIOS</a:t>
            </a:r>
          </a:p>
          <a:p>
            <a:pPr marL="571500" indent="0">
              <a:buNone/>
            </a:pPr>
            <a:r>
              <a:rPr lang="en-US" sz="3200" b="1" dirty="0"/>
              <a:t>		</a:t>
            </a:r>
            <a:r>
              <a:rPr lang="en-US" sz="3200" dirty="0"/>
              <a:t>The ROM BIOS contains all the I/O support routines which were written by IBM and considered integral part of the IBM-PC.  It is located in the ROM, and as such, they can not be changed.  It contains the instructions to perform the initial self-test when the computer is first turned – on,  and the code Boot Record to begin the booting process which loads the rest of DOS to memory. </a:t>
            </a:r>
          </a:p>
        </p:txBody>
      </p:sp>
      <p:sp>
        <p:nvSpPr>
          <p:cNvPr id="4" name="Title 1">
            <a:extLst>
              <a:ext uri="{FF2B5EF4-FFF2-40B4-BE49-F238E27FC236}">
                <a16:creationId xmlns:a16="http://schemas.microsoft.com/office/drawing/2014/main" id="{1BF978F6-FCE5-4134-BE1C-806A658B77F6}"/>
              </a:ext>
            </a:extLst>
          </p:cNvPr>
          <p:cNvSpPr txBox="1">
            <a:spLocks/>
          </p:cNvSpPr>
          <p:nvPr/>
        </p:nvSpPr>
        <p:spPr>
          <a:xfrm>
            <a:off x="140416" y="480646"/>
            <a:ext cx="993205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 BIOS (Basic </a:t>
            </a:r>
            <a:r>
              <a:rPr lang="en-US" dirty="0" err="1"/>
              <a:t>Input/Output</a:t>
            </a:r>
            <a:r>
              <a:rPr lang="en-US" dirty="0"/>
              <a:t> System)  …</a:t>
            </a:r>
            <a:r>
              <a:rPr lang="en-US" dirty="0" err="1"/>
              <a:t>cont</a:t>
            </a:r>
            <a:r>
              <a:rPr lang="en-US" dirty="0"/>
              <a:t> </a:t>
            </a:r>
          </a:p>
        </p:txBody>
      </p:sp>
    </p:spTree>
    <p:extLst>
      <p:ext uri="{BB962C8B-B14F-4D97-AF65-F5344CB8AC3E}">
        <p14:creationId xmlns:p14="http://schemas.microsoft.com/office/powerpoint/2010/main" val="208002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431905" y="1448607"/>
            <a:ext cx="9822249" cy="3880773"/>
          </a:xfrm>
        </p:spPr>
        <p:txBody>
          <a:bodyPr>
            <a:noAutofit/>
          </a:bodyPr>
          <a:lstStyle/>
          <a:p>
            <a:pPr marL="571500" indent="0">
              <a:buNone/>
            </a:pPr>
            <a:r>
              <a:rPr lang="en-US" sz="3200" b="1" dirty="0"/>
              <a:t>ii. IBMBIO.COM  (IBM Basic Input/Output)</a:t>
            </a:r>
          </a:p>
          <a:p>
            <a:pPr marL="571500" indent="0">
              <a:buNone/>
            </a:pPr>
            <a:r>
              <a:rPr lang="en-US" sz="3200" b="1" dirty="0"/>
              <a:t>	</a:t>
            </a:r>
            <a:r>
              <a:rPr lang="en-US" sz="3200" dirty="0"/>
              <a:t>	This program contains DOS specific I/O routines which are in addition to those found in the ROM.BIOS.  It handles the input and output between the computer and its peripheral devices such as a disk or a printer.  It can override the ROM.BIOS if it needs to fix an error present in the ROM.</a:t>
            </a:r>
          </a:p>
          <a:p>
            <a:pPr marL="1143000" indent="-571500">
              <a:buFont typeface="+mj-lt"/>
              <a:buAutoNum type="romanLcPeriod"/>
            </a:pPr>
            <a:endParaRPr lang="en-US" sz="3200" b="1" dirty="0"/>
          </a:p>
        </p:txBody>
      </p:sp>
      <p:sp>
        <p:nvSpPr>
          <p:cNvPr id="4" name="Title 1">
            <a:extLst>
              <a:ext uri="{FF2B5EF4-FFF2-40B4-BE49-F238E27FC236}">
                <a16:creationId xmlns:a16="http://schemas.microsoft.com/office/drawing/2014/main" id="{1BF978F6-FCE5-4134-BE1C-806A658B77F6}"/>
              </a:ext>
            </a:extLst>
          </p:cNvPr>
          <p:cNvSpPr txBox="1">
            <a:spLocks/>
          </p:cNvSpPr>
          <p:nvPr/>
        </p:nvSpPr>
        <p:spPr>
          <a:xfrm>
            <a:off x="463973" y="612726"/>
            <a:ext cx="993205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 BIOS (Basic </a:t>
            </a:r>
            <a:r>
              <a:rPr lang="en-US" dirty="0" err="1"/>
              <a:t>Input/Output</a:t>
            </a:r>
            <a:r>
              <a:rPr lang="en-US" dirty="0"/>
              <a:t> System)  …</a:t>
            </a:r>
            <a:r>
              <a:rPr lang="en-US" dirty="0" err="1"/>
              <a:t>cont</a:t>
            </a:r>
            <a:r>
              <a:rPr lang="en-US" dirty="0"/>
              <a:t> </a:t>
            </a:r>
          </a:p>
        </p:txBody>
      </p:sp>
    </p:spTree>
    <p:extLst>
      <p:ext uri="{BB962C8B-B14F-4D97-AF65-F5344CB8AC3E}">
        <p14:creationId xmlns:p14="http://schemas.microsoft.com/office/powerpoint/2010/main" val="256194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6D-BE82-48AC-9AA2-FB5C1241B0F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B3756F-70C8-467D-B53D-A6C5E3A9A764}"/>
              </a:ext>
            </a:extLst>
          </p:cNvPr>
          <p:cNvSpPr>
            <a:spLocks noGrp="1"/>
          </p:cNvSpPr>
          <p:nvPr>
            <p:ph idx="1"/>
          </p:nvPr>
        </p:nvSpPr>
        <p:spPr>
          <a:xfrm>
            <a:off x="1431905" y="1448607"/>
            <a:ext cx="9822249" cy="3880773"/>
          </a:xfrm>
        </p:spPr>
        <p:txBody>
          <a:bodyPr>
            <a:noAutofit/>
          </a:bodyPr>
          <a:lstStyle/>
          <a:p>
            <a:pPr marL="571500" indent="0">
              <a:buNone/>
            </a:pPr>
            <a:r>
              <a:rPr lang="en-US" sz="3200" b="1" dirty="0"/>
              <a:t>		</a:t>
            </a:r>
            <a:r>
              <a:rPr lang="en-US" sz="3200" dirty="0"/>
              <a:t>This part of DOS does not deal directly with the hardware itself, but it provides a means of application programs to access the DOS functions and operations.   It forms the heart of DOS  since it receives all requests for DOS service functions and converts them into a form to send to IBMBIO.COM.  If the program uses these standard DOS service routines, it will be relatively portable and will run other machines that use DOS.</a:t>
            </a:r>
          </a:p>
        </p:txBody>
      </p:sp>
      <p:sp>
        <p:nvSpPr>
          <p:cNvPr id="4" name="Title 1">
            <a:extLst>
              <a:ext uri="{FF2B5EF4-FFF2-40B4-BE49-F238E27FC236}">
                <a16:creationId xmlns:a16="http://schemas.microsoft.com/office/drawing/2014/main" id="{1BF978F6-FCE5-4134-BE1C-806A658B77F6}"/>
              </a:ext>
            </a:extLst>
          </p:cNvPr>
          <p:cNvSpPr txBox="1">
            <a:spLocks/>
          </p:cNvSpPr>
          <p:nvPr/>
        </p:nvSpPr>
        <p:spPr>
          <a:xfrm>
            <a:off x="463973" y="612726"/>
            <a:ext cx="993205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b. IBMDOS.COM</a:t>
            </a:r>
          </a:p>
        </p:txBody>
      </p:sp>
    </p:spTree>
    <p:extLst>
      <p:ext uri="{BB962C8B-B14F-4D97-AF65-F5344CB8AC3E}">
        <p14:creationId xmlns:p14="http://schemas.microsoft.com/office/powerpoint/2010/main" val="2256663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343</Words>
  <Application>Microsoft Office PowerPoint</Application>
  <PresentationFormat>Widescreen</PresentationFormat>
  <Paragraphs>58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OPERATING SYSTEMS v.2</vt:lpstr>
      <vt:lpstr>DISK  OPERATING SYSTEM (DOS)</vt:lpstr>
      <vt:lpstr>Functions of DOS</vt:lpstr>
      <vt:lpstr>PARTS OF  DOS</vt:lpstr>
      <vt:lpstr>1. DOS  System Files</vt:lpstr>
      <vt:lpstr> a. BIOS (Basic Input/Output System) </vt:lpstr>
      <vt:lpstr> </vt:lpstr>
      <vt:lpstr> </vt:lpstr>
      <vt:lpstr> </vt:lpstr>
      <vt:lpstr> </vt:lpstr>
      <vt:lpstr> </vt:lpstr>
      <vt:lpstr>2. Internal DOS  Commands</vt:lpstr>
      <vt:lpstr>3. External DOS  Commands</vt:lpstr>
      <vt:lpstr>4. DOS  Utility Programs</vt:lpstr>
      <vt:lpstr>DOS  System Files</vt:lpstr>
      <vt:lpstr>DOS  System Files</vt:lpstr>
      <vt:lpstr>DOS  System Files</vt:lpstr>
      <vt:lpstr>DOS  System Files</vt:lpstr>
      <vt:lpstr>DOS  System Files</vt:lpstr>
      <vt:lpstr>DOS  System Files</vt:lpstr>
      <vt:lpstr>DOS  System Files</vt:lpstr>
      <vt:lpstr>DOS  System Files</vt:lpstr>
      <vt:lpstr>DOS  System Files</vt:lpstr>
      <vt:lpstr>DOS  System Files</vt:lpstr>
      <vt:lpstr>DOS  System Files</vt:lpstr>
      <vt:lpstr>DOS  System Files</vt:lpstr>
      <vt:lpstr>DOS  System Files</vt:lpstr>
      <vt:lpstr>PowerPoint Presentation</vt:lpstr>
      <vt:lpstr>PowerPoint Presentation</vt:lpstr>
      <vt:lpstr>PowerPoint Presentation</vt:lpstr>
      <vt:lpstr>OPERATING SYSTEMS v.2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v.2</dc:title>
  <dc:creator>EsET Department</dc:creator>
  <cp:lastModifiedBy>EsET Department</cp:lastModifiedBy>
  <cp:revision>14</cp:revision>
  <dcterms:created xsi:type="dcterms:W3CDTF">2018-01-10T10:13:48Z</dcterms:created>
  <dcterms:modified xsi:type="dcterms:W3CDTF">2018-01-10T11:33:22Z</dcterms:modified>
</cp:coreProperties>
</file>