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914648" x="0"/>
            <a:ext cy="2228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291464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4036512" x="7795225"/>
            <a:ext cy="1000125" cx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63237" x="7786500"/>
            <a:ext cy="1000125" cx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/>
        </p:nvSpPr>
        <p:spPr>
          <a:xfrm>
            <a:off y="4225081" x="0"/>
            <a:ext cy="9183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y="422508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2" name="Shape 32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y="511825" x="550650"/>
            <a:ext cy="1705499" cx="4668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Design for Game and Play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y="2964772" x="381000"/>
            <a:ext cy="1933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An analysis of Trine</a:t>
            </a:r>
          </a:p>
          <a:p>
            <a:pPr rtl="0" lvl="0" indent="457200" marL="4114800">
              <a:spcBef>
                <a:spcPts val="0"/>
              </a:spcBef>
              <a:buNone/>
            </a:pPr>
            <a:r>
              <a:rPr sz="1800" lang="en">
                <a:latin typeface="Ubuntu"/>
                <a:ea typeface="Ubuntu"/>
                <a:cs typeface="Ubuntu"/>
                <a:sym typeface="Ubuntu"/>
              </a:rPr>
              <a:t>By	Twan van Schijndel</a:t>
            </a:r>
          </a:p>
          <a:p>
            <a:pPr rtl="0" lvl="0" indent="457200" marL="4572000">
              <a:spcBef>
                <a:spcPts val="0"/>
              </a:spcBef>
              <a:buNone/>
            </a:pPr>
            <a:r>
              <a:rPr sz="1800" lang="en">
                <a:latin typeface="Ubuntu"/>
                <a:ea typeface="Ubuntu"/>
                <a:cs typeface="Ubuntu"/>
                <a:sym typeface="Ubuntu"/>
              </a:rPr>
              <a:t>Kevin Cleijne</a:t>
            </a:r>
          </a:p>
          <a:p>
            <a:pPr rtl="0" lvl="0" indent="457200" marL="4572000">
              <a:spcBef>
                <a:spcPts val="0"/>
              </a:spcBef>
              <a:buNone/>
            </a:pPr>
            <a:r>
              <a:rPr sz="1800" lang="en">
                <a:latin typeface="Ubuntu"/>
                <a:ea typeface="Ubuntu"/>
                <a:cs typeface="Ubuntu"/>
                <a:sym typeface="Ubuntu"/>
              </a:rPr>
              <a:t>Guus van der Weerd</a:t>
            </a:r>
          </a:p>
          <a:p>
            <a:pPr rtl="0" lvl="0" indent="457200" marL="4572000">
              <a:spcBef>
                <a:spcPts val="0"/>
              </a:spcBef>
              <a:buNone/>
            </a:pPr>
            <a:r>
              <a:rPr sz="1800" lang="en">
                <a:latin typeface="Ubuntu"/>
                <a:ea typeface="Ubuntu"/>
                <a:cs typeface="Ubuntu"/>
                <a:sym typeface="Ubuntu"/>
              </a:rPr>
              <a:t>Joep klein Teeselink</a:t>
            </a:r>
          </a:p>
          <a:p>
            <a:pPr rtl="0" lvl="0" indent="457200" marL="4572000">
              <a:spcBef>
                <a:spcPts val="0"/>
              </a:spcBef>
              <a:buNone/>
            </a:pPr>
            <a:r>
              <a:rPr sz="1800" lang="en">
                <a:latin typeface="Ubuntu"/>
                <a:ea typeface="Ubuntu"/>
                <a:cs typeface="Ubuntu"/>
                <a:sym typeface="Ubuntu"/>
              </a:rPr>
              <a:t>Jeroen van Hoof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0987" x="6292800"/>
            <a:ext cy="2703624" cx="270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Execution of Game Mechanics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3867150" x="228600"/>
            <a:ext cy="1250100" cx="868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Story Progression: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Desire to see what comes next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y="1126975" x="7479350"/>
            <a:ext cy="21065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Collectables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Puzzle Solving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Exploration, platforming</a:t>
            </a:r>
          </a:p>
          <a:p>
            <a:pPr rtl="0" lvl="0">
              <a:spcBef>
                <a:spcPts val="600"/>
              </a:spcBef>
              <a:buNone/>
            </a:pPr>
            <a:r>
              <a:rPr b="1" sz="1200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Story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‘Twitch Skill’ 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 System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46174" x="381000"/>
            <a:ext cy="2711100" cx="43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Execution of Game Mechanics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3867150" x="228600"/>
            <a:ext cy="1297199" cx="868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‘Twitch Skill’: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Avoid hazards, time jumps and fight!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y="1126975" x="7479350"/>
            <a:ext cy="21065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Collectables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Puzzle Solving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Exploration, platforming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Story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b="1" sz="1200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‘Twitch Skill’ 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 System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00825" x="457200"/>
            <a:ext cy="2572450" cx="4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Execution of Game Mechanics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867150" x="228600"/>
            <a:ext cy="1278299" cx="868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Death System: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Character loss and checkpoint system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1126975" x="7479350"/>
            <a:ext cy="21065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Collectables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Puzzle Solving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Exploration, platforming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Story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‘Twitch Skill’ </a:t>
            </a:r>
          </a:p>
          <a:p>
            <a:pPr rtl="0" lvl="0">
              <a:spcBef>
                <a:spcPts val="600"/>
              </a:spcBef>
              <a:buNone/>
            </a:pPr>
            <a:r>
              <a:rPr b="1" sz="1200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 System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5400" x="381000"/>
            <a:ext cy="2647949" cx="470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Experiental System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Objects:</a:t>
            </a:r>
            <a:r>
              <a:rPr lang="en"/>
              <a:t> Players, AI.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lang="en"/>
              <a:t>Attributes: </a:t>
            </a:r>
            <a:r>
              <a:rPr lang="en"/>
              <a:t>Playable characters, environment      in Trine.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Internal Relationship: </a:t>
            </a:r>
            <a:r>
              <a:rPr lang="en"/>
              <a:t>Player vs player vs AI.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Environment: </a:t>
            </a:r>
            <a:r>
              <a:rPr lang="en"/>
              <a:t>Context of play.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Our opinion on Trine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123950" x="228600"/>
            <a:ext cy="3725699" cx="868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+ Beautiful artsy stuff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+ Good and original environmental puzzles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+ Great use of different characters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- Unsatisfying combat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A bit on the easy side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75" x="0"/>
            <a:ext cy="5121951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ctrTitle"/>
          </p:nvPr>
        </p:nvSpPr>
        <p:spPr>
          <a:xfrm>
            <a:off y="2986850" x="5407275"/>
            <a:ext cy="831299" cx="3571200"/>
          </a:xfrm>
          <a:prstGeom prst="rect">
            <a:avLst/>
          </a:prstGeom>
          <a:solidFill>
            <a:srgbClr val="FFFFFF">
              <a:alpha val="68460"/>
            </a:srgbClr>
          </a:solidFill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</a:p>
        </p:txBody>
      </p:sp>
      <p:sp>
        <p:nvSpPr>
          <p:cNvPr id="135" name="Shape 135"/>
          <p:cNvSpPr txBox="1"/>
          <p:nvPr>
            <p:ph idx="2" type="ctrTitle"/>
          </p:nvPr>
        </p:nvSpPr>
        <p:spPr>
          <a:xfrm>
            <a:off y="4086775" x="3570300"/>
            <a:ext cy="831299" cx="5408400"/>
          </a:xfrm>
          <a:prstGeom prst="rect">
            <a:avLst/>
          </a:prstGeom>
          <a:solidFill>
            <a:srgbClr val="FFFFFF">
              <a:alpha val="68240"/>
            </a:srgbClr>
          </a:solidFill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for your attention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y="60138" x="8955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TRINE!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2218075" x="239290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insert video here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75" x="0"/>
            <a:ext cy="5121951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ctrTitle"/>
          </p:nvPr>
        </p:nvSpPr>
        <p:spPr>
          <a:xfrm>
            <a:off y="2986850" x="5098375"/>
            <a:ext cy="831299" cx="3880200"/>
          </a:xfrm>
          <a:prstGeom prst="rect">
            <a:avLst/>
          </a:prstGeom>
          <a:solidFill>
            <a:srgbClr val="FFFFFF">
              <a:alpha val="68460"/>
            </a:srgbClr>
          </a:solidFill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rPr>
              <a:t>What makes</a:t>
            </a:r>
          </a:p>
        </p:txBody>
      </p:sp>
      <p:sp>
        <p:nvSpPr>
          <p:cNvPr id="50" name="Shape 50"/>
          <p:cNvSpPr txBox="1"/>
          <p:nvPr>
            <p:ph idx="2" type="ctrTitle"/>
          </p:nvPr>
        </p:nvSpPr>
        <p:spPr>
          <a:xfrm>
            <a:off y="4086775" x="4656175"/>
            <a:ext cy="831299" cx="4322399"/>
          </a:xfrm>
          <a:prstGeom prst="rect">
            <a:avLst/>
          </a:prstGeom>
          <a:solidFill>
            <a:srgbClr val="FFFFFF">
              <a:alpha val="68240"/>
            </a:srgbClr>
          </a:solidFill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Trine a game?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Why is Trine fun?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"/>
              <a:t>-A sense of accomplishment after solving a puzzle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-Rewarded by story, visuals and items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-Increasing difficulty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-Learning and experimenting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Gameplay Elements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780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Collectables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Puzzle Solving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Character Progression (leveling skills)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Exploration, platforming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Story Progression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‘Twitch Skill’ and Combat elements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 frustrating deaths (generous checkpoints)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Execution of Game Mechanics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3862550" x="31455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Collectables: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Rewards encourage Exploration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1096800" x="7607900"/>
            <a:ext cy="21065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1" sz="1200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Collectables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Puzzle Solving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Exploration, platforming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Story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‘Twitch Skill’ 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 System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80950" x="457200"/>
            <a:ext cy="2581574" cx="41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Execution of Game Mechanics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Puzzle Solving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Challenges the player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- Aestetic encorporated in puzzle design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  =&gt; Beauty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- Desire for story progression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- Sense of acomplishment when successful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1126975" x="7631750"/>
            <a:ext cy="21065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Collectables</a:t>
            </a:r>
          </a:p>
          <a:p>
            <a:pPr rtl="0" lvl="0">
              <a:spcBef>
                <a:spcPts val="600"/>
              </a:spcBef>
              <a:buNone/>
            </a:pPr>
            <a:r>
              <a:rPr b="1" sz="1200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Puzzle Solving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Exploration, platforming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Story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‘Twitch Skill’ 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 System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Execution of Game Mechanics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3714750" x="228600"/>
            <a:ext cy="14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Character Progression: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Leveling system and story for each character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1126975" x="7631750"/>
            <a:ext cy="21065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Collectables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Puzzle Solving</a:t>
            </a:r>
          </a:p>
          <a:p>
            <a:pPr rtl="0" lvl="0">
              <a:spcBef>
                <a:spcPts val="600"/>
              </a:spcBef>
              <a:buNone/>
            </a:pPr>
            <a:r>
              <a:rPr b="1" sz="1200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Exploration, platforming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Story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‘Twitch Skill’ 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 System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3312" x="318824"/>
            <a:ext cy="2636875" cx="4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Execution of Game Mechanics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123950" x="228600"/>
            <a:ext cy="3725699" cx="868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Exploration and Platforming: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Precise movement required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=&gt; Challenges player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- Wanderlust and awe-factor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- Desire to ‘see what comes next’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- Cohesive theme of fantasy world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- Manipulate the world	=&gt; find hidden areas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1126975" x="7479350"/>
            <a:ext cy="21065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Collectables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Puzzle Solving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b="1" sz="1200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Exploration, platforming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Story Progression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‘Twitch Skill’ 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 System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