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90" r:id="rId5"/>
    <p:sldId id="286" r:id="rId6"/>
    <p:sldId id="278" r:id="rId7"/>
    <p:sldId id="279" r:id="rId8"/>
    <p:sldId id="280" r:id="rId9"/>
    <p:sldId id="283" r:id="rId10"/>
    <p:sldId id="292" r:id="rId11"/>
    <p:sldId id="257" r:id="rId12"/>
    <p:sldId id="262" r:id="rId13"/>
    <p:sldId id="281" r:id="rId14"/>
    <p:sldId id="288" r:id="rId15"/>
    <p:sldId id="289" r:id="rId16"/>
    <p:sldId id="264" r:id="rId17"/>
    <p:sldId id="263" r:id="rId18"/>
    <p:sldId id="273" r:id="rId19"/>
    <p:sldId id="268" r:id="rId20"/>
    <p:sldId id="275" r:id="rId21"/>
    <p:sldId id="270" r:id="rId22"/>
    <p:sldId id="269" r:id="rId23"/>
    <p:sldId id="277" r:id="rId24"/>
    <p:sldId id="276" r:id="rId25"/>
    <p:sldId id="266" r:id="rId26"/>
    <p:sldId id="284" r:id="rId27"/>
    <p:sldId id="29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59EF-C489-4A26-89CC-BA3DA95A8B15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23FFC-C98A-43D5-BFCE-C3B3D49401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4D0CD-229D-4CD6-9B71-11F604414DB3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6D481-CC1A-4FBA-A168-82A748D29887}" type="slidenum">
              <a:rPr lang="en-US" altLang="ja-JP" smtClean="0"/>
              <a:pPr/>
              <a:t>20</a:t>
            </a:fld>
            <a:endParaRPr lang="en-US" altLang="ja-JP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52C0CA9-E2D7-4776-BAD2-250F3E85C7B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D77391-D8E3-4A67-AAAB-D5E6F7A3B6F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EC69-45AB-476D-AFC3-BA12DF0A50CB}" type="datetimeFigureOut">
              <a:rPr lang="zh-TW" altLang="en-US" smtClean="0"/>
              <a:pPr/>
              <a:t>2013/1/5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92B8-45B4-4C36-9290-F2E5BCE364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bubble%20data\100nm%202.avi" TargetMode="External"/><Relationship Id="rId1" Type="http://schemas.openxmlformats.org/officeDocument/2006/relationships/video" Target="file:///D:\bubble%20data\200nm.avi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bubble%20data\b2-big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rjiang\Dropbox\powerpoint\chian%2040vpp-1.avi" TargetMode="Externa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working\110608\demo%20trap%20shift.avi" TargetMode="Externa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rjiang\Dropbox\powerpoint\ring2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video" Target="file:///D:\working\110214\silica.avi" TargetMode="Externa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rjiang\Dropbox\powerpoint\rolling%20scaning%201M%208v%20ag%20ito_chunk_2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bubble%20data\wetting.av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bubble%20data\CIMG1592.M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bubble%20data\water-2.avi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Experimental methods for </a:t>
            </a:r>
            <a:r>
              <a:rPr lang="en-US" altLang="zh-TW" dirty="0" smtClean="0"/>
              <a:t>studying nanobubbles </a:t>
            </a:r>
            <a:r>
              <a:rPr lang="en-US" altLang="zh-TW" dirty="0" smtClean="0"/>
              <a:t>under a </a:t>
            </a:r>
            <a:r>
              <a:rPr lang="en-US" altLang="zh-TW" dirty="0" smtClean="0"/>
              <a:t>microscope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台大應力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zh-TW" altLang="en-US" dirty="0" smtClean="0"/>
              <a:t>江宏仁   </a:t>
            </a:r>
            <a:r>
              <a:rPr lang="en-US" altLang="zh-TW" dirty="0" smtClean="0"/>
              <a:t>Hong-</a:t>
            </a:r>
            <a:r>
              <a:rPr lang="en-US" altLang="zh-TW" dirty="0" err="1" smtClean="0"/>
              <a:t>Ren</a:t>
            </a:r>
            <a:r>
              <a:rPr lang="en-US" altLang="zh-TW" dirty="0" smtClean="0"/>
              <a:t> </a:t>
            </a:r>
            <a:r>
              <a:rPr lang="en-US" altLang="zh-TW" dirty="0" smtClean="0"/>
              <a:t>Jiang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0.9% </a:t>
            </a:r>
            <a:r>
              <a:rPr lang="en-US" altLang="zh-TW" dirty="0" err="1" smtClean="0"/>
              <a:t>NaCl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5368566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Dark field </a:t>
            </a:r>
            <a:r>
              <a:rPr lang="en-US" altLang="zh-TW" dirty="0" smtClean="0"/>
              <a:t>microscope for bubble dynamics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4017799" cy="457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群組 9"/>
          <p:cNvGrpSpPr/>
          <p:nvPr/>
        </p:nvGrpSpPr>
        <p:grpSpPr>
          <a:xfrm>
            <a:off x="5364088" y="1700808"/>
            <a:ext cx="2952328" cy="2664296"/>
            <a:chOff x="755576" y="1916832"/>
            <a:chExt cx="3672408" cy="3312368"/>
          </a:xfrm>
        </p:grpSpPr>
        <p:sp>
          <p:nvSpPr>
            <p:cNvPr id="11" name="矩形 10"/>
            <p:cNvSpPr/>
            <p:nvPr/>
          </p:nvSpPr>
          <p:spPr>
            <a:xfrm>
              <a:off x="755576" y="3573016"/>
              <a:ext cx="36724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延遲 11"/>
            <p:cNvSpPr/>
            <p:nvPr/>
          </p:nvSpPr>
          <p:spPr>
            <a:xfrm rot="5400000">
              <a:off x="2267744" y="3356992"/>
              <a:ext cx="432048" cy="1008112"/>
            </a:xfrm>
            <a:prstGeom prst="flowChartDelay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/>
            <p:nvPr/>
          </p:nvCxnSpPr>
          <p:spPr>
            <a:xfrm rot="5400000" flipH="1" flipV="1">
              <a:off x="1367644" y="4545124"/>
              <a:ext cx="122413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1979712" y="2564904"/>
              <a:ext cx="1512168" cy="144016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rot="5400000" flipH="1" flipV="1">
              <a:off x="2375756" y="4545124"/>
              <a:ext cx="122413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0800000">
              <a:off x="1475656" y="2564904"/>
              <a:ext cx="1512168" cy="13681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 flipV="1">
              <a:off x="1583668" y="4617132"/>
              <a:ext cx="122413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rot="5400000" flipH="1" flipV="1">
              <a:off x="2159732" y="4617132"/>
              <a:ext cx="122413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rot="5400000" flipH="1" flipV="1">
              <a:off x="1691680" y="2636912"/>
              <a:ext cx="2016224" cy="1008112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1367644" y="2600908"/>
              <a:ext cx="1800200" cy="1008112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圖: 延遲 20"/>
            <p:cNvSpPr/>
            <p:nvPr/>
          </p:nvSpPr>
          <p:spPr>
            <a:xfrm rot="16200000">
              <a:off x="2339752" y="1628800"/>
              <a:ext cx="360040" cy="936104"/>
            </a:xfrm>
            <a:prstGeom prst="flowChartDelay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2042755" y="2285837"/>
              <a:ext cx="936104" cy="1170058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979712" y="3645024"/>
              <a:ext cx="1008112" cy="72008"/>
            </a:xfrm>
            <a:prstGeom prst="rect">
              <a:avLst/>
            </a:prstGeom>
            <a:solidFill>
              <a:schemeClr val="accent4">
                <a:lumMod val="75000"/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6228184" y="1268760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Our setup </a:t>
            </a:r>
            <a:endParaRPr lang="zh-TW" altLang="en-US" dirty="0"/>
          </a:p>
        </p:txBody>
      </p:sp>
      <p:grpSp>
        <p:nvGrpSpPr>
          <p:cNvPr id="25" name="群組 6"/>
          <p:cNvGrpSpPr>
            <a:grpSpLocks/>
          </p:cNvGrpSpPr>
          <p:nvPr/>
        </p:nvGrpSpPr>
        <p:grpSpPr bwMode="auto">
          <a:xfrm>
            <a:off x="5364088" y="4365104"/>
            <a:ext cx="2984686" cy="2348880"/>
            <a:chOff x="0" y="1700213"/>
            <a:chExt cx="6023619" cy="4943475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700213"/>
              <a:ext cx="3009900" cy="494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1820" y="1700213"/>
              <a:ext cx="2971799" cy="484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文字方塊 27"/>
          <p:cNvSpPr txBox="1"/>
          <p:nvPr/>
        </p:nvSpPr>
        <p:spPr>
          <a:xfrm>
            <a:off x="7740352" y="22048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37’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452320" y="17008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20’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for dark field microscope</a:t>
            </a:r>
            <a:endParaRPr lang="zh-TW" altLang="en-US" dirty="0"/>
          </a:p>
        </p:txBody>
      </p:sp>
      <p:pic>
        <p:nvPicPr>
          <p:cNvPr id="4" name="200n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15616" y="2060848"/>
            <a:ext cx="2977628" cy="2448272"/>
          </a:xfrm>
          <a:prstGeom prst="rect">
            <a:avLst/>
          </a:prstGeom>
        </p:spPr>
      </p:pic>
      <p:pic>
        <p:nvPicPr>
          <p:cNvPr id="5" name="100nm 2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788024" y="2132856"/>
            <a:ext cx="2952328" cy="24056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47664" y="486916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200 nm PS particle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92080" y="479715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 nm PS particle 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699792" y="5661248"/>
            <a:ext cx="1835696" cy="792088"/>
            <a:chOff x="179512" y="2564904"/>
            <a:chExt cx="2016224" cy="936104"/>
          </a:xfrm>
        </p:grpSpPr>
        <p:sp>
          <p:nvSpPr>
            <p:cNvPr id="11" name="矩形 10"/>
            <p:cNvSpPr/>
            <p:nvPr/>
          </p:nvSpPr>
          <p:spPr>
            <a:xfrm>
              <a:off x="179512" y="2564904"/>
              <a:ext cx="20162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9512" y="3356992"/>
              <a:ext cx="20162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251520" y="2780928"/>
              <a:ext cx="0" cy="504056"/>
            </a:xfrm>
            <a:prstGeom prst="straightConnector1">
              <a:avLst/>
            </a:prstGeom>
            <a:ln w="381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395536" y="2924944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100um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Bubbles in 0.9% </a:t>
            </a:r>
            <a:r>
              <a:rPr lang="en-US" altLang="zh-TW" dirty="0" err="1" smtClean="0"/>
              <a:t>NaCl</a:t>
            </a:r>
            <a:endParaRPr lang="zh-TW" altLang="en-US" dirty="0"/>
          </a:p>
        </p:txBody>
      </p:sp>
      <p:pic>
        <p:nvPicPr>
          <p:cNvPr id="4" name="b2-big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55776" y="1412776"/>
            <a:ext cx="6346785" cy="4659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52320" y="6165304"/>
            <a:ext cx="129614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20272" y="630932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10um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179512" y="2564904"/>
            <a:ext cx="2016224" cy="936104"/>
            <a:chOff x="179512" y="2564904"/>
            <a:chExt cx="2016224" cy="936104"/>
          </a:xfrm>
        </p:grpSpPr>
        <p:sp>
          <p:nvSpPr>
            <p:cNvPr id="7" name="矩形 6"/>
            <p:cNvSpPr/>
            <p:nvPr/>
          </p:nvSpPr>
          <p:spPr>
            <a:xfrm>
              <a:off x="179512" y="2564904"/>
              <a:ext cx="20162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9512" y="3356992"/>
              <a:ext cx="20162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251520" y="2780928"/>
              <a:ext cx="0" cy="504056"/>
            </a:xfrm>
            <a:prstGeom prst="straightConnector1">
              <a:avLst/>
            </a:prstGeom>
            <a:ln w="381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95536" y="2924944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100um</a:t>
              </a:r>
              <a:endParaRPr lang="zh-TW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4149080"/>
            <a:ext cx="2483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Problems </a:t>
            </a:r>
          </a:p>
          <a:p>
            <a:r>
              <a:rPr lang="en-US" altLang="zh-TW" sz="2000" dirty="0" smtClean="0"/>
              <a:t>   Glass </a:t>
            </a:r>
            <a:r>
              <a:rPr lang="en-US" altLang="zh-TW" sz="2000" dirty="0" smtClean="0"/>
              <a:t>surface </a:t>
            </a:r>
          </a:p>
          <a:p>
            <a:r>
              <a:rPr lang="en-US" altLang="zh-TW" sz="2000" dirty="0" smtClean="0"/>
              <a:t>   CCD </a:t>
            </a:r>
            <a:r>
              <a:rPr lang="en-US" altLang="zh-TW" sz="2000" dirty="0" smtClean="0"/>
              <a:t>sensitivity 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0" y="332656"/>
            <a:ext cx="2304256" cy="1988840"/>
            <a:chOff x="755576" y="1916832"/>
            <a:chExt cx="3672408" cy="3312368"/>
          </a:xfrm>
        </p:grpSpPr>
        <p:sp>
          <p:nvSpPr>
            <p:cNvPr id="29" name="矩形 28"/>
            <p:cNvSpPr/>
            <p:nvPr/>
          </p:nvSpPr>
          <p:spPr>
            <a:xfrm>
              <a:off x="755576" y="3573016"/>
              <a:ext cx="36724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延遲 29"/>
            <p:cNvSpPr/>
            <p:nvPr/>
          </p:nvSpPr>
          <p:spPr>
            <a:xfrm rot="5400000">
              <a:off x="2267744" y="3356992"/>
              <a:ext cx="432048" cy="1008112"/>
            </a:xfrm>
            <a:prstGeom prst="flowChartDelay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rot="5400000" flipH="1" flipV="1">
              <a:off x="1367644" y="4545124"/>
              <a:ext cx="122413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1979712" y="2564904"/>
              <a:ext cx="1512168" cy="144016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5400000" flipH="1" flipV="1">
              <a:off x="2375756" y="4545124"/>
              <a:ext cx="122413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rot="10800000">
              <a:off x="1475656" y="2564904"/>
              <a:ext cx="1512168" cy="13681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 flipH="1" flipV="1">
              <a:off x="1583668" y="4617132"/>
              <a:ext cx="122413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 flipH="1" flipV="1">
              <a:off x="2159732" y="4617132"/>
              <a:ext cx="122413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5400000" flipH="1" flipV="1">
              <a:off x="1691680" y="2636912"/>
              <a:ext cx="2016224" cy="1008112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16200000" flipV="1">
              <a:off x="1367644" y="2600908"/>
              <a:ext cx="1800200" cy="1008112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圖: 延遲 38"/>
            <p:cNvSpPr/>
            <p:nvPr/>
          </p:nvSpPr>
          <p:spPr>
            <a:xfrm rot="16200000">
              <a:off x="2339752" y="1628800"/>
              <a:ext cx="360040" cy="936104"/>
            </a:xfrm>
            <a:prstGeom prst="flowChartDelay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2042755" y="2285837"/>
              <a:ext cx="936104" cy="1170058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979712" y="3645024"/>
              <a:ext cx="1008112" cy="72008"/>
            </a:xfrm>
            <a:prstGeom prst="rect">
              <a:avLst/>
            </a:prstGeom>
            <a:solidFill>
              <a:schemeClr val="accent4">
                <a:lumMod val="75000"/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Zeta</a:t>
            </a:r>
            <a:r>
              <a:rPr lang="el-GR" altLang="zh-TW" dirty="0" smtClean="0"/>
              <a:t> </a:t>
            </a:r>
            <a:r>
              <a:rPr lang="en-US" altLang="zh-TW" dirty="0" smtClean="0"/>
              <a:t>potential of </a:t>
            </a:r>
            <a:r>
              <a:rPr lang="en-US" altLang="zh-TW" dirty="0" err="1" smtClean="0"/>
              <a:t>microbubble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84984"/>
            <a:ext cx="4608512" cy="335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464" y="1340768"/>
            <a:ext cx="4824536" cy="289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652120" y="6021288"/>
            <a:ext cx="307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Dr.Masayoshi</a:t>
            </a:r>
            <a:r>
              <a:rPr lang="en-US" altLang="zh-TW" dirty="0" smtClean="0"/>
              <a:t> </a:t>
            </a:r>
            <a:r>
              <a:rPr lang="en-US" altLang="zh-TW" dirty="0" smtClean="0"/>
              <a:t>Takahashi’s</a:t>
            </a:r>
          </a:p>
          <a:p>
            <a:r>
              <a:rPr lang="en-US" altLang="zh-TW" dirty="0" smtClean="0"/>
              <a:t>presentation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Electrophoresis and polarizations </a:t>
            </a:r>
            <a:endParaRPr lang="zh-TW" altLang="en-US" dirty="0"/>
          </a:p>
        </p:txBody>
      </p:sp>
      <p:grpSp>
        <p:nvGrpSpPr>
          <p:cNvPr id="3" name="群組 15"/>
          <p:cNvGrpSpPr/>
          <p:nvPr/>
        </p:nvGrpSpPr>
        <p:grpSpPr>
          <a:xfrm>
            <a:off x="755576" y="1556792"/>
            <a:ext cx="2808312" cy="2643560"/>
            <a:chOff x="827584" y="2276872"/>
            <a:chExt cx="3467100" cy="3435648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3717032"/>
              <a:ext cx="3467100" cy="199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直線接點 9"/>
            <p:cNvCxnSpPr/>
            <p:nvPr/>
          </p:nvCxnSpPr>
          <p:spPr>
            <a:xfrm rot="5400000" flipH="1" flipV="1">
              <a:off x="1043608" y="3212976"/>
              <a:ext cx="93610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rot="16200000" flipH="1">
              <a:off x="2411760" y="3140968"/>
              <a:ext cx="999728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547664" y="2276872"/>
              <a:ext cx="1830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AC or DC</a:t>
              </a:r>
            </a:p>
            <a:p>
              <a:r>
                <a:rPr lang="en-US" altLang="zh-TW" dirty="0" smtClean="0"/>
                <a:t>Up 400Vpp 1MHz</a:t>
              </a:r>
              <a:endParaRPr lang="zh-TW" altLang="en-US" dirty="0"/>
            </a:p>
          </p:txBody>
        </p:sp>
      </p:grpSp>
      <p:pic>
        <p:nvPicPr>
          <p:cNvPr id="15" name="chian 40vpp-1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788024" y="1700808"/>
            <a:ext cx="3715891" cy="2606078"/>
          </a:xfrm>
          <a:prstGeom prst="rect">
            <a:avLst/>
          </a:prstGeom>
        </p:spPr>
      </p:pic>
      <p:grpSp>
        <p:nvGrpSpPr>
          <p:cNvPr id="5" name="群組 8"/>
          <p:cNvGrpSpPr/>
          <p:nvPr/>
        </p:nvGrpSpPr>
        <p:grpSpPr>
          <a:xfrm>
            <a:off x="2195736" y="4581128"/>
            <a:ext cx="2232248" cy="1988840"/>
            <a:chOff x="755576" y="1916832"/>
            <a:chExt cx="3672408" cy="3312368"/>
          </a:xfrm>
        </p:grpSpPr>
        <p:sp>
          <p:nvSpPr>
            <p:cNvPr id="12" name="矩形 11"/>
            <p:cNvSpPr/>
            <p:nvPr/>
          </p:nvSpPr>
          <p:spPr>
            <a:xfrm>
              <a:off x="755576" y="3573016"/>
              <a:ext cx="36724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延遲 12"/>
            <p:cNvSpPr/>
            <p:nvPr/>
          </p:nvSpPr>
          <p:spPr>
            <a:xfrm rot="5400000">
              <a:off x="2267744" y="3356992"/>
              <a:ext cx="432048" cy="1008112"/>
            </a:xfrm>
            <a:prstGeom prst="flowChartDelay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 rot="5400000" flipH="1" flipV="1">
              <a:off x="1367644" y="4545124"/>
              <a:ext cx="122413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1979712" y="2564904"/>
              <a:ext cx="1512168" cy="144016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rot="5400000" flipH="1" flipV="1">
              <a:off x="2375756" y="4545124"/>
              <a:ext cx="122413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0800000">
              <a:off x="1475656" y="2564904"/>
              <a:ext cx="1512168" cy="13681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 flipV="1">
              <a:off x="1583668" y="4617132"/>
              <a:ext cx="122413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rot="5400000" flipH="1" flipV="1">
              <a:off x="2159732" y="4617132"/>
              <a:ext cx="122413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5400000" flipH="1" flipV="1">
              <a:off x="1691680" y="2636912"/>
              <a:ext cx="2016224" cy="1008112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rot="16200000" flipV="1">
              <a:off x="1367644" y="2600908"/>
              <a:ext cx="1800200" cy="1008112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圖: 延遲 24"/>
            <p:cNvSpPr/>
            <p:nvPr/>
          </p:nvSpPr>
          <p:spPr>
            <a:xfrm rot="16200000">
              <a:off x="2339752" y="1628800"/>
              <a:ext cx="360040" cy="936104"/>
            </a:xfrm>
            <a:prstGeom prst="flowChartDelay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2042755" y="2285837"/>
              <a:ext cx="936104" cy="1170058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79712" y="3645024"/>
              <a:ext cx="1008112" cy="72008"/>
            </a:xfrm>
            <a:prstGeom prst="rect">
              <a:avLst/>
            </a:prstGeom>
            <a:solidFill>
              <a:schemeClr val="accent4">
                <a:lumMod val="75000"/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mo trap shif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69278"/>
            <a:ext cx="4248472" cy="28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19672" y="64912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5KHz  to 200KHz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39750" y="404813"/>
            <a:ext cx="67706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eorgia" pitchFamily="18" charset="0"/>
              </a:rPr>
              <a:t>T</a:t>
            </a:r>
            <a:r>
              <a:rPr lang="en-US" sz="3200" dirty="0" smtClean="0">
                <a:latin typeface="Georgia" pitchFamily="18" charset="0"/>
              </a:rPr>
              <a:t>raps for  bubbles : </a:t>
            </a:r>
            <a:r>
              <a:rPr lang="en-US" sz="3200" dirty="0" err="1" smtClean="0"/>
              <a:t>d</a:t>
            </a:r>
            <a:r>
              <a:rPr lang="en-US" altLang="zh-TW" sz="3200" dirty="0" err="1" smtClean="0"/>
              <a:t>ielectrophoresis</a:t>
            </a:r>
            <a:r>
              <a:rPr lang="en-US" sz="3200" dirty="0" smtClean="0">
                <a:latin typeface="Georgia" pitchFamily="18" charset="0"/>
              </a:rPr>
              <a:t> </a:t>
            </a:r>
            <a:r>
              <a:rPr lang="en-US" sz="3200" dirty="0">
                <a:latin typeface="Georgia" pitchFamily="18" charset="0"/>
              </a:rPr>
              <a:t/>
            </a:r>
            <a:br>
              <a:rPr lang="en-US" sz="3200" dirty="0">
                <a:latin typeface="Georgia" pitchFamily="18" charset="0"/>
              </a:rPr>
            </a:br>
            <a:r>
              <a:rPr lang="en-US" sz="3200" dirty="0" smtClean="0">
                <a:latin typeface="Georgia" pitchFamily="18" charset="0"/>
              </a:rPr>
              <a:t> </a:t>
            </a:r>
            <a:endParaRPr lang="zh-TW" altLang="en-US" sz="3200" dirty="0">
              <a:latin typeface="Georgia" pitchFamily="18" charset="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251520" y="1412776"/>
            <a:ext cx="3744416" cy="1851883"/>
            <a:chOff x="4355976" y="1483143"/>
            <a:chExt cx="3744416" cy="1851883"/>
          </a:xfrm>
        </p:grpSpPr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4450109" y="1483143"/>
              <a:ext cx="2837313" cy="1493684"/>
              <a:chOff x="257" y="2150"/>
              <a:chExt cx="2984" cy="1610"/>
            </a:xfrm>
          </p:grpSpPr>
          <p:sp>
            <p:nvSpPr>
              <p:cNvPr id="13" name="Rectangle 3"/>
              <p:cNvSpPr>
                <a:spLocks noChangeArrowheads="1"/>
              </p:cNvSpPr>
              <p:nvPr/>
            </p:nvSpPr>
            <p:spPr bwMode="auto">
              <a:xfrm>
                <a:off x="1067" y="2481"/>
                <a:ext cx="63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1067" y="3617"/>
                <a:ext cx="2174" cy="143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 flipH="1" flipV="1">
                <a:off x="2039" y="2150"/>
                <a:ext cx="93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255" y="2481"/>
                <a:ext cx="63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416" y="2476"/>
                <a:ext cx="63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584" y="2481"/>
                <a:ext cx="62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752" y="2467"/>
                <a:ext cx="62" cy="1279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1931" y="2464"/>
                <a:ext cx="62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2098" y="2459"/>
                <a:ext cx="63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2276" y="2464"/>
                <a:ext cx="63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2445" y="2451"/>
                <a:ext cx="63" cy="127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 rot="10800000">
                <a:off x="2367" y="2159"/>
                <a:ext cx="63" cy="1279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zh-TW" altLang="en-US"/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 rot="10800000">
                <a:off x="257" y="2157"/>
                <a:ext cx="2174" cy="143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zh-TW" altLang="en-US"/>
              </a:p>
            </p:txBody>
          </p:sp>
          <p:grpSp>
            <p:nvGrpSpPr>
              <p:cNvPr id="26" name="Group 16"/>
              <p:cNvGrpSpPr>
                <a:grpSpLocks/>
              </p:cNvGrpSpPr>
              <p:nvPr/>
            </p:nvGrpSpPr>
            <p:grpSpPr bwMode="auto">
              <a:xfrm rot="10800000">
                <a:off x="1665" y="2164"/>
                <a:ext cx="577" cy="1290"/>
                <a:chOff x="930" y="2782"/>
                <a:chExt cx="835" cy="1237"/>
              </a:xfrm>
            </p:grpSpPr>
            <p:sp>
              <p:nvSpPr>
                <p:cNvPr id="33" name="Rectangle 17"/>
                <p:cNvSpPr>
                  <a:spLocks noChangeArrowheads="1"/>
                </p:cNvSpPr>
                <p:nvPr/>
              </p:nvSpPr>
              <p:spPr bwMode="auto">
                <a:xfrm>
                  <a:off x="930" y="2795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Rectangle 18"/>
                <p:cNvSpPr>
                  <a:spLocks noChangeArrowheads="1"/>
                </p:cNvSpPr>
                <p:nvPr/>
              </p:nvSpPr>
              <p:spPr bwMode="auto">
                <a:xfrm>
                  <a:off x="1164" y="2790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9" y="2795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6" name="Rectangle 20"/>
                <p:cNvSpPr>
                  <a:spLocks noChangeArrowheads="1"/>
                </p:cNvSpPr>
                <p:nvPr/>
              </p:nvSpPr>
              <p:spPr bwMode="auto">
                <a:xfrm>
                  <a:off x="1674" y="2782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" name="Group 21"/>
              <p:cNvGrpSpPr>
                <a:grpSpLocks/>
              </p:cNvGrpSpPr>
              <p:nvPr/>
            </p:nvGrpSpPr>
            <p:grpSpPr bwMode="auto">
              <a:xfrm rot="10800000">
                <a:off x="989" y="2181"/>
                <a:ext cx="577" cy="1290"/>
                <a:chOff x="930" y="2782"/>
                <a:chExt cx="835" cy="1237"/>
              </a:xfrm>
            </p:grpSpPr>
            <p:sp>
              <p:nvSpPr>
                <p:cNvPr id="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795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Rectangle 23"/>
                <p:cNvSpPr>
                  <a:spLocks noChangeArrowheads="1"/>
                </p:cNvSpPr>
                <p:nvPr/>
              </p:nvSpPr>
              <p:spPr bwMode="auto">
                <a:xfrm>
                  <a:off x="1164" y="2789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1429" y="2795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1674" y="2782"/>
                  <a:ext cx="91" cy="122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>
                <a:off x="506" y="2245"/>
                <a:ext cx="0" cy="15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" name="Line 34"/>
            <p:cNvSpPr>
              <a:spLocks noChangeShapeType="1"/>
            </p:cNvSpPr>
            <p:nvPr/>
          </p:nvSpPr>
          <p:spPr bwMode="auto">
            <a:xfrm flipH="1">
              <a:off x="4874185" y="2933222"/>
              <a:ext cx="618998" cy="1586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4355976" y="2965694"/>
              <a:ext cx="4394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ea typeface="ＭＳ Ｐゴシック" pitchFamily="34" charset="-128"/>
                </a:rPr>
                <a:t>AC</a:t>
              </a:r>
              <a:endParaRPr lang="en-US" altLang="zh-TW" dirty="0">
                <a:ea typeface="ＭＳ Ｐゴシック" pitchFamily="34" charset="-128"/>
              </a:endParaRP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7424343" y="2813542"/>
              <a:ext cx="338500" cy="213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ＭＳ Ｐゴシック" pitchFamily="34" charset="-128"/>
                </a:rPr>
                <a:t>ITO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5730894" y="3109496"/>
              <a:ext cx="2369498" cy="214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ＭＳ Ｐゴシック" pitchFamily="34" charset="-128"/>
                </a:rPr>
                <a:t>10um for each electrode; 5 um space</a:t>
              </a:r>
            </a:p>
          </p:txBody>
        </p:sp>
      </p:grpSp>
      <p:pic>
        <p:nvPicPr>
          <p:cNvPr id="37" name="Picture 5" descr="C:\totalcmd\data\working\110524\comsol model\voltage 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844824"/>
            <a:ext cx="3132137" cy="210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7" descr="C:\totalcmd\data\working\110524\comsol model\potentila lo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581128"/>
            <a:ext cx="3413125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372200" y="1484784"/>
            <a:ext cx="1876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Electric potential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652120" y="4221088"/>
            <a:ext cx="318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otential</a:t>
            </a:r>
            <a:r>
              <a:rPr lang="en-US" altLang="zh-TW" dirty="0"/>
              <a:t> of </a:t>
            </a:r>
            <a:r>
              <a:rPr lang="en-US" altLang="zh-TW" dirty="0" err="1"/>
              <a:t>dielectrophoresis</a:t>
            </a:r>
            <a:endParaRPr lang="en-US" dirty="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9234488" y="136108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5273675" y="55377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Traps for bubbles: </a:t>
            </a:r>
            <a:br>
              <a:rPr lang="en-US" altLang="zh-TW" dirty="0" smtClean="0"/>
            </a:br>
            <a:r>
              <a:rPr lang="en-US" altLang="zh-TW" dirty="0" smtClean="0"/>
              <a:t>modified </a:t>
            </a:r>
            <a:r>
              <a:rPr lang="en-US" altLang="zh-TW" dirty="0" smtClean="0"/>
              <a:t>o</a:t>
            </a:r>
            <a:r>
              <a:rPr lang="en-US" altLang="zh-TW" dirty="0" smtClean="0"/>
              <a:t>ptical </a:t>
            </a:r>
            <a:r>
              <a:rPr lang="en-US" altLang="zh-TW" dirty="0" smtClean="0"/>
              <a:t>tweezers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Ring trap for low refractive index bubble</a:t>
            </a:r>
          </a:p>
          <a:p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412776"/>
            <a:ext cx="1921397" cy="173782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89128" y="4320860"/>
            <a:ext cx="1944216" cy="18722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403648" y="4437112"/>
            <a:ext cx="1728192" cy="1656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843808" y="4581128"/>
            <a:ext cx="246885" cy="24842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131840" y="4941168"/>
            <a:ext cx="72008" cy="64807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2123728" y="5949280"/>
            <a:ext cx="576064" cy="21602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1259632" y="5157192"/>
            <a:ext cx="288032" cy="57606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5" idx="0"/>
          </p:cNvCxnSpPr>
          <p:nvPr/>
        </p:nvCxnSpPr>
        <p:spPr>
          <a:xfrm flipV="1">
            <a:off x="1547664" y="4320860"/>
            <a:ext cx="713572" cy="332276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72000" y="4509120"/>
            <a:ext cx="41044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499992" y="5373216"/>
            <a:ext cx="41764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4572000" y="4149080"/>
            <a:ext cx="2088232" cy="1872208"/>
            <a:chOff x="3563888" y="3861048"/>
            <a:chExt cx="1008112" cy="2736304"/>
          </a:xfrm>
        </p:grpSpPr>
        <p:sp>
          <p:nvSpPr>
            <p:cNvPr id="20" name="等腰三角形 19"/>
            <p:cNvSpPr/>
            <p:nvPr/>
          </p:nvSpPr>
          <p:spPr>
            <a:xfrm>
              <a:off x="3563888" y="5085184"/>
              <a:ext cx="1008112" cy="1512168"/>
            </a:xfrm>
            <a:prstGeom prst="triangl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3563888" y="3861048"/>
              <a:ext cx="1008112" cy="1512168"/>
            </a:xfrm>
            <a:prstGeom prst="triangl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372200" y="4149080"/>
            <a:ext cx="1656184" cy="1872208"/>
            <a:chOff x="3563888" y="3861048"/>
            <a:chExt cx="1008112" cy="2736304"/>
          </a:xfrm>
        </p:grpSpPr>
        <p:sp>
          <p:nvSpPr>
            <p:cNvPr id="24" name="等腰三角形 23"/>
            <p:cNvSpPr/>
            <p:nvPr/>
          </p:nvSpPr>
          <p:spPr>
            <a:xfrm>
              <a:off x="3563888" y="5085184"/>
              <a:ext cx="1008112" cy="1512168"/>
            </a:xfrm>
            <a:prstGeom prst="triangl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3563888" y="3861048"/>
              <a:ext cx="1008112" cy="1512168"/>
            </a:xfrm>
            <a:prstGeom prst="triangl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5508104" y="6309320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588224" y="6309320"/>
            <a:ext cx="855712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355976" y="4725144"/>
            <a:ext cx="0" cy="648072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563888" y="486916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2-3um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43608" y="3140968"/>
            <a:ext cx="28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n of particle &gt; n of water  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5220072" y="1412776"/>
            <a:ext cx="1368152" cy="1506483"/>
            <a:chOff x="5724128" y="1196752"/>
            <a:chExt cx="864096" cy="2010539"/>
          </a:xfrm>
        </p:grpSpPr>
        <p:sp>
          <p:nvSpPr>
            <p:cNvPr id="36" name="等腰三角形 35"/>
            <p:cNvSpPr/>
            <p:nvPr/>
          </p:nvSpPr>
          <p:spPr>
            <a:xfrm>
              <a:off x="5724128" y="2132856"/>
              <a:ext cx="864096" cy="1074435"/>
            </a:xfrm>
            <a:prstGeom prst="triangl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5724128" y="1196752"/>
              <a:ext cx="864096" cy="1074435"/>
            </a:xfrm>
            <a:prstGeom prst="triangl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橢圓 38"/>
          <p:cNvSpPr/>
          <p:nvPr/>
        </p:nvSpPr>
        <p:spPr>
          <a:xfrm>
            <a:off x="6012160" y="1916832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228184" y="2132856"/>
            <a:ext cx="432048" cy="19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788024" y="3140968"/>
            <a:ext cx="28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n of particle &lt; n of water  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6228184" y="501317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524600" y="516557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ring trap </a:t>
            </a:r>
            <a:endParaRPr lang="zh-TW" altLang="en-US" dirty="0"/>
          </a:p>
        </p:txBody>
      </p:sp>
      <p:pic>
        <p:nvPicPr>
          <p:cNvPr id="4" name="ring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71750" y="1844675"/>
            <a:ext cx="40005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>
                <a:latin typeface="Georgia" pitchFamily="18" charset="0"/>
              </a:rPr>
              <a:t/>
            </a:r>
            <a:br>
              <a:rPr lang="en-US" altLang="zh-TW" sz="3200" dirty="0" smtClean="0">
                <a:latin typeface="Georgia" pitchFamily="18" charset="0"/>
              </a:rPr>
            </a:br>
            <a:r>
              <a:rPr lang="en-US" altLang="zh-TW" sz="3200" dirty="0" smtClean="0">
                <a:latin typeface="Georgia" pitchFamily="18" charset="0"/>
              </a:rPr>
              <a:t>bubble and interfacial  phenomena</a:t>
            </a:r>
            <a:br>
              <a:rPr lang="en-US" altLang="zh-TW" sz="3200" dirty="0" smtClean="0">
                <a:latin typeface="Georgia" pitchFamily="18" charset="0"/>
              </a:rPr>
            </a:br>
            <a:r>
              <a:rPr lang="en-US" altLang="zh-TW" sz="3200" dirty="0" smtClean="0">
                <a:latin typeface="Georgia" pitchFamily="18" charset="0"/>
              </a:rPr>
              <a:t>Thermophoresis </a:t>
            </a:r>
            <a:r>
              <a:rPr lang="en-US" altLang="zh-TW" sz="3200" dirty="0">
                <a:latin typeface="Georgia" pitchFamily="18" charset="0"/>
              </a:rPr>
              <a:t>in colloids i</a:t>
            </a:r>
            <a:r>
              <a:rPr lang="en-US" altLang="ja-JP" sz="3200" dirty="0">
                <a:latin typeface="Georgia" pitchFamily="18" charset="0"/>
              </a:rPr>
              <a:t>n aqueous </a:t>
            </a:r>
            <a:r>
              <a:rPr lang="en-US" altLang="ja-JP" sz="3200" dirty="0" smtClean="0">
                <a:latin typeface="Georgia" pitchFamily="18" charset="0"/>
              </a:rPr>
              <a:t>solution:</a:t>
            </a:r>
            <a:br>
              <a:rPr lang="en-US" altLang="ja-JP" sz="3200" dirty="0" smtClean="0">
                <a:latin typeface="Georgia" pitchFamily="18" charset="0"/>
              </a:rPr>
            </a:br>
            <a:r>
              <a:rPr lang="en-US" altLang="ja-JP" sz="3200" dirty="0" smtClean="0">
                <a:latin typeface="Georgia" pitchFamily="18" charset="0"/>
              </a:rPr>
              <a:t>moving toward low or high temperature region</a:t>
            </a:r>
            <a:br>
              <a:rPr lang="en-US" altLang="ja-JP" sz="3200" dirty="0" smtClean="0">
                <a:latin typeface="Georgia" pitchFamily="18" charset="0"/>
              </a:rPr>
            </a:br>
            <a:endParaRPr lang="en-US" altLang="ja-JP" sz="3200" dirty="0">
              <a:latin typeface="Georgia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6100" y="3644900"/>
            <a:ext cx="8597900" cy="2311400"/>
            <a:chOff x="385" y="2115"/>
            <a:chExt cx="5218" cy="1658"/>
          </a:xfrm>
        </p:grpSpPr>
        <p:sp>
          <p:nvSpPr>
            <p:cNvPr id="587780" name="Oval 4"/>
            <p:cNvSpPr>
              <a:spLocks noChangeArrowheads="1"/>
            </p:cNvSpPr>
            <p:nvPr/>
          </p:nvSpPr>
          <p:spPr bwMode="auto">
            <a:xfrm>
              <a:off x="2824" y="2356"/>
              <a:ext cx="120" cy="145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7781" name="Freeform 5"/>
            <p:cNvSpPr>
              <a:spLocks/>
            </p:cNvSpPr>
            <p:nvPr/>
          </p:nvSpPr>
          <p:spPr bwMode="auto">
            <a:xfrm>
              <a:off x="2624" y="2645"/>
              <a:ext cx="420" cy="375"/>
            </a:xfrm>
            <a:custGeom>
              <a:avLst/>
              <a:gdLst/>
              <a:ahLst/>
              <a:cxnLst>
                <a:cxn ang="0">
                  <a:pos x="469" y="279"/>
                </a:cxn>
                <a:cxn ang="0">
                  <a:pos x="197" y="7"/>
                </a:cxn>
                <a:cxn ang="0">
                  <a:pos x="378" y="324"/>
                </a:cxn>
                <a:cxn ang="0">
                  <a:pos x="469" y="188"/>
                </a:cxn>
                <a:cxn ang="0">
                  <a:pos x="333" y="98"/>
                </a:cxn>
                <a:cxn ang="0">
                  <a:pos x="287" y="234"/>
                </a:cxn>
                <a:cxn ang="0">
                  <a:pos x="423" y="143"/>
                </a:cxn>
                <a:cxn ang="0">
                  <a:pos x="287" y="52"/>
                </a:cxn>
                <a:cxn ang="0">
                  <a:pos x="106" y="188"/>
                </a:cxn>
                <a:cxn ang="0">
                  <a:pos x="15" y="98"/>
                </a:cxn>
                <a:cxn ang="0">
                  <a:pos x="197" y="98"/>
                </a:cxn>
                <a:cxn ang="0">
                  <a:pos x="287" y="98"/>
                </a:cxn>
                <a:cxn ang="0">
                  <a:pos x="242" y="279"/>
                </a:cxn>
                <a:cxn ang="0">
                  <a:pos x="106" y="98"/>
                </a:cxn>
                <a:cxn ang="0">
                  <a:pos x="197" y="52"/>
                </a:cxn>
                <a:cxn ang="0">
                  <a:pos x="333" y="188"/>
                </a:cxn>
              </a:cxnLst>
              <a:rect l="0" t="0" r="r" b="b"/>
              <a:pathLst>
                <a:path w="477" h="354">
                  <a:moveTo>
                    <a:pt x="469" y="279"/>
                  </a:moveTo>
                  <a:cubicBezTo>
                    <a:pt x="340" y="139"/>
                    <a:pt x="212" y="0"/>
                    <a:pt x="197" y="7"/>
                  </a:cubicBezTo>
                  <a:cubicBezTo>
                    <a:pt x="182" y="14"/>
                    <a:pt x="333" y="294"/>
                    <a:pt x="378" y="324"/>
                  </a:cubicBezTo>
                  <a:cubicBezTo>
                    <a:pt x="423" y="354"/>
                    <a:pt x="477" y="226"/>
                    <a:pt x="469" y="188"/>
                  </a:cubicBezTo>
                  <a:cubicBezTo>
                    <a:pt x="461" y="150"/>
                    <a:pt x="363" y="90"/>
                    <a:pt x="333" y="98"/>
                  </a:cubicBezTo>
                  <a:cubicBezTo>
                    <a:pt x="303" y="106"/>
                    <a:pt x="272" y="227"/>
                    <a:pt x="287" y="234"/>
                  </a:cubicBezTo>
                  <a:cubicBezTo>
                    <a:pt x="302" y="241"/>
                    <a:pt x="423" y="173"/>
                    <a:pt x="423" y="143"/>
                  </a:cubicBezTo>
                  <a:cubicBezTo>
                    <a:pt x="423" y="113"/>
                    <a:pt x="340" y="45"/>
                    <a:pt x="287" y="52"/>
                  </a:cubicBezTo>
                  <a:cubicBezTo>
                    <a:pt x="234" y="59"/>
                    <a:pt x="151" y="180"/>
                    <a:pt x="106" y="188"/>
                  </a:cubicBezTo>
                  <a:cubicBezTo>
                    <a:pt x="61" y="196"/>
                    <a:pt x="0" y="113"/>
                    <a:pt x="15" y="98"/>
                  </a:cubicBezTo>
                  <a:cubicBezTo>
                    <a:pt x="30" y="83"/>
                    <a:pt x="152" y="98"/>
                    <a:pt x="197" y="98"/>
                  </a:cubicBezTo>
                  <a:cubicBezTo>
                    <a:pt x="242" y="98"/>
                    <a:pt x="280" y="68"/>
                    <a:pt x="287" y="98"/>
                  </a:cubicBezTo>
                  <a:cubicBezTo>
                    <a:pt x="294" y="128"/>
                    <a:pt x="272" y="279"/>
                    <a:pt x="242" y="279"/>
                  </a:cubicBezTo>
                  <a:cubicBezTo>
                    <a:pt x="212" y="279"/>
                    <a:pt x="113" y="136"/>
                    <a:pt x="106" y="98"/>
                  </a:cubicBezTo>
                  <a:cubicBezTo>
                    <a:pt x="99" y="60"/>
                    <a:pt x="159" y="37"/>
                    <a:pt x="197" y="52"/>
                  </a:cubicBezTo>
                  <a:cubicBezTo>
                    <a:pt x="235" y="67"/>
                    <a:pt x="303" y="165"/>
                    <a:pt x="333" y="188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4060" y="2615"/>
              <a:ext cx="154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400">
                  <a:ea typeface="ＭＳ Ｐゴシック" pitchFamily="34" charset="-128"/>
                </a:rPr>
                <a:t>High temperature</a:t>
              </a:r>
            </a:p>
          </p:txBody>
        </p:sp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85" y="2668"/>
              <a:ext cx="150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400">
                  <a:ea typeface="ＭＳ Ｐゴシック" pitchFamily="34" charset="-128"/>
                </a:rPr>
                <a:t>Low temperature</a:t>
              </a:r>
            </a:p>
          </p:txBody>
        </p:sp>
        <p:pic>
          <p:nvPicPr>
            <p:cNvPr id="58778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4" y="2976"/>
              <a:ext cx="319" cy="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785" name="Oval 9"/>
            <p:cNvSpPr>
              <a:spLocks noChangeArrowheads="1"/>
            </p:cNvSpPr>
            <p:nvPr/>
          </p:nvSpPr>
          <p:spPr bwMode="auto">
            <a:xfrm>
              <a:off x="2824" y="2115"/>
              <a:ext cx="40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7786" name="AutoShape 10"/>
            <p:cNvSpPr>
              <a:spLocks noChangeArrowheads="1"/>
            </p:cNvSpPr>
            <p:nvPr/>
          </p:nvSpPr>
          <p:spPr bwMode="auto">
            <a:xfrm rot="10800000">
              <a:off x="3198" y="2750"/>
              <a:ext cx="541" cy="97"/>
            </a:xfrm>
            <a:prstGeom prst="leftArrow">
              <a:avLst>
                <a:gd name="adj1" fmla="val 50000"/>
                <a:gd name="adj2" fmla="val 139433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7787" name="AutoShape 11"/>
            <p:cNvSpPr>
              <a:spLocks noChangeArrowheads="1"/>
            </p:cNvSpPr>
            <p:nvPr/>
          </p:nvSpPr>
          <p:spPr bwMode="auto">
            <a:xfrm>
              <a:off x="2018" y="2432"/>
              <a:ext cx="588" cy="777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3366FF">
                <a:alpha val="99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7788" name="Text Box 12"/>
            <p:cNvSpPr txBox="1">
              <a:spLocks noChangeArrowheads="1"/>
            </p:cNvSpPr>
            <p:nvPr/>
          </p:nvSpPr>
          <p:spPr bwMode="auto">
            <a:xfrm>
              <a:off x="2337" y="3510"/>
              <a:ext cx="11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TW" altLang="en-US">
                <a:ea typeface="ＭＳ Ｐゴシック" pitchFamily="34" charset="-128"/>
              </a:endParaRPr>
            </a:p>
          </p:txBody>
        </p:sp>
      </p:grpSp>
      <p:sp>
        <p:nvSpPr>
          <p:cNvPr id="587792" name="AutoShape 16"/>
          <p:cNvSpPr>
            <a:spLocks noChangeArrowheads="1"/>
          </p:cNvSpPr>
          <p:nvPr/>
        </p:nvSpPr>
        <p:spPr bwMode="auto">
          <a:xfrm flipH="1">
            <a:off x="827088" y="2565400"/>
            <a:ext cx="6842125" cy="503238"/>
          </a:xfrm>
          <a:prstGeom prst="rtTriangle">
            <a:avLst/>
          </a:prstGeom>
          <a:gradFill rotWithShape="1">
            <a:gsLst>
              <a:gs pos="0">
                <a:srgbClr val="FF0000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7793" name="Text Box 17"/>
          <p:cNvSpPr txBox="1">
            <a:spLocks noChangeArrowheads="1"/>
          </p:cNvSpPr>
          <p:nvPr/>
        </p:nvSpPr>
        <p:spPr bwMode="auto">
          <a:xfrm>
            <a:off x="3635375" y="1484313"/>
            <a:ext cx="203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/>
              <a:t> </a:t>
            </a:r>
            <a:r>
              <a:rPr lang="en-US" altLang="zh-TW" sz="2400" b="1"/>
              <a:t/>
            </a:r>
            <a:br>
              <a:rPr lang="en-US" altLang="zh-TW" sz="2400" b="1"/>
            </a:br>
            <a:r>
              <a:rPr lang="en-US" altLang="zh-TW" sz="2400" b="1"/>
              <a:t>T</a:t>
            </a:r>
            <a:r>
              <a:rPr lang="en-US" altLang="ja-JP" sz="2400" b="1"/>
              <a:t>emperature</a:t>
            </a:r>
            <a:endParaRPr lang="zh-TW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Micro-/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bubbles as colloids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Equilibrium properties</a:t>
            </a:r>
          </a:p>
          <a:p>
            <a:pPr lvl="1"/>
            <a:r>
              <a:rPr lang="en-US" altLang="zh-TW" dirty="0" smtClean="0"/>
              <a:t>Brownian motion </a:t>
            </a:r>
          </a:p>
          <a:p>
            <a:pPr lvl="1"/>
            <a:r>
              <a:rPr lang="en-US" altLang="zh-TW" dirty="0" smtClean="0"/>
              <a:t>Adsorptions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Interactions </a:t>
            </a:r>
            <a:r>
              <a:rPr lang="en-US" altLang="zh-TW" dirty="0" smtClean="0"/>
              <a:t> and stability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 Van </a:t>
            </a:r>
            <a:r>
              <a:rPr lang="en-US" altLang="zh-TW" dirty="0" err="1" smtClean="0"/>
              <a:t>der</a:t>
            </a:r>
            <a:r>
              <a:rPr lang="en-US" altLang="zh-TW" dirty="0" smtClean="0"/>
              <a:t> Waals force?</a:t>
            </a:r>
          </a:p>
          <a:p>
            <a:pPr lvl="2"/>
            <a:r>
              <a:rPr lang="en-US" altLang="zh-TW" dirty="0" smtClean="0"/>
              <a:t>  </a:t>
            </a:r>
            <a:r>
              <a:rPr lang="en-US" altLang="zh-TW" dirty="0" err="1" smtClean="0"/>
              <a:t>Coulombic</a:t>
            </a:r>
            <a:r>
              <a:rPr lang="en-US" altLang="zh-TW" dirty="0" smtClean="0"/>
              <a:t> repulsion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 Depletion or entropy hindrance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5580112" y="1772816"/>
            <a:ext cx="29634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085184"/>
            <a:ext cx="1512168" cy="135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8817" y="5157192"/>
            <a:ext cx="2065183" cy="132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smtClean="0">
                <a:latin typeface="Georgia" pitchFamily="18" charset="0"/>
              </a:rPr>
              <a:t>Experimental Setup </a:t>
            </a:r>
            <a:r>
              <a:rPr lang="en-US" altLang="zh-TW" sz="3200" smtClean="0">
                <a:latin typeface="Georgia" pitchFamily="18" charset="0"/>
              </a:rPr>
              <a:t>- motion in thermophoresis</a:t>
            </a:r>
            <a:r>
              <a:rPr lang="en-US" altLang="zh-TW" sz="3200" smtClean="0"/>
              <a:t> </a:t>
            </a:r>
            <a:endParaRPr lang="en-US" altLang="ja-JP" sz="3200" smtClean="0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87313" y="63150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>
              <a:ea typeface="ＭＳ Ｐゴシック" pitchFamily="34" charset="-128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3429000"/>
            <a:ext cx="25527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572000" y="5661025"/>
            <a:ext cx="30543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ea typeface="ＭＳ Ｐゴシック" pitchFamily="34" charset="-128"/>
              </a:rPr>
              <a:t>Negative Soret coefficient </a:t>
            </a:r>
          </a:p>
          <a:p>
            <a:pPr algn="ctr"/>
            <a:r>
              <a:rPr lang="en-US" altLang="zh-TW" b="1">
                <a:ea typeface="ＭＳ Ｐゴシック" pitchFamily="34" charset="-128"/>
              </a:rPr>
              <a:t>Silica beads</a:t>
            </a:r>
          </a:p>
          <a:p>
            <a:pPr algn="ctr"/>
            <a:r>
              <a:rPr lang="en-US" altLang="zh-TW" b="1">
                <a:ea typeface="ＭＳ Ｐゴシック" pitchFamily="34" charset="-128"/>
              </a:rPr>
              <a:t>prefer high temperature</a:t>
            </a:r>
            <a:endParaRPr lang="en-US" altLang="ja-JP" b="1">
              <a:ea typeface="ＭＳ Ｐゴシック" pitchFamily="34" charset="-128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51275" y="5416550"/>
          <a:ext cx="1584325" cy="254000"/>
        </p:xfrm>
        <a:graphic>
          <a:graphicData uri="http://schemas.openxmlformats.org/presentationml/2006/ole">
            <p:oleObj spid="_x0000_s1026" name="ビットマップ イメージ" r:id="rId6" imgW="1676634" imgH="276117" progId="PBrush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740650" y="5949950"/>
          <a:ext cx="954088" cy="503238"/>
        </p:xfrm>
        <a:graphic>
          <a:graphicData uri="http://schemas.openxmlformats.org/presentationml/2006/ole">
            <p:oleObj spid="_x0000_s1027" name="Equation" r:id="rId7" imgW="457200" imgH="241200" progId="">
              <p:embed/>
            </p:oleObj>
          </a:graphicData>
        </a:graphic>
      </p:graphicFrame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0" y="64912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ea typeface="ＭＳ Ｐゴシック" pitchFamily="34" charset="-128"/>
              </a:rPr>
              <a:t>m4</a:t>
            </a:r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7864475" y="546576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Silica</a:t>
            </a:r>
          </a:p>
        </p:txBody>
      </p:sp>
      <p:pic>
        <p:nvPicPr>
          <p:cNvPr id="595981" name="silica.avi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4284663" y="1341438"/>
            <a:ext cx="4175125" cy="3937000"/>
          </a:xfrm>
        </p:spPr>
      </p:pic>
      <p:sp>
        <p:nvSpPr>
          <p:cNvPr id="9227" name="Line 15"/>
          <p:cNvSpPr>
            <a:spLocks noChangeShapeType="1"/>
          </p:cNvSpPr>
          <p:nvPr/>
        </p:nvSpPr>
        <p:spPr bwMode="auto">
          <a:xfrm>
            <a:off x="5580063" y="55165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59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959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95981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Georgia" pitchFamily="18" charset="0"/>
              </a:rPr>
              <a:t>Control thermophoretic properties by polymer depletion </a:t>
            </a:r>
            <a:endParaRPr lang="en-US" altLang="zh-TW" sz="3200" dirty="0">
              <a:latin typeface="Georgia" pitchFamily="18" charset="0"/>
            </a:endParaRPr>
          </a:p>
        </p:txBody>
      </p:sp>
      <p:pic>
        <p:nvPicPr>
          <p:cNvPr id="541702" name="Picture 6" descr="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536" y="2204864"/>
            <a:ext cx="2875277" cy="2128713"/>
          </a:xfrm>
          <a:noFill/>
          <a:ln/>
        </p:spPr>
      </p:pic>
      <p:sp>
        <p:nvSpPr>
          <p:cNvPr id="541716" name="Rectangle 20"/>
          <p:cNvSpPr>
            <a:spLocks noChangeArrowheads="1"/>
          </p:cNvSpPr>
          <p:nvPr/>
        </p:nvSpPr>
        <p:spPr bwMode="auto">
          <a:xfrm>
            <a:off x="3275856" y="1772816"/>
            <a:ext cx="5048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/>
              <a:t>Temperature distribution measured by fluorescence</a:t>
            </a:r>
            <a:endParaRPr lang="zh-TW" altLang="en-US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132856"/>
            <a:ext cx="3456384" cy="269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301208"/>
            <a:ext cx="7055549" cy="1178553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162054" y="4941168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eorgia" pitchFamily="18" charset="0"/>
              </a:rPr>
              <a:t>Measuring thermophoresis-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755576" y="1772816"/>
            <a:ext cx="218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/>
              <a:t>Optical heating setup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3528" y="42210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Jiang, H.-R., et al., </a:t>
            </a:r>
            <a:endParaRPr lang="en-US" altLang="zh-TW" sz="1200" dirty="0" smtClean="0"/>
          </a:p>
          <a:p>
            <a:r>
              <a:rPr lang="en-US" altLang="zh-TW" sz="1200" dirty="0" smtClean="0"/>
              <a:t>Physical </a:t>
            </a:r>
            <a:r>
              <a:rPr lang="en-US" altLang="zh-TW" sz="1200" dirty="0"/>
              <a:t>Review Letters, </a:t>
            </a:r>
            <a:r>
              <a:rPr lang="en-US" altLang="zh-TW" sz="1200" dirty="0" smtClean="0"/>
              <a:t>2009. </a:t>
            </a:r>
            <a:r>
              <a:rPr lang="en-US" altLang="zh-TW" sz="1200" b="1" dirty="0" smtClean="0"/>
              <a:t>102</a:t>
            </a:r>
            <a:r>
              <a:rPr lang="en-US" altLang="zh-TW" sz="1200" dirty="0" smtClean="0"/>
              <a:t> 208301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0" y="6488668"/>
            <a:ext cx="9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Georgia" pitchFamily="18" charset="0"/>
              </a:rPr>
              <a:t>distributions of colloids  in a laser heating cell with different thermophoretic </a:t>
            </a:r>
            <a:r>
              <a:rPr lang="en-US" altLang="zh-TW" dirty="0" err="1" smtClean="0">
                <a:latin typeface="Georgia" pitchFamily="18" charset="0"/>
              </a:rPr>
              <a:t>mobilities</a:t>
            </a:r>
            <a:r>
              <a:rPr lang="en-US" altLang="zh-TW" dirty="0" smtClean="0">
                <a:latin typeface="Georgia" pitchFamily="18" charset="0"/>
              </a:rPr>
              <a:t> 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755576" y="5013176"/>
            <a:ext cx="3096344" cy="72008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8680" y="260648"/>
            <a:ext cx="8795320" cy="1143000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Georgia" pitchFamily="18" charset="0"/>
              </a:rPr>
              <a:t>N</a:t>
            </a:r>
            <a:r>
              <a:rPr lang="en-US" altLang="zh-TW" sz="3200" dirty="0" err="1" smtClean="0">
                <a:latin typeface="Georgia" pitchFamily="18" charset="0"/>
              </a:rPr>
              <a:t>anobubble</a:t>
            </a:r>
            <a:r>
              <a:rPr lang="en-US" altLang="zh-TW" sz="3200" dirty="0" smtClean="0">
                <a:latin typeface="Georgia" pitchFamily="18" charset="0"/>
              </a:rPr>
              <a:t> on colloidal interface may result</a:t>
            </a:r>
            <a:br>
              <a:rPr lang="en-US" altLang="zh-TW" sz="3200" dirty="0" smtClean="0">
                <a:latin typeface="Georgia" pitchFamily="18" charset="0"/>
              </a:rPr>
            </a:br>
            <a:r>
              <a:rPr lang="en-US" altLang="zh-TW" sz="3200" dirty="0" smtClean="0">
                <a:latin typeface="Georgia" pitchFamily="18" charset="0"/>
              </a:rPr>
              <a:t>partial hydrodynamic slip in thermophoresis</a:t>
            </a:r>
            <a:endParaRPr lang="en-US" altLang="zh-TW" sz="3200" dirty="0"/>
          </a:p>
        </p:txBody>
      </p:sp>
      <p:grpSp>
        <p:nvGrpSpPr>
          <p:cNvPr id="2" name="群組 45"/>
          <p:cNvGrpSpPr/>
          <p:nvPr/>
        </p:nvGrpSpPr>
        <p:grpSpPr>
          <a:xfrm>
            <a:off x="539552" y="1484784"/>
            <a:ext cx="3240088" cy="3097212"/>
            <a:chOff x="755650" y="1916113"/>
            <a:chExt cx="3240088" cy="30972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55650" y="2781300"/>
              <a:ext cx="3240088" cy="2232025"/>
              <a:chOff x="2064" y="935"/>
              <a:chExt cx="2041" cy="1406"/>
            </a:xfrm>
          </p:grpSpPr>
          <p:sp>
            <p:nvSpPr>
              <p:cNvPr id="455686" name="Rectangle 6"/>
              <p:cNvSpPr>
                <a:spLocks noChangeArrowheads="1"/>
              </p:cNvSpPr>
              <p:nvPr/>
            </p:nvSpPr>
            <p:spPr bwMode="auto">
              <a:xfrm>
                <a:off x="2064" y="935"/>
                <a:ext cx="2041" cy="140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5687" name="Oval 7"/>
              <p:cNvSpPr>
                <a:spLocks noChangeArrowheads="1"/>
              </p:cNvSpPr>
              <p:nvPr/>
            </p:nvSpPr>
            <p:spPr bwMode="auto">
              <a:xfrm>
                <a:off x="2835" y="1252"/>
                <a:ext cx="589" cy="590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CC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5688" name="Line 8"/>
              <p:cNvSpPr>
                <a:spLocks noChangeShapeType="1"/>
              </p:cNvSpPr>
              <p:nvPr/>
            </p:nvSpPr>
            <p:spPr bwMode="auto">
              <a:xfrm flipH="1">
                <a:off x="2518" y="1570"/>
                <a:ext cx="589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5689" name="Text Box 9"/>
              <p:cNvSpPr txBox="1">
                <a:spLocks noChangeArrowheads="1"/>
              </p:cNvSpPr>
              <p:nvPr/>
            </p:nvSpPr>
            <p:spPr bwMode="auto">
              <a:xfrm>
                <a:off x="3107" y="1026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?</a:t>
                </a:r>
              </a:p>
            </p:txBody>
          </p:sp>
          <p:sp>
            <p:nvSpPr>
              <p:cNvPr id="455690" name="Text Box 10"/>
              <p:cNvSpPr txBox="1">
                <a:spLocks noChangeArrowheads="1"/>
              </p:cNvSpPr>
              <p:nvPr/>
            </p:nvSpPr>
            <p:spPr bwMode="auto">
              <a:xfrm>
                <a:off x="3458" y="126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?</a:t>
                </a:r>
              </a:p>
            </p:txBody>
          </p:sp>
          <p:sp>
            <p:nvSpPr>
              <p:cNvPr id="455691" name="Text Box 11"/>
              <p:cNvSpPr txBox="1">
                <a:spLocks noChangeArrowheads="1"/>
              </p:cNvSpPr>
              <p:nvPr/>
            </p:nvSpPr>
            <p:spPr bwMode="auto">
              <a:xfrm>
                <a:off x="2654" y="1116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?</a:t>
                </a:r>
              </a:p>
            </p:txBody>
          </p:sp>
          <p:sp>
            <p:nvSpPr>
              <p:cNvPr id="455692" name="Text Box 12"/>
              <p:cNvSpPr txBox="1">
                <a:spLocks noChangeArrowheads="1"/>
              </p:cNvSpPr>
              <p:nvPr/>
            </p:nvSpPr>
            <p:spPr bwMode="auto">
              <a:xfrm>
                <a:off x="3062" y="188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?</a:t>
                </a:r>
              </a:p>
            </p:txBody>
          </p:sp>
          <p:sp>
            <p:nvSpPr>
              <p:cNvPr id="455693" name="Text Box 13"/>
              <p:cNvSpPr txBox="1">
                <a:spLocks noChangeArrowheads="1"/>
              </p:cNvSpPr>
              <p:nvPr/>
            </p:nvSpPr>
            <p:spPr bwMode="auto">
              <a:xfrm>
                <a:off x="3470" y="175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?</a:t>
                </a:r>
              </a:p>
            </p:txBody>
          </p:sp>
          <p:sp>
            <p:nvSpPr>
              <p:cNvPr id="455694" name="Text Box 14"/>
              <p:cNvSpPr txBox="1">
                <a:spLocks noChangeArrowheads="1"/>
              </p:cNvSpPr>
              <p:nvPr/>
            </p:nvSpPr>
            <p:spPr bwMode="auto">
              <a:xfrm>
                <a:off x="2654" y="175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?</a:t>
                </a:r>
              </a:p>
            </p:txBody>
          </p:sp>
          <p:sp>
            <p:nvSpPr>
              <p:cNvPr id="455695" name="Text Box 15"/>
              <p:cNvSpPr txBox="1">
                <a:spLocks noChangeArrowheads="1"/>
              </p:cNvSpPr>
              <p:nvPr/>
            </p:nvSpPr>
            <p:spPr bwMode="auto">
              <a:xfrm>
                <a:off x="2336" y="2024"/>
                <a:ext cx="1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/>
                  <a:t>Thermophoresis</a:t>
                </a:r>
                <a:endParaRPr lang="zh-TW" altLang="en-US" sz="2400" b="1"/>
              </a:p>
            </p:txBody>
          </p:sp>
        </p:grpSp>
        <p:sp>
          <p:nvSpPr>
            <p:cNvPr id="455696" name="AutoShape 16"/>
            <p:cNvSpPr>
              <a:spLocks noChangeArrowheads="1"/>
            </p:cNvSpPr>
            <p:nvPr/>
          </p:nvSpPr>
          <p:spPr bwMode="auto">
            <a:xfrm flipH="1">
              <a:off x="755650" y="2276475"/>
              <a:ext cx="3170238" cy="360362"/>
            </a:xfrm>
            <a:prstGeom prst="rtTriangl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5697" name="Text Box 17"/>
            <p:cNvSpPr txBox="1">
              <a:spLocks noChangeArrowheads="1"/>
            </p:cNvSpPr>
            <p:nvPr/>
          </p:nvSpPr>
          <p:spPr bwMode="auto">
            <a:xfrm>
              <a:off x="2122488" y="1916113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T</a:t>
              </a:r>
            </a:p>
          </p:txBody>
        </p:sp>
        <p:sp>
          <p:nvSpPr>
            <p:cNvPr id="455703" name="Oval 23"/>
            <p:cNvSpPr>
              <a:spLocks noChangeArrowheads="1"/>
            </p:cNvSpPr>
            <p:nvPr/>
          </p:nvSpPr>
          <p:spPr bwMode="auto">
            <a:xfrm>
              <a:off x="2339752" y="3212976"/>
              <a:ext cx="287337" cy="288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645024"/>
            <a:ext cx="3168352" cy="178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/>
          <p:cNvCxnSpPr/>
          <p:nvPr/>
        </p:nvCxnSpPr>
        <p:spPr>
          <a:xfrm>
            <a:off x="5364088" y="6021288"/>
            <a:ext cx="1224136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732240" y="5805264"/>
            <a:ext cx="223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no-slip boundary case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364088" y="6381328"/>
            <a:ext cx="12241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32240" y="6211669"/>
            <a:ext cx="2255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Hydrodynamic partial </a:t>
            </a:r>
          </a:p>
          <a:p>
            <a:r>
              <a:rPr lang="en-US" altLang="zh-TW" dirty="0" smtClean="0"/>
              <a:t> slip boundary case</a:t>
            </a:r>
            <a:endParaRPr lang="zh-TW" alt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724128" y="5373216"/>
            <a:ext cx="27884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Ajdari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, A. and L. </a:t>
            </a:r>
            <a:r>
              <a:rPr kumimoji="1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Bocquet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Physical Review Letters, 2006. </a:t>
            </a: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96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> 186102.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55976" y="12687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Phoresis</a:t>
            </a:r>
            <a:r>
              <a:rPr lang="en-US" altLang="zh-TW" dirty="0" smtClean="0"/>
              <a:t> and osmosis-</a:t>
            </a:r>
          </a:p>
          <a:p>
            <a:r>
              <a:rPr lang="en-US" altLang="zh-TW" dirty="0" smtClean="0"/>
              <a:t>Interfacial force driving phenomena  </a:t>
            </a:r>
            <a:endParaRPr lang="zh-TW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916832"/>
            <a:ext cx="2152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矩形 38"/>
          <p:cNvSpPr/>
          <p:nvPr/>
        </p:nvSpPr>
        <p:spPr>
          <a:xfrm>
            <a:off x="7668344" y="2132856"/>
            <a:ext cx="102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horesis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12360" y="3573016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smosis</a:t>
            </a:r>
          </a:p>
        </p:txBody>
      </p:sp>
      <p:sp>
        <p:nvSpPr>
          <p:cNvPr id="41" name="矩形 40"/>
          <p:cNvSpPr/>
          <p:nvPr/>
        </p:nvSpPr>
        <p:spPr>
          <a:xfrm>
            <a:off x="755576" y="5733256"/>
            <a:ext cx="309634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1907704" y="5517232"/>
            <a:ext cx="360040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411760" y="5517232"/>
            <a:ext cx="360040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2987824" y="5517232"/>
            <a:ext cx="360040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1331640" y="5517232"/>
            <a:ext cx="360040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 rot="10800000" flipH="1">
            <a:off x="755576" y="5733256"/>
            <a:ext cx="3096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11560" y="6237312"/>
            <a:ext cx="36535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Georgia" pitchFamily="18" charset="0"/>
              </a:rPr>
              <a:t>nanobubble</a:t>
            </a:r>
            <a:r>
              <a:rPr lang="en-US" altLang="zh-TW" dirty="0" smtClean="0">
                <a:latin typeface="Georgia" pitchFamily="18" charset="0"/>
              </a:rPr>
              <a:t> on colloidal interface </a:t>
            </a:r>
            <a:endParaRPr lang="zh-TW" altLang="en-US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359532" y="3465004"/>
            <a:ext cx="2304256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6200000" flipH="1">
            <a:off x="1835696" y="3429000"/>
            <a:ext cx="252028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55576" y="5733256"/>
            <a:ext cx="309634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Interfacial force and flow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1800" y="3659188"/>
            <a:ext cx="4291013" cy="530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1800" y="2492375"/>
            <a:ext cx="4291013" cy="1060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0538" y="3394075"/>
            <a:ext cx="4240212" cy="4302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6042025" y="3659188"/>
            <a:ext cx="555625" cy="31908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5" name="文字方塊 8"/>
          <p:cNvSpPr txBox="1">
            <a:spLocks noChangeArrowheads="1"/>
          </p:cNvSpPr>
          <p:nvPr/>
        </p:nvSpPr>
        <p:spPr bwMode="auto">
          <a:xfrm>
            <a:off x="5942013" y="4295775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Interfacial layer</a:t>
            </a:r>
          </a:p>
        </p:txBody>
      </p:sp>
      <p:sp>
        <p:nvSpPr>
          <p:cNvPr id="13" name="直角三角形 12"/>
          <p:cNvSpPr/>
          <p:nvPr/>
        </p:nvSpPr>
        <p:spPr>
          <a:xfrm>
            <a:off x="3367088" y="1538288"/>
            <a:ext cx="2625725" cy="371475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468688" y="2227263"/>
            <a:ext cx="257333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051675" y="2279650"/>
            <a:ext cx="0" cy="20701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420938"/>
            <a:ext cx="1992312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0" name="文字方塊 22"/>
          <p:cNvSpPr txBox="1">
            <a:spLocks noChangeArrowheads="1"/>
          </p:cNvSpPr>
          <p:nvPr/>
        </p:nvSpPr>
        <p:spPr bwMode="auto">
          <a:xfrm>
            <a:off x="5638800" y="1484313"/>
            <a:ext cx="1336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Gradient </a:t>
            </a:r>
            <a:endParaRPr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9"/>
          <p:cNvGrpSpPr>
            <a:grpSpLocks/>
          </p:cNvGrpSpPr>
          <p:nvPr/>
        </p:nvGrpSpPr>
        <p:grpSpPr bwMode="auto">
          <a:xfrm>
            <a:off x="0" y="4581525"/>
            <a:ext cx="3419475" cy="2276475"/>
            <a:chOff x="467544" y="3284985"/>
            <a:chExt cx="4252902" cy="3573017"/>
          </a:xfrm>
        </p:grpSpPr>
        <p:pic>
          <p:nvPicPr>
            <p:cNvPr id="3278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3284985"/>
              <a:ext cx="4252902" cy="3573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直線單箭頭接點 25"/>
            <p:cNvCxnSpPr/>
            <p:nvPr/>
          </p:nvCxnSpPr>
          <p:spPr>
            <a:xfrm>
              <a:off x="2700614" y="5804038"/>
              <a:ext cx="14413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V="1">
              <a:off x="2627560" y="5961010"/>
              <a:ext cx="351447" cy="747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6012160" y="5013176"/>
            <a:ext cx="1584176" cy="157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3"/>
          <p:cNvSpPr>
            <a:spLocks noGrp="1"/>
          </p:cNvSpPr>
          <p:nvPr>
            <p:ph type="title"/>
          </p:nvPr>
        </p:nvSpPr>
        <p:spPr>
          <a:xfrm>
            <a:off x="1862194" y="542836"/>
            <a:ext cx="5537093" cy="1200329"/>
          </a:xfr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Georgia" pitchFamily="18" charset="0"/>
                <a:cs typeface="Times New Roman" pitchFamily="18" charset="0"/>
              </a:rPr>
              <a:t>Thermo-osmosis </a:t>
            </a:r>
            <a:r>
              <a:rPr lang="en-US" altLang="zh-TW" sz="3600" dirty="0" smtClean="0">
                <a:latin typeface="Georgia" pitchFamily="18" charset="0"/>
                <a:cs typeface="Times New Roman" pitchFamily="18" charset="0"/>
              </a:rPr>
              <a:t>and </a:t>
            </a:r>
            <a:br>
              <a:rPr lang="en-US" altLang="zh-TW" sz="3600" dirty="0" smtClean="0">
                <a:latin typeface="Georgia" pitchFamily="18" charset="0"/>
                <a:cs typeface="Times New Roman" pitchFamily="18" charset="0"/>
              </a:rPr>
            </a:br>
            <a:r>
              <a:rPr lang="en-US" altLang="zh-TW" sz="3600" dirty="0" smtClean="0">
                <a:latin typeface="Georgia" pitchFamily="18" charset="0"/>
              </a:rPr>
              <a:t>partial </a:t>
            </a:r>
            <a:r>
              <a:rPr lang="en-US" altLang="zh-TW" sz="3600" dirty="0" smtClean="0">
                <a:latin typeface="Georgia" pitchFamily="18" charset="0"/>
              </a:rPr>
              <a:t>hydrodynamic slip </a:t>
            </a:r>
            <a:endParaRPr lang="zh-TW" altLang="en-US" sz="3600" dirty="0" smtClean="0">
              <a:latin typeface="Georgia" pitchFamily="18" charset="0"/>
              <a:cs typeface="Times New Roman" pitchFamily="18" charset="0"/>
            </a:endParaRPr>
          </a:p>
        </p:txBody>
      </p:sp>
      <p:pic>
        <p:nvPicPr>
          <p:cNvPr id="7" name="rolling scaning 1M 8v ag ito_chunk_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23728" y="2276872"/>
            <a:ext cx="5029200" cy="4000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Superhydrophobic surface </a:t>
            </a:r>
            <a:endParaRPr lang="zh-TW" altLang="en-US" dirty="0"/>
          </a:p>
        </p:txBody>
      </p:sp>
      <p:pic>
        <p:nvPicPr>
          <p:cNvPr id="4" name="wetting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340768"/>
            <a:ext cx="4330081" cy="2952328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1619672" y="4581128"/>
            <a:ext cx="3888432" cy="2016224"/>
            <a:chOff x="4860032" y="2780928"/>
            <a:chExt cx="3528392" cy="2160240"/>
          </a:xfrm>
        </p:grpSpPr>
        <p:sp>
          <p:nvSpPr>
            <p:cNvPr id="5" name="矩形 4"/>
            <p:cNvSpPr/>
            <p:nvPr/>
          </p:nvSpPr>
          <p:spPr>
            <a:xfrm>
              <a:off x="4897175" y="4115194"/>
              <a:ext cx="3491249" cy="1906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97175" y="4305803"/>
              <a:ext cx="3491249" cy="6353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60032" y="2780928"/>
              <a:ext cx="3491249" cy="6353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60032" y="3352756"/>
              <a:ext cx="3523150" cy="76243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5724128" y="5805264"/>
            <a:ext cx="269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Superhydrophobic</a:t>
            </a:r>
            <a:r>
              <a:rPr lang="en-US" altLang="zh-TW" dirty="0" smtClean="0"/>
              <a:t> </a:t>
            </a:r>
            <a:r>
              <a:rPr lang="en-US" altLang="zh-TW" dirty="0" smtClean="0"/>
              <a:t>surface 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40152" y="53012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Water w/o bubble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CIMG1592.MO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052736"/>
            <a:ext cx="6864763" cy="514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Micro-/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bubbles as colloids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Dynamical </a:t>
            </a:r>
            <a:r>
              <a:rPr lang="en-US" altLang="zh-TW" dirty="0" smtClean="0"/>
              <a:t>properties (under external fields)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Electrophoresis                </a:t>
            </a:r>
          </a:p>
          <a:p>
            <a:pPr lvl="1"/>
            <a:r>
              <a:rPr lang="en-US" altLang="zh-TW" dirty="0" err="1" smtClean="0"/>
              <a:t>Dielectrophoresis</a:t>
            </a:r>
            <a:r>
              <a:rPr lang="en-US" altLang="zh-TW" dirty="0" smtClean="0"/>
              <a:t>             </a:t>
            </a:r>
          </a:p>
          <a:p>
            <a:pPr lvl="1"/>
            <a:r>
              <a:rPr lang="en-US" altLang="zh-TW" dirty="0" smtClean="0"/>
              <a:t>Thermophoresis</a:t>
            </a:r>
          </a:p>
          <a:p>
            <a:pPr lvl="1"/>
            <a:r>
              <a:rPr lang="en-US" altLang="zh-TW" dirty="0" err="1" smtClean="0"/>
              <a:t>Diffusiophoresis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5508104" y="3429000"/>
            <a:ext cx="2522986" cy="251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2636838"/>
            <a:ext cx="1584325" cy="677862"/>
          </a:xfrm>
        </p:spPr>
      </p:pic>
      <p:pic>
        <p:nvPicPr>
          <p:cNvPr id="31747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750" y="6165850"/>
            <a:ext cx="2592388" cy="377825"/>
          </a:xfrm>
        </p:spPr>
      </p:pic>
      <p:pic>
        <p:nvPicPr>
          <p:cNvPr id="31748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133600"/>
            <a:ext cx="14732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矩形 9"/>
          <p:cNvSpPr>
            <a:spLocks noChangeArrowheads="1"/>
          </p:cNvSpPr>
          <p:nvPr/>
        </p:nvSpPr>
        <p:spPr bwMode="auto">
          <a:xfrm>
            <a:off x="179388" y="620713"/>
            <a:ext cx="840807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TW" sz="3200" dirty="0" err="1" smtClean="0">
                <a:latin typeface="Times New Roman" pitchFamily="18" charset="0"/>
                <a:cs typeface="Times New Roman" pitchFamily="18" charset="0"/>
              </a:rPr>
              <a:t>phoresis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: electrophoresis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as an example</a:t>
            </a:r>
          </a:p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55650" y="4076700"/>
            <a:ext cx="1847850" cy="1866900"/>
          </a:xfrm>
        </p:spPr>
      </p:pic>
      <p:pic>
        <p:nvPicPr>
          <p:cNvPr id="317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11188" y="1916113"/>
            <a:ext cx="2236787" cy="1866900"/>
          </a:xfrm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3438" y="3789363"/>
            <a:ext cx="388937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矩形 10"/>
          <p:cNvSpPr>
            <a:spLocks noChangeArrowheads="1"/>
          </p:cNvSpPr>
          <p:nvPr/>
        </p:nvSpPr>
        <p:spPr bwMode="auto">
          <a:xfrm>
            <a:off x="5076825" y="1916113"/>
            <a:ext cx="1789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Body force</a:t>
            </a:r>
            <a:endParaRPr lang="zh-TW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4" name="矩形 11"/>
          <p:cNvSpPr>
            <a:spLocks noChangeArrowheads="1"/>
          </p:cNvSpPr>
          <p:nvPr/>
        </p:nvSpPr>
        <p:spPr bwMode="auto">
          <a:xfrm>
            <a:off x="3708400" y="6021388"/>
            <a:ext cx="289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cs typeface="Times New Roman" pitchFamily="18" charset="0"/>
              </a:rPr>
              <a:t>interfacial force 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5" name="矩形 12"/>
          <p:cNvSpPr>
            <a:spLocks noChangeArrowheads="1"/>
          </p:cNvSpPr>
          <p:nvPr/>
        </p:nvSpPr>
        <p:spPr bwMode="auto">
          <a:xfrm>
            <a:off x="5435600" y="32131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Electro-osmossis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study micro/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bubbles?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196752"/>
            <a:ext cx="3816424" cy="224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4608512" cy="328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580112" y="5733256"/>
            <a:ext cx="307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Dr.Masayoshi</a:t>
            </a:r>
            <a:r>
              <a:rPr lang="en-US" altLang="zh-TW" dirty="0" smtClean="0"/>
              <a:t> </a:t>
            </a:r>
            <a:r>
              <a:rPr lang="en-US" altLang="zh-TW" dirty="0" smtClean="0"/>
              <a:t>Takahashi’s</a:t>
            </a:r>
          </a:p>
          <a:p>
            <a:r>
              <a:rPr lang="en-US" altLang="zh-TW" dirty="0" smtClean="0"/>
              <a:t>presentation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Laser sheet dark field for studying bubble generation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95536" y="1340768"/>
            <a:ext cx="4320480" cy="3249652"/>
            <a:chOff x="971600" y="1916832"/>
            <a:chExt cx="5353901" cy="3897724"/>
          </a:xfrm>
        </p:grpSpPr>
        <p:sp>
          <p:nvSpPr>
            <p:cNvPr id="4" name="矩形 3"/>
            <p:cNvSpPr/>
            <p:nvPr/>
          </p:nvSpPr>
          <p:spPr>
            <a:xfrm>
              <a:off x="971600" y="3212976"/>
              <a:ext cx="8995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720080" cy="936104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851920" y="4581128"/>
              <a:ext cx="50405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3851920" y="2276872"/>
              <a:ext cx="504056" cy="1124364"/>
              <a:chOff x="5565364" y="1484784"/>
              <a:chExt cx="720080" cy="141239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868144" y="1484784"/>
                <a:ext cx="72008" cy="12961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5565364" y="2681156"/>
                <a:ext cx="720080" cy="216024"/>
                <a:chOff x="4067944" y="6021288"/>
                <a:chExt cx="2420888" cy="648072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8" name="等腰三角形 7"/>
                <p:cNvSpPr/>
                <p:nvPr/>
              </p:nvSpPr>
              <p:spPr>
                <a:xfrm rot="5400000">
                  <a:off x="4378288" y="5710944"/>
                  <a:ext cx="648072" cy="12687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 rot="16200000">
                  <a:off x="5530416" y="5710944"/>
                  <a:ext cx="648072" cy="12687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2" name="矩形 11"/>
            <p:cNvSpPr/>
            <p:nvPr/>
          </p:nvSpPr>
          <p:spPr>
            <a:xfrm>
              <a:off x="1835696" y="3429000"/>
              <a:ext cx="4392488" cy="288032"/>
            </a:xfrm>
            <a:prstGeom prst="rect">
              <a:avLst/>
            </a:prstGeom>
            <a:solidFill>
              <a:srgbClr val="92D05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811465" y="3381223"/>
              <a:ext cx="778292" cy="297782"/>
            </a:xfrm>
            <a:prstGeom prst="ellipse">
              <a:avLst/>
            </a:prstGeom>
            <a:solidFill>
              <a:schemeClr val="bg1">
                <a:lumMod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 rot="10800000">
              <a:off x="3707904" y="4149080"/>
              <a:ext cx="778292" cy="297782"/>
            </a:xfrm>
            <a:prstGeom prst="ellipse">
              <a:avLst/>
            </a:prstGeom>
            <a:solidFill>
              <a:schemeClr val="bg1">
                <a:lumMod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43608" y="414908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Laser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635896" y="5445224"/>
              <a:ext cx="100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Detector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707904" y="1916832"/>
              <a:ext cx="76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motor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076056" y="3068960"/>
              <a:ext cx="1249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Laser sheet</a:t>
              </a:r>
              <a:endParaRPr lang="zh-TW" altLang="en-US" dirty="0"/>
            </a:p>
          </p:txBody>
        </p:sp>
      </p:grpSp>
      <p:pic>
        <p:nvPicPr>
          <p:cNvPr id="29" name="water-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580112" y="1340768"/>
            <a:ext cx="3345160" cy="334516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7740352" y="4797152"/>
            <a:ext cx="10801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884368" y="486916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500um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653136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653136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文字方塊 33"/>
          <p:cNvSpPr txBox="1"/>
          <p:nvPr/>
        </p:nvSpPr>
        <p:spPr>
          <a:xfrm>
            <a:off x="5508104" y="5157192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Water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6872"/>
            <a:ext cx="4231388" cy="338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428759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0.9% </a:t>
            </a:r>
            <a:r>
              <a:rPr lang="en-US" altLang="zh-TW" dirty="0" err="1" smtClean="0"/>
              <a:t>NaCl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4438603" cy="353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04864"/>
            <a:ext cx="3840240" cy="35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4283968" cy="32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708920"/>
            <a:ext cx="4248472" cy="312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475656" y="1988840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0.9% </a:t>
            </a:r>
            <a:r>
              <a:rPr lang="en-US" altLang="zh-TW" sz="2800" dirty="0" err="1" smtClean="0"/>
              <a:t>NaCl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2060848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water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365</Words>
  <Application>Microsoft Office PowerPoint</Application>
  <PresentationFormat>如螢幕大小 (4:3)</PresentationFormat>
  <Paragraphs>126</Paragraphs>
  <Slides>27</Slides>
  <Notes>2</Notes>
  <HiddenSlides>0</HiddenSlides>
  <MMClips>11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Office 佈景主題</vt:lpstr>
      <vt:lpstr>ビットマップ イメージ</vt:lpstr>
      <vt:lpstr>Equation</vt:lpstr>
      <vt:lpstr>Experimental methods for studying nanobubbles under a microscope </vt:lpstr>
      <vt:lpstr>Micro-/nano bubbles as colloids </vt:lpstr>
      <vt:lpstr>Micro-/nano bubbles as colloids </vt:lpstr>
      <vt:lpstr>投影片 4</vt:lpstr>
      <vt:lpstr>How to study micro/nano bubbles?</vt:lpstr>
      <vt:lpstr>Laser sheet dark field for studying bubble generation</vt:lpstr>
      <vt:lpstr>water</vt:lpstr>
      <vt:lpstr>0.9% NaCl</vt:lpstr>
      <vt:lpstr>投影片 9</vt:lpstr>
      <vt:lpstr>0.9% NaCl</vt:lpstr>
      <vt:lpstr> Dark field microscope for bubble dynamics  </vt:lpstr>
      <vt:lpstr>Test for dark field microscope</vt:lpstr>
      <vt:lpstr>Bubbles in 0.9% NaCl</vt:lpstr>
      <vt:lpstr>Zeta potential of microbubble</vt:lpstr>
      <vt:lpstr>Electrophoresis and polarizations </vt:lpstr>
      <vt:lpstr>投影片 16</vt:lpstr>
      <vt:lpstr>Traps for bubbles:  modified optical tweezers </vt:lpstr>
      <vt:lpstr>Example of ring trap </vt:lpstr>
      <vt:lpstr> bubble and interfacial  phenomena Thermophoresis in colloids in aqueous solution: moving toward low or high temperature region </vt:lpstr>
      <vt:lpstr>Experimental Setup - motion in thermophoresis </vt:lpstr>
      <vt:lpstr>Control thermophoretic properties by polymer depletion </vt:lpstr>
      <vt:lpstr>Nanobubble on colloidal interface may result partial hydrodynamic slip in thermophoresis</vt:lpstr>
      <vt:lpstr>Interfacial force and flow</vt:lpstr>
      <vt:lpstr>Thermo-osmosis and  partial hydrodynamic slip </vt:lpstr>
      <vt:lpstr>Superhydrophobic surface </vt:lpstr>
      <vt:lpstr>Thank you!</vt:lpstr>
      <vt:lpstr>投影片 27</vt:lpstr>
    </vt:vector>
  </TitlesOfParts>
  <Company>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methods for study nanobubble under a microscopy </dc:title>
  <dc:creator>user</dc:creator>
  <cp:lastModifiedBy>hrjiang</cp:lastModifiedBy>
  <cp:revision>50</cp:revision>
  <dcterms:created xsi:type="dcterms:W3CDTF">2013-01-04T03:10:26Z</dcterms:created>
  <dcterms:modified xsi:type="dcterms:W3CDTF">2013-01-07T02:59:15Z</dcterms:modified>
</cp:coreProperties>
</file>