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8EC08C-059E-4422-95B1-85F92E44B0D1}">
  <a:tblStyle styleId="{F48EC08C-059E-4422-95B1-85F92E44B0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Hello, we are team “CoreFinder”. Our project is “TaxoClass: human-like classifier”. Let me start our presentation of final result of replicating the research paper.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be29a6c0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be29a6c0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ko">
                <a:solidFill>
                  <a:schemeClr val="dk1"/>
                </a:solidFill>
              </a:rPr>
              <a:t>We used the pretrained BERT model in the document encoder. Documents were tokenized using a bert tokenizer, lower-cased and truncated to max length.</a:t>
            </a:r>
            <a:r>
              <a:rPr lang="ko">
                <a:solidFill>
                  <a:schemeClr val="dk1"/>
                </a:solidFill>
                <a:highlight>
                  <a:srgbClr val="FFFFFF"/>
                </a:highlight>
              </a:rPr>
              <a:t> We will use CLS token embedding as a document representation because CLS embedding</a:t>
            </a:r>
            <a:r>
              <a:rPr lang="ko">
                <a:solidFill>
                  <a:schemeClr val="dk1"/>
                </a:solidFill>
              </a:rPr>
              <a:t> reflects the information of the entire document</a:t>
            </a:r>
            <a:r>
              <a:rPr lang="ko">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be29a6c0a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be29a6c0a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228600" algn="l" rtl="0">
              <a:lnSpc>
                <a:spcPct val="115000"/>
              </a:lnSpc>
              <a:spcBef>
                <a:spcPts val="0"/>
              </a:spcBef>
              <a:spcAft>
                <a:spcPts val="0"/>
              </a:spcAft>
              <a:buClr>
                <a:schemeClr val="dk1"/>
              </a:buClr>
              <a:buSzPts val="1100"/>
              <a:buFont typeface="Arial"/>
              <a:buNone/>
            </a:pPr>
            <a:r>
              <a:rPr lang="ko">
                <a:solidFill>
                  <a:schemeClr val="dk1"/>
                </a:solidFill>
              </a:rPr>
              <a:t>In order to reflect both the text information of the label and the taxonomy structure, a class encoder was implemented using GNN. The class feature is initialized as pretrained word embedding. Words that are not in the pretrained model were initialized as random vectors.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8ac17b5e8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8ac17b5e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ko">
                <a:solidFill>
                  <a:schemeClr val="dk1"/>
                </a:solidFill>
              </a:rPr>
              <a:t>By using document representation and class representation, we calculate probability of Document being tagged by label. In text matching network, we use different formula from the paper.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ko">
                <a:solidFill>
                  <a:schemeClr val="dk1"/>
                </a:solidFill>
              </a:rPr>
              <a:t>According to the paper, probability will always lies between one half to one. In this case, every probability was converges to one half(½). So We removed exponential function to rescale the probability value from 0 to 1.</a:t>
            </a:r>
            <a:endParaRPr>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8ac17b5e8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8ac17b5e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ko"/>
              <a:t>We will use the core class to train our encoders and text matching network.</a:t>
            </a:r>
            <a:endParaRPr/>
          </a:p>
          <a:p>
            <a:pPr marL="0" lvl="0" indent="0" algn="l" rtl="0">
              <a:lnSpc>
                <a:spcPct val="115000"/>
              </a:lnSpc>
              <a:spcBef>
                <a:spcPts val="0"/>
              </a:spcBef>
              <a:spcAft>
                <a:spcPts val="0"/>
              </a:spcAft>
              <a:buClr>
                <a:schemeClr val="dk1"/>
              </a:buClr>
              <a:buSzPts val="1100"/>
              <a:buFont typeface="Arial"/>
              <a:buNone/>
            </a:pPr>
            <a:r>
              <a:rPr lang="ko"/>
              <a:t>First, labels were divided into positive and negative classes. </a:t>
            </a:r>
            <a:endParaRPr/>
          </a:p>
          <a:p>
            <a:pPr marL="0" lvl="0" indent="0" algn="l" rtl="0">
              <a:lnSpc>
                <a:spcPct val="115000"/>
              </a:lnSpc>
              <a:spcBef>
                <a:spcPts val="0"/>
              </a:spcBef>
              <a:spcAft>
                <a:spcPts val="0"/>
              </a:spcAft>
              <a:buClr>
                <a:schemeClr val="dk1"/>
              </a:buClr>
              <a:buSzPts val="1100"/>
              <a:buFont typeface="Arial"/>
              <a:buNone/>
            </a:pPr>
            <a:r>
              <a:rPr lang="ko"/>
              <a:t>We trained our model with Binary cross entropy calculated using positive and negative classes. </a:t>
            </a:r>
            <a:endParaRPr/>
          </a:p>
          <a:p>
            <a:pPr marL="0" lvl="0" indent="0" algn="l" rtl="0">
              <a:lnSpc>
                <a:spcPct val="115000"/>
              </a:lnSpc>
              <a:spcBef>
                <a:spcPts val="0"/>
              </a:spcBef>
              <a:spcAft>
                <a:spcPts val="0"/>
              </a:spcAft>
              <a:buClr>
                <a:schemeClr val="dk1"/>
              </a:buClr>
              <a:buSzPts val="1100"/>
              <a:buFont typeface="Arial"/>
              <a:buNone/>
            </a:pPr>
            <a:r>
              <a:rPr lang="ko"/>
              <a:t>In the paper, the batch size was used as 64. but We decreased batch size from 64 to 4 because of the out of memory error. Instead, we accumulate gradient of the previous 8 batches and update parameters every 8 batches. </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8ac17b5e8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08ac17b5e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highlight>
                  <a:srgbClr val="FFFFFF"/>
                </a:highlight>
              </a:rPr>
              <a:t>Self training is done by using target distribution derived from prediction of our model as pseudo labels of supervised learning. We chose to update this distribution every update_interval we defined. We found update interval of 250 is optimal. with torch.no_grad() context manager is added to prevent pytorch from storing graph data.</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f20d35e0f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f20d35e0f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Our evaluation is done under hardware with 40 cpu cores, and 24G memory GPU, hyperparameters are mostly similar to original paper, including normal learning rate and  BERT learning rate. but we changed batch size to 4, self training update interval to 250. Metrics used are F1 score, Precision at 1 and 3, and Mean Reciprocal Rank.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8ac17b5e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8ac17b5e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This table shows that most results were superior in Amazon than DBPedia, including GNN makes significant performance increase, and including Self Training make slight improvement, which has effect similar to fine tuning. Overall performance metrics shows less than original paper, our analysis on the reason will be discussed in next slide.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8ac17b5e8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8ac17b5e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Compared to the paper, our experimental results showed very low evaluation scores because of limitations. Some categories has uncommon or too lengthy. So, our pretrained model cannot recognize them well. In original paper took the whole corpus to find out confidence of classes, but we use only same batches because of performance limitations. Batch size for core class guided and self training restricted to be less than 8 because pretrained models cannot process bigger batch. Suggestions to overcome these limitations are as follows. limit the maximum length or restrict the use of acronyms. Cache similarity calculation results persistently to use larger batch size. Try versions of pretrained model which was latest at the time of original research.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3324334b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f3324334b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These are papers our work is based upon.</a:t>
            </a:r>
            <a:endParaRPr/>
          </a:p>
          <a:p>
            <a:pPr marL="0" lvl="0" indent="0" algn="l" rtl="0">
              <a:spcBef>
                <a:spcPts val="0"/>
              </a:spcBef>
              <a:spcAft>
                <a:spcPts val="0"/>
              </a:spcAft>
              <a:buNone/>
            </a:pPr>
            <a:r>
              <a:rPr lang="ko"/>
              <a:t>This is end of our final presentation. Thank you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7e9c31b7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7e9c31b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rPr>
              <a:t>Our baseline paper is TaxoClass : Hierarchcial multi-label text classification using only class names. This figure well illustrate the overall human-like classification method of the paper. If you are asked to assign multiple classes to a document, first you will find essential ‘core classes’. Then, check their ancestor classes in the taxonomy. Finally, you will determine which class is most appropriate.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8ac17b5e8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8ac17b5e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rPr>
              <a:t>HMTC that is covered in this paper is a fundamental task in Natural Language Processing. It is useful in various fields such as product categorization and semantic indexing. Purpose of our project is replicating the paper to confirm reproducibility(리 프로듀서빌리티) and applying recent data.</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8ac17b5e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8ac17b5e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rPr>
              <a:t>Now this is the recap on some related work. There exists some weakly-supervised text classifiers. In this method, classifier is trained with few labeled documents and many unlabeled documents. It assumes each document has only one class or all class names must appear in the document text explicitly. Zero-shot text classification has also been recently studied. Shortcoming of this method is labeled documents with seen classes are needed. TaxoClass does not have these shortcomings.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20d35e0f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20d35e0f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We’ve been working on replication of TaxoClass model through four big steps</a:t>
            </a:r>
            <a:endParaRPr/>
          </a:p>
          <a:p>
            <a:pPr marL="0" lvl="0" indent="0" algn="l" rtl="0">
              <a:spcBef>
                <a:spcPts val="0"/>
              </a:spcBef>
              <a:spcAft>
                <a:spcPts val="0"/>
              </a:spcAft>
              <a:buNone/>
            </a:pPr>
            <a:r>
              <a:rPr lang="ko">
                <a:solidFill>
                  <a:schemeClr val="dk1"/>
                </a:solidFill>
              </a:rPr>
              <a:t>First, Document-Class Similarity Calculation. Second, Document core class mining. Third, Training the classifier with document encoder and class encoder. Finally, generalize the text classifier to do the multi-label self-training.</a:t>
            </a:r>
            <a:endParaRPr>
              <a:solidFill>
                <a:schemeClr val="dk1"/>
              </a:solidFill>
            </a:endParaRPr>
          </a:p>
          <a:p>
            <a:pPr marL="0" lvl="0" indent="0" algn="l" rtl="0">
              <a:spcBef>
                <a:spcPts val="0"/>
              </a:spcBef>
              <a:spcAft>
                <a:spcPts val="0"/>
              </a:spcAft>
              <a:buClr>
                <a:schemeClr val="dk1"/>
              </a:buClr>
              <a:buSzPts val="1100"/>
              <a:buFont typeface="Arial"/>
              <a:buNone/>
            </a:pPr>
            <a:r>
              <a:rPr lang="ko">
                <a:solidFill>
                  <a:schemeClr val="dk1"/>
                </a:solidFill>
              </a:rPr>
              <a:t>This figure is reconstruction of the figure in the paper as our result.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20d35e0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20d35e0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And We are using 2 types of datasets on training our replication model. First is Amazon product reviews, second is Wikipedia articles (aka DBPedia). Amazon and DBPedia datasets have about three hundreds of classes. Both of them have three-level taxonomy.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c8631a67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c8631a67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This is an example of our dataset. </a:t>
            </a:r>
            <a:r>
              <a:rPr lang="ko">
                <a:solidFill>
                  <a:schemeClr val="dk1"/>
                </a:solidFill>
                <a:highlight>
                  <a:srgbClr val="FDFDFD"/>
                </a:highlight>
              </a:rPr>
              <a:t>We did some preprocessing for categories. Remove special characters such as ‘&amp;’(and) or ‘,’(comma). And blanks were added between two different characters.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be29a6c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be29a6c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highlight>
                  <a:srgbClr val="FFFFFF"/>
                </a:highlight>
              </a:rPr>
              <a:t>We modified given taxonomy json file included in the dataset slightly so that its key is class name, and value is recursive json consists of children’s class name as key and again their children as value. This taxonomy json file is translated into custom ClassNode class.</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933278a6b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0933278a6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o">
                <a:solidFill>
                  <a:schemeClr val="dk1"/>
                </a:solidFill>
                <a:highlight>
                  <a:srgbClr val="FFFFFF"/>
                </a:highlight>
              </a:rPr>
              <a:t>First, core class candidates are found by selecting class nodes in each level with highest path score, which is calculated as illustrated in first figure. Among candidates, we select final core classes for the text according to their confidence values, which is calculated as the second figure. Candidates with higher confidence than median confidence of all corpus are chosen to be core classes of the text. Due to performance issue, we used all texts in the same batch as target text instead of whole corpus.</a:t>
            </a:r>
            <a:endParaRPr>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ko" sz="3080"/>
              <a:t>TaxoClass: Human-like Classifier</a:t>
            </a:r>
            <a:endParaRPr sz="3080"/>
          </a:p>
          <a:p>
            <a:pPr marL="0" lvl="0" indent="0" algn="l" rtl="0">
              <a:spcBef>
                <a:spcPts val="0"/>
              </a:spcBef>
              <a:spcAft>
                <a:spcPts val="0"/>
              </a:spcAft>
              <a:buSzPts val="990"/>
              <a:buNone/>
            </a:pPr>
            <a:r>
              <a:rPr lang="ko" sz="1979" b="0"/>
              <a:t>(Replicating NAACL 2021 Paper)</a:t>
            </a:r>
            <a:endParaRPr sz="1979" b="0"/>
          </a:p>
        </p:txBody>
      </p:sp>
      <p:sp>
        <p:nvSpPr>
          <p:cNvPr id="87" name="Google Shape;87;p13"/>
          <p:cNvSpPr txBox="1">
            <a:spLocks noGrp="1"/>
          </p:cNvSpPr>
          <p:nvPr>
            <p:ph type="subTitle" idx="1"/>
          </p:nvPr>
        </p:nvSpPr>
        <p:spPr>
          <a:xfrm>
            <a:off x="729452" y="351035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t>Team CoreFinder (Dayea Song, Jaeseong Kim, Jinkyung Jo, Yeongrok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body" idx="1"/>
          </p:nvPr>
        </p:nvSpPr>
        <p:spPr>
          <a:xfrm>
            <a:off x="574100" y="1914225"/>
            <a:ext cx="4317900" cy="535200"/>
          </a:xfrm>
          <a:prstGeom prst="rect">
            <a:avLst/>
          </a:prstGeom>
        </p:spPr>
        <p:txBody>
          <a:bodyPr spcFirstLastPara="1" wrap="square" lIns="91425" tIns="91425" rIns="91425" bIns="91425" anchor="t" anchorCtr="0">
            <a:noAutofit/>
          </a:bodyPr>
          <a:lstStyle/>
          <a:p>
            <a:pPr marL="457200" lvl="0" indent="-311150" algn="l" rtl="0">
              <a:lnSpc>
                <a:spcPct val="200000"/>
              </a:lnSpc>
              <a:spcBef>
                <a:spcPts val="0"/>
              </a:spcBef>
              <a:spcAft>
                <a:spcPts val="0"/>
              </a:spcAft>
              <a:buSzPts val="1300"/>
              <a:buChar char="-"/>
            </a:pPr>
            <a:r>
              <a:rPr lang="ko" b="1" dirty="0"/>
              <a:t>Pre-trained </a:t>
            </a:r>
            <a:r>
              <a:rPr lang="ko" dirty="0"/>
              <a:t>BERT-base-uncased</a:t>
            </a:r>
            <a:r>
              <a:rPr lang="ko" b="1" dirty="0"/>
              <a:t> model used</a:t>
            </a:r>
            <a:endParaRPr b="1" dirty="0"/>
          </a:p>
          <a:p>
            <a:pPr marL="0" lvl="0" indent="0" algn="l" rtl="0">
              <a:lnSpc>
                <a:spcPct val="100000"/>
              </a:lnSpc>
              <a:spcBef>
                <a:spcPts val="1200"/>
              </a:spcBef>
              <a:spcAft>
                <a:spcPts val="0"/>
              </a:spcAft>
              <a:buNone/>
            </a:pPr>
            <a:endParaRPr b="1" dirty="0"/>
          </a:p>
          <a:p>
            <a:pPr marL="457200" lvl="0" indent="-311150" algn="l" rtl="0">
              <a:lnSpc>
                <a:spcPct val="115000"/>
              </a:lnSpc>
              <a:spcBef>
                <a:spcPts val="0"/>
              </a:spcBef>
              <a:spcAft>
                <a:spcPts val="0"/>
              </a:spcAft>
              <a:buSzPts val="1300"/>
              <a:buChar char="-"/>
            </a:pPr>
            <a:r>
              <a:rPr lang="ko" b="1" dirty="0"/>
              <a:t>During encoding, documents are lower-cased and</a:t>
            </a:r>
            <a:endParaRPr b="1" dirty="0"/>
          </a:p>
          <a:p>
            <a:pPr marL="457200" lvl="0" indent="0" algn="l" rtl="0">
              <a:lnSpc>
                <a:spcPct val="200000"/>
              </a:lnSpc>
              <a:spcBef>
                <a:spcPts val="0"/>
              </a:spcBef>
              <a:spcAft>
                <a:spcPts val="0"/>
              </a:spcAft>
              <a:buNone/>
            </a:pPr>
            <a:r>
              <a:rPr lang="ko" b="1" dirty="0"/>
              <a:t>truncated to max token length, 500.</a:t>
            </a:r>
            <a:endParaRPr b="1" dirty="0"/>
          </a:p>
          <a:p>
            <a:pPr marL="457200" lvl="0" indent="-311150" algn="l" rtl="0">
              <a:lnSpc>
                <a:spcPct val="115000"/>
              </a:lnSpc>
              <a:spcBef>
                <a:spcPts val="1200"/>
              </a:spcBef>
              <a:spcAft>
                <a:spcPts val="0"/>
              </a:spcAft>
              <a:buSzPts val="1300"/>
              <a:buChar char="-"/>
            </a:pPr>
            <a:r>
              <a:rPr lang="ko" dirty="0"/>
              <a:t>[CLS]</a:t>
            </a:r>
            <a:r>
              <a:rPr lang="ko" b="1" dirty="0"/>
              <a:t> token embedding is used as document representation</a:t>
            </a:r>
            <a:endParaRPr b="1" dirty="0"/>
          </a:p>
          <a:p>
            <a:pPr marL="0" lvl="0" indent="0" algn="l" rtl="0">
              <a:lnSpc>
                <a:spcPct val="200000"/>
              </a:lnSpc>
              <a:spcBef>
                <a:spcPts val="1200"/>
              </a:spcBef>
              <a:spcAft>
                <a:spcPts val="0"/>
              </a:spcAft>
              <a:buNone/>
            </a:pPr>
            <a:endParaRPr b="1" dirty="0"/>
          </a:p>
          <a:p>
            <a:pPr marL="457200" lvl="0" indent="0" algn="l" rtl="0">
              <a:lnSpc>
                <a:spcPct val="200000"/>
              </a:lnSpc>
              <a:spcBef>
                <a:spcPts val="0"/>
              </a:spcBef>
              <a:spcAft>
                <a:spcPts val="0"/>
              </a:spcAft>
              <a:buNone/>
            </a:pPr>
            <a:endParaRPr b="1" dirty="0"/>
          </a:p>
          <a:p>
            <a:pPr marL="457200" lvl="0" indent="0" algn="l" rtl="0">
              <a:lnSpc>
                <a:spcPct val="200000"/>
              </a:lnSpc>
              <a:spcBef>
                <a:spcPts val="1200"/>
              </a:spcBef>
              <a:spcAft>
                <a:spcPts val="0"/>
              </a:spcAft>
              <a:buNone/>
            </a:pPr>
            <a:endParaRPr b="1" dirty="0"/>
          </a:p>
          <a:p>
            <a:pPr marL="914400" lvl="0" indent="0" algn="l" rtl="0">
              <a:lnSpc>
                <a:spcPct val="200000"/>
              </a:lnSpc>
              <a:spcBef>
                <a:spcPts val="1200"/>
              </a:spcBef>
              <a:spcAft>
                <a:spcPts val="0"/>
              </a:spcAft>
              <a:buNone/>
            </a:pPr>
            <a:endParaRPr b="1" dirty="0"/>
          </a:p>
          <a:p>
            <a:pPr marL="914400" lvl="0" indent="0" algn="l" rtl="0">
              <a:lnSpc>
                <a:spcPct val="200000"/>
              </a:lnSpc>
              <a:spcBef>
                <a:spcPts val="1200"/>
              </a:spcBef>
              <a:spcAft>
                <a:spcPts val="1200"/>
              </a:spcAft>
              <a:buNone/>
            </a:pPr>
            <a:endParaRPr b="1" dirty="0"/>
          </a:p>
        </p:txBody>
      </p:sp>
      <p:sp>
        <p:nvSpPr>
          <p:cNvPr id="154" name="Google Shape;15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Experiment - </a:t>
            </a:r>
            <a:r>
              <a:rPr lang="ko" b="0"/>
              <a:t>Document Encoder</a:t>
            </a:r>
            <a:endParaRPr b="0"/>
          </a:p>
        </p:txBody>
      </p:sp>
      <p:pic>
        <p:nvPicPr>
          <p:cNvPr id="155" name="Google Shape;155;p22"/>
          <p:cNvPicPr preferRelativeResize="0"/>
          <p:nvPr/>
        </p:nvPicPr>
        <p:blipFill rotWithShape="1">
          <a:blip r:embed="rId3">
            <a:alphaModFix/>
          </a:blip>
          <a:srcRect l="30290" t="37611" r="36064" b="59523"/>
          <a:stretch/>
        </p:blipFill>
        <p:spPr>
          <a:xfrm>
            <a:off x="1153013" y="2449425"/>
            <a:ext cx="3160074" cy="168176"/>
          </a:xfrm>
          <a:prstGeom prst="rect">
            <a:avLst/>
          </a:prstGeom>
          <a:noFill/>
          <a:ln>
            <a:noFill/>
          </a:ln>
        </p:spPr>
      </p:pic>
      <p:pic>
        <p:nvPicPr>
          <p:cNvPr id="156" name="Google Shape;156;p22"/>
          <p:cNvPicPr preferRelativeResize="0"/>
          <p:nvPr/>
        </p:nvPicPr>
        <p:blipFill rotWithShape="1">
          <a:blip r:embed="rId4">
            <a:alphaModFix/>
          </a:blip>
          <a:srcRect r="28098" b="51059"/>
          <a:stretch/>
        </p:blipFill>
        <p:spPr>
          <a:xfrm>
            <a:off x="5515788" y="3742825"/>
            <a:ext cx="3160077" cy="1299899"/>
          </a:xfrm>
          <a:prstGeom prst="rect">
            <a:avLst/>
          </a:prstGeom>
          <a:noFill/>
          <a:ln>
            <a:noFill/>
          </a:ln>
        </p:spPr>
      </p:pic>
      <p:sp>
        <p:nvSpPr>
          <p:cNvPr id="157" name="Google Shape;157;p22"/>
          <p:cNvSpPr/>
          <p:nvPr/>
        </p:nvSpPr>
        <p:spPr>
          <a:xfrm>
            <a:off x="6623725" y="3233838"/>
            <a:ext cx="585600" cy="340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txBox="1"/>
          <p:nvPr/>
        </p:nvSpPr>
        <p:spPr>
          <a:xfrm>
            <a:off x="4892125" y="1959900"/>
            <a:ext cx="4048800" cy="1223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ko" sz="950" b="1">
                <a:solidFill>
                  <a:schemeClr val="dk2"/>
                </a:solidFill>
                <a:latin typeface="Raleway"/>
                <a:ea typeface="Raleway"/>
                <a:cs typeface="Raleway"/>
                <a:sym typeface="Raleway"/>
              </a:rPr>
              <a:t>Document</a:t>
            </a:r>
            <a:r>
              <a:rPr lang="ko" sz="950">
                <a:solidFill>
                  <a:schemeClr val="dk2"/>
                </a:solidFill>
                <a:latin typeface="Raleway"/>
                <a:ea typeface="Raleway"/>
                <a:cs typeface="Raleway"/>
                <a:sym typeface="Raleway"/>
              </a:rPr>
              <a:t> : An atom is the smallest unit of ordinary matter that forms a chemical element.  Every solid, liquid, gas, and plasma is composed of neutral or ionized atoms.  Atoms are extremely small, typically around 100 picometers across. They are so small that accurately predicting their behavior using classical physics—as if they were tennis balls, for example—is not possible due to quantum effects</a:t>
            </a:r>
            <a:r>
              <a:rPr lang="ko" sz="1050">
                <a:solidFill>
                  <a:schemeClr val="dk2"/>
                </a:solidFill>
                <a:latin typeface="Raleway"/>
                <a:ea typeface="Raleway"/>
                <a:cs typeface="Raleway"/>
                <a:sym typeface="Raleway"/>
              </a:rPr>
              <a:t>.</a:t>
            </a:r>
            <a:endParaRPr>
              <a:latin typeface="Lato"/>
              <a:ea typeface="Lato"/>
              <a:cs typeface="Lato"/>
              <a:sym typeface="Lato"/>
            </a:endParaRPr>
          </a:p>
        </p:txBody>
      </p:sp>
      <p:sp>
        <p:nvSpPr>
          <p:cNvPr id="159" name="Google Shape;159;p22"/>
          <p:cNvSpPr txBox="1"/>
          <p:nvPr/>
        </p:nvSpPr>
        <p:spPr>
          <a:xfrm>
            <a:off x="7156200" y="3219588"/>
            <a:ext cx="17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200" b="1">
                <a:latin typeface="Raleway"/>
                <a:ea typeface="Raleway"/>
                <a:cs typeface="Raleway"/>
                <a:sym typeface="Raleway"/>
              </a:rPr>
              <a:t>Document Encoding</a:t>
            </a:r>
            <a:endParaRPr sz="1200" b="1">
              <a:latin typeface="Raleway"/>
              <a:ea typeface="Raleway"/>
              <a:cs typeface="Raleway"/>
              <a:sym typeface="Raleway"/>
            </a:endParaRPr>
          </a:p>
        </p:txBody>
      </p:sp>
      <p:pic>
        <p:nvPicPr>
          <p:cNvPr id="160" name="Google Shape;160;p22"/>
          <p:cNvPicPr preferRelativeResize="0"/>
          <p:nvPr/>
        </p:nvPicPr>
        <p:blipFill rotWithShape="1">
          <a:blip r:embed="rId5">
            <a:alphaModFix/>
          </a:blip>
          <a:srcRect t="17071" r="4168" b="19512"/>
          <a:stretch/>
        </p:blipFill>
        <p:spPr>
          <a:xfrm>
            <a:off x="5566675" y="3574650"/>
            <a:ext cx="2419925" cy="16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Experiment - </a:t>
            </a:r>
            <a:r>
              <a:rPr lang="ko" b="0"/>
              <a:t>Class Encoder</a:t>
            </a:r>
            <a:endParaRPr b="0"/>
          </a:p>
        </p:txBody>
      </p:sp>
      <p:pic>
        <p:nvPicPr>
          <p:cNvPr id="166" name="Google Shape;166;p23"/>
          <p:cNvPicPr preferRelativeResize="0"/>
          <p:nvPr/>
        </p:nvPicPr>
        <p:blipFill rotWithShape="1">
          <a:blip r:embed="rId3">
            <a:alphaModFix/>
          </a:blip>
          <a:srcRect l="30948" t="38411" r="9830" b="20733"/>
          <a:stretch/>
        </p:blipFill>
        <p:spPr>
          <a:xfrm>
            <a:off x="4636275" y="1607075"/>
            <a:ext cx="4320148" cy="2286451"/>
          </a:xfrm>
          <a:prstGeom prst="rect">
            <a:avLst/>
          </a:prstGeom>
          <a:noFill/>
          <a:ln>
            <a:noFill/>
          </a:ln>
        </p:spPr>
      </p:pic>
      <p:pic>
        <p:nvPicPr>
          <p:cNvPr id="167" name="Google Shape;167;p23"/>
          <p:cNvPicPr preferRelativeResize="0"/>
          <p:nvPr/>
        </p:nvPicPr>
        <p:blipFill>
          <a:blip r:embed="rId4">
            <a:alphaModFix/>
          </a:blip>
          <a:stretch>
            <a:fillRect/>
          </a:stretch>
        </p:blipFill>
        <p:spPr>
          <a:xfrm>
            <a:off x="4909288" y="3994374"/>
            <a:ext cx="3774124" cy="939150"/>
          </a:xfrm>
          <a:prstGeom prst="rect">
            <a:avLst/>
          </a:prstGeom>
          <a:noFill/>
          <a:ln>
            <a:noFill/>
          </a:ln>
        </p:spPr>
      </p:pic>
      <p:sp>
        <p:nvSpPr>
          <p:cNvPr id="168" name="Google Shape;168;p23"/>
          <p:cNvSpPr txBox="1"/>
          <p:nvPr/>
        </p:nvSpPr>
        <p:spPr>
          <a:xfrm>
            <a:off x="6107150" y="4830225"/>
            <a:ext cx="1647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200" b="1">
                <a:solidFill>
                  <a:srgbClr val="595959"/>
                </a:solidFill>
                <a:latin typeface="Lato"/>
                <a:ea typeface="Lato"/>
                <a:cs typeface="Lato"/>
                <a:sym typeface="Lato"/>
              </a:rPr>
              <a:t>Implementation</a:t>
            </a:r>
            <a:endParaRPr sz="1200" b="1">
              <a:solidFill>
                <a:srgbClr val="595959"/>
              </a:solidFill>
              <a:latin typeface="Lato"/>
              <a:ea typeface="Lato"/>
              <a:cs typeface="Lato"/>
              <a:sym typeface="Lato"/>
            </a:endParaRPr>
          </a:p>
        </p:txBody>
      </p:sp>
      <p:sp>
        <p:nvSpPr>
          <p:cNvPr id="169" name="Google Shape;169;p23"/>
          <p:cNvSpPr txBox="1">
            <a:spLocks noGrp="1"/>
          </p:cNvSpPr>
          <p:nvPr>
            <p:ph type="body" idx="1"/>
          </p:nvPr>
        </p:nvSpPr>
        <p:spPr>
          <a:xfrm>
            <a:off x="729450" y="1903025"/>
            <a:ext cx="43179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b="1"/>
              <a:t>Propagate class feature using  GNN </a:t>
            </a:r>
            <a:endParaRPr b="1"/>
          </a:p>
          <a:p>
            <a:pPr marL="457200" lvl="0" indent="0" algn="l" rtl="0">
              <a:lnSpc>
                <a:spcPct val="115000"/>
              </a:lnSpc>
              <a:spcBef>
                <a:spcPts val="1200"/>
              </a:spcBef>
              <a:spcAft>
                <a:spcPts val="0"/>
              </a:spcAft>
              <a:buNone/>
            </a:pPr>
            <a:r>
              <a:rPr lang="ko" b="1"/>
              <a:t>→</a:t>
            </a:r>
            <a:r>
              <a:rPr lang="ko"/>
              <a:t> text information of the label and taxonomy structure information can be reflected</a:t>
            </a:r>
            <a:endParaRPr/>
          </a:p>
          <a:p>
            <a:pPr marL="0" lvl="0" indent="0" algn="l" rtl="0">
              <a:lnSpc>
                <a:spcPct val="115000"/>
              </a:lnSpc>
              <a:spcBef>
                <a:spcPts val="1200"/>
              </a:spcBef>
              <a:spcAft>
                <a:spcPts val="0"/>
              </a:spcAft>
              <a:buNone/>
            </a:pPr>
            <a:r>
              <a:rPr lang="ko" b="1"/>
              <a:t>Class  features initialization</a:t>
            </a:r>
            <a:endParaRPr b="1"/>
          </a:p>
          <a:p>
            <a:pPr marL="914400" lvl="0" indent="-311150" algn="l" rtl="0">
              <a:lnSpc>
                <a:spcPct val="115000"/>
              </a:lnSpc>
              <a:spcBef>
                <a:spcPts val="1200"/>
              </a:spcBef>
              <a:spcAft>
                <a:spcPts val="0"/>
              </a:spcAft>
              <a:buSzPts val="1300"/>
              <a:buAutoNum type="arabicPeriod"/>
            </a:pPr>
            <a:r>
              <a:rPr lang="ko"/>
              <a:t>pre-trained word embedding</a:t>
            </a:r>
            <a:endParaRPr/>
          </a:p>
          <a:p>
            <a:pPr marL="914400" lvl="0" indent="-311150" algn="l" rtl="0">
              <a:lnSpc>
                <a:spcPct val="115000"/>
              </a:lnSpc>
              <a:spcBef>
                <a:spcPts val="0"/>
              </a:spcBef>
              <a:spcAft>
                <a:spcPts val="0"/>
              </a:spcAft>
              <a:buSzPts val="1300"/>
              <a:buAutoNum type="arabicPeriod"/>
            </a:pPr>
            <a:r>
              <a:rPr lang="ko"/>
              <a:t>random initialization (if word not in pretrained embedding)</a:t>
            </a:r>
            <a:endParaRPr/>
          </a:p>
          <a:p>
            <a:pPr marL="457200" lvl="0" indent="0" algn="l" rtl="0">
              <a:lnSpc>
                <a:spcPct val="115000"/>
              </a:lnSpc>
              <a:spcBef>
                <a:spcPts val="1200"/>
              </a:spcBef>
              <a:spcAft>
                <a:spcPts val="0"/>
              </a:spcAft>
              <a:buNone/>
            </a:pPr>
            <a:endParaRPr b="1"/>
          </a:p>
          <a:p>
            <a:pPr marL="0" lvl="0" indent="0" algn="l" rtl="0">
              <a:lnSpc>
                <a:spcPct val="115000"/>
              </a:lnSpc>
              <a:spcBef>
                <a:spcPts val="1200"/>
              </a:spcBef>
              <a:spcAft>
                <a:spcPts val="0"/>
              </a:spcAft>
              <a:buNone/>
            </a:pPr>
            <a:endParaRPr b="1"/>
          </a:p>
          <a:p>
            <a:pPr marL="0" lvl="0" indent="0" algn="l" rtl="0">
              <a:lnSpc>
                <a:spcPct val="115000"/>
              </a:lnSpc>
              <a:spcBef>
                <a:spcPts val="1200"/>
              </a:spcBef>
              <a:spcAft>
                <a:spcPts val="0"/>
              </a:spcAft>
              <a:buNone/>
            </a:pPr>
            <a:endParaRPr b="1"/>
          </a:p>
          <a:p>
            <a:pPr marL="0" lvl="0" indent="0" algn="l" rtl="0">
              <a:lnSpc>
                <a:spcPct val="115000"/>
              </a:lnSpc>
              <a:spcBef>
                <a:spcPts val="1200"/>
              </a:spcBef>
              <a:spcAft>
                <a:spcPts val="0"/>
              </a:spcAft>
              <a:buNone/>
            </a:pPr>
            <a:endParaRPr b="1"/>
          </a:p>
          <a:p>
            <a:pPr marL="0" lvl="0" indent="0" algn="l" rtl="0">
              <a:lnSpc>
                <a:spcPct val="115000"/>
              </a:lnSpc>
              <a:spcBef>
                <a:spcPts val="1200"/>
              </a:spcBef>
              <a:spcAft>
                <a:spcPts val="0"/>
              </a:spcAft>
              <a:buNone/>
            </a:pPr>
            <a:endParaRPr b="1"/>
          </a:p>
          <a:p>
            <a:pPr marL="0" lvl="0" indent="0" algn="l" rtl="0">
              <a:lnSpc>
                <a:spcPct val="200000"/>
              </a:lnSpc>
              <a:spcBef>
                <a:spcPts val="1200"/>
              </a:spcBef>
              <a:spcAft>
                <a:spcPts val="0"/>
              </a:spcAft>
              <a:buNone/>
            </a:pPr>
            <a:endParaRPr b="1"/>
          </a:p>
          <a:p>
            <a:pPr marL="457200" lvl="0" indent="0" algn="l" rtl="0">
              <a:lnSpc>
                <a:spcPct val="200000"/>
              </a:lnSpc>
              <a:spcBef>
                <a:spcPts val="0"/>
              </a:spcBef>
              <a:spcAft>
                <a:spcPts val="0"/>
              </a:spcAft>
              <a:buNone/>
            </a:pPr>
            <a:endParaRPr b="1"/>
          </a:p>
          <a:p>
            <a:pPr marL="457200" lvl="0" indent="0" algn="l" rtl="0">
              <a:lnSpc>
                <a:spcPct val="200000"/>
              </a:lnSpc>
              <a:spcBef>
                <a:spcPts val="1200"/>
              </a:spcBef>
              <a:spcAft>
                <a:spcPts val="0"/>
              </a:spcAft>
              <a:buNone/>
            </a:pPr>
            <a:endParaRPr b="1"/>
          </a:p>
          <a:p>
            <a:pPr marL="914400" lvl="0" indent="0" algn="l" rtl="0">
              <a:lnSpc>
                <a:spcPct val="200000"/>
              </a:lnSpc>
              <a:spcBef>
                <a:spcPts val="1200"/>
              </a:spcBef>
              <a:spcAft>
                <a:spcPts val="0"/>
              </a:spcAft>
              <a:buNone/>
            </a:pPr>
            <a:endParaRPr b="1"/>
          </a:p>
          <a:p>
            <a:pPr marL="914400" lvl="0" indent="0" algn="l" rtl="0">
              <a:lnSpc>
                <a:spcPct val="200000"/>
              </a:lnSpc>
              <a:spcBef>
                <a:spcPts val="1200"/>
              </a:spcBef>
              <a:spcAft>
                <a:spcPts val="1200"/>
              </a:spcAft>
              <a:buNone/>
            </a:pP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Experiment - </a:t>
            </a:r>
            <a:r>
              <a:rPr lang="ko" b="0"/>
              <a:t>Text Matching Network</a:t>
            </a:r>
            <a:endParaRPr b="0"/>
          </a:p>
        </p:txBody>
      </p:sp>
      <p:sp>
        <p:nvSpPr>
          <p:cNvPr id="175" name="Google Shape;175;p24"/>
          <p:cNvSpPr txBox="1">
            <a:spLocks noGrp="1"/>
          </p:cNvSpPr>
          <p:nvPr>
            <p:ph type="body" idx="1"/>
          </p:nvPr>
        </p:nvSpPr>
        <p:spPr>
          <a:xfrm>
            <a:off x="708575" y="1914225"/>
            <a:ext cx="7688700" cy="7941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ko" b="1"/>
              <a:t>Probability of Document i tagged by label j</a:t>
            </a:r>
            <a:endParaRPr b="1"/>
          </a:p>
          <a:p>
            <a:pPr marL="0" lvl="0" indent="0" algn="l" rtl="0">
              <a:lnSpc>
                <a:spcPct val="200000"/>
              </a:lnSpc>
              <a:spcBef>
                <a:spcPts val="1200"/>
              </a:spcBef>
              <a:spcAft>
                <a:spcPts val="0"/>
              </a:spcAft>
              <a:buNone/>
            </a:pPr>
            <a:endParaRPr b="1"/>
          </a:p>
          <a:p>
            <a:pPr marL="0" lvl="0" indent="0" algn="l" rtl="0">
              <a:lnSpc>
                <a:spcPct val="200000"/>
              </a:lnSpc>
              <a:spcBef>
                <a:spcPts val="0"/>
              </a:spcBef>
              <a:spcAft>
                <a:spcPts val="0"/>
              </a:spcAft>
              <a:buNone/>
            </a:pP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ko"/>
              <a:t>According to paper, probability is always between ½ and 1. → probability converges to ½!</a:t>
            </a:r>
            <a:endParaRPr/>
          </a:p>
          <a:p>
            <a:pPr marL="0" lvl="0" indent="0" algn="l" rtl="0">
              <a:lnSpc>
                <a:spcPct val="115000"/>
              </a:lnSpc>
              <a:spcBef>
                <a:spcPts val="0"/>
              </a:spcBef>
              <a:spcAft>
                <a:spcPts val="0"/>
              </a:spcAft>
              <a:buNone/>
            </a:pPr>
            <a:r>
              <a:rPr lang="ko"/>
              <a:t>Remove exp function so that probability lies between 0 and 1</a:t>
            </a:r>
            <a:endParaRPr/>
          </a:p>
          <a:p>
            <a:pPr marL="457200" lvl="0" indent="0" algn="l" rtl="0">
              <a:lnSpc>
                <a:spcPct val="200000"/>
              </a:lnSpc>
              <a:spcBef>
                <a:spcPts val="0"/>
              </a:spcBef>
              <a:spcAft>
                <a:spcPts val="0"/>
              </a:spcAft>
              <a:buNone/>
            </a:pPr>
            <a:endParaRPr b="1"/>
          </a:p>
          <a:p>
            <a:pPr marL="914400" lvl="0" indent="0" algn="l" rtl="0">
              <a:lnSpc>
                <a:spcPct val="200000"/>
              </a:lnSpc>
              <a:spcBef>
                <a:spcPts val="1200"/>
              </a:spcBef>
              <a:spcAft>
                <a:spcPts val="0"/>
              </a:spcAft>
              <a:buNone/>
            </a:pPr>
            <a:endParaRPr b="1"/>
          </a:p>
          <a:p>
            <a:pPr marL="914400" lvl="0" indent="0" algn="l" rtl="0">
              <a:lnSpc>
                <a:spcPct val="200000"/>
              </a:lnSpc>
              <a:spcBef>
                <a:spcPts val="1200"/>
              </a:spcBef>
              <a:spcAft>
                <a:spcPts val="1200"/>
              </a:spcAft>
              <a:buNone/>
            </a:pPr>
            <a:endParaRPr b="1"/>
          </a:p>
        </p:txBody>
      </p:sp>
      <p:pic>
        <p:nvPicPr>
          <p:cNvPr id="176" name="Google Shape;176;p24"/>
          <p:cNvPicPr preferRelativeResize="0"/>
          <p:nvPr/>
        </p:nvPicPr>
        <p:blipFill>
          <a:blip r:embed="rId3">
            <a:alphaModFix/>
          </a:blip>
          <a:stretch>
            <a:fillRect/>
          </a:stretch>
        </p:blipFill>
        <p:spPr>
          <a:xfrm>
            <a:off x="1082475" y="2386424"/>
            <a:ext cx="3657601" cy="463106"/>
          </a:xfrm>
          <a:prstGeom prst="rect">
            <a:avLst/>
          </a:prstGeom>
          <a:noFill/>
          <a:ln>
            <a:noFill/>
          </a:ln>
        </p:spPr>
      </p:pic>
      <p:pic>
        <p:nvPicPr>
          <p:cNvPr id="177" name="Google Shape;177;p24"/>
          <p:cNvPicPr preferRelativeResize="0"/>
          <p:nvPr/>
        </p:nvPicPr>
        <p:blipFill>
          <a:blip r:embed="rId4">
            <a:alphaModFix/>
          </a:blip>
          <a:stretch>
            <a:fillRect/>
          </a:stretch>
        </p:blipFill>
        <p:spPr>
          <a:xfrm>
            <a:off x="5242150" y="2467300"/>
            <a:ext cx="3155125" cy="301325"/>
          </a:xfrm>
          <a:prstGeom prst="rect">
            <a:avLst/>
          </a:prstGeom>
          <a:noFill/>
          <a:ln>
            <a:noFill/>
          </a:ln>
        </p:spPr>
      </p:pic>
      <p:cxnSp>
        <p:nvCxnSpPr>
          <p:cNvPr id="178" name="Google Shape;178;p24"/>
          <p:cNvCxnSpPr>
            <a:stCxn id="176" idx="3"/>
            <a:endCxn id="177" idx="1"/>
          </p:cNvCxnSpPr>
          <p:nvPr/>
        </p:nvCxnSpPr>
        <p:spPr>
          <a:xfrm>
            <a:off x="4740076" y="2617977"/>
            <a:ext cx="502200" cy="0"/>
          </a:xfrm>
          <a:prstGeom prst="straightConnector1">
            <a:avLst/>
          </a:prstGeom>
          <a:noFill/>
          <a:ln w="28575" cap="flat" cmpd="sng">
            <a:solidFill>
              <a:schemeClr val="dk2"/>
            </a:solidFill>
            <a:prstDash val="solid"/>
            <a:round/>
            <a:headEnd type="none" w="med" len="med"/>
            <a:tailEnd type="triangle" w="med" len="med"/>
          </a:ln>
        </p:spPr>
      </p:cxnSp>
      <p:sp>
        <p:nvSpPr>
          <p:cNvPr id="179" name="Google Shape;179;p24"/>
          <p:cNvSpPr txBox="1"/>
          <p:nvPr/>
        </p:nvSpPr>
        <p:spPr>
          <a:xfrm>
            <a:off x="2087625" y="2948000"/>
            <a:ext cx="1647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200" b="1">
                <a:solidFill>
                  <a:srgbClr val="595959"/>
                </a:solidFill>
                <a:latin typeface="Lato"/>
                <a:ea typeface="Lato"/>
                <a:cs typeface="Lato"/>
                <a:sym typeface="Lato"/>
              </a:rPr>
              <a:t>paper’s suggestion</a:t>
            </a:r>
            <a:endParaRPr sz="1200" b="1">
              <a:solidFill>
                <a:srgbClr val="595959"/>
              </a:solidFill>
              <a:latin typeface="Lato"/>
              <a:ea typeface="Lato"/>
              <a:cs typeface="Lato"/>
              <a:sym typeface="Lato"/>
            </a:endParaRPr>
          </a:p>
        </p:txBody>
      </p:sp>
      <p:sp>
        <p:nvSpPr>
          <p:cNvPr id="180" name="Google Shape;180;p24"/>
          <p:cNvSpPr txBox="1"/>
          <p:nvPr/>
        </p:nvSpPr>
        <p:spPr>
          <a:xfrm>
            <a:off x="5928813" y="2948000"/>
            <a:ext cx="1647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200" b="1">
                <a:solidFill>
                  <a:srgbClr val="980000"/>
                </a:solidFill>
                <a:latin typeface="Lato"/>
                <a:ea typeface="Lato"/>
                <a:cs typeface="Lato"/>
                <a:sym typeface="Lato"/>
              </a:rPr>
              <a:t>our suggestion</a:t>
            </a:r>
            <a:endParaRPr sz="1200" b="1">
              <a:solidFill>
                <a:srgbClr val="980000"/>
              </a:solidFill>
              <a:latin typeface="Lato"/>
              <a:ea typeface="Lato"/>
              <a:cs typeface="Lato"/>
              <a:sym typeface="Lato"/>
            </a:endParaRPr>
          </a:p>
        </p:txBody>
      </p:sp>
      <p:pic>
        <p:nvPicPr>
          <p:cNvPr id="181" name="Google Shape;181;p24"/>
          <p:cNvPicPr preferRelativeResize="0"/>
          <p:nvPr/>
        </p:nvPicPr>
        <p:blipFill>
          <a:blip r:embed="rId5">
            <a:alphaModFix/>
          </a:blip>
          <a:stretch>
            <a:fillRect/>
          </a:stretch>
        </p:blipFill>
        <p:spPr>
          <a:xfrm>
            <a:off x="1149725" y="2768700"/>
            <a:ext cx="1647300" cy="27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body" idx="1"/>
          </p:nvPr>
        </p:nvSpPr>
        <p:spPr>
          <a:xfrm>
            <a:off x="708575" y="1914225"/>
            <a:ext cx="7688700" cy="794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ko" b="1"/>
              <a:t>Positive/Negative class for BCE</a:t>
            </a:r>
            <a:endParaRPr b="1"/>
          </a:p>
          <a:p>
            <a:pPr marL="0" lvl="0" indent="0" algn="l" rtl="0">
              <a:lnSpc>
                <a:spcPct val="115000"/>
              </a:lnSpc>
              <a:spcBef>
                <a:spcPts val="0"/>
              </a:spcBef>
              <a:spcAft>
                <a:spcPts val="0"/>
              </a:spcAft>
              <a:buNone/>
            </a:pPr>
            <a:r>
              <a:rPr lang="ko"/>
              <a:t>Positive class includes core class’ parent and labels of the core class.</a:t>
            </a:r>
            <a:endParaRPr/>
          </a:p>
          <a:p>
            <a:pPr marL="0" lvl="0" indent="0" algn="l" rtl="0">
              <a:lnSpc>
                <a:spcPct val="115000"/>
              </a:lnSpc>
              <a:spcBef>
                <a:spcPts val="0"/>
              </a:spcBef>
              <a:spcAft>
                <a:spcPts val="0"/>
              </a:spcAft>
              <a:buNone/>
            </a:pPr>
            <a:r>
              <a:rPr lang="ko">
                <a:solidFill>
                  <a:srgbClr val="595959"/>
                </a:solidFill>
                <a:highlight>
                  <a:srgbClr val="FDFDFD"/>
                </a:highlight>
              </a:rPr>
              <a:t>All labels not adjacent to the core class label are negative classes.</a:t>
            </a:r>
            <a:endParaRPr>
              <a:solidFill>
                <a:srgbClr val="595959"/>
              </a:solidFill>
              <a:highlight>
                <a:srgbClr val="FDFDFD"/>
              </a:highlight>
            </a:endParaRPr>
          </a:p>
          <a:p>
            <a:pPr marL="0" lvl="0" indent="0" algn="l" rtl="0">
              <a:lnSpc>
                <a:spcPct val="115000"/>
              </a:lnSpc>
              <a:spcBef>
                <a:spcPts val="0"/>
              </a:spcBef>
              <a:spcAft>
                <a:spcPts val="0"/>
              </a:spcAft>
              <a:buNone/>
            </a:pPr>
            <a:endParaRPr>
              <a:solidFill>
                <a:srgbClr val="595959"/>
              </a:solidFill>
              <a:highlight>
                <a:srgbClr val="FDFDFD"/>
              </a:highlight>
            </a:endParaRPr>
          </a:p>
          <a:p>
            <a:pPr marL="0" lvl="0" indent="0" algn="l" rtl="0">
              <a:spcBef>
                <a:spcPts val="0"/>
              </a:spcBef>
              <a:spcAft>
                <a:spcPts val="0"/>
              </a:spcAft>
              <a:buNone/>
            </a:pPr>
            <a:r>
              <a:rPr lang="ko" b="1"/>
              <a:t>OOM Error  by Batch Size</a:t>
            </a:r>
            <a:endParaRPr b="1"/>
          </a:p>
          <a:p>
            <a:pPr marL="0" lvl="0" indent="0" algn="l" rtl="0">
              <a:spcBef>
                <a:spcPts val="0"/>
              </a:spcBef>
              <a:spcAft>
                <a:spcPts val="0"/>
              </a:spcAft>
              <a:buNone/>
            </a:pPr>
            <a:r>
              <a:rPr lang="ko"/>
              <a:t>When our model is trained with large batch size, OOM error has occured due to BERT model. </a:t>
            </a:r>
            <a:endParaRPr/>
          </a:p>
          <a:p>
            <a:pPr marL="0" lvl="0" indent="0" algn="l" rtl="0">
              <a:spcBef>
                <a:spcPts val="0"/>
              </a:spcBef>
              <a:spcAft>
                <a:spcPts val="0"/>
              </a:spcAft>
              <a:buNone/>
            </a:pPr>
            <a:r>
              <a:rPr lang="ko"/>
              <a:t>Batch size:  64  </a:t>
            </a:r>
            <a:r>
              <a:rPr lang="ko" b="1"/>
              <a:t>→</a:t>
            </a:r>
            <a:r>
              <a:rPr lang="ko"/>
              <a:t>  </a:t>
            </a:r>
            <a:r>
              <a:rPr lang="ko">
                <a:solidFill>
                  <a:srgbClr val="980000"/>
                </a:solidFill>
              </a:rPr>
              <a:t>4 &amp; gradient accumulation with 8</a:t>
            </a:r>
            <a:endParaRPr>
              <a:solidFill>
                <a:srgbClr val="980000"/>
              </a:solidFill>
            </a:endParaRPr>
          </a:p>
          <a:p>
            <a:pPr marL="0" lvl="0" indent="0" algn="l" rtl="0">
              <a:lnSpc>
                <a:spcPct val="200000"/>
              </a:lnSpc>
              <a:spcBef>
                <a:spcPts val="0"/>
              </a:spcBef>
              <a:spcAft>
                <a:spcPts val="0"/>
              </a:spcAft>
              <a:buNone/>
            </a:pPr>
            <a:endParaRPr/>
          </a:p>
          <a:p>
            <a:pPr marL="457200" lvl="0" indent="0" algn="l" rtl="0">
              <a:lnSpc>
                <a:spcPct val="200000"/>
              </a:lnSpc>
              <a:spcBef>
                <a:spcPts val="1200"/>
              </a:spcBef>
              <a:spcAft>
                <a:spcPts val="0"/>
              </a:spcAft>
              <a:buNone/>
            </a:pPr>
            <a:endParaRPr b="1"/>
          </a:p>
          <a:p>
            <a:pPr marL="914400" lvl="0" indent="0" algn="l" rtl="0">
              <a:lnSpc>
                <a:spcPct val="200000"/>
              </a:lnSpc>
              <a:spcBef>
                <a:spcPts val="1200"/>
              </a:spcBef>
              <a:spcAft>
                <a:spcPts val="0"/>
              </a:spcAft>
              <a:buNone/>
            </a:pPr>
            <a:endParaRPr b="1"/>
          </a:p>
          <a:p>
            <a:pPr marL="914400" lvl="0" indent="0" algn="l" rtl="0">
              <a:lnSpc>
                <a:spcPct val="200000"/>
              </a:lnSpc>
              <a:spcBef>
                <a:spcPts val="1200"/>
              </a:spcBef>
              <a:spcAft>
                <a:spcPts val="1200"/>
              </a:spcAft>
              <a:buNone/>
            </a:pPr>
            <a:endParaRPr b="1"/>
          </a:p>
        </p:txBody>
      </p:sp>
      <p:sp>
        <p:nvSpPr>
          <p:cNvPr id="187" name="Google Shape;18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Experiment - </a:t>
            </a:r>
            <a:r>
              <a:rPr lang="ko" b="0"/>
              <a:t>Core Class Guided Training</a:t>
            </a:r>
            <a:endParaRPr b="0"/>
          </a:p>
        </p:txBody>
      </p:sp>
      <p:pic>
        <p:nvPicPr>
          <p:cNvPr id="188" name="Google Shape;188;p25"/>
          <p:cNvPicPr preferRelativeResize="0"/>
          <p:nvPr/>
        </p:nvPicPr>
        <p:blipFill>
          <a:blip r:embed="rId3">
            <a:alphaModFix/>
          </a:blip>
          <a:stretch>
            <a:fillRect/>
          </a:stretch>
        </p:blipFill>
        <p:spPr>
          <a:xfrm>
            <a:off x="772050" y="3725575"/>
            <a:ext cx="3701153" cy="535200"/>
          </a:xfrm>
          <a:prstGeom prst="rect">
            <a:avLst/>
          </a:prstGeom>
          <a:noFill/>
          <a:ln>
            <a:noFill/>
          </a:ln>
        </p:spPr>
      </p:pic>
      <p:pic>
        <p:nvPicPr>
          <p:cNvPr id="189" name="Google Shape;189;p25"/>
          <p:cNvPicPr preferRelativeResize="0"/>
          <p:nvPr/>
        </p:nvPicPr>
        <p:blipFill>
          <a:blip r:embed="rId4">
            <a:alphaModFix/>
          </a:blip>
          <a:stretch>
            <a:fillRect/>
          </a:stretch>
        </p:blipFill>
        <p:spPr>
          <a:xfrm>
            <a:off x="4867200" y="3725575"/>
            <a:ext cx="3530073" cy="1225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Experiment - </a:t>
            </a:r>
            <a:r>
              <a:rPr lang="ko" b="0"/>
              <a:t>Self Training</a:t>
            </a:r>
            <a:endParaRPr b="0"/>
          </a:p>
        </p:txBody>
      </p:sp>
      <p:sp>
        <p:nvSpPr>
          <p:cNvPr id="195" name="Google Shape;195;p26"/>
          <p:cNvSpPr txBox="1">
            <a:spLocks noGrp="1"/>
          </p:cNvSpPr>
          <p:nvPr>
            <p:ph type="body" idx="1"/>
          </p:nvPr>
        </p:nvSpPr>
        <p:spPr>
          <a:xfrm>
            <a:off x="796550" y="1816200"/>
            <a:ext cx="6784200" cy="242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ko" b="1"/>
              <a:t>Target Distribution (Used as Pseudo Label)</a:t>
            </a:r>
            <a:endParaRPr b="1"/>
          </a:p>
          <a:p>
            <a:pPr marL="0" lvl="0" indent="0" algn="l" rtl="0">
              <a:lnSpc>
                <a:spcPct val="100000"/>
              </a:lnSpc>
              <a:spcBef>
                <a:spcPts val="1200"/>
              </a:spcBef>
              <a:spcAft>
                <a:spcPts val="0"/>
              </a:spcAft>
              <a:buNone/>
            </a:pPr>
            <a:r>
              <a:rPr lang="ko" sz="1200">
                <a:solidFill>
                  <a:srgbClr val="434343"/>
                </a:solidFill>
                <a:latin typeface="Arial"/>
                <a:ea typeface="Arial"/>
                <a:cs typeface="Arial"/>
                <a:sym typeface="Arial"/>
              </a:rPr>
              <a:t>Loss (KL-divergence) is calculated against target distribution derived from prediction. </a:t>
            </a:r>
            <a:endParaRPr sz="1200">
              <a:solidFill>
                <a:srgbClr val="434343"/>
              </a:solidFill>
              <a:latin typeface="Arial"/>
              <a:ea typeface="Arial"/>
              <a:cs typeface="Arial"/>
              <a:sym typeface="Arial"/>
            </a:endParaRPr>
          </a:p>
          <a:p>
            <a:pPr marL="0" lvl="0" indent="0" algn="l" rtl="0">
              <a:lnSpc>
                <a:spcPct val="100000"/>
              </a:lnSpc>
              <a:spcBef>
                <a:spcPts val="1200"/>
              </a:spcBef>
              <a:spcAft>
                <a:spcPts val="0"/>
              </a:spcAft>
              <a:buNone/>
            </a:pPr>
            <a:r>
              <a:rPr lang="ko" b="1"/>
              <a:t>Update Interval</a:t>
            </a:r>
            <a:endParaRPr sz="1200">
              <a:solidFill>
                <a:srgbClr val="434343"/>
              </a:solidFill>
              <a:latin typeface="Arial"/>
              <a:ea typeface="Arial"/>
              <a:cs typeface="Arial"/>
              <a:sym typeface="Arial"/>
            </a:endParaRPr>
          </a:p>
          <a:p>
            <a:pPr marL="0" lvl="0" indent="0" algn="l" rtl="0">
              <a:lnSpc>
                <a:spcPct val="100000"/>
              </a:lnSpc>
              <a:spcBef>
                <a:spcPts val="1200"/>
              </a:spcBef>
              <a:spcAft>
                <a:spcPts val="0"/>
              </a:spcAft>
              <a:buNone/>
            </a:pPr>
            <a:r>
              <a:rPr lang="ko" sz="1200">
                <a:solidFill>
                  <a:srgbClr val="434343"/>
                </a:solidFill>
                <a:latin typeface="Arial"/>
                <a:ea typeface="Arial"/>
                <a:cs typeface="Arial"/>
                <a:sym typeface="Arial"/>
              </a:rPr>
              <a:t>Target distribution Q should be updated every </a:t>
            </a:r>
            <a:r>
              <a:rPr lang="ko" sz="1200" i="1">
                <a:solidFill>
                  <a:srgbClr val="434343"/>
                </a:solidFill>
                <a:latin typeface="Arial"/>
                <a:ea typeface="Arial"/>
                <a:cs typeface="Arial"/>
                <a:sym typeface="Arial"/>
              </a:rPr>
              <a:t>update-interval (ex. 25, 100, 250) </a:t>
            </a:r>
            <a:r>
              <a:rPr lang="ko" sz="1200">
                <a:solidFill>
                  <a:srgbClr val="434343"/>
                </a:solidFill>
                <a:latin typeface="Arial"/>
                <a:ea typeface="Arial"/>
                <a:cs typeface="Arial"/>
                <a:sym typeface="Arial"/>
              </a:rPr>
              <a:t>iterations. Unlike the original paper, greater update interval made higher accuracy for some extent.</a:t>
            </a:r>
            <a:endParaRPr sz="1200">
              <a:solidFill>
                <a:srgbClr val="434343"/>
              </a:solidFill>
              <a:latin typeface="Arial"/>
              <a:ea typeface="Arial"/>
              <a:cs typeface="Arial"/>
              <a:sym typeface="Arial"/>
            </a:endParaRPr>
          </a:p>
          <a:p>
            <a:pPr marL="0" lvl="0" indent="0" algn="l" rtl="0">
              <a:lnSpc>
                <a:spcPct val="100000"/>
              </a:lnSpc>
              <a:spcBef>
                <a:spcPts val="1200"/>
              </a:spcBef>
              <a:spcAft>
                <a:spcPts val="0"/>
              </a:spcAft>
              <a:buNone/>
            </a:pPr>
            <a:r>
              <a:rPr lang="ko" b="1"/>
              <a:t>How to Mitigate OOM Error</a:t>
            </a:r>
            <a:endParaRPr b="1"/>
          </a:p>
          <a:p>
            <a:pPr marL="0" lvl="0" indent="0" algn="l" rtl="0">
              <a:lnSpc>
                <a:spcPct val="100000"/>
              </a:lnSpc>
              <a:spcBef>
                <a:spcPts val="1200"/>
              </a:spcBef>
              <a:spcAft>
                <a:spcPts val="0"/>
              </a:spcAft>
              <a:buNone/>
            </a:pPr>
            <a:r>
              <a:rPr lang="ko" sz="1200">
                <a:solidFill>
                  <a:srgbClr val="434343"/>
                </a:solidFill>
                <a:latin typeface="Arial"/>
                <a:ea typeface="Arial"/>
                <a:cs typeface="Arial"/>
                <a:sym typeface="Arial"/>
              </a:rPr>
              <a:t>Since target calculation requires prediction only temporarily, prediction logic is safely wrapped with torch.no_grad() to prevent redundant calculation graph tracking by PyTorch autograd system.</a:t>
            </a:r>
            <a:endParaRPr b="1"/>
          </a:p>
          <a:p>
            <a:pPr marL="0" lvl="0" indent="0" algn="l" rtl="0">
              <a:lnSpc>
                <a:spcPct val="100000"/>
              </a:lnSpc>
              <a:spcBef>
                <a:spcPts val="1200"/>
              </a:spcBef>
              <a:spcAft>
                <a:spcPts val="1200"/>
              </a:spcAft>
              <a:buNone/>
            </a:pPr>
            <a:endParaRPr b="1"/>
          </a:p>
        </p:txBody>
      </p:sp>
      <p:pic>
        <p:nvPicPr>
          <p:cNvPr id="196" name="Google Shape;196;p26"/>
          <p:cNvPicPr preferRelativeResize="0"/>
          <p:nvPr/>
        </p:nvPicPr>
        <p:blipFill>
          <a:blip r:embed="rId3">
            <a:alphaModFix/>
          </a:blip>
          <a:stretch>
            <a:fillRect/>
          </a:stretch>
        </p:blipFill>
        <p:spPr>
          <a:xfrm>
            <a:off x="872750" y="4238300"/>
            <a:ext cx="4111750" cy="905200"/>
          </a:xfrm>
          <a:prstGeom prst="rect">
            <a:avLst/>
          </a:prstGeom>
          <a:noFill/>
          <a:ln>
            <a:noFill/>
          </a:ln>
        </p:spPr>
      </p:pic>
      <p:pic>
        <p:nvPicPr>
          <p:cNvPr id="197" name="Google Shape;197;p26"/>
          <p:cNvPicPr preferRelativeResize="0"/>
          <p:nvPr/>
        </p:nvPicPr>
        <p:blipFill>
          <a:blip r:embed="rId4">
            <a:alphaModFix/>
          </a:blip>
          <a:stretch>
            <a:fillRect/>
          </a:stretch>
        </p:blipFill>
        <p:spPr>
          <a:xfrm>
            <a:off x="5312450" y="4238300"/>
            <a:ext cx="2564709" cy="90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aphicFrame>
        <p:nvGraphicFramePr>
          <p:cNvPr id="202" name="Google Shape;202;p27"/>
          <p:cNvGraphicFramePr/>
          <p:nvPr/>
        </p:nvGraphicFramePr>
        <p:xfrm>
          <a:off x="908638" y="3028955"/>
          <a:ext cx="7273850" cy="1647825"/>
        </p:xfrm>
        <a:graphic>
          <a:graphicData uri="http://schemas.openxmlformats.org/drawingml/2006/table">
            <a:tbl>
              <a:tblPr>
                <a:noFill/>
                <a:tableStyleId>{F48EC08C-059E-4422-95B1-85F92E44B0D1}</a:tableStyleId>
              </a:tblPr>
              <a:tblGrid>
                <a:gridCol w="989075">
                  <a:extLst>
                    <a:ext uri="{9D8B030D-6E8A-4147-A177-3AD203B41FA5}">
                      <a16:colId xmlns:a16="http://schemas.microsoft.com/office/drawing/2014/main" val="20000"/>
                    </a:ext>
                  </a:extLst>
                </a:gridCol>
                <a:gridCol w="2094925">
                  <a:extLst>
                    <a:ext uri="{9D8B030D-6E8A-4147-A177-3AD203B41FA5}">
                      <a16:colId xmlns:a16="http://schemas.microsoft.com/office/drawing/2014/main" val="20001"/>
                    </a:ext>
                  </a:extLst>
                </a:gridCol>
                <a:gridCol w="2094925">
                  <a:extLst>
                    <a:ext uri="{9D8B030D-6E8A-4147-A177-3AD203B41FA5}">
                      <a16:colId xmlns:a16="http://schemas.microsoft.com/office/drawing/2014/main" val="20002"/>
                    </a:ext>
                  </a:extLst>
                </a:gridCol>
                <a:gridCol w="2094925">
                  <a:extLst>
                    <a:ext uri="{9D8B030D-6E8A-4147-A177-3AD203B41FA5}">
                      <a16:colId xmlns:a16="http://schemas.microsoft.com/office/drawing/2014/main" val="20003"/>
                    </a:ext>
                  </a:extLst>
                </a:gridCol>
              </a:tblGrid>
              <a:tr h="627500">
                <a:tc>
                  <a:txBody>
                    <a:bodyPr/>
                    <a:lstStyle/>
                    <a:p>
                      <a:pPr marL="0" lvl="0" indent="0" algn="ctr" rtl="0">
                        <a:spcBef>
                          <a:spcPts val="0"/>
                        </a:spcBef>
                        <a:spcAft>
                          <a:spcPts val="0"/>
                        </a:spcAft>
                        <a:buNone/>
                      </a:pPr>
                      <a:r>
                        <a:rPr lang="ko" b="1"/>
                        <a:t>Metrics</a:t>
                      </a:r>
                      <a:endParaRPr b="1"/>
                    </a:p>
                  </a:txBody>
                  <a:tcPr marL="91425" marR="91425" marT="91425" marB="91425" anchor="ctr">
                    <a:lnL w="9525" cap="flat" cmpd="sng">
                      <a:solidFill>
                        <a:schemeClr val="lt1"/>
                      </a:solidFill>
                      <a:prstDash val="solid"/>
                      <a:round/>
                      <a:headEnd type="none" w="sm" len="sm"/>
                      <a:tailEnd type="none" w="sm" len="sm"/>
                    </a:lnL>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b="1"/>
                        <a:t>Example-F1</a:t>
                      </a:r>
                      <a:endParaRPr b="1"/>
                    </a:p>
                  </a:txBody>
                  <a:tcPr marL="91425" marR="91425" marT="91425" marB="91425" anchor="ct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b="1"/>
                        <a:t>Precision at k</a:t>
                      </a:r>
                      <a:endParaRPr b="1"/>
                    </a:p>
                  </a:txBody>
                  <a:tcPr marL="91425" marR="91425" marT="91425" marB="91425" anchor="ct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b="1"/>
                        <a:t>Mean Reciprocal Rank</a:t>
                      </a:r>
                      <a:endParaRPr b="1"/>
                    </a:p>
                    <a:p>
                      <a:pPr marL="0" lvl="0" indent="0" algn="ctr" rtl="0">
                        <a:spcBef>
                          <a:spcPts val="0"/>
                        </a:spcBef>
                        <a:spcAft>
                          <a:spcPts val="0"/>
                        </a:spcAft>
                        <a:buNone/>
                      </a:pPr>
                      <a:r>
                        <a:rPr lang="ko" b="1"/>
                        <a:t>(MRR)</a:t>
                      </a:r>
                      <a:endParaRPr b="1"/>
                    </a:p>
                  </a:txBody>
                  <a:tcPr marL="91425" marR="91425" marT="91425" marB="91425" anchor="ctr">
                    <a:lnR w="9525" cap="flat" cmpd="sng">
                      <a:solidFill>
                        <a:schemeClr val="lt1"/>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020325">
                <a:tc>
                  <a:txBody>
                    <a:bodyPr/>
                    <a:lstStyle/>
                    <a:p>
                      <a:pPr marL="0" lvl="0" indent="0" algn="ctr" rtl="0">
                        <a:spcBef>
                          <a:spcPts val="0"/>
                        </a:spcBef>
                        <a:spcAft>
                          <a:spcPts val="0"/>
                        </a:spcAft>
                        <a:buNone/>
                      </a:pPr>
                      <a:r>
                        <a:rPr lang="ko"/>
                        <a:t>Formula</a:t>
                      </a:r>
                      <a:endParaRPr/>
                    </a:p>
                  </a:txBody>
                  <a:tcPr marL="91425" marR="91425" marT="91425" marB="91425" anchor="ctr">
                    <a:lnL w="9525" cap="flat" cmpd="sng">
                      <a:solidFill>
                        <a:schemeClr val="lt1"/>
                      </a:solidFill>
                      <a:prstDash val="solid"/>
                      <a:round/>
                      <a:headEnd type="none" w="sm" len="sm"/>
                      <a:tailEnd type="none" w="sm" len="sm"/>
                    </a:lnL>
                    <a:lnT w="2857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nchor="ctr">
                    <a:lnT w="2857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nchor="ctr">
                    <a:lnT w="2857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nchor="ctr">
                    <a:lnR w="9525" cap="flat" cmpd="sng">
                      <a:solidFill>
                        <a:schemeClr val="lt1"/>
                      </a:solidFill>
                      <a:prstDash val="solid"/>
                      <a:round/>
                      <a:headEnd type="none" w="sm" len="sm"/>
                      <a:tailEnd type="none" w="sm" len="sm"/>
                    </a:lnR>
                    <a:lnT w="2857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
        <p:nvSpPr>
          <p:cNvPr id="203" name="Google Shape;203;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Experiment </a:t>
            </a:r>
            <a:r>
              <a:rPr lang="ko" b="0"/>
              <a:t>- Evaluation</a:t>
            </a:r>
            <a:endParaRPr b="0"/>
          </a:p>
        </p:txBody>
      </p:sp>
      <p:pic>
        <p:nvPicPr>
          <p:cNvPr id="204" name="Google Shape;204;p27"/>
          <p:cNvPicPr preferRelativeResize="0"/>
          <p:nvPr/>
        </p:nvPicPr>
        <p:blipFill rotWithShape="1">
          <a:blip r:embed="rId3">
            <a:alphaModFix/>
          </a:blip>
          <a:srcRect l="35115"/>
          <a:stretch/>
        </p:blipFill>
        <p:spPr>
          <a:xfrm>
            <a:off x="2013450" y="3776775"/>
            <a:ext cx="1850525" cy="667300"/>
          </a:xfrm>
          <a:prstGeom prst="rect">
            <a:avLst/>
          </a:prstGeom>
          <a:noFill/>
          <a:ln>
            <a:noFill/>
          </a:ln>
        </p:spPr>
      </p:pic>
      <p:pic>
        <p:nvPicPr>
          <p:cNvPr id="205" name="Google Shape;205;p27"/>
          <p:cNvPicPr preferRelativeResize="0"/>
          <p:nvPr/>
        </p:nvPicPr>
        <p:blipFill rotWithShape="1">
          <a:blip r:embed="rId4">
            <a:alphaModFix/>
          </a:blip>
          <a:srcRect l="26090"/>
          <a:stretch/>
        </p:blipFill>
        <p:spPr>
          <a:xfrm>
            <a:off x="4103387" y="3799625"/>
            <a:ext cx="1749725" cy="621575"/>
          </a:xfrm>
          <a:prstGeom prst="rect">
            <a:avLst/>
          </a:prstGeom>
          <a:noFill/>
          <a:ln>
            <a:noFill/>
          </a:ln>
        </p:spPr>
      </p:pic>
      <p:pic>
        <p:nvPicPr>
          <p:cNvPr id="206" name="Google Shape;206;p27"/>
          <p:cNvPicPr preferRelativeResize="0"/>
          <p:nvPr/>
        </p:nvPicPr>
        <p:blipFill rotWithShape="1">
          <a:blip r:embed="rId5">
            <a:alphaModFix/>
          </a:blip>
          <a:srcRect l="22342"/>
          <a:stretch/>
        </p:blipFill>
        <p:spPr>
          <a:xfrm>
            <a:off x="6168700" y="3799625"/>
            <a:ext cx="1937600" cy="621575"/>
          </a:xfrm>
          <a:prstGeom prst="rect">
            <a:avLst/>
          </a:prstGeom>
          <a:noFill/>
          <a:ln>
            <a:noFill/>
          </a:ln>
        </p:spPr>
      </p:pic>
      <p:sp>
        <p:nvSpPr>
          <p:cNvPr id="207" name="Google Shape;207;p27"/>
          <p:cNvSpPr txBox="1">
            <a:spLocks noGrp="1"/>
          </p:cNvSpPr>
          <p:nvPr>
            <p:ph type="body" idx="1"/>
          </p:nvPr>
        </p:nvSpPr>
        <p:spPr>
          <a:xfrm>
            <a:off x="708575" y="1914225"/>
            <a:ext cx="7688700" cy="1042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
          </a:p>
          <a:p>
            <a:pPr marL="457200" lvl="0" indent="-311150" algn="l" rtl="0">
              <a:lnSpc>
                <a:spcPct val="115000"/>
              </a:lnSpc>
              <a:spcBef>
                <a:spcPts val="500"/>
              </a:spcBef>
              <a:spcAft>
                <a:spcPts val="0"/>
              </a:spcAft>
              <a:buSzPts val="1300"/>
              <a:buAutoNum type="arabicPeriod"/>
            </a:pPr>
            <a:r>
              <a:rPr lang="ko" b="1"/>
              <a:t>Environment: 40 CPU cores, TITAN RTX-24G GPU</a:t>
            </a:r>
            <a:endParaRPr b="1"/>
          </a:p>
          <a:p>
            <a:pPr marL="457200" lvl="0" indent="-311150" algn="l" rtl="0">
              <a:lnSpc>
                <a:spcPct val="115000"/>
              </a:lnSpc>
              <a:spcBef>
                <a:spcPts val="0"/>
              </a:spcBef>
              <a:spcAft>
                <a:spcPts val="0"/>
              </a:spcAft>
              <a:buSzPts val="1300"/>
              <a:buAutoNum type="arabicPeriod"/>
            </a:pPr>
            <a:r>
              <a:rPr lang="ko" b="1"/>
              <a:t>Hyperparameters: didn’t change original values except batch size 4, and update interval 250</a:t>
            </a:r>
            <a:endParaRPr b="1"/>
          </a:p>
          <a:p>
            <a:pPr marL="457200" lvl="0" indent="-311150" algn="l" rtl="0">
              <a:lnSpc>
                <a:spcPct val="115000"/>
              </a:lnSpc>
              <a:spcBef>
                <a:spcPts val="0"/>
              </a:spcBef>
              <a:spcAft>
                <a:spcPts val="0"/>
              </a:spcAft>
              <a:buSzPts val="1300"/>
              <a:buAutoNum type="arabicPeriod"/>
            </a:pPr>
            <a:r>
              <a:rPr lang="ko" b="1"/>
              <a:t>Metrics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Results</a:t>
            </a:r>
            <a:endParaRPr b="0"/>
          </a:p>
        </p:txBody>
      </p:sp>
      <p:graphicFrame>
        <p:nvGraphicFramePr>
          <p:cNvPr id="213" name="Google Shape;213;p28"/>
          <p:cNvGraphicFramePr/>
          <p:nvPr>
            <p:extLst>
              <p:ext uri="{D42A27DB-BD31-4B8C-83A1-F6EECF244321}">
                <p14:modId xmlns:p14="http://schemas.microsoft.com/office/powerpoint/2010/main" val="4264592387"/>
              </p:ext>
            </p:extLst>
          </p:nvPr>
        </p:nvGraphicFramePr>
        <p:xfrm>
          <a:off x="729450" y="2000250"/>
          <a:ext cx="7603614" cy="2133450"/>
        </p:xfrm>
        <a:graphic>
          <a:graphicData uri="http://schemas.openxmlformats.org/drawingml/2006/table">
            <a:tbl>
              <a:tblPr>
                <a:noFill/>
                <a:tableStyleId>{F48EC08C-059E-4422-95B1-85F92E44B0D1}</a:tableStyleId>
              </a:tblPr>
              <a:tblGrid>
                <a:gridCol w="844846">
                  <a:extLst>
                    <a:ext uri="{9D8B030D-6E8A-4147-A177-3AD203B41FA5}">
                      <a16:colId xmlns:a16="http://schemas.microsoft.com/office/drawing/2014/main" val="20000"/>
                    </a:ext>
                  </a:extLst>
                </a:gridCol>
                <a:gridCol w="844846">
                  <a:extLst>
                    <a:ext uri="{9D8B030D-6E8A-4147-A177-3AD203B41FA5}">
                      <a16:colId xmlns:a16="http://schemas.microsoft.com/office/drawing/2014/main" val="20001"/>
                    </a:ext>
                  </a:extLst>
                </a:gridCol>
                <a:gridCol w="844846">
                  <a:extLst>
                    <a:ext uri="{9D8B030D-6E8A-4147-A177-3AD203B41FA5}">
                      <a16:colId xmlns:a16="http://schemas.microsoft.com/office/drawing/2014/main" val="20002"/>
                    </a:ext>
                  </a:extLst>
                </a:gridCol>
                <a:gridCol w="844846">
                  <a:extLst>
                    <a:ext uri="{9D8B030D-6E8A-4147-A177-3AD203B41FA5}">
                      <a16:colId xmlns:a16="http://schemas.microsoft.com/office/drawing/2014/main" val="20003"/>
                    </a:ext>
                  </a:extLst>
                </a:gridCol>
                <a:gridCol w="844846">
                  <a:extLst>
                    <a:ext uri="{9D8B030D-6E8A-4147-A177-3AD203B41FA5}">
                      <a16:colId xmlns:a16="http://schemas.microsoft.com/office/drawing/2014/main" val="20004"/>
                    </a:ext>
                  </a:extLst>
                </a:gridCol>
                <a:gridCol w="844846">
                  <a:extLst>
                    <a:ext uri="{9D8B030D-6E8A-4147-A177-3AD203B41FA5}">
                      <a16:colId xmlns:a16="http://schemas.microsoft.com/office/drawing/2014/main" val="20005"/>
                    </a:ext>
                  </a:extLst>
                </a:gridCol>
                <a:gridCol w="844846">
                  <a:extLst>
                    <a:ext uri="{9D8B030D-6E8A-4147-A177-3AD203B41FA5}">
                      <a16:colId xmlns:a16="http://schemas.microsoft.com/office/drawing/2014/main" val="20006"/>
                    </a:ext>
                  </a:extLst>
                </a:gridCol>
                <a:gridCol w="844846">
                  <a:extLst>
                    <a:ext uri="{9D8B030D-6E8A-4147-A177-3AD203B41FA5}">
                      <a16:colId xmlns:a16="http://schemas.microsoft.com/office/drawing/2014/main" val="20007"/>
                    </a:ext>
                  </a:extLst>
                </a:gridCol>
                <a:gridCol w="844846">
                  <a:extLst>
                    <a:ext uri="{9D8B030D-6E8A-4147-A177-3AD203B41FA5}">
                      <a16:colId xmlns:a16="http://schemas.microsoft.com/office/drawing/2014/main" val="20008"/>
                    </a:ext>
                  </a:extLst>
                </a:gridCol>
              </a:tblGrid>
              <a:tr h="278500">
                <a:tc rowSpan="2">
                  <a:txBody>
                    <a:bodyPr/>
                    <a:lstStyle/>
                    <a:p>
                      <a:pPr marL="0" lvl="0" indent="0" algn="ctr" rtl="0">
                        <a:spcBef>
                          <a:spcPts val="0"/>
                        </a:spcBef>
                        <a:spcAft>
                          <a:spcPts val="0"/>
                        </a:spcAft>
                        <a:buNone/>
                      </a:pPr>
                      <a:r>
                        <a:rPr lang="ko" b="1" dirty="0"/>
                        <a:t>Method</a:t>
                      </a:r>
                      <a:endParaRPr sz="1600" b="1" dirty="0"/>
                    </a:p>
                  </a:txBody>
                  <a:tcPr marL="91425" marR="91425" marT="91425" marB="91425" anchor="ctr"/>
                </a:tc>
                <a:tc gridSpan="4">
                  <a:txBody>
                    <a:bodyPr/>
                    <a:lstStyle/>
                    <a:p>
                      <a:pPr marL="0" lvl="0" indent="0" algn="ctr" rtl="0">
                        <a:spcBef>
                          <a:spcPts val="0"/>
                        </a:spcBef>
                        <a:spcAft>
                          <a:spcPts val="0"/>
                        </a:spcAft>
                        <a:buNone/>
                      </a:pPr>
                      <a:r>
                        <a:rPr lang="ko" b="1"/>
                        <a:t>Amazon-297</a:t>
                      </a:r>
                      <a:endParaRPr sz="1000" b="1"/>
                    </a:p>
                  </a:txBody>
                  <a:tcPr marL="91425" marR="91425" marT="91425" marB="91425" anchor="ctr"/>
                </a:tc>
                <a:tc hMerge="1">
                  <a:txBody>
                    <a:bodyPr/>
                    <a:lstStyle/>
                    <a:p>
                      <a:endParaRPr lang="ko-Kore-KR"/>
                    </a:p>
                  </a:txBody>
                  <a:tcPr/>
                </a:tc>
                <a:tc hMerge="1">
                  <a:txBody>
                    <a:bodyPr/>
                    <a:lstStyle/>
                    <a:p>
                      <a:endParaRPr lang="ko-Kore-KR"/>
                    </a:p>
                  </a:txBody>
                  <a:tcPr/>
                </a:tc>
                <a:tc hMerge="1">
                  <a:txBody>
                    <a:bodyPr/>
                    <a:lstStyle/>
                    <a:p>
                      <a:endParaRPr lang="ko-Kore-KR"/>
                    </a:p>
                  </a:txBody>
                  <a:tcPr/>
                </a:tc>
                <a:tc gridSpan="4">
                  <a:txBody>
                    <a:bodyPr/>
                    <a:lstStyle/>
                    <a:p>
                      <a:pPr marL="0" lvl="0" indent="0" algn="ctr" rtl="0">
                        <a:spcBef>
                          <a:spcPts val="0"/>
                        </a:spcBef>
                        <a:spcAft>
                          <a:spcPts val="0"/>
                        </a:spcAft>
                        <a:buNone/>
                      </a:pPr>
                      <a:r>
                        <a:rPr lang="ko" b="1"/>
                        <a:t>DBPedia-298</a:t>
                      </a:r>
                      <a:endParaRPr sz="1000" b="1"/>
                    </a:p>
                  </a:txBody>
                  <a:tcPr marL="91425" marR="91425" marT="91425" marB="91425" anchor="ctr">
                    <a:lnB w="9525" cap="flat" cmpd="sng">
                      <a:solidFill>
                        <a:srgbClr val="9E9E9E"/>
                      </a:solidFill>
                      <a:prstDash val="solid"/>
                      <a:round/>
                      <a:headEnd type="none" w="sm" len="sm"/>
                      <a:tailEnd type="none" w="sm" len="sm"/>
                    </a:lnB>
                  </a:tcPr>
                </a:tc>
                <a:tc hMerge="1">
                  <a:txBody>
                    <a:bodyPr/>
                    <a:lstStyle/>
                    <a:p>
                      <a:endParaRPr lang="ko-Kore-KR"/>
                    </a:p>
                  </a:txBody>
                  <a:tcPr/>
                </a:tc>
                <a:tc hMerge="1">
                  <a:txBody>
                    <a:bodyPr/>
                    <a:lstStyle/>
                    <a:p>
                      <a:endParaRPr lang="ko-Kore-KR"/>
                    </a:p>
                  </a:txBody>
                  <a:tcPr/>
                </a:tc>
                <a:tc hMerge="1">
                  <a:txBody>
                    <a:bodyPr/>
                    <a:lstStyle/>
                    <a:p>
                      <a:endParaRPr lang="ko-Kore-KR"/>
                    </a:p>
                  </a:txBody>
                  <a:tcPr/>
                </a:tc>
                <a:extLst>
                  <a:ext uri="{0D108BD9-81ED-4DB2-BD59-A6C34878D82A}">
                    <a16:rowId xmlns:a16="http://schemas.microsoft.com/office/drawing/2014/main" val="10000"/>
                  </a:ext>
                </a:extLst>
              </a:tr>
              <a:tr h="246375">
                <a:tc vMerge="1">
                  <a:txBody>
                    <a:bodyPr/>
                    <a:lstStyle/>
                    <a:p>
                      <a:endParaRPr lang="ko-Kore-KR"/>
                    </a:p>
                  </a:txBody>
                  <a:tcPr/>
                </a:tc>
                <a:tc>
                  <a:txBody>
                    <a:bodyPr/>
                    <a:lstStyle/>
                    <a:p>
                      <a:pPr marL="0" lvl="0" indent="0" algn="ctr" rtl="0">
                        <a:spcBef>
                          <a:spcPts val="0"/>
                        </a:spcBef>
                        <a:spcAft>
                          <a:spcPts val="0"/>
                        </a:spcAft>
                        <a:buNone/>
                      </a:pPr>
                      <a:r>
                        <a:rPr lang="ko" sz="1100"/>
                        <a:t>F1</a:t>
                      </a:r>
                      <a:endParaRPr sz="1100"/>
                    </a:p>
                  </a:txBody>
                  <a:tcPr marL="91425" marR="91425" marT="91425" marB="91425" anchor="ctr"/>
                </a:tc>
                <a:tc>
                  <a:txBody>
                    <a:bodyPr/>
                    <a:lstStyle/>
                    <a:p>
                      <a:pPr marL="0" lvl="0" indent="0" algn="ctr" rtl="0">
                        <a:spcBef>
                          <a:spcPts val="0"/>
                        </a:spcBef>
                        <a:spcAft>
                          <a:spcPts val="0"/>
                        </a:spcAft>
                        <a:buNone/>
                      </a:pPr>
                      <a:r>
                        <a:rPr lang="ko" sz="1100"/>
                        <a:t>P@1</a:t>
                      </a:r>
                      <a:endParaRPr sz="1100"/>
                    </a:p>
                  </a:txBody>
                  <a:tcPr marL="91425" marR="91425" marT="91425" marB="91425" anchor="ctr"/>
                </a:tc>
                <a:tc>
                  <a:txBody>
                    <a:bodyPr/>
                    <a:lstStyle/>
                    <a:p>
                      <a:pPr marL="0" lvl="0" indent="0" algn="ctr" rtl="0">
                        <a:spcBef>
                          <a:spcPts val="0"/>
                        </a:spcBef>
                        <a:spcAft>
                          <a:spcPts val="0"/>
                        </a:spcAft>
                        <a:buNone/>
                      </a:pPr>
                      <a:r>
                        <a:rPr lang="ko" sz="1100"/>
                        <a:t>P@3</a:t>
                      </a:r>
                      <a:endParaRPr sz="1100"/>
                    </a:p>
                  </a:txBody>
                  <a:tcPr marL="91425" marR="91425" marT="91425" marB="91425" anchor="ctr"/>
                </a:tc>
                <a:tc>
                  <a:txBody>
                    <a:bodyPr/>
                    <a:lstStyle/>
                    <a:p>
                      <a:pPr marL="0" lvl="0" indent="0" algn="ctr" rtl="0">
                        <a:spcBef>
                          <a:spcPts val="0"/>
                        </a:spcBef>
                        <a:spcAft>
                          <a:spcPts val="0"/>
                        </a:spcAft>
                        <a:buNone/>
                      </a:pPr>
                      <a:r>
                        <a:rPr lang="ko" sz="1100"/>
                        <a:t>MRR</a:t>
                      </a:r>
                      <a:endParaRPr sz="11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ko" sz="1100"/>
                        <a:t>F1</a:t>
                      </a:r>
                      <a:endParaRPr sz="11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sz="1100"/>
                        <a:t>P@1</a:t>
                      </a:r>
                      <a:endParaRPr sz="11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sz="1100"/>
                        <a:t>P@3</a:t>
                      </a:r>
                      <a:endParaRPr sz="11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sz="1100"/>
                        <a:t>MRR</a:t>
                      </a:r>
                      <a:endParaRPr sz="11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64200">
                <a:tc>
                  <a:txBody>
                    <a:bodyPr/>
                    <a:lstStyle/>
                    <a:p>
                      <a:pPr marL="0" lvl="0" indent="0" algn="ctr" rtl="0">
                        <a:spcBef>
                          <a:spcPts val="0"/>
                        </a:spcBef>
                        <a:spcAft>
                          <a:spcPts val="0"/>
                        </a:spcAft>
                        <a:buNone/>
                      </a:pPr>
                      <a:r>
                        <a:rPr lang="ko" sz="1100"/>
                        <a:t>TaxoClass-NoST</a:t>
                      </a:r>
                      <a:endParaRPr sz="1100"/>
                    </a:p>
                  </a:txBody>
                  <a:tcPr marL="91425" marR="91425" marT="91425" marB="91425" anchor="ctr"/>
                </a:tc>
                <a:tc>
                  <a:txBody>
                    <a:bodyPr/>
                    <a:lstStyle/>
                    <a:p>
                      <a:pPr marL="0" lvl="0" indent="0" algn="ctr" rtl="0">
                        <a:spcBef>
                          <a:spcPts val="0"/>
                        </a:spcBef>
                        <a:spcAft>
                          <a:spcPts val="0"/>
                        </a:spcAft>
                        <a:buNone/>
                      </a:pPr>
                      <a:r>
                        <a:rPr lang="ko" sz="1100"/>
                        <a:t>24.66</a:t>
                      </a:r>
                      <a:endParaRPr sz="1100"/>
                    </a:p>
                  </a:txBody>
                  <a:tcPr marL="91425" marR="91425" marT="91425" marB="91425" anchor="ctr"/>
                </a:tc>
                <a:tc>
                  <a:txBody>
                    <a:bodyPr/>
                    <a:lstStyle/>
                    <a:p>
                      <a:pPr marL="0" lvl="0" indent="0" algn="ctr" rtl="0">
                        <a:spcBef>
                          <a:spcPts val="0"/>
                        </a:spcBef>
                        <a:spcAft>
                          <a:spcPts val="0"/>
                        </a:spcAft>
                        <a:buNone/>
                      </a:pPr>
                      <a:r>
                        <a:rPr lang="ko" sz="1100"/>
                        <a:t>43.70</a:t>
                      </a:r>
                      <a:endParaRPr sz="1100"/>
                    </a:p>
                  </a:txBody>
                  <a:tcPr marL="91425" marR="91425" marT="91425" marB="91425" anchor="ctr"/>
                </a:tc>
                <a:tc>
                  <a:txBody>
                    <a:bodyPr/>
                    <a:lstStyle/>
                    <a:p>
                      <a:pPr marL="0" lvl="0" indent="0" algn="ctr" rtl="0">
                        <a:spcBef>
                          <a:spcPts val="0"/>
                        </a:spcBef>
                        <a:spcAft>
                          <a:spcPts val="0"/>
                        </a:spcAft>
                        <a:buNone/>
                      </a:pPr>
                      <a:r>
                        <a:rPr lang="ko" sz="1100"/>
                        <a:t>30.74</a:t>
                      </a:r>
                      <a:endParaRPr sz="1100"/>
                    </a:p>
                  </a:txBody>
                  <a:tcPr marL="91425" marR="91425" marT="91425" marB="91425" anchor="ctr"/>
                </a:tc>
                <a:tc>
                  <a:txBody>
                    <a:bodyPr/>
                    <a:lstStyle/>
                    <a:p>
                      <a:pPr marL="0" lvl="0" indent="0" algn="ctr" rtl="0">
                        <a:spcBef>
                          <a:spcPts val="0"/>
                        </a:spcBef>
                        <a:spcAft>
                          <a:spcPts val="0"/>
                        </a:spcAft>
                        <a:buNone/>
                      </a:pPr>
                      <a:r>
                        <a:rPr lang="ko" sz="1100"/>
                        <a:t>25.75</a:t>
                      </a:r>
                      <a:endParaRPr sz="1100"/>
                    </a:p>
                  </a:txBody>
                  <a:tcPr marL="91425" marR="91425" marT="91425" marB="91425" anchor="ctr"/>
                </a:tc>
                <a:tc>
                  <a:txBody>
                    <a:bodyPr/>
                    <a:lstStyle/>
                    <a:p>
                      <a:pPr marL="0" lvl="0" indent="0" algn="ctr" rtl="0">
                        <a:spcBef>
                          <a:spcPts val="0"/>
                        </a:spcBef>
                        <a:spcAft>
                          <a:spcPts val="0"/>
                        </a:spcAft>
                        <a:buNone/>
                      </a:pPr>
                      <a:r>
                        <a:rPr lang="ko" sz="1100"/>
                        <a:t>16.88</a:t>
                      </a:r>
                      <a:endParaRPr sz="1100"/>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sz="1100"/>
                        <a:t>31.87</a:t>
                      </a:r>
                      <a:endParaRPr sz="1100"/>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sz="1100"/>
                        <a:t>19.59</a:t>
                      </a:r>
                      <a:endParaRPr sz="1100"/>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sz="1100"/>
                        <a:t>16.93</a:t>
                      </a:r>
                      <a:endParaRPr sz="1100"/>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364200">
                <a:tc>
                  <a:txBody>
                    <a:bodyPr/>
                    <a:lstStyle/>
                    <a:p>
                      <a:pPr marL="0" lvl="0" indent="0" algn="ctr" rtl="0">
                        <a:spcBef>
                          <a:spcPts val="0"/>
                        </a:spcBef>
                        <a:spcAft>
                          <a:spcPts val="0"/>
                        </a:spcAft>
                        <a:buNone/>
                      </a:pPr>
                      <a:r>
                        <a:rPr lang="ko" sz="1100" dirty="0"/>
                        <a:t>TaxoClass-NoGNN</a:t>
                      </a:r>
                      <a:endParaRPr sz="1100" dirty="0"/>
                    </a:p>
                  </a:txBody>
                  <a:tcPr marL="91425" marR="91425" marT="91425" marB="91425" anchor="ctr"/>
                </a:tc>
                <a:tc>
                  <a:txBody>
                    <a:bodyPr/>
                    <a:lstStyle/>
                    <a:p>
                      <a:pPr marL="0" lvl="0" indent="0" algn="ctr" rtl="0">
                        <a:spcBef>
                          <a:spcPts val="0"/>
                        </a:spcBef>
                        <a:spcAft>
                          <a:spcPts val="0"/>
                        </a:spcAft>
                        <a:buNone/>
                      </a:pPr>
                      <a:r>
                        <a:rPr lang="ko" sz="1100"/>
                        <a:t>17.82</a:t>
                      </a:r>
                      <a:endParaRPr sz="1100"/>
                    </a:p>
                  </a:txBody>
                  <a:tcPr marL="91425" marR="91425" marT="91425" marB="91425" anchor="ctr"/>
                </a:tc>
                <a:tc>
                  <a:txBody>
                    <a:bodyPr/>
                    <a:lstStyle/>
                    <a:p>
                      <a:pPr marL="0" lvl="0" indent="0" algn="ctr" rtl="0">
                        <a:spcBef>
                          <a:spcPts val="0"/>
                        </a:spcBef>
                        <a:spcAft>
                          <a:spcPts val="0"/>
                        </a:spcAft>
                        <a:buNone/>
                      </a:pPr>
                      <a:r>
                        <a:rPr lang="ko" sz="1100"/>
                        <a:t>28.81</a:t>
                      </a:r>
                      <a:endParaRPr sz="1100"/>
                    </a:p>
                  </a:txBody>
                  <a:tcPr marL="91425" marR="91425" marT="91425" marB="91425" anchor="ctr"/>
                </a:tc>
                <a:tc>
                  <a:txBody>
                    <a:bodyPr/>
                    <a:lstStyle/>
                    <a:p>
                      <a:pPr marL="0" lvl="0" indent="0" algn="ctr" rtl="0">
                        <a:spcBef>
                          <a:spcPts val="0"/>
                        </a:spcBef>
                        <a:spcAft>
                          <a:spcPts val="0"/>
                        </a:spcAft>
                        <a:buNone/>
                      </a:pPr>
                      <a:r>
                        <a:rPr lang="ko" sz="1100"/>
                        <a:t>26.53</a:t>
                      </a:r>
                      <a:endParaRPr sz="1100"/>
                    </a:p>
                  </a:txBody>
                  <a:tcPr marL="91425" marR="91425" marT="91425" marB="91425" anchor="ctr"/>
                </a:tc>
                <a:tc>
                  <a:txBody>
                    <a:bodyPr/>
                    <a:lstStyle/>
                    <a:p>
                      <a:pPr marL="0" lvl="0" indent="0" algn="ctr" rtl="0">
                        <a:spcBef>
                          <a:spcPts val="0"/>
                        </a:spcBef>
                        <a:spcAft>
                          <a:spcPts val="0"/>
                        </a:spcAft>
                        <a:buNone/>
                      </a:pPr>
                      <a:r>
                        <a:rPr lang="ko" sz="1100"/>
                        <a:t>7.31</a:t>
                      </a:r>
                      <a:endParaRPr sz="1100"/>
                    </a:p>
                  </a:txBody>
                  <a:tcPr marL="91425" marR="91425" marT="91425" marB="91425" anchor="ctr"/>
                </a:tc>
                <a:tc>
                  <a:txBody>
                    <a:bodyPr/>
                    <a:lstStyle/>
                    <a:p>
                      <a:pPr marL="0" lvl="0" indent="0" algn="ctr" rtl="0">
                        <a:spcBef>
                          <a:spcPts val="0"/>
                        </a:spcBef>
                        <a:spcAft>
                          <a:spcPts val="0"/>
                        </a:spcAft>
                        <a:buNone/>
                      </a:pPr>
                      <a:r>
                        <a:rPr lang="ko" sz="1100"/>
                        <a:t>8.78</a:t>
                      </a:r>
                      <a:endParaRPr sz="1100"/>
                    </a:p>
                  </a:txBody>
                  <a:tcPr marL="91425" marR="91425" marT="91425" marB="91425" anchor="ctr"/>
                </a:tc>
                <a:tc>
                  <a:txBody>
                    <a:bodyPr/>
                    <a:lstStyle/>
                    <a:p>
                      <a:pPr marL="0" lvl="0" indent="0" algn="ctr" rtl="0">
                        <a:spcBef>
                          <a:spcPts val="0"/>
                        </a:spcBef>
                        <a:spcAft>
                          <a:spcPts val="0"/>
                        </a:spcAft>
                        <a:buNone/>
                      </a:pPr>
                      <a:r>
                        <a:rPr lang="ko" sz="1100"/>
                        <a:t>32.00</a:t>
                      </a:r>
                      <a:endParaRPr sz="1100"/>
                    </a:p>
                  </a:txBody>
                  <a:tcPr marL="91425" marR="91425" marT="91425" marB="91425" anchor="ctr"/>
                </a:tc>
                <a:tc>
                  <a:txBody>
                    <a:bodyPr/>
                    <a:lstStyle/>
                    <a:p>
                      <a:pPr marL="0" lvl="0" indent="0" algn="ctr" rtl="0">
                        <a:spcBef>
                          <a:spcPts val="0"/>
                        </a:spcBef>
                        <a:spcAft>
                          <a:spcPts val="0"/>
                        </a:spcAft>
                        <a:buNone/>
                      </a:pPr>
                      <a:r>
                        <a:rPr lang="ko" sz="1100"/>
                        <a:t>16.63</a:t>
                      </a:r>
                      <a:endParaRPr sz="1100"/>
                    </a:p>
                  </a:txBody>
                  <a:tcPr marL="91425" marR="91425" marT="91425" marB="91425" anchor="ctr"/>
                </a:tc>
                <a:tc>
                  <a:txBody>
                    <a:bodyPr/>
                    <a:lstStyle/>
                    <a:p>
                      <a:pPr marL="0" lvl="0" indent="0" algn="ctr" rtl="0">
                        <a:spcBef>
                          <a:spcPts val="0"/>
                        </a:spcBef>
                        <a:spcAft>
                          <a:spcPts val="0"/>
                        </a:spcAft>
                        <a:buNone/>
                      </a:pPr>
                      <a:r>
                        <a:rPr lang="ko" sz="1100"/>
                        <a:t>15.28</a:t>
                      </a:r>
                      <a:endParaRPr sz="1100"/>
                    </a:p>
                  </a:txBody>
                  <a:tcPr marL="91425" marR="91425" marT="91425" marB="91425" anchor="ctr"/>
                </a:tc>
                <a:extLst>
                  <a:ext uri="{0D108BD9-81ED-4DB2-BD59-A6C34878D82A}">
                    <a16:rowId xmlns:a16="http://schemas.microsoft.com/office/drawing/2014/main" val="10003"/>
                  </a:ext>
                </a:extLst>
              </a:tr>
              <a:tr h="246375">
                <a:tc>
                  <a:txBody>
                    <a:bodyPr/>
                    <a:lstStyle/>
                    <a:p>
                      <a:pPr marL="0" lvl="0" indent="0" algn="ctr" rtl="0">
                        <a:spcBef>
                          <a:spcPts val="0"/>
                        </a:spcBef>
                        <a:spcAft>
                          <a:spcPts val="0"/>
                        </a:spcAft>
                        <a:buNone/>
                      </a:pPr>
                      <a:r>
                        <a:rPr lang="ko" sz="1100"/>
                        <a:t>TaxoClass</a:t>
                      </a:r>
                      <a:endParaRPr sz="1100"/>
                    </a:p>
                  </a:txBody>
                  <a:tcPr marL="91425" marR="91425" marT="91425" marB="91425" anchor="ctr"/>
                </a:tc>
                <a:tc>
                  <a:txBody>
                    <a:bodyPr/>
                    <a:lstStyle/>
                    <a:p>
                      <a:pPr marL="0" lvl="0" indent="0" algn="ctr" rtl="0">
                        <a:spcBef>
                          <a:spcPts val="0"/>
                        </a:spcBef>
                        <a:spcAft>
                          <a:spcPts val="0"/>
                        </a:spcAft>
                        <a:buNone/>
                      </a:pPr>
                      <a:r>
                        <a:rPr lang="ko" sz="1100"/>
                        <a:t>25.47</a:t>
                      </a:r>
                      <a:endParaRPr sz="1100"/>
                    </a:p>
                  </a:txBody>
                  <a:tcPr marL="91425" marR="91425" marT="91425" marB="91425" anchor="ctr"/>
                </a:tc>
                <a:tc>
                  <a:txBody>
                    <a:bodyPr/>
                    <a:lstStyle/>
                    <a:p>
                      <a:pPr marL="0" lvl="0" indent="0" algn="ctr" rtl="0">
                        <a:spcBef>
                          <a:spcPts val="0"/>
                        </a:spcBef>
                        <a:spcAft>
                          <a:spcPts val="0"/>
                        </a:spcAft>
                        <a:buNone/>
                      </a:pPr>
                      <a:r>
                        <a:rPr lang="ko" sz="1100"/>
                        <a:t>47.56</a:t>
                      </a:r>
                      <a:endParaRPr sz="1100"/>
                    </a:p>
                  </a:txBody>
                  <a:tcPr marL="91425" marR="91425" marT="91425" marB="91425" anchor="ctr"/>
                </a:tc>
                <a:tc>
                  <a:txBody>
                    <a:bodyPr/>
                    <a:lstStyle/>
                    <a:p>
                      <a:pPr marL="0" lvl="0" indent="0" algn="ctr" rtl="0">
                        <a:spcBef>
                          <a:spcPts val="0"/>
                        </a:spcBef>
                        <a:spcAft>
                          <a:spcPts val="0"/>
                        </a:spcAft>
                        <a:buNone/>
                      </a:pPr>
                      <a:r>
                        <a:rPr lang="ko" sz="1100"/>
                        <a:t>32.12</a:t>
                      </a:r>
                      <a:endParaRPr sz="1100"/>
                    </a:p>
                  </a:txBody>
                  <a:tcPr marL="91425" marR="91425" marT="91425" marB="91425" anchor="ctr"/>
                </a:tc>
                <a:tc>
                  <a:txBody>
                    <a:bodyPr/>
                    <a:lstStyle/>
                    <a:p>
                      <a:pPr marL="0" lvl="0" indent="0" algn="ctr" rtl="0">
                        <a:spcBef>
                          <a:spcPts val="0"/>
                        </a:spcBef>
                        <a:spcAft>
                          <a:spcPts val="0"/>
                        </a:spcAft>
                        <a:buNone/>
                      </a:pPr>
                      <a:r>
                        <a:rPr lang="ko" sz="1100"/>
                        <a:t>27.37</a:t>
                      </a:r>
                      <a:endParaRPr sz="1100"/>
                    </a:p>
                  </a:txBody>
                  <a:tcPr marL="91425" marR="91425" marT="91425" marB="91425" anchor="ctr"/>
                </a:tc>
                <a:tc>
                  <a:txBody>
                    <a:bodyPr/>
                    <a:lstStyle/>
                    <a:p>
                      <a:pPr marL="0" lvl="0" indent="0" algn="ctr" rtl="0">
                        <a:spcBef>
                          <a:spcPts val="0"/>
                        </a:spcBef>
                        <a:spcAft>
                          <a:spcPts val="0"/>
                        </a:spcAft>
                        <a:buNone/>
                      </a:pPr>
                      <a:r>
                        <a:rPr lang="ko" sz="1100"/>
                        <a:t>18.01</a:t>
                      </a:r>
                      <a:endParaRPr sz="1100"/>
                    </a:p>
                  </a:txBody>
                  <a:tcPr marL="91425" marR="91425" marT="91425" marB="91425" anchor="ctr"/>
                </a:tc>
                <a:tc>
                  <a:txBody>
                    <a:bodyPr/>
                    <a:lstStyle/>
                    <a:p>
                      <a:pPr marL="0" lvl="0" indent="0" algn="ctr" rtl="0">
                        <a:spcBef>
                          <a:spcPts val="0"/>
                        </a:spcBef>
                        <a:spcAft>
                          <a:spcPts val="0"/>
                        </a:spcAft>
                        <a:buNone/>
                      </a:pPr>
                      <a:r>
                        <a:rPr lang="ko" sz="1100"/>
                        <a:t>31.55</a:t>
                      </a:r>
                      <a:endParaRPr sz="1100"/>
                    </a:p>
                  </a:txBody>
                  <a:tcPr marL="91425" marR="91425" marT="91425" marB="91425" anchor="ctr"/>
                </a:tc>
                <a:tc>
                  <a:txBody>
                    <a:bodyPr/>
                    <a:lstStyle/>
                    <a:p>
                      <a:pPr marL="0" lvl="0" indent="0" algn="ctr" rtl="0">
                        <a:spcBef>
                          <a:spcPts val="0"/>
                        </a:spcBef>
                        <a:spcAft>
                          <a:spcPts val="0"/>
                        </a:spcAft>
                        <a:buNone/>
                      </a:pPr>
                      <a:r>
                        <a:rPr lang="ko" sz="1100"/>
                        <a:t>19.81</a:t>
                      </a:r>
                      <a:endParaRPr sz="1100"/>
                    </a:p>
                  </a:txBody>
                  <a:tcPr marL="91425" marR="91425" marT="91425" marB="91425" anchor="ctr"/>
                </a:tc>
                <a:tc>
                  <a:txBody>
                    <a:bodyPr/>
                    <a:lstStyle/>
                    <a:p>
                      <a:pPr marL="0" lvl="0" indent="0" algn="ctr" rtl="0">
                        <a:spcBef>
                          <a:spcPts val="0"/>
                        </a:spcBef>
                        <a:spcAft>
                          <a:spcPts val="0"/>
                        </a:spcAft>
                        <a:buNone/>
                      </a:pPr>
                      <a:r>
                        <a:rPr lang="ko" sz="1100" dirty="0"/>
                        <a:t>17.42</a:t>
                      </a:r>
                      <a:endParaRPr sz="1100" dirty="0"/>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Discussion</a:t>
            </a:r>
            <a:endParaRPr b="0"/>
          </a:p>
        </p:txBody>
      </p:sp>
      <p:sp>
        <p:nvSpPr>
          <p:cNvPr id="219" name="Google Shape;219;p29"/>
          <p:cNvSpPr txBox="1">
            <a:spLocks noGrp="1"/>
          </p:cNvSpPr>
          <p:nvPr>
            <p:ph type="body" idx="1"/>
          </p:nvPr>
        </p:nvSpPr>
        <p:spPr>
          <a:xfrm>
            <a:off x="708575" y="1914225"/>
            <a:ext cx="7688700" cy="303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ko" b="1"/>
              <a:t>Limitations</a:t>
            </a:r>
            <a:endParaRPr/>
          </a:p>
          <a:p>
            <a:pPr marL="0" lvl="0" indent="0" algn="l" rtl="0">
              <a:lnSpc>
                <a:spcPct val="100000"/>
              </a:lnSpc>
              <a:spcBef>
                <a:spcPts val="1200"/>
              </a:spcBef>
              <a:spcAft>
                <a:spcPts val="0"/>
              </a:spcAft>
              <a:buNone/>
            </a:pPr>
            <a:endParaRPr sz="100"/>
          </a:p>
          <a:p>
            <a:pPr marL="457200" lvl="0" indent="-311150" algn="l" rtl="0">
              <a:lnSpc>
                <a:spcPct val="150000"/>
              </a:lnSpc>
              <a:spcBef>
                <a:spcPts val="500"/>
              </a:spcBef>
              <a:spcAft>
                <a:spcPts val="0"/>
              </a:spcAft>
              <a:buSzPts val="1300"/>
              <a:buChar char="-"/>
            </a:pPr>
            <a:r>
              <a:rPr lang="ko"/>
              <a:t>Uncommon acronyms,  uncommon special characters, too lengthy to regard</a:t>
            </a:r>
            <a:endParaRPr/>
          </a:p>
          <a:p>
            <a:pPr marL="457200" lvl="0" indent="-311150" algn="l" rtl="0">
              <a:lnSpc>
                <a:spcPct val="150000"/>
              </a:lnSpc>
              <a:spcBef>
                <a:spcPts val="0"/>
              </a:spcBef>
              <a:spcAft>
                <a:spcPts val="0"/>
              </a:spcAft>
              <a:buSzPts val="1300"/>
              <a:buChar char="-"/>
            </a:pPr>
            <a:r>
              <a:rPr lang="ko"/>
              <a:t>Finding confidence of classes within only same batches not whole corpus</a:t>
            </a:r>
            <a:endParaRPr/>
          </a:p>
          <a:p>
            <a:pPr marL="457200" lvl="0" indent="-311150" algn="l" rtl="0">
              <a:lnSpc>
                <a:spcPct val="150000"/>
              </a:lnSpc>
              <a:spcBef>
                <a:spcPts val="0"/>
              </a:spcBef>
              <a:spcAft>
                <a:spcPts val="0"/>
              </a:spcAft>
              <a:buSzPts val="1300"/>
              <a:buChar char="-"/>
            </a:pPr>
            <a:r>
              <a:rPr lang="ko"/>
              <a:t>Batch size for core class guided and self training restricted to be less than 8</a:t>
            </a:r>
            <a:endParaRPr/>
          </a:p>
          <a:p>
            <a:pPr marL="0" lvl="0" indent="0" algn="l" rtl="0">
              <a:lnSpc>
                <a:spcPct val="200000"/>
              </a:lnSpc>
              <a:spcBef>
                <a:spcPts val="1200"/>
              </a:spcBef>
              <a:spcAft>
                <a:spcPts val="0"/>
              </a:spcAft>
              <a:buNone/>
            </a:pPr>
            <a:r>
              <a:rPr lang="ko" b="1"/>
              <a:t>Suggestions to Overcome</a:t>
            </a:r>
            <a:endParaRPr b="1"/>
          </a:p>
          <a:p>
            <a:pPr marL="457200" lvl="0" indent="-311150" algn="l" rtl="0">
              <a:lnSpc>
                <a:spcPct val="150000"/>
              </a:lnSpc>
              <a:spcBef>
                <a:spcPts val="1200"/>
              </a:spcBef>
              <a:spcAft>
                <a:spcPts val="0"/>
              </a:spcAft>
              <a:buSzPts val="1300"/>
              <a:buChar char="-"/>
            </a:pPr>
            <a:r>
              <a:rPr lang="ko"/>
              <a:t>Limit the maximum length or restrict the use of acronyms</a:t>
            </a:r>
            <a:endParaRPr/>
          </a:p>
          <a:p>
            <a:pPr marL="457200" lvl="0" indent="-311150" algn="l" rtl="0">
              <a:lnSpc>
                <a:spcPct val="150000"/>
              </a:lnSpc>
              <a:spcBef>
                <a:spcPts val="0"/>
              </a:spcBef>
              <a:spcAft>
                <a:spcPts val="0"/>
              </a:spcAft>
              <a:buSzPts val="1300"/>
              <a:buChar char="-"/>
            </a:pPr>
            <a:r>
              <a:rPr lang="ko"/>
              <a:t>Cache similarity calculation results persistently to use larger batch size</a:t>
            </a:r>
            <a:endParaRPr/>
          </a:p>
          <a:p>
            <a:pPr marL="457200" lvl="0" indent="-311150" algn="l" rtl="0">
              <a:lnSpc>
                <a:spcPct val="150000"/>
              </a:lnSpc>
              <a:spcBef>
                <a:spcPts val="0"/>
              </a:spcBef>
              <a:spcAft>
                <a:spcPts val="0"/>
              </a:spcAft>
              <a:buSzPts val="1300"/>
              <a:buChar char="-"/>
            </a:pPr>
            <a:r>
              <a:rPr lang="ko"/>
              <a:t>Try versions of pretrained model which was latest at the time of original research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References</a:t>
            </a:r>
            <a:endParaRPr/>
          </a:p>
        </p:txBody>
      </p:sp>
      <p:sp>
        <p:nvSpPr>
          <p:cNvPr id="225" name="Google Shape;225;p30"/>
          <p:cNvSpPr txBox="1">
            <a:spLocks noGrp="1"/>
          </p:cNvSpPr>
          <p:nvPr>
            <p:ph type="body" idx="1"/>
          </p:nvPr>
        </p:nvSpPr>
        <p:spPr>
          <a:xfrm>
            <a:off x="653250" y="1926475"/>
            <a:ext cx="3959400" cy="2895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ko" sz="900" b="1">
                <a:solidFill>
                  <a:srgbClr val="595959"/>
                </a:solidFill>
              </a:rPr>
              <a:t>(Main Paper)</a:t>
            </a:r>
            <a:r>
              <a:rPr lang="ko" sz="900">
                <a:solidFill>
                  <a:srgbClr val="595959"/>
                </a:solidFill>
              </a:rPr>
              <a:t> Jiaming Shen, Wenda Qiu, Yu Meng, Jingbo Shang, Xiang Ren, and Jiawei Han. 2021. Taxoclass: Hierarchical multi-label text classification using only class names. In </a:t>
            </a:r>
            <a:r>
              <a:rPr lang="ko" sz="900" i="1">
                <a:solidFill>
                  <a:srgbClr val="595959"/>
                </a:solidFill>
              </a:rPr>
              <a:t>NAACL</a:t>
            </a:r>
            <a:r>
              <a:rPr lang="ko" sz="900">
                <a:solidFill>
                  <a:srgbClr val="595959"/>
                </a:solidFill>
              </a:rPr>
              <a:t>.</a:t>
            </a:r>
            <a:endParaRPr sz="900">
              <a:solidFill>
                <a:srgbClr val="595959"/>
              </a:solidFill>
            </a:endParaRPr>
          </a:p>
          <a:p>
            <a:pPr marL="0" lvl="0" indent="0" algn="l" rtl="0">
              <a:lnSpc>
                <a:spcPct val="100000"/>
              </a:lnSpc>
              <a:spcBef>
                <a:spcPts val="1200"/>
              </a:spcBef>
              <a:spcAft>
                <a:spcPts val="0"/>
              </a:spcAft>
              <a:buNone/>
            </a:pPr>
            <a:r>
              <a:rPr lang="ko" sz="900" b="1">
                <a:solidFill>
                  <a:srgbClr val="595959"/>
                </a:solidFill>
              </a:rPr>
              <a:t>(Similarity Calculation)</a:t>
            </a:r>
            <a:r>
              <a:rPr lang="ko" sz="900">
                <a:solidFill>
                  <a:srgbClr val="595959"/>
                </a:solidFill>
              </a:rPr>
              <a:t> Wenpeng Yin, Jamaal Hay, and Dan Roth. 2019. Benchmarking zero-shot text classification: Datasets, evaluation and entailment approach. In </a:t>
            </a:r>
            <a:r>
              <a:rPr lang="ko" sz="900" i="1">
                <a:solidFill>
                  <a:srgbClr val="595959"/>
                </a:solidFill>
              </a:rPr>
              <a:t>EMNLP/IJCNLP</a:t>
            </a:r>
            <a:r>
              <a:rPr lang="ko" sz="900">
                <a:solidFill>
                  <a:srgbClr val="595959"/>
                </a:solidFill>
              </a:rPr>
              <a:t>.	</a:t>
            </a:r>
            <a:endParaRPr sz="900">
              <a:solidFill>
                <a:srgbClr val="595959"/>
              </a:solidFill>
            </a:endParaRPr>
          </a:p>
          <a:p>
            <a:pPr marL="0" lvl="0" indent="0" algn="l" rtl="0">
              <a:lnSpc>
                <a:spcPct val="100000"/>
              </a:lnSpc>
              <a:spcBef>
                <a:spcPts val="1200"/>
              </a:spcBef>
              <a:spcAft>
                <a:spcPts val="0"/>
              </a:spcAft>
              <a:buNone/>
            </a:pPr>
            <a:r>
              <a:rPr lang="ko" sz="900" b="1">
                <a:solidFill>
                  <a:srgbClr val="595959"/>
                </a:solidFill>
              </a:rPr>
              <a:t>(BERT)</a:t>
            </a:r>
            <a:r>
              <a:rPr lang="ko" sz="900">
                <a:solidFill>
                  <a:srgbClr val="595959"/>
                </a:solidFill>
              </a:rPr>
              <a:t> Jacob Devlin, Ming-Wei Chang, Kenton Lee, and Kristina Toutanova. 2019. Bert: Pre-training of deep bidirectional transformers for language understanding. In </a:t>
            </a:r>
            <a:r>
              <a:rPr lang="ko" sz="900" i="1">
                <a:solidFill>
                  <a:srgbClr val="595959"/>
                </a:solidFill>
              </a:rPr>
              <a:t>NAACL-HLT</a:t>
            </a:r>
            <a:r>
              <a:rPr lang="ko" sz="900">
                <a:solidFill>
                  <a:srgbClr val="595959"/>
                </a:solidFill>
              </a:rPr>
              <a:t>. 			</a:t>
            </a:r>
            <a:endParaRPr sz="900">
              <a:solidFill>
                <a:srgbClr val="595959"/>
              </a:solidFill>
            </a:endParaRPr>
          </a:p>
          <a:p>
            <a:pPr marL="0" lvl="0" indent="0" algn="l" rtl="0">
              <a:lnSpc>
                <a:spcPct val="100000"/>
              </a:lnSpc>
              <a:spcBef>
                <a:spcPts val="1200"/>
              </a:spcBef>
              <a:spcAft>
                <a:spcPts val="0"/>
              </a:spcAft>
              <a:buNone/>
            </a:pPr>
            <a:r>
              <a:rPr lang="ko" sz="900" b="1">
                <a:solidFill>
                  <a:srgbClr val="595959"/>
                </a:solidFill>
              </a:rPr>
              <a:t>(GNN) </a:t>
            </a:r>
            <a:r>
              <a:rPr lang="ko" sz="900">
                <a:solidFill>
                  <a:srgbClr val="595959"/>
                </a:solidFill>
              </a:rPr>
              <a:t>Thomas Kipf and M. Welling. 2017. Semi-supervised classification with graph convolutional networks. In </a:t>
            </a:r>
            <a:r>
              <a:rPr lang="ko" sz="900" i="1">
                <a:solidFill>
                  <a:srgbClr val="595959"/>
                </a:solidFill>
              </a:rPr>
              <a:t>ICLR</a:t>
            </a:r>
            <a:r>
              <a:rPr lang="ko" sz="900">
                <a:solidFill>
                  <a:srgbClr val="595959"/>
                </a:solidFill>
              </a:rPr>
              <a:t>. 	</a:t>
            </a:r>
            <a:endParaRPr sz="900">
              <a:solidFill>
                <a:srgbClr val="595959"/>
              </a:solidFill>
            </a:endParaRPr>
          </a:p>
          <a:p>
            <a:pPr marL="0" lvl="0" indent="0" algn="l" rtl="0">
              <a:lnSpc>
                <a:spcPct val="100000"/>
              </a:lnSpc>
              <a:spcBef>
                <a:spcPts val="1200"/>
              </a:spcBef>
              <a:spcAft>
                <a:spcPts val="0"/>
              </a:spcAft>
              <a:buNone/>
            </a:pPr>
            <a:r>
              <a:rPr lang="ko" sz="900" b="1">
                <a:solidFill>
                  <a:srgbClr val="595959"/>
                </a:solidFill>
              </a:rPr>
              <a:t>(Self-training)</a:t>
            </a:r>
            <a:r>
              <a:rPr lang="ko" sz="900">
                <a:solidFill>
                  <a:srgbClr val="595959"/>
                </a:solidFill>
              </a:rPr>
              <a:t> Junyuan Xie, Ross B. Girshick, and Ali Farhadi. 2016. Unsupervised deep embedding for clustering analysis. In </a:t>
            </a:r>
            <a:r>
              <a:rPr lang="ko" sz="900" i="1">
                <a:solidFill>
                  <a:srgbClr val="595959"/>
                </a:solidFill>
              </a:rPr>
              <a:t>ICML</a:t>
            </a:r>
            <a:r>
              <a:rPr lang="ko" sz="900">
                <a:solidFill>
                  <a:srgbClr val="595959"/>
                </a:solidFill>
              </a:rPr>
              <a:t>. </a:t>
            </a:r>
            <a:endParaRPr sz="900">
              <a:solidFill>
                <a:srgbClr val="595959"/>
              </a:solidFill>
            </a:endParaRPr>
          </a:p>
          <a:p>
            <a:pPr marL="0" lvl="0" indent="0" algn="l" rtl="0">
              <a:lnSpc>
                <a:spcPct val="100000"/>
              </a:lnSpc>
              <a:spcBef>
                <a:spcPts val="1200"/>
              </a:spcBef>
              <a:spcAft>
                <a:spcPts val="1200"/>
              </a:spcAft>
              <a:buNone/>
            </a:pPr>
            <a:r>
              <a:rPr lang="ko" sz="900" b="1"/>
              <a:t>(Dataset)</a:t>
            </a:r>
            <a:r>
              <a:rPr lang="ko" sz="900"/>
              <a:t> Julian J. McAuley and Jure Leskovec. 2013. Hidden factors and hidden topics: understanding rating dimensions with review text. In </a:t>
            </a:r>
            <a:r>
              <a:rPr lang="ko" sz="900" i="1"/>
              <a:t>RecSys</a:t>
            </a:r>
            <a:r>
              <a:rPr lang="ko" sz="900"/>
              <a:t>.	</a:t>
            </a:r>
            <a:endParaRPr sz="900">
              <a:solidFill>
                <a:srgbClr val="595959"/>
              </a:solidFill>
            </a:endParaRPr>
          </a:p>
        </p:txBody>
      </p:sp>
      <p:sp>
        <p:nvSpPr>
          <p:cNvPr id="226" name="Google Shape;226;p30"/>
          <p:cNvSpPr txBox="1">
            <a:spLocks noGrp="1"/>
          </p:cNvSpPr>
          <p:nvPr>
            <p:ph type="body" idx="1"/>
          </p:nvPr>
        </p:nvSpPr>
        <p:spPr>
          <a:xfrm>
            <a:off x="4765075" y="714225"/>
            <a:ext cx="3842400" cy="420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ko" sz="900" b="1">
                <a:solidFill>
                  <a:srgbClr val="595959"/>
                </a:solidFill>
              </a:rPr>
              <a:t>(Dataset)</a:t>
            </a:r>
            <a:r>
              <a:rPr lang="ko" sz="900">
                <a:solidFill>
                  <a:srgbClr val="595959"/>
                </a:solidFill>
              </a:rPr>
              <a:t> Jens Lehmann, Robert Isele, Max Jakob, A. Jentzsch, D. Kontokostas, Pablo N. Mendes, S. Hellmann, M. Morsey, Patrick van Kleef, S. Auer, and C. Bizer. 2015. Dbpedia a large-scale, multilingual knowledge base extracted from wikipedia. </a:t>
            </a:r>
            <a:r>
              <a:rPr lang="ko" sz="900" i="1">
                <a:solidFill>
                  <a:srgbClr val="595959"/>
                </a:solidFill>
              </a:rPr>
              <a:t>Semantic Web</a:t>
            </a:r>
            <a:r>
              <a:rPr lang="ko" sz="900">
                <a:solidFill>
                  <a:srgbClr val="595959"/>
                </a:solidFill>
              </a:rPr>
              <a:t>, 6:167–195.</a:t>
            </a:r>
            <a:endParaRPr sz="900">
              <a:solidFill>
                <a:srgbClr val="595959"/>
              </a:solidFill>
            </a:endParaRPr>
          </a:p>
          <a:p>
            <a:pPr marL="0" lvl="0" indent="0" algn="l" rtl="0">
              <a:lnSpc>
                <a:spcPct val="100000"/>
              </a:lnSpc>
              <a:spcBef>
                <a:spcPts val="1200"/>
              </a:spcBef>
              <a:spcAft>
                <a:spcPts val="0"/>
              </a:spcAft>
              <a:buNone/>
            </a:pPr>
            <a:r>
              <a:rPr lang="ko" sz="900" b="1">
                <a:solidFill>
                  <a:srgbClr val="595959"/>
                </a:solidFill>
              </a:rPr>
              <a:t>(Previous Research) </a:t>
            </a:r>
            <a:r>
              <a:rPr lang="ko" sz="900">
                <a:solidFill>
                  <a:srgbClr val="595959"/>
                </a:solidFill>
              </a:rPr>
              <a:t>Yu Meng, Jiaming Shen, Chao Zhang, and Jiawei Han. 2019. Weakly-supervised hierarchical text classification. In </a:t>
            </a:r>
            <a:r>
              <a:rPr lang="ko" sz="900" i="1">
                <a:solidFill>
                  <a:srgbClr val="595959"/>
                </a:solidFill>
              </a:rPr>
              <a:t>AAAI</a:t>
            </a:r>
            <a:r>
              <a:rPr lang="ko" sz="900">
                <a:solidFill>
                  <a:srgbClr val="595959"/>
                </a:solidFill>
              </a:rPr>
              <a:t>. </a:t>
            </a:r>
            <a:endParaRPr sz="900">
              <a:solidFill>
                <a:srgbClr val="595959"/>
              </a:solidFill>
            </a:endParaRPr>
          </a:p>
          <a:p>
            <a:pPr marL="0" lvl="0" indent="0" algn="l" rtl="0">
              <a:lnSpc>
                <a:spcPct val="100000"/>
              </a:lnSpc>
              <a:spcBef>
                <a:spcPts val="1200"/>
              </a:spcBef>
              <a:spcAft>
                <a:spcPts val="0"/>
              </a:spcAft>
              <a:buNone/>
            </a:pPr>
            <a:r>
              <a:rPr lang="ko" sz="900">
                <a:solidFill>
                  <a:srgbClr val="595959"/>
                </a:solidFill>
              </a:rPr>
              <a:t>(</a:t>
            </a:r>
            <a:r>
              <a:rPr lang="ko" sz="900" b="1">
                <a:solidFill>
                  <a:srgbClr val="595959"/>
                </a:solidFill>
              </a:rPr>
              <a:t>Previous Research)</a:t>
            </a:r>
            <a:r>
              <a:rPr lang="ko" sz="900">
                <a:solidFill>
                  <a:srgbClr val="595959"/>
                </a:solidFill>
              </a:rPr>
              <a:t> Huiru Xiao, Xin Liu, and Y. Song. 2019. Efficient path prediction for semi-supervised and weakly supervised hierarchical text classification. In</a:t>
            </a:r>
            <a:r>
              <a:rPr lang="ko" sz="900" i="1">
                <a:solidFill>
                  <a:srgbClr val="595959"/>
                </a:solidFill>
              </a:rPr>
              <a:t> The World Wide Web Conference. </a:t>
            </a:r>
            <a:r>
              <a:rPr lang="ko" sz="900">
                <a:solidFill>
                  <a:srgbClr val="595959"/>
                </a:solidFill>
              </a:rPr>
              <a:t>	</a:t>
            </a:r>
            <a:endParaRPr sz="900">
              <a:solidFill>
                <a:srgbClr val="595959"/>
              </a:solidFill>
            </a:endParaRPr>
          </a:p>
          <a:p>
            <a:pPr marL="0" lvl="0" indent="0" algn="l" rtl="0">
              <a:lnSpc>
                <a:spcPct val="100000"/>
              </a:lnSpc>
              <a:spcBef>
                <a:spcPts val="1200"/>
              </a:spcBef>
              <a:spcAft>
                <a:spcPts val="0"/>
              </a:spcAft>
              <a:buNone/>
            </a:pPr>
            <a:r>
              <a:rPr lang="ko" sz="900" b="1">
                <a:solidFill>
                  <a:srgbClr val="595959"/>
                </a:solidFill>
              </a:rPr>
              <a:t>(Previous Research)</a:t>
            </a:r>
            <a:r>
              <a:rPr lang="ko" sz="900">
                <a:solidFill>
                  <a:srgbClr val="595959"/>
                </a:solidFill>
              </a:rPr>
              <a:t> Wenpeng Yin, Jamaal Hay, and Dan Roth. 2019. Benchmarking zero-shot text classification: Datasets, evaluation and entailment approach. In </a:t>
            </a:r>
            <a:r>
              <a:rPr lang="ko" sz="900" i="1">
                <a:solidFill>
                  <a:srgbClr val="595959"/>
                </a:solidFill>
              </a:rPr>
              <a:t>EMNLP/IJCNLP. </a:t>
            </a:r>
            <a:endParaRPr sz="900" i="1">
              <a:solidFill>
                <a:srgbClr val="595959"/>
              </a:solidFill>
            </a:endParaRPr>
          </a:p>
          <a:p>
            <a:pPr marL="0" lvl="0" indent="0" algn="l" rtl="0">
              <a:lnSpc>
                <a:spcPct val="100000"/>
              </a:lnSpc>
              <a:spcBef>
                <a:spcPts val="1200"/>
              </a:spcBef>
              <a:spcAft>
                <a:spcPts val="0"/>
              </a:spcAft>
              <a:buNone/>
            </a:pPr>
            <a:r>
              <a:rPr lang="ko" sz="900"/>
              <a:t>(</a:t>
            </a:r>
            <a:r>
              <a:rPr lang="ko" sz="900" b="1"/>
              <a:t>Evaluation Metrics)</a:t>
            </a:r>
            <a:r>
              <a:rPr lang="ko" sz="900"/>
              <a:t> Ioannis Partalas, A. Kosmopoulos, Nicolas Baskiotis, T. Artières, G. Paliouras, Éric Gaussier, Ion Androutsopoulos, M. Amini, and P. Gallinari. 2015. Lshtc: A benchmark for large-scale text classification. </a:t>
            </a:r>
            <a:r>
              <a:rPr lang="ko" sz="900" i="1"/>
              <a:t>ArXiv</a:t>
            </a:r>
            <a:r>
              <a:rPr lang="ko" sz="900"/>
              <a:t>, abs/1503.08581. 	</a:t>
            </a:r>
            <a:endParaRPr sz="900"/>
          </a:p>
          <a:p>
            <a:pPr marL="0" lvl="0" indent="0" algn="l" rtl="0">
              <a:lnSpc>
                <a:spcPct val="100000"/>
              </a:lnSpc>
              <a:spcBef>
                <a:spcPts val="1200"/>
              </a:spcBef>
              <a:spcAft>
                <a:spcPts val="0"/>
              </a:spcAft>
              <a:buNone/>
            </a:pPr>
            <a:r>
              <a:rPr lang="ko" sz="900" b="1"/>
              <a:t>(Evaluation Metrics)</a:t>
            </a:r>
            <a:r>
              <a:rPr lang="ko" sz="900"/>
              <a:t> Himanshu Jain, Yashoteja Prabhu, and Manik Varma. 2016. Extreme multi-label loss functions for recommendation, tagging, ranking, and other missing label applications. In </a:t>
            </a:r>
            <a:r>
              <a:rPr lang="ko" sz="900" i="1"/>
              <a:t>KDD</a:t>
            </a:r>
            <a:r>
              <a:rPr lang="ko" sz="900"/>
              <a:t>. 	</a:t>
            </a:r>
            <a:endParaRPr sz="900"/>
          </a:p>
          <a:p>
            <a:pPr marL="0" lvl="0" indent="0" algn="l" rtl="0">
              <a:lnSpc>
                <a:spcPct val="100000"/>
              </a:lnSpc>
              <a:spcBef>
                <a:spcPts val="1200"/>
              </a:spcBef>
              <a:spcAft>
                <a:spcPts val="1200"/>
              </a:spcAft>
              <a:buNone/>
            </a:pPr>
            <a:r>
              <a:rPr lang="ko" sz="900" b="1"/>
              <a:t>(Evaluation Metrics)</a:t>
            </a:r>
            <a:r>
              <a:rPr lang="ko" sz="900"/>
              <a:t> Chuan Fei Guo, Alireza Mousavi, Xiang Wu, Daniel N. Holtmann-Rice, Satyen Kale, Sashank J. Reddi, and Sanjiv Kumar. 2019. Breaking the glass ceiling for embedding-based classifiers for large output spaces. In </a:t>
            </a:r>
            <a:r>
              <a:rPr lang="ko" sz="900" i="1"/>
              <a:t>NeurIPS</a:t>
            </a:r>
            <a:r>
              <a:rPr lang="ko" sz="900"/>
              <a:t>. </a:t>
            </a:r>
            <a:endParaRPr sz="900" i="1">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5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Executive Summary </a:t>
            </a:r>
            <a:r>
              <a:rPr lang="ko" b="0"/>
              <a:t>- TaxoClass</a:t>
            </a:r>
            <a:endParaRPr/>
          </a:p>
        </p:txBody>
      </p:sp>
      <p:pic>
        <p:nvPicPr>
          <p:cNvPr id="93" name="Google Shape;93;p14"/>
          <p:cNvPicPr preferRelativeResize="0"/>
          <p:nvPr/>
        </p:nvPicPr>
        <p:blipFill>
          <a:blip r:embed="rId3">
            <a:alphaModFix/>
          </a:blip>
          <a:stretch>
            <a:fillRect/>
          </a:stretch>
        </p:blipFill>
        <p:spPr>
          <a:xfrm>
            <a:off x="824225" y="1973200"/>
            <a:ext cx="3500800" cy="2978300"/>
          </a:xfrm>
          <a:prstGeom prst="rect">
            <a:avLst/>
          </a:prstGeom>
          <a:noFill/>
          <a:ln>
            <a:noFill/>
          </a:ln>
        </p:spPr>
      </p:pic>
      <p:sp>
        <p:nvSpPr>
          <p:cNvPr id="94" name="Google Shape;94;p14"/>
          <p:cNvSpPr txBox="1">
            <a:spLocks noGrp="1"/>
          </p:cNvSpPr>
          <p:nvPr>
            <p:ph type="body" idx="1"/>
          </p:nvPr>
        </p:nvSpPr>
        <p:spPr>
          <a:xfrm>
            <a:off x="4408300" y="2034825"/>
            <a:ext cx="4267500" cy="24195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ko" b="1"/>
              <a:t>TaxoClass: Hierarchical Multi-Label Text Classification Using Only Class Names</a:t>
            </a:r>
            <a:endParaRPr b="1"/>
          </a:p>
          <a:p>
            <a:pPr marL="457200" lvl="0" indent="-311150" algn="l" rtl="0">
              <a:lnSpc>
                <a:spcPct val="200000"/>
              </a:lnSpc>
              <a:spcBef>
                <a:spcPts val="1200"/>
              </a:spcBef>
              <a:spcAft>
                <a:spcPts val="0"/>
              </a:spcAft>
              <a:buSzPts val="1300"/>
              <a:buChar char="-"/>
            </a:pPr>
            <a:r>
              <a:rPr lang="ko" b="1"/>
              <a:t>Human-like classifier</a:t>
            </a:r>
            <a:endParaRPr b="1"/>
          </a:p>
          <a:p>
            <a:pPr marL="457200" lvl="0" indent="-311150" algn="l" rtl="0">
              <a:lnSpc>
                <a:spcPct val="200000"/>
              </a:lnSpc>
              <a:spcBef>
                <a:spcPts val="0"/>
              </a:spcBef>
              <a:spcAft>
                <a:spcPts val="0"/>
              </a:spcAft>
              <a:buSzPts val="1300"/>
              <a:buChar char="-"/>
            </a:pPr>
            <a:r>
              <a:rPr lang="ko" b="1"/>
              <a:t>Finding Core Class</a:t>
            </a:r>
            <a:endParaRPr b="1"/>
          </a:p>
          <a:p>
            <a:pPr marL="457200" lvl="0" indent="-311150" algn="l" rtl="0">
              <a:lnSpc>
                <a:spcPct val="200000"/>
              </a:lnSpc>
              <a:spcBef>
                <a:spcPts val="0"/>
              </a:spcBef>
              <a:spcAft>
                <a:spcPts val="0"/>
              </a:spcAft>
              <a:buSzPts val="1300"/>
              <a:buChar char="-"/>
            </a:pPr>
            <a:r>
              <a:rPr lang="ko" b="1"/>
              <a:t>Class Taxonomy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5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Introduction</a:t>
            </a:r>
            <a:endParaRPr/>
          </a:p>
        </p:txBody>
      </p:sp>
      <p:sp>
        <p:nvSpPr>
          <p:cNvPr id="100" name="Google Shape;100;p15"/>
          <p:cNvSpPr txBox="1">
            <a:spLocks noGrp="1"/>
          </p:cNvSpPr>
          <p:nvPr>
            <p:ph type="body" idx="1"/>
          </p:nvPr>
        </p:nvSpPr>
        <p:spPr>
          <a:xfrm>
            <a:off x="729450" y="2121000"/>
            <a:ext cx="7145100" cy="2867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ko" b="1"/>
              <a:t>Motivation</a:t>
            </a:r>
            <a:endParaRPr b="1"/>
          </a:p>
          <a:p>
            <a:pPr marL="457200" lvl="0" indent="-304800" algn="l" rtl="0">
              <a:lnSpc>
                <a:spcPct val="200000"/>
              </a:lnSpc>
              <a:spcBef>
                <a:spcPts val="1200"/>
              </a:spcBef>
              <a:spcAft>
                <a:spcPts val="0"/>
              </a:spcAft>
              <a:buClr>
                <a:srgbClr val="434343"/>
              </a:buClr>
              <a:buSzPts val="1200"/>
              <a:buFont typeface="Arial"/>
              <a:buChar char="-"/>
            </a:pPr>
            <a:r>
              <a:rPr lang="ko" sz="1200">
                <a:solidFill>
                  <a:srgbClr val="434343"/>
                </a:solidFill>
                <a:latin typeface="Arial"/>
                <a:ea typeface="Arial"/>
                <a:cs typeface="Arial"/>
                <a:sym typeface="Arial"/>
              </a:rPr>
              <a:t>HMTC is useful in fields such as product categorization and semantic indexing</a:t>
            </a:r>
            <a:endParaRPr sz="1200">
              <a:solidFill>
                <a:srgbClr val="434343"/>
              </a:solidFill>
              <a:latin typeface="Arial"/>
              <a:ea typeface="Arial"/>
              <a:cs typeface="Arial"/>
              <a:sym typeface="Arial"/>
            </a:endParaRPr>
          </a:p>
          <a:p>
            <a:pPr marL="0" lvl="0" indent="0" algn="l" rtl="0">
              <a:lnSpc>
                <a:spcPct val="200000"/>
              </a:lnSpc>
              <a:spcBef>
                <a:spcPts val="1200"/>
              </a:spcBef>
              <a:spcAft>
                <a:spcPts val="0"/>
              </a:spcAft>
              <a:buNone/>
            </a:pPr>
            <a:r>
              <a:rPr lang="ko" b="1"/>
              <a:t>Purpose</a:t>
            </a:r>
            <a:endParaRPr sz="1200">
              <a:solidFill>
                <a:srgbClr val="434343"/>
              </a:solidFill>
              <a:latin typeface="Arial"/>
              <a:ea typeface="Arial"/>
              <a:cs typeface="Arial"/>
              <a:sym typeface="Arial"/>
            </a:endParaRPr>
          </a:p>
          <a:p>
            <a:pPr marL="457200" lvl="0" indent="-304800" algn="l" rtl="0">
              <a:lnSpc>
                <a:spcPct val="200000"/>
              </a:lnSpc>
              <a:spcBef>
                <a:spcPts val="1200"/>
              </a:spcBef>
              <a:spcAft>
                <a:spcPts val="0"/>
              </a:spcAft>
              <a:buClr>
                <a:srgbClr val="434343"/>
              </a:buClr>
              <a:buSzPts val="1200"/>
              <a:buFont typeface="Arial"/>
              <a:buChar char="-"/>
            </a:pPr>
            <a:r>
              <a:rPr lang="ko" sz="1200">
                <a:solidFill>
                  <a:srgbClr val="434343"/>
                </a:solidFill>
                <a:latin typeface="Arial"/>
                <a:ea typeface="Arial"/>
                <a:cs typeface="Arial"/>
                <a:sym typeface="Arial"/>
              </a:rPr>
              <a:t>Replicating the paper to confirm reproducibility</a:t>
            </a:r>
            <a:endParaRPr sz="1200">
              <a:solidFill>
                <a:srgbClr val="434343"/>
              </a:solidFill>
              <a:latin typeface="Arial"/>
              <a:ea typeface="Arial"/>
              <a:cs typeface="Arial"/>
              <a:sym typeface="Arial"/>
            </a:endParaRPr>
          </a:p>
          <a:p>
            <a:pPr marL="457200" lvl="0" indent="-304800" algn="l" rtl="0">
              <a:spcBef>
                <a:spcPts val="0"/>
              </a:spcBef>
              <a:spcAft>
                <a:spcPts val="0"/>
              </a:spcAft>
              <a:buClr>
                <a:srgbClr val="434343"/>
              </a:buClr>
              <a:buSzPts val="1200"/>
              <a:buFont typeface="Arial"/>
              <a:buChar char="-"/>
            </a:pPr>
            <a:r>
              <a:rPr lang="ko" sz="1200">
                <a:solidFill>
                  <a:srgbClr val="434343"/>
                </a:solidFill>
                <a:latin typeface="Arial"/>
                <a:ea typeface="Arial"/>
                <a:cs typeface="Arial"/>
                <a:sym typeface="Arial"/>
              </a:rPr>
              <a:t>Applying recent data</a:t>
            </a:r>
            <a:endParaRPr sz="1200">
              <a:solidFill>
                <a:srgbClr val="43434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15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Related work &amp; Problems</a:t>
            </a:r>
            <a:endParaRPr/>
          </a:p>
        </p:txBody>
      </p:sp>
      <p:graphicFrame>
        <p:nvGraphicFramePr>
          <p:cNvPr id="106" name="Google Shape;106;p16"/>
          <p:cNvGraphicFramePr/>
          <p:nvPr/>
        </p:nvGraphicFramePr>
        <p:xfrm>
          <a:off x="664825" y="2100013"/>
          <a:ext cx="7798925" cy="2072600"/>
        </p:xfrm>
        <a:graphic>
          <a:graphicData uri="http://schemas.openxmlformats.org/drawingml/2006/table">
            <a:tbl>
              <a:tblPr>
                <a:noFill/>
                <a:tableStyleId>{F48EC08C-059E-4422-95B1-85F92E44B0D1}</a:tableStyleId>
              </a:tblPr>
              <a:tblGrid>
                <a:gridCol w="1360450">
                  <a:extLst>
                    <a:ext uri="{9D8B030D-6E8A-4147-A177-3AD203B41FA5}">
                      <a16:colId xmlns:a16="http://schemas.microsoft.com/office/drawing/2014/main" val="20000"/>
                    </a:ext>
                  </a:extLst>
                </a:gridCol>
                <a:gridCol w="1957475">
                  <a:extLst>
                    <a:ext uri="{9D8B030D-6E8A-4147-A177-3AD203B41FA5}">
                      <a16:colId xmlns:a16="http://schemas.microsoft.com/office/drawing/2014/main" val="20001"/>
                    </a:ext>
                  </a:extLst>
                </a:gridCol>
                <a:gridCol w="2240500">
                  <a:extLst>
                    <a:ext uri="{9D8B030D-6E8A-4147-A177-3AD203B41FA5}">
                      <a16:colId xmlns:a16="http://schemas.microsoft.com/office/drawing/2014/main" val="20002"/>
                    </a:ext>
                  </a:extLst>
                </a:gridCol>
                <a:gridCol w="2240500">
                  <a:extLst>
                    <a:ext uri="{9D8B030D-6E8A-4147-A177-3AD203B41FA5}">
                      <a16:colId xmlns:a16="http://schemas.microsoft.com/office/drawing/2014/main" val="20003"/>
                    </a:ext>
                  </a:extLst>
                </a:gridCol>
              </a:tblGrid>
              <a:tr h="518150">
                <a:tc>
                  <a:txBody>
                    <a:bodyPr/>
                    <a:lstStyle/>
                    <a:p>
                      <a:pPr marL="0" lvl="0" indent="0" algn="ctr" rtl="0">
                        <a:spcBef>
                          <a:spcPts val="0"/>
                        </a:spcBef>
                        <a:spcAft>
                          <a:spcPts val="0"/>
                        </a:spcAft>
                        <a:buNone/>
                      </a:pPr>
                      <a:r>
                        <a:rPr lang="ko" sz="1300" b="1"/>
                        <a:t>Related Work</a:t>
                      </a:r>
                      <a:endParaRPr sz="1300" b="1"/>
                    </a:p>
                  </a:txBody>
                  <a:tcPr marL="91425" marR="91425" marT="91425" marB="91425" anchor="ctr">
                    <a:lnL w="9525" cap="flat" cmpd="sng">
                      <a:solidFill>
                        <a:schemeClr val="lt1"/>
                      </a:solidFill>
                      <a:prstDash val="solid"/>
                      <a:round/>
                      <a:headEnd type="none" w="sm" len="sm"/>
                      <a:tailEnd type="none" w="sm" len="sm"/>
                    </a:lnL>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ko" sz="1300" b="1"/>
                        <a:t>Description</a:t>
                      </a:r>
                      <a:endParaRPr sz="1300" b="1"/>
                    </a:p>
                  </a:txBody>
                  <a:tcPr marL="91425" marR="91425" marT="91425" marB="91425" anchor="ct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ko" sz="1300" b="1"/>
                        <a:t>Shortcoming</a:t>
                      </a:r>
                      <a:endParaRPr sz="1300" b="1"/>
                    </a:p>
                  </a:txBody>
                  <a:tcPr marL="91425" marR="91425" marT="91425" marB="91425" anchor="ct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ko" sz="1300" b="1"/>
                        <a:t>Improvement</a:t>
                      </a:r>
                      <a:endParaRPr sz="1300" b="1"/>
                    </a:p>
                  </a:txBody>
                  <a:tcPr marL="91425" marR="91425" marT="91425" marB="91425" anchor="ctr">
                    <a:lnR w="9525" cap="flat" cmpd="sng">
                      <a:solidFill>
                        <a:schemeClr val="lt1"/>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18150">
                <a:tc rowSpan="2">
                  <a:txBody>
                    <a:bodyPr/>
                    <a:lstStyle/>
                    <a:p>
                      <a:pPr marL="0" lvl="0" indent="0" algn="ctr" rtl="0">
                        <a:spcBef>
                          <a:spcPts val="0"/>
                        </a:spcBef>
                        <a:spcAft>
                          <a:spcPts val="0"/>
                        </a:spcAft>
                        <a:buNone/>
                      </a:pPr>
                      <a:r>
                        <a:rPr lang="ko" sz="1100"/>
                        <a:t>Weakly-supervised</a:t>
                      </a:r>
                      <a:endParaRPr sz="1100"/>
                    </a:p>
                    <a:p>
                      <a:pPr marL="0" lvl="0" indent="0" algn="ctr" rtl="0">
                        <a:spcBef>
                          <a:spcPts val="0"/>
                        </a:spcBef>
                        <a:spcAft>
                          <a:spcPts val="0"/>
                        </a:spcAft>
                        <a:buNone/>
                      </a:pPr>
                      <a:r>
                        <a:rPr lang="ko" sz="1100"/>
                        <a:t>(WeSH Class, SS-PCEM)</a:t>
                      </a:r>
                      <a:endParaRPr sz="1100"/>
                    </a:p>
                  </a:txBody>
                  <a:tcPr marL="91425" marR="91425" marT="91425" marB="91425" anchor="ctr">
                    <a:lnL w="9525" cap="flat" cmpd="sng">
                      <a:solidFill>
                        <a:schemeClr val="lt1"/>
                      </a:solidFill>
                      <a:prstDash val="solid"/>
                      <a:round/>
                      <a:headEnd type="none" w="sm" len="sm"/>
                      <a:tailEnd type="none" w="sm" len="sm"/>
                    </a:lnL>
                    <a:lnT w="28575" cap="flat" cmpd="sng">
                      <a:solidFill>
                        <a:srgbClr val="9E9E9E"/>
                      </a:solidFill>
                      <a:prstDash val="solid"/>
                      <a:round/>
                      <a:headEnd type="none" w="sm" len="sm"/>
                      <a:tailEnd type="none" w="sm" len="sm"/>
                    </a:lnT>
                    <a:solidFill>
                      <a:schemeClr val="lt1"/>
                    </a:solidFill>
                  </a:tcPr>
                </a:tc>
                <a:tc rowSpan="2">
                  <a:txBody>
                    <a:bodyPr/>
                    <a:lstStyle/>
                    <a:p>
                      <a:pPr marL="0" lvl="0" indent="0" algn="ctr" rtl="0">
                        <a:spcBef>
                          <a:spcPts val="0"/>
                        </a:spcBef>
                        <a:spcAft>
                          <a:spcPts val="0"/>
                        </a:spcAft>
                        <a:buNone/>
                      </a:pPr>
                      <a:r>
                        <a:rPr lang="ko" sz="1100"/>
                        <a:t>Few labeled documents and</a:t>
                      </a:r>
                      <a:endParaRPr sz="1100"/>
                    </a:p>
                    <a:p>
                      <a:pPr marL="0" lvl="0" indent="0" algn="ctr" rtl="0">
                        <a:spcBef>
                          <a:spcPts val="0"/>
                        </a:spcBef>
                        <a:spcAft>
                          <a:spcPts val="0"/>
                        </a:spcAft>
                        <a:buNone/>
                      </a:pPr>
                      <a:r>
                        <a:rPr lang="ko" sz="1100"/>
                        <a:t>Many unlabeled documents</a:t>
                      </a:r>
                      <a:endParaRPr sz="1100"/>
                    </a:p>
                  </a:txBody>
                  <a:tcPr marL="91425" marR="91425" marT="91425" marB="91425" anchor="ct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ko" sz="1100"/>
                        <a:t>Document has only one class</a:t>
                      </a:r>
                      <a:endParaRPr sz="1100"/>
                    </a:p>
                  </a:txBody>
                  <a:tcPr marL="91425" marR="91425" marT="91425" marB="91425" anchor="ct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ko" sz="1100"/>
                        <a:t>Document has multiple class</a:t>
                      </a:r>
                      <a:endParaRPr sz="1100"/>
                    </a:p>
                  </a:txBody>
                  <a:tcPr marL="91425" marR="91425" marT="91425" marB="91425" anchor="ctr">
                    <a:lnR w="9525" cap="flat" cmpd="sng">
                      <a:solidFill>
                        <a:schemeClr val="lt1"/>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18150">
                <a:tc vMerge="1">
                  <a:txBody>
                    <a:bodyPr/>
                    <a:lstStyle/>
                    <a:p>
                      <a:endParaRPr lang="ko-Kore-KR"/>
                    </a:p>
                  </a:txBody>
                  <a:tcPr/>
                </a:tc>
                <a:tc vMerge="1">
                  <a:txBody>
                    <a:bodyPr/>
                    <a:lstStyle/>
                    <a:p>
                      <a:endParaRPr lang="ko-Kore-KR"/>
                    </a:p>
                  </a:txBody>
                  <a:tcPr/>
                </a:tc>
                <a:tc>
                  <a:txBody>
                    <a:bodyPr/>
                    <a:lstStyle/>
                    <a:p>
                      <a:pPr marL="0" lvl="0" indent="0" algn="ctr" rtl="0">
                        <a:spcBef>
                          <a:spcPts val="0"/>
                        </a:spcBef>
                        <a:spcAft>
                          <a:spcPts val="0"/>
                        </a:spcAft>
                        <a:buNone/>
                      </a:pPr>
                      <a:r>
                        <a:rPr lang="ko" sz="1100"/>
                        <a:t>All class names must appear in the corpus</a:t>
                      </a:r>
                      <a:endParaRPr sz="1100"/>
                    </a:p>
                  </a:txBody>
                  <a:tcPr marL="91425" marR="91425" marT="91425" marB="91425"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ko" sz="1100"/>
                        <a:t>No need to appear in the corpus</a:t>
                      </a:r>
                      <a:endParaRPr sz="1100"/>
                    </a:p>
                  </a:txBody>
                  <a:tcPr marL="91425" marR="91425" marT="91425" marB="91425" anchor="ctr">
                    <a:lnR w="9525" cap="flat" cmpd="sng">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18150">
                <a:tc>
                  <a:txBody>
                    <a:bodyPr/>
                    <a:lstStyle/>
                    <a:p>
                      <a:pPr marL="0" lvl="0" indent="0" algn="ctr" rtl="0">
                        <a:spcBef>
                          <a:spcPts val="0"/>
                        </a:spcBef>
                        <a:spcAft>
                          <a:spcPts val="0"/>
                        </a:spcAft>
                        <a:buNone/>
                      </a:pPr>
                      <a:r>
                        <a:rPr lang="ko" sz="1100"/>
                        <a:t>Zero-shot</a:t>
                      </a:r>
                      <a:endParaRPr sz="1100"/>
                    </a:p>
                    <a:p>
                      <a:pPr marL="0" lvl="0" indent="0" algn="ctr" rtl="0">
                        <a:spcBef>
                          <a:spcPts val="0"/>
                        </a:spcBef>
                        <a:spcAft>
                          <a:spcPts val="0"/>
                        </a:spcAft>
                        <a:buNone/>
                      </a:pPr>
                      <a:r>
                        <a:rPr lang="ko" sz="1100"/>
                        <a:t>(Hier-0Shot-TC)</a:t>
                      </a:r>
                      <a:endParaRPr sz="1100"/>
                    </a:p>
                  </a:txBody>
                  <a:tcPr marL="91425" marR="91425" marT="91425" marB="91425" anchor="ctr">
                    <a:lnL w="9525" cap="flat" cmpd="sng">
                      <a:solidFill>
                        <a:schemeClr val="lt1"/>
                      </a:solidFill>
                      <a:prstDash val="solid"/>
                      <a:round/>
                      <a:headEnd type="none" w="sm" len="sm"/>
                      <a:tailEnd type="none" w="sm" len="sm"/>
                    </a:lnL>
                    <a:solidFill>
                      <a:schemeClr val="lt1"/>
                    </a:solidFill>
                  </a:tcPr>
                </a:tc>
                <a:tc>
                  <a:txBody>
                    <a:bodyPr/>
                    <a:lstStyle/>
                    <a:p>
                      <a:pPr marL="0" lvl="0" indent="0" algn="ctr" rtl="0">
                        <a:spcBef>
                          <a:spcPts val="0"/>
                        </a:spcBef>
                        <a:spcAft>
                          <a:spcPts val="0"/>
                        </a:spcAft>
                        <a:buNone/>
                      </a:pPr>
                      <a:r>
                        <a:rPr lang="ko" sz="1100"/>
                        <a:t>Train with seen classes and predict with unseen classes</a:t>
                      </a:r>
                      <a:endParaRPr sz="1100"/>
                    </a:p>
                  </a:txBody>
                  <a:tcPr marL="91425" marR="91425" marT="91425" marB="91425" anchor="ctr">
                    <a:lnT w="9525" cap="flat" cmpd="sng">
                      <a:solidFill>
                        <a:srgbClr val="9E9E9E"/>
                      </a:solidFill>
                      <a:prstDash val="solid"/>
                      <a:round/>
                      <a:headEnd type="none" w="sm" len="sm"/>
                      <a:tailEnd type="none" w="sm" len="sm"/>
                    </a:lnT>
                    <a:solidFill>
                      <a:schemeClr val="lt1"/>
                    </a:solidFill>
                  </a:tcPr>
                </a:tc>
                <a:tc>
                  <a:txBody>
                    <a:bodyPr/>
                    <a:lstStyle/>
                    <a:p>
                      <a:pPr marL="0" lvl="0" indent="0" algn="ctr" rtl="0">
                        <a:spcBef>
                          <a:spcPts val="0"/>
                        </a:spcBef>
                        <a:spcAft>
                          <a:spcPts val="0"/>
                        </a:spcAft>
                        <a:buNone/>
                      </a:pPr>
                      <a:r>
                        <a:rPr lang="ko" sz="1100"/>
                        <a:t>Need labeled document with seen classes</a:t>
                      </a:r>
                      <a:endParaRPr sz="1100"/>
                    </a:p>
                  </a:txBody>
                  <a:tcPr marL="91425" marR="91425" marT="91425" marB="91425" anchor="ctr">
                    <a:lnT w="9525" cap="flat" cmpd="sng">
                      <a:solidFill>
                        <a:srgbClr val="9E9E9E"/>
                      </a:solidFill>
                      <a:prstDash val="solid"/>
                      <a:round/>
                      <a:headEnd type="none" w="sm" len="sm"/>
                      <a:tailEnd type="none" w="sm" len="sm"/>
                    </a:lnT>
                    <a:solidFill>
                      <a:schemeClr val="lt1"/>
                    </a:solidFill>
                  </a:tcPr>
                </a:tc>
                <a:tc>
                  <a:txBody>
                    <a:bodyPr/>
                    <a:lstStyle/>
                    <a:p>
                      <a:pPr marL="0" lvl="0" indent="0" algn="ctr" rtl="0">
                        <a:spcBef>
                          <a:spcPts val="0"/>
                        </a:spcBef>
                        <a:spcAft>
                          <a:spcPts val="0"/>
                        </a:spcAft>
                        <a:buNone/>
                      </a:pPr>
                      <a:r>
                        <a:rPr lang="ko" sz="1100"/>
                        <a:t>Do not require labeled document</a:t>
                      </a:r>
                      <a:endParaRPr sz="1100"/>
                    </a:p>
                  </a:txBody>
                  <a:tcPr marL="91425" marR="91425" marT="91425" marB="91425" anchor="ctr">
                    <a:lnR w="9525" cap="flat" cmpd="sng">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solidFill>
                      <a:schemeClr val="lt1"/>
                    </a:solidFill>
                  </a:tcPr>
                </a:tc>
                <a:extLst>
                  <a:ext uri="{0D108BD9-81ED-4DB2-BD59-A6C34878D82A}">
                    <a16:rowId xmlns:a16="http://schemas.microsoft.com/office/drawing/2014/main" val="10003"/>
                  </a:ext>
                </a:extLst>
              </a:tr>
            </a:tbl>
          </a:graphicData>
        </a:graphic>
      </p:graphicFrame>
      <p:sp>
        <p:nvSpPr>
          <p:cNvPr id="107" name="Google Shape;107;p16"/>
          <p:cNvSpPr/>
          <p:nvPr/>
        </p:nvSpPr>
        <p:spPr>
          <a:xfrm>
            <a:off x="6191300" y="1998500"/>
            <a:ext cx="2327100" cy="2228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txBox="1"/>
          <p:nvPr/>
        </p:nvSpPr>
        <p:spPr>
          <a:xfrm>
            <a:off x="6432800" y="4226900"/>
            <a:ext cx="18441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300" b="1">
                <a:solidFill>
                  <a:srgbClr val="FF0000"/>
                </a:solidFill>
                <a:latin typeface="Lato"/>
                <a:ea typeface="Lato"/>
                <a:cs typeface="Lato"/>
                <a:sym typeface="Lato"/>
              </a:rPr>
              <a:t>Our Proposal</a:t>
            </a:r>
            <a:endParaRPr sz="1300" b="1">
              <a:solidFill>
                <a:srgbClr val="FF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Solution </a:t>
            </a:r>
            <a:r>
              <a:rPr lang="ko" b="0"/>
              <a:t>- Architecture Overview</a:t>
            </a:r>
            <a:endParaRPr b="0"/>
          </a:p>
        </p:txBody>
      </p:sp>
      <p:pic>
        <p:nvPicPr>
          <p:cNvPr id="114" name="Google Shape;114;p17"/>
          <p:cNvPicPr preferRelativeResize="0"/>
          <p:nvPr/>
        </p:nvPicPr>
        <p:blipFill>
          <a:blip r:embed="rId3">
            <a:alphaModFix/>
          </a:blip>
          <a:stretch>
            <a:fillRect/>
          </a:stretch>
        </p:blipFill>
        <p:spPr>
          <a:xfrm>
            <a:off x="779800" y="1853850"/>
            <a:ext cx="7323873" cy="323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Experiment </a:t>
            </a:r>
            <a:r>
              <a:rPr lang="ko" b="0"/>
              <a:t>- Dataset</a:t>
            </a:r>
            <a:endParaRPr b="0"/>
          </a:p>
        </p:txBody>
      </p:sp>
      <p:graphicFrame>
        <p:nvGraphicFramePr>
          <p:cNvPr id="120" name="Google Shape;120;p18"/>
          <p:cNvGraphicFramePr/>
          <p:nvPr/>
        </p:nvGraphicFramePr>
        <p:xfrm>
          <a:off x="987800" y="2196175"/>
          <a:ext cx="7168375" cy="1828725"/>
        </p:xfrm>
        <a:graphic>
          <a:graphicData uri="http://schemas.openxmlformats.org/drawingml/2006/table">
            <a:tbl>
              <a:tblPr>
                <a:noFill/>
                <a:tableStyleId>{F48EC08C-059E-4422-95B1-85F92E44B0D1}</a:tableStyleId>
              </a:tblPr>
              <a:tblGrid>
                <a:gridCol w="1291750">
                  <a:extLst>
                    <a:ext uri="{9D8B030D-6E8A-4147-A177-3AD203B41FA5}">
                      <a16:colId xmlns:a16="http://schemas.microsoft.com/office/drawing/2014/main" val="20000"/>
                    </a:ext>
                  </a:extLst>
                </a:gridCol>
                <a:gridCol w="1097725">
                  <a:extLst>
                    <a:ext uri="{9D8B030D-6E8A-4147-A177-3AD203B41FA5}">
                      <a16:colId xmlns:a16="http://schemas.microsoft.com/office/drawing/2014/main" val="20001"/>
                    </a:ext>
                  </a:extLst>
                </a:gridCol>
                <a:gridCol w="1194725">
                  <a:extLst>
                    <a:ext uri="{9D8B030D-6E8A-4147-A177-3AD203B41FA5}">
                      <a16:colId xmlns:a16="http://schemas.microsoft.com/office/drawing/2014/main" val="20002"/>
                    </a:ext>
                  </a:extLst>
                </a:gridCol>
                <a:gridCol w="1194725">
                  <a:extLst>
                    <a:ext uri="{9D8B030D-6E8A-4147-A177-3AD203B41FA5}">
                      <a16:colId xmlns:a16="http://schemas.microsoft.com/office/drawing/2014/main" val="20003"/>
                    </a:ext>
                  </a:extLst>
                </a:gridCol>
                <a:gridCol w="1194725">
                  <a:extLst>
                    <a:ext uri="{9D8B030D-6E8A-4147-A177-3AD203B41FA5}">
                      <a16:colId xmlns:a16="http://schemas.microsoft.com/office/drawing/2014/main" val="20004"/>
                    </a:ext>
                  </a:extLst>
                </a:gridCol>
                <a:gridCol w="1194725">
                  <a:extLst>
                    <a:ext uri="{9D8B030D-6E8A-4147-A177-3AD203B41FA5}">
                      <a16:colId xmlns:a16="http://schemas.microsoft.com/office/drawing/2014/main" val="20005"/>
                    </a:ext>
                  </a:extLst>
                </a:gridCol>
              </a:tblGrid>
              <a:tr h="609575">
                <a:tc>
                  <a:txBody>
                    <a:bodyPr/>
                    <a:lstStyle/>
                    <a:p>
                      <a:pPr marL="0" lvl="0" indent="0" algn="ctr" rtl="0">
                        <a:spcBef>
                          <a:spcPts val="0"/>
                        </a:spcBef>
                        <a:spcAft>
                          <a:spcPts val="0"/>
                        </a:spcAft>
                        <a:buNone/>
                      </a:pPr>
                      <a:r>
                        <a:rPr lang="ko" b="1"/>
                        <a:t>Dataset</a:t>
                      </a:r>
                      <a:endParaRPr b="1"/>
                    </a:p>
                  </a:txBody>
                  <a:tcPr marL="91425" marR="91425" marT="91425" marB="91425" anchor="ctr">
                    <a:lnL w="9525" cap="flat" cmpd="sng">
                      <a:solidFill>
                        <a:schemeClr val="lt1"/>
                      </a:solidFill>
                      <a:prstDash val="solid"/>
                      <a:round/>
                      <a:headEnd type="none" w="sm" len="sm"/>
                      <a:tailEnd type="none" w="sm" len="sm"/>
                    </a:lnL>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a:t>Description</a:t>
                      </a:r>
                      <a:endParaRPr/>
                    </a:p>
                  </a:txBody>
                  <a:tcPr marL="91425" marR="91425" marT="91425" marB="91425" anchor="ct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a:t>Number of Train set</a:t>
                      </a:r>
                      <a:endParaRPr/>
                    </a:p>
                  </a:txBody>
                  <a:tcPr marL="91425" marR="91425" marT="91425" marB="91425" anchor="ct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a:t>Number of Test set</a:t>
                      </a:r>
                      <a:endParaRPr/>
                    </a:p>
                  </a:txBody>
                  <a:tcPr marL="91425" marR="91425" marT="91425" marB="91425" anchor="ct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a:t>Taxonomy level</a:t>
                      </a:r>
                      <a:endParaRPr/>
                    </a:p>
                  </a:txBody>
                  <a:tcPr marL="91425" marR="91425" marT="91425" marB="91425" anchor="ct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ko"/>
                        <a:t>Number of Classes</a:t>
                      </a:r>
                      <a:endParaRPr/>
                    </a:p>
                  </a:txBody>
                  <a:tcPr marL="91425" marR="91425" marT="91425" marB="91425" anchor="ctr">
                    <a:lnR w="9525" cap="flat" cmpd="sng">
                      <a:solidFill>
                        <a:schemeClr val="lt1"/>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marL="0" lvl="0" indent="0" algn="ctr" rtl="0">
                        <a:spcBef>
                          <a:spcPts val="0"/>
                        </a:spcBef>
                        <a:spcAft>
                          <a:spcPts val="0"/>
                        </a:spcAft>
                        <a:buNone/>
                      </a:pPr>
                      <a:r>
                        <a:rPr lang="ko" b="1"/>
                        <a:t>Amazon-297</a:t>
                      </a:r>
                      <a:endParaRPr b="1"/>
                    </a:p>
                  </a:txBody>
                  <a:tcPr marL="91425" marR="91425" marT="91425" marB="91425" anchor="ctr">
                    <a:lnL w="9525" cap="flat" cmpd="sng">
                      <a:solidFill>
                        <a:schemeClr val="lt1"/>
                      </a:solidFill>
                      <a:prstDash val="solid"/>
                      <a:round/>
                      <a:headEnd type="none" w="sm" len="sm"/>
                      <a:tailEnd type="none" w="sm" len="sm"/>
                    </a:lnL>
                    <a:lnT w="2857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a:t>Product reviews</a:t>
                      </a:r>
                      <a:endParaRPr/>
                    </a:p>
                  </a:txBody>
                  <a:tcPr marL="91425" marR="91425" marT="91425" marB="91425" anchor="ctr">
                    <a:lnT w="2857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a:t>30,000</a:t>
                      </a:r>
                      <a:endParaRPr/>
                    </a:p>
                  </a:txBody>
                  <a:tcPr marL="91425" marR="91425" marT="91425" marB="91425" anchor="ctr">
                    <a:lnT w="2857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a:t>15,000</a:t>
                      </a:r>
                      <a:endParaRPr/>
                    </a:p>
                  </a:txBody>
                  <a:tcPr marL="91425" marR="91425" marT="91425" marB="91425" anchor="ctr">
                    <a:lnT w="2857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a:t>three-level</a:t>
                      </a:r>
                      <a:endParaRPr/>
                    </a:p>
                  </a:txBody>
                  <a:tcPr marL="91425" marR="91425" marT="91425" marB="91425" anchor="ctr">
                    <a:lnT w="2857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ko"/>
                        <a:t>297</a:t>
                      </a:r>
                      <a:endParaRPr/>
                    </a:p>
                  </a:txBody>
                  <a:tcPr marL="91425" marR="91425" marT="91425" marB="91425" anchor="ctr">
                    <a:lnR w="9525" cap="flat" cmpd="sng">
                      <a:solidFill>
                        <a:schemeClr val="lt1"/>
                      </a:solidFill>
                      <a:prstDash val="solid"/>
                      <a:round/>
                      <a:headEnd type="none" w="sm" len="sm"/>
                      <a:tailEnd type="none" w="sm" len="sm"/>
                    </a:lnR>
                    <a:lnT w="2857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609575">
                <a:tc>
                  <a:txBody>
                    <a:bodyPr/>
                    <a:lstStyle/>
                    <a:p>
                      <a:pPr marL="0" lvl="0" indent="0" algn="ctr" rtl="0">
                        <a:spcBef>
                          <a:spcPts val="0"/>
                        </a:spcBef>
                        <a:spcAft>
                          <a:spcPts val="0"/>
                        </a:spcAft>
                        <a:buNone/>
                      </a:pPr>
                      <a:r>
                        <a:rPr lang="ko" b="1"/>
                        <a:t>DBPedia-298</a:t>
                      </a:r>
                      <a:endParaRPr b="1"/>
                    </a:p>
                  </a:txBody>
                  <a:tcPr marL="91425" marR="91425" marT="91425" marB="91425" anchor="ctr">
                    <a:lnL w="9525" cap="flat" cmpd="sng">
                      <a:solidFill>
                        <a:schemeClr val="lt1"/>
                      </a:solidFill>
                      <a:prstDash val="solid"/>
                      <a:round/>
                      <a:headEnd type="none" w="sm" len="sm"/>
                      <a:tailEnd type="none" w="sm" len="sm"/>
                    </a:lnL>
                  </a:tcPr>
                </a:tc>
                <a:tc>
                  <a:txBody>
                    <a:bodyPr/>
                    <a:lstStyle/>
                    <a:p>
                      <a:pPr marL="0" lvl="0" indent="0" algn="ctr" rtl="0">
                        <a:spcBef>
                          <a:spcPts val="0"/>
                        </a:spcBef>
                        <a:spcAft>
                          <a:spcPts val="0"/>
                        </a:spcAft>
                        <a:buNone/>
                      </a:pPr>
                      <a:r>
                        <a:rPr lang="ko"/>
                        <a:t>Wikipedia articles</a:t>
                      </a:r>
                      <a:endParaRPr/>
                    </a:p>
                  </a:txBody>
                  <a:tcPr marL="91425" marR="91425" marT="91425" marB="91425" anchor="ctr"/>
                </a:tc>
                <a:tc>
                  <a:txBody>
                    <a:bodyPr/>
                    <a:lstStyle/>
                    <a:p>
                      <a:pPr marL="0" lvl="0" indent="0" algn="ctr" rtl="0">
                        <a:spcBef>
                          <a:spcPts val="0"/>
                        </a:spcBef>
                        <a:spcAft>
                          <a:spcPts val="0"/>
                        </a:spcAft>
                        <a:buNone/>
                      </a:pPr>
                      <a:r>
                        <a:rPr lang="ko"/>
                        <a:t>30,000</a:t>
                      </a:r>
                      <a:endParaRPr/>
                    </a:p>
                  </a:txBody>
                  <a:tcPr marL="91425" marR="91425" marT="91425" marB="91425" anchor="ctr"/>
                </a:tc>
                <a:tc>
                  <a:txBody>
                    <a:bodyPr/>
                    <a:lstStyle/>
                    <a:p>
                      <a:pPr marL="0" lvl="0" indent="0" algn="ctr" rtl="0">
                        <a:spcBef>
                          <a:spcPts val="0"/>
                        </a:spcBef>
                        <a:spcAft>
                          <a:spcPts val="0"/>
                        </a:spcAft>
                        <a:buNone/>
                      </a:pPr>
                      <a:r>
                        <a:rPr lang="ko"/>
                        <a:t>15,000</a:t>
                      </a:r>
                      <a:endParaRPr/>
                    </a:p>
                  </a:txBody>
                  <a:tcPr marL="91425" marR="91425" marT="91425" marB="91425" anchor="ctr"/>
                </a:tc>
                <a:tc>
                  <a:txBody>
                    <a:bodyPr/>
                    <a:lstStyle/>
                    <a:p>
                      <a:pPr marL="0" lvl="0" indent="0" algn="ctr" rtl="0">
                        <a:spcBef>
                          <a:spcPts val="0"/>
                        </a:spcBef>
                        <a:spcAft>
                          <a:spcPts val="0"/>
                        </a:spcAft>
                        <a:buNone/>
                      </a:pPr>
                      <a:r>
                        <a:rPr lang="ko"/>
                        <a:t>three-level</a:t>
                      </a:r>
                      <a:endParaRPr/>
                    </a:p>
                  </a:txBody>
                  <a:tcPr marL="91425" marR="91425" marT="91425" marB="91425" anchor="ctr"/>
                </a:tc>
                <a:tc>
                  <a:txBody>
                    <a:bodyPr/>
                    <a:lstStyle/>
                    <a:p>
                      <a:pPr marL="0" lvl="0" indent="0" algn="ctr" rtl="0">
                        <a:spcBef>
                          <a:spcPts val="0"/>
                        </a:spcBef>
                        <a:spcAft>
                          <a:spcPts val="0"/>
                        </a:spcAft>
                        <a:buNone/>
                      </a:pPr>
                      <a:r>
                        <a:rPr lang="ko"/>
                        <a:t>298</a:t>
                      </a:r>
                      <a:endParaRPr/>
                    </a:p>
                  </a:txBody>
                  <a:tcPr marL="91425" marR="91425" marT="91425" marB="91425" anchor="ctr">
                    <a:lnR w="9525" cap="flat" cmpd="sng">
                      <a:solidFill>
                        <a:schemeClr val="lt1"/>
                      </a:solidFill>
                      <a:prstDash val="solid"/>
                      <a:round/>
                      <a:headEnd type="none" w="sm" len="sm"/>
                      <a:tailEnd type="none" w="sm" len="sm"/>
                    </a:lnR>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Experiment </a:t>
            </a:r>
            <a:r>
              <a:rPr lang="ko" b="0"/>
              <a:t>- Data Example</a:t>
            </a:r>
            <a:endParaRPr b="0"/>
          </a:p>
        </p:txBody>
      </p:sp>
      <p:sp>
        <p:nvSpPr>
          <p:cNvPr id="126" name="Google Shape;126;p19"/>
          <p:cNvSpPr txBox="1"/>
          <p:nvPr/>
        </p:nvSpPr>
        <p:spPr>
          <a:xfrm>
            <a:off x="729450" y="2290200"/>
            <a:ext cx="3807000" cy="1949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ko" b="1">
                <a:latin typeface="Raleway"/>
                <a:ea typeface="Raleway"/>
                <a:cs typeface="Raleway"/>
                <a:sym typeface="Raleway"/>
              </a:rPr>
              <a:t>ID </a:t>
            </a:r>
            <a:r>
              <a:rPr lang="ko">
                <a:latin typeface="Raleway"/>
                <a:ea typeface="Raleway"/>
                <a:cs typeface="Raleway"/>
                <a:sym typeface="Raleway"/>
              </a:rPr>
              <a:t>: B000FKDEIA</a:t>
            </a:r>
            <a:endParaRPr>
              <a:latin typeface="Raleway"/>
              <a:ea typeface="Raleway"/>
              <a:cs typeface="Raleway"/>
              <a:sym typeface="Raleway"/>
            </a:endParaRPr>
          </a:p>
          <a:p>
            <a:pPr marL="0" lvl="0" indent="0" algn="l" rtl="0">
              <a:spcBef>
                <a:spcPts val="1000"/>
              </a:spcBef>
              <a:spcAft>
                <a:spcPts val="0"/>
              </a:spcAft>
              <a:buNone/>
            </a:pPr>
            <a:r>
              <a:rPr lang="ko" b="1">
                <a:latin typeface="Raleway"/>
                <a:ea typeface="Raleway"/>
                <a:cs typeface="Raleway"/>
                <a:sym typeface="Raleway"/>
              </a:rPr>
              <a:t>Review text</a:t>
            </a:r>
            <a:r>
              <a:rPr lang="ko">
                <a:latin typeface="Raleway"/>
                <a:ea typeface="Raleway"/>
                <a:cs typeface="Raleway"/>
                <a:sym typeface="Raleway"/>
              </a:rPr>
              <a:t> : I have used two of them to hang pictures. I am not allowed to make holes in my walls. They are still up there so so far so good.</a:t>
            </a:r>
            <a:endParaRPr>
              <a:latin typeface="Raleway"/>
              <a:ea typeface="Raleway"/>
              <a:cs typeface="Raleway"/>
              <a:sym typeface="Raleway"/>
            </a:endParaRPr>
          </a:p>
          <a:p>
            <a:pPr marL="0" lvl="0" indent="0" algn="l" rtl="0">
              <a:spcBef>
                <a:spcPts val="1000"/>
              </a:spcBef>
              <a:spcAft>
                <a:spcPts val="1000"/>
              </a:spcAft>
              <a:buNone/>
            </a:pPr>
            <a:r>
              <a:rPr lang="ko" b="1">
                <a:latin typeface="Raleway"/>
                <a:ea typeface="Raleway"/>
                <a:cs typeface="Raleway"/>
                <a:sym typeface="Raleway"/>
              </a:rPr>
              <a:t>Categories </a:t>
            </a:r>
            <a:r>
              <a:rPr lang="ko">
                <a:latin typeface="Raleway"/>
                <a:ea typeface="Raleway"/>
                <a:cs typeface="Raleway"/>
                <a:sym typeface="Raleway"/>
              </a:rPr>
              <a:t>: </a:t>
            </a:r>
            <a:r>
              <a:rPr lang="ko">
                <a:highlight>
                  <a:srgbClr val="D0E0E3"/>
                </a:highlight>
                <a:latin typeface="Raleway"/>
                <a:ea typeface="Raleway"/>
                <a:cs typeface="Raleway"/>
                <a:sym typeface="Raleway"/>
              </a:rPr>
              <a:t>Home &amp; Kitchen</a:t>
            </a:r>
            <a:r>
              <a:rPr lang="ko">
                <a:latin typeface="Raleway"/>
                <a:ea typeface="Raleway"/>
                <a:cs typeface="Raleway"/>
                <a:sym typeface="Raleway"/>
              </a:rPr>
              <a:t>, Storage &amp; Organization, Clothing &amp; Closet Storage</a:t>
            </a:r>
            <a:endParaRPr>
              <a:latin typeface="Raleway"/>
              <a:ea typeface="Raleway"/>
              <a:cs typeface="Raleway"/>
              <a:sym typeface="Raleway"/>
            </a:endParaRPr>
          </a:p>
        </p:txBody>
      </p:sp>
      <p:sp>
        <p:nvSpPr>
          <p:cNvPr id="127" name="Google Shape;127;p19"/>
          <p:cNvSpPr txBox="1"/>
          <p:nvPr/>
        </p:nvSpPr>
        <p:spPr>
          <a:xfrm>
            <a:off x="1132950" y="1890000"/>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b="1"/>
              <a:t>Amazon</a:t>
            </a:r>
            <a:endParaRPr/>
          </a:p>
        </p:txBody>
      </p:sp>
      <p:sp>
        <p:nvSpPr>
          <p:cNvPr id="128" name="Google Shape;128;p19"/>
          <p:cNvSpPr txBox="1"/>
          <p:nvPr/>
        </p:nvSpPr>
        <p:spPr>
          <a:xfrm>
            <a:off x="4805600" y="2290200"/>
            <a:ext cx="3807000" cy="1949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ko" b="1">
                <a:latin typeface="Raleway"/>
                <a:ea typeface="Raleway"/>
                <a:cs typeface="Raleway"/>
                <a:sym typeface="Raleway"/>
              </a:rPr>
              <a:t>ID</a:t>
            </a:r>
            <a:r>
              <a:rPr lang="ko">
                <a:latin typeface="Raleway"/>
                <a:ea typeface="Raleway"/>
                <a:cs typeface="Raleway"/>
                <a:sym typeface="Raleway"/>
              </a:rPr>
              <a:t>: 9</a:t>
            </a:r>
            <a:endParaRPr>
              <a:latin typeface="Raleway"/>
              <a:ea typeface="Raleway"/>
              <a:cs typeface="Raleway"/>
              <a:sym typeface="Raleway"/>
            </a:endParaRPr>
          </a:p>
          <a:p>
            <a:pPr marL="0" lvl="0" indent="0" algn="l" rtl="0">
              <a:spcBef>
                <a:spcPts val="1000"/>
              </a:spcBef>
              <a:spcAft>
                <a:spcPts val="0"/>
              </a:spcAft>
              <a:buNone/>
            </a:pPr>
            <a:r>
              <a:rPr lang="ko" b="1">
                <a:latin typeface="Raleway"/>
                <a:ea typeface="Raleway"/>
                <a:cs typeface="Raleway"/>
                <a:sym typeface="Raleway"/>
              </a:rPr>
              <a:t>Article</a:t>
            </a:r>
            <a:r>
              <a:rPr lang="ko">
                <a:latin typeface="Raleway"/>
                <a:ea typeface="Raleway"/>
                <a:cs typeface="Raleway"/>
                <a:sym typeface="Raleway"/>
              </a:rPr>
              <a:t> : "The T.G. Smith Centre is an ice hockey complex in Steinbach, Manitoba. It features two indoor arenas and one outdoor ice rink. ...</a:t>
            </a:r>
            <a:endParaRPr>
              <a:latin typeface="Raleway"/>
              <a:ea typeface="Raleway"/>
              <a:cs typeface="Raleway"/>
              <a:sym typeface="Raleway"/>
            </a:endParaRPr>
          </a:p>
          <a:p>
            <a:pPr marL="0" lvl="0" indent="0" algn="l" rtl="0">
              <a:spcBef>
                <a:spcPts val="1000"/>
              </a:spcBef>
              <a:spcAft>
                <a:spcPts val="1000"/>
              </a:spcAft>
              <a:buNone/>
            </a:pPr>
            <a:r>
              <a:rPr lang="ko" b="1">
                <a:latin typeface="Raleway"/>
                <a:ea typeface="Raleway"/>
                <a:cs typeface="Raleway"/>
                <a:sym typeface="Raleway"/>
              </a:rPr>
              <a:t>Categories</a:t>
            </a:r>
            <a:r>
              <a:rPr lang="ko">
                <a:latin typeface="Raleway"/>
                <a:ea typeface="Raleway"/>
                <a:cs typeface="Raleway"/>
                <a:sym typeface="Raleway"/>
              </a:rPr>
              <a:t>: Place, </a:t>
            </a:r>
            <a:r>
              <a:rPr lang="ko">
                <a:highlight>
                  <a:srgbClr val="CFE2F3"/>
                </a:highlight>
                <a:latin typeface="Raleway"/>
                <a:ea typeface="Raleway"/>
                <a:cs typeface="Raleway"/>
                <a:sym typeface="Raleway"/>
              </a:rPr>
              <a:t>SportFacility</a:t>
            </a:r>
            <a:r>
              <a:rPr lang="ko">
                <a:latin typeface="Raleway"/>
                <a:ea typeface="Raleway"/>
                <a:cs typeface="Raleway"/>
                <a:sym typeface="Raleway"/>
              </a:rPr>
              <a:t>, Stadium</a:t>
            </a:r>
            <a:endParaRPr>
              <a:latin typeface="Raleway"/>
              <a:ea typeface="Raleway"/>
              <a:cs typeface="Raleway"/>
              <a:sym typeface="Raleway"/>
            </a:endParaRPr>
          </a:p>
        </p:txBody>
      </p:sp>
      <p:sp>
        <p:nvSpPr>
          <p:cNvPr id="129" name="Google Shape;129;p19"/>
          <p:cNvSpPr txBox="1"/>
          <p:nvPr/>
        </p:nvSpPr>
        <p:spPr>
          <a:xfrm>
            <a:off x="5209100" y="1890000"/>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b="1"/>
              <a:t>DBPedia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Experiment - </a:t>
            </a:r>
            <a:r>
              <a:rPr lang="ko" b="0"/>
              <a:t>Core Class Mining</a:t>
            </a:r>
            <a:endParaRPr b="0"/>
          </a:p>
        </p:txBody>
      </p:sp>
      <p:sp>
        <p:nvSpPr>
          <p:cNvPr id="135" name="Google Shape;135;p20"/>
          <p:cNvSpPr txBox="1"/>
          <p:nvPr/>
        </p:nvSpPr>
        <p:spPr>
          <a:xfrm>
            <a:off x="729450" y="2001025"/>
            <a:ext cx="7565700" cy="192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ko" sz="1300" b="1">
                <a:solidFill>
                  <a:schemeClr val="accent1"/>
                </a:solidFill>
                <a:latin typeface="Lato"/>
                <a:ea typeface="Lato"/>
                <a:cs typeface="Lato"/>
                <a:sym typeface="Lato"/>
              </a:rPr>
              <a:t>How to Represent Taxonomy</a:t>
            </a:r>
            <a:endParaRPr sz="1200" b="1">
              <a:solidFill>
                <a:schemeClr val="accent1"/>
              </a:solidFill>
            </a:endParaRPr>
          </a:p>
          <a:p>
            <a:pPr marL="0" lvl="0" indent="0" algn="l" rtl="0">
              <a:lnSpc>
                <a:spcPct val="115000"/>
              </a:lnSpc>
              <a:spcBef>
                <a:spcPts val="0"/>
              </a:spcBef>
              <a:spcAft>
                <a:spcPts val="0"/>
              </a:spcAft>
              <a:buNone/>
            </a:pPr>
            <a:r>
              <a:rPr lang="ko" sz="1200">
                <a:solidFill>
                  <a:schemeClr val="accent1"/>
                </a:solidFill>
              </a:rPr>
              <a:t>Taxonomy is stored as json file. Key is class name and value is also json</a:t>
            </a:r>
            <a:endParaRPr sz="1200">
              <a:solidFill>
                <a:schemeClr val="accent1"/>
              </a:solidFill>
            </a:endParaRPr>
          </a:p>
          <a:p>
            <a:pPr marL="0" lvl="0" indent="0" algn="l" rtl="0">
              <a:lnSpc>
                <a:spcPct val="115000"/>
              </a:lnSpc>
              <a:spcBef>
                <a:spcPts val="0"/>
              </a:spcBef>
              <a:spcAft>
                <a:spcPts val="0"/>
              </a:spcAft>
              <a:buNone/>
            </a:pPr>
            <a:r>
              <a:rPr lang="ko" sz="1200">
                <a:solidFill>
                  <a:schemeClr val="accent1"/>
                </a:solidFill>
              </a:rPr>
              <a:t>which recursively consists of children class name as key and children as value.</a:t>
            </a:r>
            <a:endParaRPr sz="1200">
              <a:solidFill>
                <a:schemeClr val="accent1"/>
              </a:solidFill>
            </a:endParaRPr>
          </a:p>
          <a:p>
            <a:pPr marL="0" lvl="0" indent="0" algn="l" rtl="0">
              <a:lnSpc>
                <a:spcPct val="115000"/>
              </a:lnSpc>
              <a:spcBef>
                <a:spcPts val="0"/>
              </a:spcBef>
              <a:spcAft>
                <a:spcPts val="0"/>
              </a:spcAft>
              <a:buNone/>
            </a:pPr>
            <a:endParaRPr sz="1200">
              <a:solidFill>
                <a:schemeClr val="accent1"/>
              </a:solidFill>
            </a:endParaRPr>
          </a:p>
          <a:p>
            <a:pPr marL="0" lvl="0" indent="0" algn="l" rtl="0">
              <a:lnSpc>
                <a:spcPct val="115000"/>
              </a:lnSpc>
              <a:spcBef>
                <a:spcPts val="0"/>
              </a:spcBef>
              <a:spcAft>
                <a:spcPts val="0"/>
              </a:spcAft>
              <a:buNone/>
            </a:pPr>
            <a:endParaRPr sz="1300" b="1">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ko" sz="1300" b="1">
                <a:solidFill>
                  <a:schemeClr val="accent1"/>
                </a:solidFill>
                <a:latin typeface="Lato"/>
                <a:ea typeface="Lato"/>
                <a:cs typeface="Lato"/>
                <a:sym typeface="Lato"/>
              </a:rPr>
              <a:t>Taxonomy Dictionary to Tree Structure</a:t>
            </a:r>
            <a:endParaRPr sz="1300" b="1">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ko" sz="1200">
                <a:solidFill>
                  <a:schemeClr val="accent1"/>
                </a:solidFill>
              </a:rPr>
              <a:t>Json file is read as python dictionary, and iterated to build custom tree class object.</a:t>
            </a:r>
            <a:endParaRPr sz="1300" b="1">
              <a:solidFill>
                <a:schemeClr val="accent1"/>
              </a:solidFill>
              <a:latin typeface="Lato"/>
              <a:ea typeface="Lato"/>
              <a:cs typeface="Lato"/>
              <a:sym typeface="Lato"/>
            </a:endParaRPr>
          </a:p>
          <a:p>
            <a:pPr marL="0" lvl="0" indent="0" algn="l" rtl="0">
              <a:lnSpc>
                <a:spcPct val="115000"/>
              </a:lnSpc>
              <a:spcBef>
                <a:spcPts val="0"/>
              </a:spcBef>
              <a:spcAft>
                <a:spcPts val="0"/>
              </a:spcAft>
              <a:buNone/>
            </a:pPr>
            <a:endParaRPr sz="1300" b="1">
              <a:solidFill>
                <a:schemeClr val="accent1"/>
              </a:solidFill>
              <a:latin typeface="Lato"/>
              <a:ea typeface="Lato"/>
              <a:cs typeface="Lato"/>
              <a:sym typeface="Lato"/>
            </a:endParaRPr>
          </a:p>
        </p:txBody>
      </p:sp>
      <p:grpSp>
        <p:nvGrpSpPr>
          <p:cNvPr id="136" name="Google Shape;136;p20"/>
          <p:cNvGrpSpPr/>
          <p:nvPr/>
        </p:nvGrpSpPr>
        <p:grpSpPr>
          <a:xfrm>
            <a:off x="838525" y="3689924"/>
            <a:ext cx="8028099" cy="1389851"/>
            <a:chOff x="943200" y="3098499"/>
            <a:chExt cx="8028099" cy="1389851"/>
          </a:xfrm>
        </p:grpSpPr>
        <p:pic>
          <p:nvPicPr>
            <p:cNvPr id="137" name="Google Shape;137;p20"/>
            <p:cNvPicPr preferRelativeResize="0"/>
            <p:nvPr/>
          </p:nvPicPr>
          <p:blipFill>
            <a:blip r:embed="rId3">
              <a:alphaModFix/>
            </a:blip>
            <a:stretch>
              <a:fillRect/>
            </a:stretch>
          </p:blipFill>
          <p:spPr>
            <a:xfrm>
              <a:off x="943200" y="3098500"/>
              <a:ext cx="3492450" cy="1389850"/>
            </a:xfrm>
            <a:prstGeom prst="rect">
              <a:avLst/>
            </a:prstGeom>
            <a:noFill/>
            <a:ln>
              <a:noFill/>
            </a:ln>
          </p:spPr>
        </p:pic>
        <p:pic>
          <p:nvPicPr>
            <p:cNvPr id="138" name="Google Shape;138;p20"/>
            <p:cNvPicPr preferRelativeResize="0"/>
            <p:nvPr/>
          </p:nvPicPr>
          <p:blipFill>
            <a:blip r:embed="rId4">
              <a:alphaModFix/>
            </a:blip>
            <a:stretch>
              <a:fillRect/>
            </a:stretch>
          </p:blipFill>
          <p:spPr>
            <a:xfrm>
              <a:off x="4572000" y="3098499"/>
              <a:ext cx="4399299" cy="1243275"/>
            </a:xfrm>
            <a:prstGeom prst="rect">
              <a:avLst/>
            </a:prstGeom>
            <a:noFill/>
            <a:ln>
              <a:noFill/>
            </a:ln>
          </p:spPr>
        </p:pic>
      </p:grpSp>
      <p:pic>
        <p:nvPicPr>
          <p:cNvPr id="139" name="Google Shape;139;p20"/>
          <p:cNvPicPr preferRelativeResize="0"/>
          <p:nvPr/>
        </p:nvPicPr>
        <p:blipFill>
          <a:blip r:embed="rId5">
            <a:alphaModFix/>
          </a:blip>
          <a:stretch>
            <a:fillRect/>
          </a:stretch>
        </p:blipFill>
        <p:spPr>
          <a:xfrm>
            <a:off x="6666125" y="1993250"/>
            <a:ext cx="2200499" cy="15572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Experiment - </a:t>
            </a:r>
            <a:r>
              <a:rPr lang="ko" b="0"/>
              <a:t>Core Class Mining</a:t>
            </a:r>
            <a:endParaRPr b="0"/>
          </a:p>
        </p:txBody>
      </p:sp>
      <p:sp>
        <p:nvSpPr>
          <p:cNvPr id="145" name="Google Shape;145;p21"/>
          <p:cNvSpPr txBox="1"/>
          <p:nvPr/>
        </p:nvSpPr>
        <p:spPr>
          <a:xfrm>
            <a:off x="729450" y="1769725"/>
            <a:ext cx="7565700" cy="2137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ko" sz="1300" b="1">
                <a:solidFill>
                  <a:schemeClr val="accent1"/>
                </a:solidFill>
                <a:latin typeface="Lato"/>
                <a:ea typeface="Lato"/>
                <a:cs typeface="Lato"/>
                <a:sym typeface="Lato"/>
              </a:rPr>
              <a:t>Finding Candidates</a:t>
            </a:r>
            <a:endParaRPr sz="1200" b="1">
              <a:solidFill>
                <a:schemeClr val="accent1"/>
              </a:solidFill>
            </a:endParaRPr>
          </a:p>
          <a:p>
            <a:pPr marL="0" lvl="0" indent="0" algn="l" rtl="0">
              <a:lnSpc>
                <a:spcPct val="115000"/>
              </a:lnSpc>
              <a:spcBef>
                <a:spcPts val="0"/>
              </a:spcBef>
              <a:spcAft>
                <a:spcPts val="0"/>
              </a:spcAft>
              <a:buNone/>
            </a:pPr>
            <a:r>
              <a:rPr lang="ko" sz="1200">
                <a:solidFill>
                  <a:schemeClr val="accent1"/>
                </a:solidFill>
              </a:rPr>
              <a:t>Candidates are classes of top (level + 2) highest path score among classes in same level.</a:t>
            </a:r>
            <a:endParaRPr sz="1200">
              <a:solidFill>
                <a:schemeClr val="accent1"/>
              </a:solidFill>
            </a:endParaRPr>
          </a:p>
          <a:p>
            <a:pPr marL="0" lvl="0" indent="0" algn="l" rtl="0">
              <a:lnSpc>
                <a:spcPct val="115000"/>
              </a:lnSpc>
              <a:spcBef>
                <a:spcPts val="0"/>
              </a:spcBef>
              <a:spcAft>
                <a:spcPts val="0"/>
              </a:spcAft>
              <a:buNone/>
            </a:pPr>
            <a:endParaRPr sz="1300" b="1">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ko" sz="1300" b="1">
                <a:solidFill>
                  <a:schemeClr val="accent1"/>
                </a:solidFill>
                <a:latin typeface="Lato"/>
                <a:ea typeface="Lato"/>
                <a:cs typeface="Lato"/>
                <a:sym typeface="Lato"/>
              </a:rPr>
              <a:t>Select Core Classes from Candidates</a:t>
            </a:r>
            <a:endParaRPr sz="1200">
              <a:solidFill>
                <a:schemeClr val="accent1"/>
              </a:solidFill>
            </a:endParaRPr>
          </a:p>
          <a:p>
            <a:pPr marL="0" lvl="0" indent="0" algn="l" rtl="0">
              <a:lnSpc>
                <a:spcPct val="115000"/>
              </a:lnSpc>
              <a:spcBef>
                <a:spcPts val="0"/>
              </a:spcBef>
              <a:spcAft>
                <a:spcPts val="0"/>
              </a:spcAft>
              <a:buNone/>
            </a:pPr>
            <a:r>
              <a:rPr lang="ko" sz="1200">
                <a:solidFill>
                  <a:schemeClr val="accent1"/>
                </a:solidFill>
              </a:rPr>
              <a:t>Final a document’s core class which have higher confidence than </a:t>
            </a:r>
            <a:r>
              <a:rPr lang="ko" sz="1200" i="1">
                <a:solidFill>
                  <a:schemeClr val="accent1"/>
                </a:solidFill>
              </a:rPr>
              <a:t>threshold</a:t>
            </a:r>
            <a:r>
              <a:rPr lang="ko" sz="1200">
                <a:solidFill>
                  <a:schemeClr val="accent1"/>
                </a:solidFill>
              </a:rPr>
              <a:t>(median confidence calculated with other documents - we used documents within the same batch)</a:t>
            </a:r>
            <a:endParaRPr sz="1200">
              <a:solidFill>
                <a:schemeClr val="accent1"/>
              </a:solidFill>
            </a:endParaRPr>
          </a:p>
          <a:p>
            <a:pPr marL="0" lvl="0" indent="0" algn="l" rtl="0">
              <a:lnSpc>
                <a:spcPct val="115000"/>
              </a:lnSpc>
              <a:spcBef>
                <a:spcPts val="0"/>
              </a:spcBef>
              <a:spcAft>
                <a:spcPts val="0"/>
              </a:spcAft>
              <a:buNone/>
            </a:pPr>
            <a:endParaRPr sz="1200">
              <a:solidFill>
                <a:schemeClr val="accent1"/>
              </a:solidFill>
            </a:endParaRPr>
          </a:p>
          <a:p>
            <a:pPr marL="0" lvl="0" indent="0" algn="l" rtl="0">
              <a:lnSpc>
                <a:spcPct val="115000"/>
              </a:lnSpc>
              <a:spcBef>
                <a:spcPts val="0"/>
              </a:spcBef>
              <a:spcAft>
                <a:spcPts val="0"/>
              </a:spcAft>
              <a:buNone/>
            </a:pPr>
            <a:endParaRPr sz="1200">
              <a:solidFill>
                <a:schemeClr val="accent1"/>
              </a:solidFill>
            </a:endParaRPr>
          </a:p>
          <a:p>
            <a:pPr marL="0" lvl="0" indent="0" algn="l" rtl="0">
              <a:lnSpc>
                <a:spcPct val="115000"/>
              </a:lnSpc>
              <a:spcBef>
                <a:spcPts val="0"/>
              </a:spcBef>
              <a:spcAft>
                <a:spcPts val="0"/>
              </a:spcAft>
              <a:buNone/>
            </a:pPr>
            <a:endParaRPr sz="1300" b="1">
              <a:solidFill>
                <a:schemeClr val="accent1"/>
              </a:solidFill>
              <a:latin typeface="Lato"/>
              <a:ea typeface="Lato"/>
              <a:cs typeface="Lato"/>
              <a:sym typeface="Lato"/>
            </a:endParaRPr>
          </a:p>
        </p:txBody>
      </p:sp>
      <p:pic>
        <p:nvPicPr>
          <p:cNvPr id="146" name="Google Shape;146;p21"/>
          <p:cNvPicPr preferRelativeResize="0"/>
          <p:nvPr/>
        </p:nvPicPr>
        <p:blipFill>
          <a:blip r:embed="rId3">
            <a:alphaModFix/>
          </a:blip>
          <a:stretch>
            <a:fillRect/>
          </a:stretch>
        </p:blipFill>
        <p:spPr>
          <a:xfrm>
            <a:off x="846350" y="3273750"/>
            <a:ext cx="3248399" cy="727350"/>
          </a:xfrm>
          <a:prstGeom prst="rect">
            <a:avLst/>
          </a:prstGeom>
          <a:noFill/>
          <a:ln>
            <a:noFill/>
          </a:ln>
        </p:spPr>
      </p:pic>
      <p:pic>
        <p:nvPicPr>
          <p:cNvPr id="147" name="Google Shape;147;p21"/>
          <p:cNvPicPr preferRelativeResize="0"/>
          <p:nvPr/>
        </p:nvPicPr>
        <p:blipFill>
          <a:blip r:embed="rId4">
            <a:alphaModFix/>
          </a:blip>
          <a:stretch>
            <a:fillRect/>
          </a:stretch>
        </p:blipFill>
        <p:spPr>
          <a:xfrm>
            <a:off x="4179275" y="3273750"/>
            <a:ext cx="4499786" cy="727350"/>
          </a:xfrm>
          <a:prstGeom prst="rect">
            <a:avLst/>
          </a:prstGeom>
          <a:noFill/>
          <a:ln>
            <a:noFill/>
          </a:ln>
        </p:spPr>
      </p:pic>
      <p:pic>
        <p:nvPicPr>
          <p:cNvPr id="148" name="Google Shape;148;p21"/>
          <p:cNvPicPr preferRelativeResize="0"/>
          <p:nvPr/>
        </p:nvPicPr>
        <p:blipFill>
          <a:blip r:embed="rId5">
            <a:alphaModFix/>
          </a:blip>
          <a:stretch>
            <a:fillRect/>
          </a:stretch>
        </p:blipFill>
        <p:spPr>
          <a:xfrm>
            <a:off x="846350" y="4071000"/>
            <a:ext cx="4339900" cy="5830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2528</Words>
  <Application>Microsoft Macintosh PowerPoint</Application>
  <PresentationFormat>화면 슬라이드 쇼(16:9)</PresentationFormat>
  <Paragraphs>229</Paragraphs>
  <Slides>18</Slides>
  <Notes>18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Arial</vt:lpstr>
      <vt:lpstr>Raleway</vt:lpstr>
      <vt:lpstr>Lato</vt:lpstr>
      <vt:lpstr>Streamline</vt:lpstr>
      <vt:lpstr>TaxoClass: Human-like Classifier (Replicating NAACL 2021 Paper)</vt:lpstr>
      <vt:lpstr>Executive Summary - TaxoClass</vt:lpstr>
      <vt:lpstr>Introduction</vt:lpstr>
      <vt:lpstr>Related work &amp; Problems</vt:lpstr>
      <vt:lpstr>Solution - Architecture Overview</vt:lpstr>
      <vt:lpstr>Experiment - Dataset</vt:lpstr>
      <vt:lpstr>Experiment - Data Example</vt:lpstr>
      <vt:lpstr>Experiment - Core Class Mining</vt:lpstr>
      <vt:lpstr>Experiment - Core Class Mining</vt:lpstr>
      <vt:lpstr>Experiment - Document Encoder</vt:lpstr>
      <vt:lpstr>Experiment - Class Encoder</vt:lpstr>
      <vt:lpstr>Experiment - Text Matching Network</vt:lpstr>
      <vt:lpstr>Experiment - Core Class Guided Training</vt:lpstr>
      <vt:lpstr>Experiment - Self Training</vt:lpstr>
      <vt:lpstr>Experiment - Evaluation</vt:lpstr>
      <vt:lpstr>Results</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TaxoClass: Human-like Classifier (Replicating NAACL 2021 Paper)</dc:title>
  <cp:lastModifiedBy>Microsoft Office User</cp:lastModifiedBy>
  <cp:revision>1</cp:revision>
  <dcterms:modified xsi:type="dcterms:W3CDTF">2021-12-19T13:57:56Z</dcterms:modified>
</cp:coreProperties>
</file>