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Rajdhani SemiBold"/>
      <p:regular r:id="rId33"/>
      <p:bold r:id="rId34"/>
    </p:embeddedFont>
    <p:embeddedFont>
      <p:font typeface="Source Sans Pro Light"/>
      <p:regular r:id="rId35"/>
      <p:bold r:id="rId36"/>
      <p:italic r:id="rId37"/>
      <p:boldItalic r:id="rId38"/>
    </p:embeddedFont>
    <p:embeddedFont>
      <p:font typeface="Source Sans Pro SemiBold"/>
      <p:regular r:id="rId39"/>
      <p:bold r:id="rId40"/>
      <p:italic r:id="rId41"/>
      <p:boldItalic r:id="rId42"/>
    </p:embeddedFont>
    <p:embeddedFont>
      <p:font typeface="Rajdhani Medium"/>
      <p:regular r:id="rId43"/>
      <p:bold r:id="rId44"/>
    </p:embeddedFont>
    <p:embeddedFont>
      <p:font typeface="Helvetica Neue"/>
      <p:regular r:id="rId45"/>
      <p:bold r:id="rId46"/>
      <p:italic r:id="rId47"/>
      <p:boldItalic r:id="rId48"/>
    </p:embeddedFont>
    <p:embeddedFont>
      <p:font typeface="Helvetica Neue Light"/>
      <p:regular r:id="rId49"/>
      <p:bold r:id="rId50"/>
      <p:italic r:id="rId51"/>
      <p:boldItalic r:id="rId52"/>
    </p:embeddedFont>
    <p:embeddedFont>
      <p:font typeface="Rajdhani"/>
      <p:regular r:id="rId53"/>
      <p:bold r:id="rId54"/>
    </p:embeddedFont>
    <p:embeddedFont>
      <p:font typeface="Source Sans Pr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SemiBold-bold.fntdata"/><Relationship Id="rId42" Type="http://schemas.openxmlformats.org/officeDocument/2006/relationships/font" Target="fonts/SourceSansProSemiBold-boldItalic.fntdata"/><Relationship Id="rId41" Type="http://schemas.openxmlformats.org/officeDocument/2006/relationships/font" Target="fonts/SourceSansProSemiBold-italic.fntdata"/><Relationship Id="rId44" Type="http://schemas.openxmlformats.org/officeDocument/2006/relationships/font" Target="fonts/RajdhaniMedium-bold.fntdata"/><Relationship Id="rId43" Type="http://schemas.openxmlformats.org/officeDocument/2006/relationships/font" Target="fonts/RajdhaniMedium-regular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5.xml"/><Relationship Id="rId33" Type="http://schemas.openxmlformats.org/officeDocument/2006/relationships/font" Target="fonts/RajdhaniSemiBold-regular.fntdata"/><Relationship Id="rId32" Type="http://schemas.openxmlformats.org/officeDocument/2006/relationships/font" Target="fonts/RobotoSlab-bold.fntdata"/><Relationship Id="rId35" Type="http://schemas.openxmlformats.org/officeDocument/2006/relationships/font" Target="fonts/SourceSansProLight-regular.fntdata"/><Relationship Id="rId34" Type="http://schemas.openxmlformats.org/officeDocument/2006/relationships/font" Target="fonts/RajdhaniSemiBold-bold.fntdata"/><Relationship Id="rId37" Type="http://schemas.openxmlformats.org/officeDocument/2006/relationships/font" Target="fonts/SourceSansProLight-italic.fntdata"/><Relationship Id="rId36" Type="http://schemas.openxmlformats.org/officeDocument/2006/relationships/font" Target="fonts/SourceSansProLight-bold.fntdata"/><Relationship Id="rId39" Type="http://schemas.openxmlformats.org/officeDocument/2006/relationships/font" Target="fonts/SourceSansProSemiBold-regular.fntdata"/><Relationship Id="rId38" Type="http://schemas.openxmlformats.org/officeDocument/2006/relationships/font" Target="fonts/SourceSansPro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Light-italic.fntdata"/><Relationship Id="rId50" Type="http://schemas.openxmlformats.org/officeDocument/2006/relationships/font" Target="fonts/HelveticaNeueLight-bold.fntdata"/><Relationship Id="rId53" Type="http://schemas.openxmlformats.org/officeDocument/2006/relationships/font" Target="fonts/Rajdhani-regular.fntdata"/><Relationship Id="rId52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55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54" Type="http://schemas.openxmlformats.org/officeDocument/2006/relationships/font" Target="fonts/Rajdhani-bold.fntdata"/><Relationship Id="rId13" Type="http://schemas.openxmlformats.org/officeDocument/2006/relationships/slide" Target="slides/slide8.xml"/><Relationship Id="rId57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7a337cd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7a337cd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52b9f4e7f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52b9f4e7f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modes of interoperability between DataJoint and NWB, ordered by complexity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52b9f4e7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52b9f4e7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dive into how to store NWBFile in DataJoint, let’s have a quick recap on the type of data and storage solution supported by DataJoint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52b9f4e7f_1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52b9f4e7f_1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52b9f4e7f_1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52b9f4e7f_1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 developed in collaboration with Loren Frank 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users to go beyond native MySQL and DataJoint datatype, define any new arbitrary data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Conceptually, this is how it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7a337cd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7a337cd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design concept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7a337cd3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7a337cd3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52b9f4e7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52b9f4e7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52b9f4e7f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52b9f4e7f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•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NWB neural datatype embedded throughout the entire pipeline, not just a single </a:t>
            </a:r>
            <a:r>
              <a:rPr b="1"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NWBFile </a:t>
            </a: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the end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•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</a:t>
            </a:r>
            <a:r>
              <a:rPr b="1"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.nwb</a:t>
            </a: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files per session behind the scene, with external links, managed by DataJoint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7a337cd3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7a337cd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•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NWB neural datatype embedded throughout the entire pipeline, not just a single </a:t>
            </a:r>
            <a:r>
              <a:rPr b="1"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NWBFile </a:t>
            </a: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the end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•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</a:t>
            </a:r>
            <a:r>
              <a:rPr b="1"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.nwb</a:t>
            </a: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files per session behind the scene, with external links, managed by DataJoint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d32be8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d32be8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7a337cd3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7a337cd3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7a337cd3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7a337cd3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d32be8ab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d32be8ab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52b9f4e7f_1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52b9f4e7f_1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7a337cd3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7a337cd3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7a337cd3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7a337cd3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2b9f4e7f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2b9f4e7f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52b9f4e7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52b9f4e7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52b9f4e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52b9f4e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52b9f4e7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52b9f4e7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d32be8a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d32be8a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modes of interoperability between DataJoint and NWB, ordered by complexity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52b9f4e7f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52b9f4e7f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modes of interoperability between DataJoint and NWB, ordered by complexity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d32be8ab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d32be8ab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basic interoperability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DJ pipeline to be more compatible with NWB standards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NWBFile per session from aggregated info/data from DJ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 collaboration with Svoboda’s lab at Janelia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-77137" y="-824854"/>
            <a:ext cx="8759400" cy="6030600"/>
          </a:xfrm>
          <a:prstGeom prst="rect">
            <a:avLst/>
          </a:prstGeom>
          <a:solidFill>
            <a:srgbClr val="95C4C9">
              <a:alpha val="8196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con_single_INVERSE copy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95" y="3698469"/>
            <a:ext cx="1366135" cy="150855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8797088" y="-612947"/>
            <a:ext cx="374700" cy="6030600"/>
          </a:xfrm>
          <a:prstGeom prst="rect">
            <a:avLst/>
          </a:prstGeom>
          <a:solidFill>
            <a:srgbClr val="FAB85D">
              <a:alpha val="7412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 Medium"/>
              <a:buNone/>
              <a:defRPr b="0" i="0" sz="2000" u="none" cap="none" strike="noStrik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 Medium"/>
              <a:buNone/>
              <a:defRPr b="0" i="0" sz="2000" u="none" cap="none" strike="noStrik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 Medium"/>
              <a:buNone/>
              <a:defRPr b="0" i="0" sz="2000" u="none" cap="none" strike="noStrik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 Medium"/>
              <a:buNone/>
              <a:defRPr b="0" i="0" sz="2000" u="none" cap="none" strike="noStrik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showMasterSp="0">
  <p:cSld name="Quot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-77137" y="-824854"/>
            <a:ext cx="8759400" cy="6030600"/>
          </a:xfrm>
          <a:prstGeom prst="rect">
            <a:avLst/>
          </a:prstGeom>
          <a:solidFill>
            <a:srgbClr val="95C4C9">
              <a:alpha val="8196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con_single_INVERSE copy.png" id="68" name="Google Shape;6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95" y="3698469"/>
            <a:ext cx="1366135" cy="150855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/>
          <p:nvPr/>
        </p:nvSpPr>
        <p:spPr>
          <a:xfrm>
            <a:off x="8797088" y="-612947"/>
            <a:ext cx="374700" cy="6030600"/>
          </a:xfrm>
          <a:prstGeom prst="rect">
            <a:avLst/>
          </a:prstGeom>
          <a:solidFill>
            <a:srgbClr val="FAB85D">
              <a:alpha val="7412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95350" y="3357563"/>
            <a:ext cx="7358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1" sz="12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895350" y="2266950"/>
            <a:ext cx="7358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jdhani"/>
              <a:buNone/>
              <a:defRPr b="0" i="0" sz="1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icon_single_INVERSE copy.png" id="75" name="Google Shape;7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22" y="4217933"/>
            <a:ext cx="833030" cy="9198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-77137" y="-824854"/>
            <a:ext cx="8759400" cy="6030600"/>
          </a:xfrm>
          <a:prstGeom prst="rect">
            <a:avLst/>
          </a:prstGeom>
          <a:solidFill>
            <a:srgbClr val="95C4C9">
              <a:alpha val="8196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con_single_INVERSE copy.png" id="79" name="Google Shape;7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22" y="4217933"/>
            <a:ext cx="833030" cy="9198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8797088" y="-612947"/>
            <a:ext cx="374700" cy="6030600"/>
          </a:xfrm>
          <a:prstGeom prst="rect">
            <a:avLst/>
          </a:prstGeom>
          <a:solidFill>
            <a:srgbClr val="FAB85D">
              <a:alpha val="7412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4" name="Google Shape;84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85" name="Google Shape;85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 1">
  <p:cSld name="TITLE_AND_BOD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_AND_BODY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645295" y="133945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645295" y="1366242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2921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500"/>
            </a:lvl1pPr>
            <a:lvl2pPr indent="-2921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500"/>
            </a:lvl2pPr>
            <a:lvl3pPr indent="-2921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500"/>
            </a:lvl3pPr>
            <a:lvl4pPr indent="-2921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500"/>
            </a:lvl4pPr>
            <a:lvl5pPr indent="-2921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500"/>
            </a:lvl5pPr>
            <a:lvl6pPr indent="-2921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500"/>
            </a:lvl6pPr>
            <a:lvl7pPr indent="-2921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500"/>
            </a:lvl7pPr>
            <a:lvl8pPr indent="-2921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500"/>
            </a:lvl8pPr>
            <a:lvl9pPr indent="-2921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5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/>
          </a:p>
        </p:txBody>
      </p:sp>
      <p:sp>
        <p:nvSpPr>
          <p:cNvPr id="96" name="Google Shape;96;p16"/>
          <p:cNvSpPr/>
          <p:nvPr/>
        </p:nvSpPr>
        <p:spPr>
          <a:xfrm>
            <a:off x="1247350" y="987400"/>
            <a:ext cx="7896600" cy="41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3">
  <p:cSld name="TITLE_AND_BODY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4">
  <p:cSld name="TITLE_AND_BODY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8" name="Google Shape;10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5">
  <p:cSld name="TITLE_AND_BODY_5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6" name="Google Shape;11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6">
  <p:cSld name="TITLE_AND_BODY_6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4" name="Google Shape;12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7137" y="-824854"/>
            <a:ext cx="8759400" cy="6030600"/>
          </a:xfrm>
          <a:prstGeom prst="rect">
            <a:avLst/>
          </a:prstGeom>
          <a:solidFill>
            <a:srgbClr val="95C4C9">
              <a:alpha val="8196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con_single_INVERSE copy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95" y="3698469"/>
            <a:ext cx="1366135" cy="150855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8797088" y="-612947"/>
            <a:ext cx="374700" cy="6030600"/>
          </a:xfrm>
          <a:prstGeom prst="rect">
            <a:avLst/>
          </a:prstGeom>
          <a:solidFill>
            <a:srgbClr val="FAB85D">
              <a:alpha val="7412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25;p3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 Medium"/>
              <a:buNone/>
              <a:defRPr b="0" i="0" sz="2000" u="none" cap="none" strike="noStrik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 Medium"/>
              <a:buNone/>
              <a:defRPr b="0" i="0" sz="2000" u="none" cap="none" strike="noStrik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 Medium"/>
              <a:buNone/>
              <a:defRPr b="0" i="0" sz="2000" u="none" cap="none" strike="noStrik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 Medium"/>
              <a:buNone/>
              <a:defRPr b="0" i="0" sz="2000" u="none" cap="none" strike="noStrik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7">
  <p:cSld name="TITLE_AND_BODY_7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4" name="Google Shape;13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8">
  <p:cSld name="TITLE_AND_BODY_8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2" name="Google Shape;14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9">
  <p:cSld name="TITLE_AND_BODY_9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0" name="Google Shape;150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0">
  <p:cSld name="TITLE_AND_BODY_10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1">
  <p:cSld name="TITLE_AND_BODY_1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rtl="0">
              <a:spcBef>
                <a:spcPts val="2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 showMasterSp="0">
  <p:cSld name="Title - Cent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77137" y="-824854"/>
            <a:ext cx="8759400" cy="6030600"/>
          </a:xfrm>
          <a:prstGeom prst="rect">
            <a:avLst/>
          </a:prstGeom>
          <a:solidFill>
            <a:srgbClr val="95C4C9">
              <a:alpha val="8196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con_single_INVERSE copy.png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95" y="3698469"/>
            <a:ext cx="1366135" cy="150855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8797088" y="-612947"/>
            <a:ext cx="374700" cy="6030600"/>
          </a:xfrm>
          <a:prstGeom prst="rect">
            <a:avLst/>
          </a:prstGeom>
          <a:solidFill>
            <a:srgbClr val="FAB85D">
              <a:alpha val="7412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 showMasterSp="0">
  <p:cSld name="Photo - Vertic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-77137" y="-824854"/>
            <a:ext cx="8759400" cy="6030600"/>
          </a:xfrm>
          <a:prstGeom prst="rect">
            <a:avLst/>
          </a:prstGeom>
          <a:solidFill>
            <a:srgbClr val="95C4C9">
              <a:alpha val="8196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con_single_INVERSE copy.png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95" y="3698469"/>
            <a:ext cx="1366135" cy="150855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/>
        </p:nvSpPr>
        <p:spPr>
          <a:xfrm>
            <a:off x="8797088" y="-612947"/>
            <a:ext cx="374700" cy="6030600"/>
          </a:xfrm>
          <a:prstGeom prst="rect">
            <a:avLst/>
          </a:prstGeom>
          <a:solidFill>
            <a:srgbClr val="FAB85D">
              <a:alpha val="7412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5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 SemiBold"/>
              <a:buNone/>
              <a:defRPr b="0" i="0" sz="3200" u="none" cap="none" strike="noStrike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"/>
              <a:buNone/>
              <a:defRPr b="0" i="0" sz="2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"/>
              <a:buNone/>
              <a:defRPr b="0" i="0" sz="2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"/>
              <a:buNone/>
              <a:defRPr b="0" i="0" sz="2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"/>
              <a:buNone/>
              <a:defRPr b="0" i="0" sz="2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jdhani"/>
              <a:buNone/>
              <a:defRPr b="0" i="0" sz="2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343434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041251" y="1181100"/>
            <a:ext cx="74694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9AB6"/>
              </a:buClr>
              <a:buSzPts val="2100"/>
              <a:buFont typeface="Rajdhani Medium"/>
              <a:buChar char="๏"/>
              <a:defRPr b="0" i="0" sz="1800" u="none" cap="none" strike="noStrike">
                <a:solidFill>
                  <a:srgbClr val="519AB6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9AB6"/>
              </a:buClr>
              <a:buSzPts val="2300"/>
              <a:buFont typeface="Rajdhani Medium"/>
              <a:buChar char="๏"/>
              <a:defRPr b="0" i="0" sz="1800" u="none" cap="none" strike="noStrike">
                <a:solidFill>
                  <a:srgbClr val="519AB6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9AB6"/>
              </a:buClr>
              <a:buSzPts val="2300"/>
              <a:buFont typeface="Rajdhani Medium"/>
              <a:buChar char="๏"/>
              <a:defRPr b="0" i="0" sz="1800" u="none" cap="none" strike="noStrike">
                <a:solidFill>
                  <a:srgbClr val="519AB6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9AB6"/>
              </a:buClr>
              <a:buSzPts val="2300"/>
              <a:buFont typeface="Rajdhani Medium"/>
              <a:buChar char="๏"/>
              <a:defRPr b="0" i="0" sz="1800" u="none" cap="none" strike="noStrike">
                <a:solidFill>
                  <a:srgbClr val="519AB6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9AB6"/>
              </a:buClr>
              <a:buSzPts val="2300"/>
              <a:buFont typeface="Rajdhani Medium"/>
              <a:buChar char="๏"/>
              <a:defRPr b="0" i="0" sz="1800" u="none" cap="none" strike="noStrike">
                <a:solidFill>
                  <a:srgbClr val="519AB6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3C3C3C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025623" y="828675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4E9AB7"/>
              </a:buClr>
              <a:buSzPts val="1600"/>
              <a:buFont typeface="Helvetica Neue"/>
              <a:buChar char="๏"/>
              <a:defRPr b="0" i="0" sz="1400" u="none" cap="none" strike="noStrike">
                <a:solidFill>
                  <a:srgbClr val="4E9A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4E9AB7"/>
              </a:buClr>
              <a:buSzPts val="1800"/>
              <a:buFont typeface="Helvetica Neue"/>
              <a:buChar char="๏"/>
              <a:defRPr b="0" i="0" sz="1400" u="none" cap="none" strike="noStrike">
                <a:solidFill>
                  <a:srgbClr val="4E9A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4E9AB7"/>
              </a:buClr>
              <a:buSzPts val="1800"/>
              <a:buFont typeface="Helvetica Neue"/>
              <a:buChar char="๏"/>
              <a:defRPr b="0" i="0" sz="1400" u="none" cap="none" strike="noStrike">
                <a:solidFill>
                  <a:srgbClr val="4E9A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4E9AB7"/>
              </a:buClr>
              <a:buSzPts val="1800"/>
              <a:buFont typeface="Helvetica Neue"/>
              <a:buChar char="๏"/>
              <a:defRPr b="0" i="0" sz="1400" u="none" cap="none" strike="noStrike">
                <a:solidFill>
                  <a:srgbClr val="4E9A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4E9AB7"/>
              </a:buClr>
              <a:buSzPts val="1800"/>
              <a:buFont typeface="Helvetica Neue"/>
              <a:buChar char="๏"/>
              <a:defRPr b="0" i="0" sz="1400" u="none" cap="none" strike="noStrike">
                <a:solidFill>
                  <a:srgbClr val="4E9A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00196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E9AB7"/>
              </a:buClr>
              <a:buSzPts val="2100"/>
              <a:buFont typeface="Helvetica Neue"/>
              <a:buChar char="๏"/>
              <a:defRPr b="0" i="0" sz="1800" u="none" cap="none" strike="noStrike">
                <a:solidFill>
                  <a:srgbClr val="4E9A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E9AB7"/>
              </a:buClr>
              <a:buSzPts val="2300"/>
              <a:buFont typeface="Helvetica Neue"/>
              <a:buChar char="๏"/>
              <a:defRPr b="0" i="0" sz="1800" u="none" cap="none" strike="noStrike">
                <a:solidFill>
                  <a:srgbClr val="4E9A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E9AB7"/>
              </a:buClr>
              <a:buSzPts val="2300"/>
              <a:buFont typeface="Helvetica Neue"/>
              <a:buChar char="๏"/>
              <a:defRPr b="0" i="0" sz="1800" u="none" cap="none" strike="noStrike">
                <a:solidFill>
                  <a:srgbClr val="4E9A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E9AB7"/>
              </a:buClr>
              <a:buSzPts val="2300"/>
              <a:buFont typeface="Helvetica Neue"/>
              <a:buChar char="๏"/>
              <a:defRPr b="0" i="0" sz="1800" u="none" cap="none" strike="noStrike">
                <a:solidFill>
                  <a:srgbClr val="4E9A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E9AB7"/>
              </a:buClr>
              <a:buSzPts val="2300"/>
              <a:buFont typeface="Helvetica Neue"/>
              <a:buChar char="๏"/>
              <a:defRPr b="0" i="0" sz="1800" u="none" cap="none" strike="noStrike">
                <a:solidFill>
                  <a:srgbClr val="4E9A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 showMasterSp="0">
  <p:cSld name="Photo - 3 Up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-52409" y="-628730"/>
            <a:ext cx="8759400" cy="6030600"/>
          </a:xfrm>
          <a:prstGeom prst="rect">
            <a:avLst/>
          </a:prstGeom>
          <a:solidFill>
            <a:srgbClr val="95C4C9">
              <a:alpha val="8196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8821816" y="-416823"/>
            <a:ext cx="374700" cy="6030600"/>
          </a:xfrm>
          <a:prstGeom prst="rect">
            <a:avLst/>
          </a:prstGeom>
          <a:solidFill>
            <a:srgbClr val="FAB85D">
              <a:alpha val="7412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0"/>
          <p:cNvSpPr/>
          <p:nvPr>
            <p:ph idx="3" type="pic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icon_single_INVERSE copy.png" id="64" name="Google Shape;6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87" y="4253429"/>
            <a:ext cx="779989" cy="8613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Joint3DTop-off.png" id="6" name="Google Shape;6;p1"/>
          <p:cNvPicPr preferRelativeResize="0"/>
          <p:nvPr/>
        </p:nvPicPr>
        <p:blipFill rotWithShape="1">
          <a:blip r:embed="rId1">
            <a:alphaModFix amt="12480"/>
          </a:blip>
          <a:srcRect b="0" l="0" r="0" t="0"/>
          <a:stretch/>
        </p:blipFill>
        <p:spPr>
          <a:xfrm>
            <a:off x="4332197" y="-1112022"/>
            <a:ext cx="7289885" cy="73675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780611" y="-323409"/>
            <a:ext cx="165600" cy="6030600"/>
          </a:xfrm>
          <a:prstGeom prst="rect">
            <a:avLst/>
          </a:prstGeom>
          <a:solidFill>
            <a:srgbClr val="59AFC0">
              <a:alpha val="2275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-11814" y="-443545"/>
            <a:ext cx="374700" cy="6030600"/>
          </a:xfrm>
          <a:prstGeom prst="rect">
            <a:avLst/>
          </a:prstGeom>
          <a:solidFill>
            <a:srgbClr val="FAB85D">
              <a:alpha val="2235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18395" y="-824854"/>
            <a:ext cx="306600" cy="6030600"/>
          </a:xfrm>
          <a:prstGeom prst="rect">
            <a:avLst/>
          </a:prstGeom>
          <a:solidFill>
            <a:srgbClr val="95C4C9">
              <a:alpha val="2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con_single_INVERSE copy.png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1692" y="2657297"/>
            <a:ext cx="2261073" cy="24967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jdhani SemiBold"/>
              <a:buNone/>
              <a:defRPr b="0" i="0" sz="4200" u="none" cap="none" strike="noStrike">
                <a:solidFill>
                  <a:srgbClr val="000000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atajoint.io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playground.datajoint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vathes/DataJoint-NWB-showc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998800" y="923400"/>
            <a:ext cx="8145300" cy="422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125" y="76200"/>
            <a:ext cx="2565348" cy="92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925" y="197651"/>
            <a:ext cx="3736701" cy="6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1736225" y="1901675"/>
            <a:ext cx="71934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DataJoint - NWB </a:t>
            </a:r>
            <a:r>
              <a:rPr lang="en" sz="34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</a:t>
            </a:r>
            <a:r>
              <a:rPr lang="en" sz="34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nteroperability </a:t>
            </a:r>
            <a:endParaRPr sz="2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1878975" y="2836475"/>
            <a:ext cx="6005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Thinh Nguyen</a:t>
            </a:r>
            <a:r>
              <a:rPr lang="en" sz="19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Vathes LLC</a:t>
            </a:r>
            <a:br>
              <a:rPr lang="en" sz="19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9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8th User Days Workshop</a:t>
            </a:r>
            <a:endParaRPr sz="16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 14, 2020</a:t>
            </a:r>
            <a:endParaRPr sz="19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/>
          <p:nvPr/>
        </p:nvSpPr>
        <p:spPr>
          <a:xfrm>
            <a:off x="1077875" y="890825"/>
            <a:ext cx="8066400" cy="42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 txBox="1"/>
          <p:nvPr>
            <p:ph type="title"/>
          </p:nvPr>
        </p:nvSpPr>
        <p:spPr>
          <a:xfrm>
            <a:off x="1268750" y="470575"/>
            <a:ext cx="7307100" cy="9015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Exporting to NWB file from DJ pipeline is not</a:t>
            </a:r>
            <a:br>
              <a:rPr lang="en" sz="27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27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so much “integrated”</a:t>
            </a:r>
            <a:endParaRPr b="1" sz="3500"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1372700" y="1732575"/>
            <a:ext cx="7425600" cy="29886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 export code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Can’t work interactively with the data as part of the pipeline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not benefit from DataJoint’s features:</a:t>
            </a:r>
            <a:endParaRPr/>
          </a:p>
          <a:p>
            <a:pPr indent="-241300" lvl="1" marL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Data integrity</a:t>
            </a:r>
            <a:endParaRPr/>
          </a:p>
          <a:p>
            <a:pPr indent="-241300" lvl="1" marL="482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Flexible Query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/>
          <p:nvPr/>
        </p:nvSpPr>
        <p:spPr>
          <a:xfrm>
            <a:off x="963200" y="986275"/>
            <a:ext cx="8181000" cy="415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1145425" y="1172325"/>
            <a:ext cx="7381200" cy="3320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lang="en" sz="2400">
                <a:solidFill>
                  <a:srgbClr val="B7B7B7"/>
                </a:solidFill>
              </a:rPr>
              <a:t>Export to NWB files from DataJoint pipeline</a:t>
            </a:r>
            <a:endParaRPr sz="2400">
              <a:solidFill>
                <a:srgbClr val="B7B7B7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Store </a:t>
            </a:r>
            <a:r>
              <a:rPr b="1" lang="en" sz="2400"/>
              <a:t>NWBFile </a:t>
            </a:r>
            <a:r>
              <a:rPr lang="en" sz="2400"/>
              <a:t>in DataJoint table columns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lang="en" sz="2400">
                <a:solidFill>
                  <a:srgbClr val="B7B7B7"/>
                </a:solidFill>
              </a:rPr>
              <a:t>Store NWB </a:t>
            </a:r>
            <a:r>
              <a:rPr b="1" lang="en" sz="2400">
                <a:solidFill>
                  <a:srgbClr val="B7B7B7"/>
                </a:solidFill>
              </a:rPr>
              <a:t>neurodata_type </a:t>
            </a:r>
            <a:r>
              <a:rPr lang="en" sz="2400">
                <a:solidFill>
                  <a:srgbClr val="B7B7B7"/>
                </a:solidFill>
              </a:rPr>
              <a:t>in DataJoint columns (e.g. </a:t>
            </a:r>
            <a:r>
              <a:rPr b="1" lang="en" sz="2400">
                <a:solidFill>
                  <a:srgbClr val="B7B7B7"/>
                </a:solidFill>
              </a:rPr>
              <a:t>Device</a:t>
            </a:r>
            <a:r>
              <a:rPr lang="en" sz="2400">
                <a:solidFill>
                  <a:srgbClr val="B7B7B7"/>
                </a:solidFill>
              </a:rPr>
              <a:t>, </a:t>
            </a:r>
            <a:r>
              <a:rPr b="1" lang="en" sz="2400">
                <a:solidFill>
                  <a:srgbClr val="B7B7B7"/>
                </a:solidFill>
              </a:rPr>
              <a:t>Electrode</a:t>
            </a:r>
            <a:r>
              <a:rPr lang="en" sz="2400">
                <a:solidFill>
                  <a:srgbClr val="B7B7B7"/>
                </a:solidFill>
              </a:rPr>
              <a:t>, </a:t>
            </a:r>
            <a:r>
              <a:rPr b="1" lang="en" sz="2400">
                <a:solidFill>
                  <a:srgbClr val="B7B7B7"/>
                </a:solidFill>
              </a:rPr>
              <a:t>PatchClampSeries</a:t>
            </a:r>
            <a:r>
              <a:rPr lang="en" sz="2400">
                <a:solidFill>
                  <a:srgbClr val="B7B7B7"/>
                </a:solidFill>
              </a:rPr>
              <a:t>)</a:t>
            </a:r>
            <a:endParaRPr sz="2400">
              <a:solidFill>
                <a:srgbClr val="B7B7B7"/>
              </a:solidFill>
            </a:endParaRPr>
          </a:p>
        </p:txBody>
      </p:sp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Options for interoperability</a:t>
            </a:r>
            <a:endParaRPr sz="5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/>
          <p:nvPr/>
        </p:nvSpPr>
        <p:spPr>
          <a:xfrm>
            <a:off x="963200" y="986275"/>
            <a:ext cx="8181000" cy="415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Regular data types of DataJoint tables</a:t>
            </a:r>
            <a:endParaRPr sz="3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1088475" y="695275"/>
            <a:ext cx="7743900" cy="3416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381000" lvl="0" marL="457200" rtl="0" algn="l">
              <a:spcBef>
                <a:spcPts val="22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Data types supported by mySQL: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internal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int, enum(“”, “”), varchar(), longblob...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DataJoint-specific data types: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external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blob@external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attach@external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filepath@external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>
            <a:off x="963200" y="986275"/>
            <a:ext cx="8181000" cy="415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Regular data types of DataJoint tables</a:t>
            </a:r>
            <a:endParaRPr sz="3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1088475" y="695275"/>
            <a:ext cx="7743900" cy="3416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381000" lvl="0" marL="457200" rtl="0" algn="l">
              <a:spcBef>
                <a:spcPts val="22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types supported by mySQL: </a:t>
            </a:r>
            <a:r>
              <a:rPr b="1" lang="en" sz="2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</a:t>
            </a:r>
            <a:endParaRPr b="1" sz="2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"/>
              <a:buChar char="○"/>
            </a:pPr>
            <a:r>
              <a:rPr lang="en" sz="2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int, enum(“”, “”), varchar(), longblob...</a:t>
            </a:r>
            <a:endParaRPr sz="2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●"/>
            </a:pPr>
            <a:r>
              <a:rPr lang="en" sz="2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DataJoint-specific data types: </a:t>
            </a:r>
            <a:r>
              <a:rPr b="1" lang="en" sz="2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external</a:t>
            </a:r>
            <a:endParaRPr b="1" sz="2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"/>
              <a:buChar char="○"/>
            </a:pPr>
            <a:r>
              <a:rPr lang="en" sz="2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blob@external</a:t>
            </a:r>
            <a:endParaRPr sz="2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"/>
              <a:buChar char="○"/>
            </a:pPr>
            <a:r>
              <a:rPr lang="en" sz="2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attach@external</a:t>
            </a:r>
            <a:endParaRPr sz="2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filepath@external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1691025" y="4351700"/>
            <a:ext cx="653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to store and fetch NWB objects directly?</a:t>
            </a:r>
            <a:endParaRPr b="1" sz="24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 rotWithShape="1">
          <a:blip r:embed="rId3">
            <a:alphaModFix/>
          </a:blip>
          <a:srcRect b="35771" l="2799" r="0" t="34964"/>
          <a:stretch/>
        </p:blipFill>
        <p:spPr>
          <a:xfrm>
            <a:off x="5174944" y="2891983"/>
            <a:ext cx="2660578" cy="134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/>
          <p:nvPr/>
        </p:nvSpPr>
        <p:spPr>
          <a:xfrm>
            <a:off x="200" y="986275"/>
            <a:ext cx="9144000" cy="415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dj.AttributeAdapter </a:t>
            </a:r>
            <a:br>
              <a:rPr lang="en" sz="3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2700">
                <a:latin typeface="Source Sans Pro Light"/>
                <a:ea typeface="Source Sans Pro Light"/>
                <a:cs typeface="Source Sans Pro Light"/>
                <a:sym typeface="Source Sans Pro Light"/>
              </a:rPr>
              <a:t>(define arbitrary data types in DataJoint)</a:t>
            </a:r>
            <a:endParaRPr sz="31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411288" y="1842250"/>
            <a:ext cx="1521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my_data_type</a:t>
            </a:r>
            <a:endParaRPr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3" name="Google Shape;293;p41"/>
          <p:cNvGrpSpPr/>
          <p:nvPr/>
        </p:nvGrpSpPr>
        <p:grpSpPr>
          <a:xfrm>
            <a:off x="123250" y="2322075"/>
            <a:ext cx="2249475" cy="1770600"/>
            <a:chOff x="123250" y="2322075"/>
            <a:chExt cx="2249475" cy="1770600"/>
          </a:xfrm>
        </p:grpSpPr>
        <p:pic>
          <p:nvPicPr>
            <p:cNvPr id="294" name="Google Shape;294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3250" y="2883675"/>
              <a:ext cx="2249475" cy="1209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Google Shape;295;p41"/>
            <p:cNvCxnSpPr/>
            <p:nvPr/>
          </p:nvCxnSpPr>
          <p:spPr>
            <a:xfrm flipH="1">
              <a:off x="1124050" y="2322075"/>
              <a:ext cx="10500" cy="337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6" name="Google Shape;296;p41"/>
          <p:cNvGrpSpPr/>
          <p:nvPr/>
        </p:nvGrpSpPr>
        <p:grpSpPr>
          <a:xfrm>
            <a:off x="2837925" y="3047050"/>
            <a:ext cx="3994575" cy="749359"/>
            <a:chOff x="2837925" y="3047050"/>
            <a:chExt cx="3994575" cy="749359"/>
          </a:xfrm>
        </p:grpSpPr>
        <p:pic>
          <p:nvPicPr>
            <p:cNvPr id="297" name="Google Shape;29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86150" y="3545852"/>
              <a:ext cx="3946350" cy="2505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41"/>
            <p:cNvSpPr txBox="1"/>
            <p:nvPr/>
          </p:nvSpPr>
          <p:spPr>
            <a:xfrm>
              <a:off x="2837925" y="3047050"/>
              <a:ext cx="21969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Insert into table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299" name="Google Shape;29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7150" y="3393438"/>
            <a:ext cx="902745" cy="157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41"/>
          <p:cNvGrpSpPr/>
          <p:nvPr/>
        </p:nvGrpSpPr>
        <p:grpSpPr>
          <a:xfrm>
            <a:off x="2863950" y="3947350"/>
            <a:ext cx="3910341" cy="766850"/>
            <a:chOff x="2863950" y="3947350"/>
            <a:chExt cx="3910341" cy="766850"/>
          </a:xfrm>
        </p:grpSpPr>
        <p:sp>
          <p:nvSpPr>
            <p:cNvPr id="301" name="Google Shape;301;p41"/>
            <p:cNvSpPr txBox="1"/>
            <p:nvPr/>
          </p:nvSpPr>
          <p:spPr>
            <a:xfrm>
              <a:off x="2863950" y="3947350"/>
              <a:ext cx="21969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Fetch from</a:t>
              </a: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 table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02" name="Google Shape;302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44360" y="4462500"/>
              <a:ext cx="3829931" cy="251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" name="Google Shape;303;p41"/>
          <p:cNvGrpSpPr/>
          <p:nvPr/>
        </p:nvGrpSpPr>
        <p:grpSpPr>
          <a:xfrm>
            <a:off x="6832500" y="3469650"/>
            <a:ext cx="1221425" cy="596580"/>
            <a:chOff x="6832500" y="3469650"/>
            <a:chExt cx="1221425" cy="596580"/>
          </a:xfrm>
        </p:grpSpPr>
        <p:grpSp>
          <p:nvGrpSpPr>
            <p:cNvPr id="304" name="Google Shape;304;p41"/>
            <p:cNvGrpSpPr/>
            <p:nvPr/>
          </p:nvGrpSpPr>
          <p:grpSpPr>
            <a:xfrm>
              <a:off x="6832500" y="3671130"/>
              <a:ext cx="1221425" cy="395100"/>
              <a:chOff x="6832500" y="3671130"/>
              <a:chExt cx="1221425" cy="395100"/>
            </a:xfrm>
          </p:grpSpPr>
          <p:cxnSp>
            <p:nvCxnSpPr>
              <p:cNvPr id="305" name="Google Shape;305;p41"/>
              <p:cNvCxnSpPr/>
              <p:nvPr/>
            </p:nvCxnSpPr>
            <p:spPr>
              <a:xfrm>
                <a:off x="6832500" y="3671130"/>
                <a:ext cx="915900" cy="3951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rgbClr val="FF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41"/>
              <p:cNvCxnSpPr/>
              <p:nvPr/>
            </p:nvCxnSpPr>
            <p:spPr>
              <a:xfrm>
                <a:off x="7734725" y="4065875"/>
                <a:ext cx="319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lg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07" name="Google Shape;307;p41"/>
            <p:cNvSpPr txBox="1"/>
            <p:nvPr/>
          </p:nvSpPr>
          <p:spPr>
            <a:xfrm>
              <a:off x="7132750" y="3469650"/>
              <a:ext cx="7206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.put()</a:t>
              </a:r>
              <a:endParaRPr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08" name="Google Shape;308;p41"/>
          <p:cNvGrpSpPr/>
          <p:nvPr/>
        </p:nvGrpSpPr>
        <p:grpSpPr>
          <a:xfrm>
            <a:off x="6849700" y="4390800"/>
            <a:ext cx="1378822" cy="576663"/>
            <a:chOff x="6849700" y="4390800"/>
            <a:chExt cx="1378822" cy="576663"/>
          </a:xfrm>
        </p:grpSpPr>
        <p:grpSp>
          <p:nvGrpSpPr>
            <p:cNvPr id="309" name="Google Shape;309;p41"/>
            <p:cNvGrpSpPr/>
            <p:nvPr/>
          </p:nvGrpSpPr>
          <p:grpSpPr>
            <a:xfrm>
              <a:off x="6849700" y="4604763"/>
              <a:ext cx="1378822" cy="362700"/>
              <a:chOff x="6849700" y="4604763"/>
              <a:chExt cx="1378822" cy="362700"/>
            </a:xfrm>
          </p:grpSpPr>
          <p:cxnSp>
            <p:nvCxnSpPr>
              <p:cNvPr id="310" name="Google Shape;310;p41"/>
              <p:cNvCxnSpPr>
                <a:stCxn id="299" idx="2"/>
              </p:cNvCxnSpPr>
              <p:nvPr/>
            </p:nvCxnSpPr>
            <p:spPr>
              <a:xfrm flipH="1" rot="5400000">
                <a:off x="7437422" y="4176363"/>
                <a:ext cx="362700" cy="1219500"/>
              </a:xfrm>
              <a:prstGeom prst="curvedConnector4">
                <a:avLst>
                  <a:gd fmla="val -25238" name="adj1"/>
                  <a:gd fmla="val 6850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41"/>
              <p:cNvCxnSpPr/>
              <p:nvPr/>
            </p:nvCxnSpPr>
            <p:spPr>
              <a:xfrm rot="10800000">
                <a:off x="6849700" y="4608800"/>
                <a:ext cx="162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lg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12" name="Google Shape;312;p41"/>
            <p:cNvSpPr txBox="1"/>
            <p:nvPr/>
          </p:nvSpPr>
          <p:spPr>
            <a:xfrm>
              <a:off x="7178813" y="4390800"/>
              <a:ext cx="7206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.get()</a:t>
              </a:r>
              <a:endParaRPr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13" name="Google Shape;313;p41"/>
          <p:cNvGrpSpPr/>
          <p:nvPr/>
        </p:nvGrpSpPr>
        <p:grpSpPr>
          <a:xfrm>
            <a:off x="2647125" y="1182900"/>
            <a:ext cx="5685100" cy="3823200"/>
            <a:chOff x="2647125" y="1182900"/>
            <a:chExt cx="5685100" cy="3823200"/>
          </a:xfrm>
        </p:grpSpPr>
        <p:pic>
          <p:nvPicPr>
            <p:cNvPr id="314" name="Google Shape;314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86150" y="1304271"/>
              <a:ext cx="5446075" cy="15740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41"/>
            <p:cNvCxnSpPr/>
            <p:nvPr/>
          </p:nvCxnSpPr>
          <p:spPr>
            <a:xfrm>
              <a:off x="2647125" y="1182900"/>
              <a:ext cx="0" cy="382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/>
          <p:nvPr/>
        </p:nvSpPr>
        <p:spPr>
          <a:xfrm>
            <a:off x="963200" y="986275"/>
            <a:ext cx="8181000" cy="415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2"/>
          <p:cNvSpPr txBox="1"/>
          <p:nvPr>
            <p:ph type="title"/>
          </p:nvPr>
        </p:nvSpPr>
        <p:spPr>
          <a:xfrm>
            <a:off x="311700" y="332900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Store NWBFile as attribute</a:t>
            </a:r>
            <a:endParaRPr b="1" sz="2900"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5251025" y="1281975"/>
            <a:ext cx="3581400" cy="19116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2200"/>
              </a:spcBef>
              <a:spcAft>
                <a:spcPts val="0"/>
              </a:spcAft>
              <a:buSzPts val="2000"/>
              <a:buChar char="•"/>
            </a:pPr>
            <a:r>
              <a:rPr lang="en" sz="1600"/>
              <a:t>Per session, compute and store the corresponding </a:t>
            </a:r>
            <a:r>
              <a:rPr b="1" lang="en" sz="1600"/>
              <a:t>NWBFile </a:t>
            </a:r>
            <a:r>
              <a:rPr lang="en" sz="1600"/>
              <a:t>in a DJ table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1600"/>
              <a:t>One corresponding </a:t>
            </a:r>
            <a:r>
              <a:rPr b="1" lang="en" sz="1600"/>
              <a:t>.nwb</a:t>
            </a:r>
            <a:r>
              <a:rPr lang="en" sz="1600"/>
              <a:t> file per session behind the scene</a:t>
            </a:r>
            <a:endParaRPr sz="16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23" name="Google Shape;323;p42"/>
          <p:cNvGrpSpPr/>
          <p:nvPr/>
        </p:nvGrpSpPr>
        <p:grpSpPr>
          <a:xfrm>
            <a:off x="1350625" y="1240988"/>
            <a:ext cx="2394850" cy="1825869"/>
            <a:chOff x="1350625" y="1240988"/>
            <a:chExt cx="2394850" cy="1825869"/>
          </a:xfrm>
        </p:grpSpPr>
        <p:sp>
          <p:nvSpPr>
            <p:cNvPr id="324" name="Google Shape;324;p42"/>
            <p:cNvSpPr/>
            <p:nvPr/>
          </p:nvSpPr>
          <p:spPr>
            <a:xfrm>
              <a:off x="2803775" y="1240988"/>
              <a:ext cx="941700" cy="247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Subject</a:t>
              </a:r>
              <a:endParaRPr/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2803775" y="1646738"/>
              <a:ext cx="941700" cy="247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Session</a:t>
              </a:r>
              <a:endParaRPr/>
            </a:p>
          </p:txBody>
        </p:sp>
        <p:cxnSp>
          <p:nvCxnSpPr>
            <p:cNvPr id="326" name="Google Shape;326;p42"/>
            <p:cNvCxnSpPr>
              <a:stCxn id="324" idx="2"/>
              <a:endCxn id="325" idx="0"/>
            </p:cNvCxnSpPr>
            <p:nvPr/>
          </p:nvCxnSpPr>
          <p:spPr>
            <a:xfrm>
              <a:off x="3274625" y="1488188"/>
              <a:ext cx="0" cy="15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" name="Google Shape;327;p42"/>
            <p:cNvSpPr/>
            <p:nvPr/>
          </p:nvSpPr>
          <p:spPr>
            <a:xfrm>
              <a:off x="1350625" y="2249837"/>
              <a:ext cx="1730160" cy="817020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rest of the pipeline</a:t>
              </a:r>
              <a:endParaRPr/>
            </a:p>
          </p:txBody>
        </p:sp>
        <p:cxnSp>
          <p:nvCxnSpPr>
            <p:cNvPr id="328" name="Google Shape;328;p42"/>
            <p:cNvCxnSpPr>
              <a:stCxn id="325" idx="2"/>
              <a:endCxn id="327" idx="3"/>
            </p:cNvCxnSpPr>
            <p:nvPr/>
          </p:nvCxnSpPr>
          <p:spPr>
            <a:xfrm rot="5400000">
              <a:off x="2543825" y="1565738"/>
              <a:ext cx="402600" cy="1059000"/>
            </a:xfrm>
            <a:prstGeom prst="curvedConnector3">
              <a:avLst>
                <a:gd fmla="val 4453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9" name="Google Shape;329;p42"/>
          <p:cNvGrpSpPr/>
          <p:nvPr/>
        </p:nvGrpSpPr>
        <p:grpSpPr>
          <a:xfrm>
            <a:off x="2068913" y="1893938"/>
            <a:ext cx="2830763" cy="2938488"/>
            <a:chOff x="2068913" y="1893938"/>
            <a:chExt cx="2830763" cy="2938488"/>
          </a:xfrm>
        </p:grpSpPr>
        <p:grpSp>
          <p:nvGrpSpPr>
            <p:cNvPr id="330" name="Google Shape;330;p42"/>
            <p:cNvGrpSpPr/>
            <p:nvPr/>
          </p:nvGrpSpPr>
          <p:grpSpPr>
            <a:xfrm>
              <a:off x="3274625" y="1893938"/>
              <a:ext cx="1625050" cy="1388675"/>
              <a:chOff x="3274625" y="1893938"/>
              <a:chExt cx="1625050" cy="1388675"/>
            </a:xfrm>
          </p:grpSpPr>
          <p:grpSp>
            <p:nvGrpSpPr>
              <p:cNvPr id="331" name="Google Shape;331;p42"/>
              <p:cNvGrpSpPr/>
              <p:nvPr/>
            </p:nvGrpSpPr>
            <p:grpSpPr>
              <a:xfrm>
                <a:off x="3628575" y="2847013"/>
                <a:ext cx="1271100" cy="435600"/>
                <a:chOff x="7012150" y="2430525"/>
                <a:chExt cx="1271100" cy="435600"/>
              </a:xfrm>
            </p:grpSpPr>
            <p:sp>
              <p:nvSpPr>
                <p:cNvPr id="332" name="Google Shape;332;p42"/>
                <p:cNvSpPr/>
                <p:nvPr/>
              </p:nvSpPr>
              <p:spPr>
                <a:xfrm>
                  <a:off x="7376250" y="2430525"/>
                  <a:ext cx="435600" cy="435600"/>
                </a:xfrm>
                <a:prstGeom prst="ellipse">
                  <a:avLst/>
                </a:prstGeom>
                <a:solidFill>
                  <a:srgbClr val="E0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42"/>
                <p:cNvSpPr txBox="1"/>
                <p:nvPr/>
              </p:nvSpPr>
              <p:spPr>
                <a:xfrm>
                  <a:off x="7012150" y="2448525"/>
                  <a:ext cx="1271100" cy="2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NWBSession</a:t>
                  </a:r>
                  <a:endParaRPr/>
                </a:p>
              </p:txBody>
            </p:sp>
          </p:grpSp>
          <p:cxnSp>
            <p:nvCxnSpPr>
              <p:cNvPr id="334" name="Google Shape;334;p42"/>
              <p:cNvCxnSpPr>
                <a:stCxn id="325" idx="2"/>
                <a:endCxn id="333" idx="0"/>
              </p:cNvCxnSpPr>
              <p:nvPr/>
            </p:nvCxnSpPr>
            <p:spPr>
              <a:xfrm flipH="1" rot="-5400000">
                <a:off x="3283775" y="1884788"/>
                <a:ext cx="971100" cy="989400"/>
              </a:xfrm>
              <a:prstGeom prst="curvedConnector3">
                <a:avLst>
                  <a:gd fmla="val 4999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335" name="Google Shape;335;p42"/>
            <p:cNvPicPr preferRelativeResize="0"/>
            <p:nvPr/>
          </p:nvPicPr>
          <p:blipFill rotWithShape="1">
            <a:blip r:embed="rId3">
              <a:alphaModFix/>
            </a:blip>
            <a:srcRect b="2758" l="2562" r="0" t="69063"/>
            <a:stretch/>
          </p:blipFill>
          <p:spPr>
            <a:xfrm>
              <a:off x="2068913" y="3660100"/>
              <a:ext cx="2411425" cy="1172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42"/>
          <p:cNvGrpSpPr/>
          <p:nvPr/>
        </p:nvGrpSpPr>
        <p:grpSpPr>
          <a:xfrm>
            <a:off x="4021625" y="3569925"/>
            <a:ext cx="3862500" cy="1326900"/>
            <a:chOff x="4021625" y="3569925"/>
            <a:chExt cx="3862500" cy="1326900"/>
          </a:xfrm>
        </p:grpSpPr>
        <p:pic>
          <p:nvPicPr>
            <p:cNvPr id="337" name="Google Shape;337;p42"/>
            <p:cNvPicPr preferRelativeResize="0"/>
            <p:nvPr/>
          </p:nvPicPr>
          <p:blipFill rotWithShape="1">
            <a:blip r:embed="rId4">
              <a:alphaModFix/>
            </a:blip>
            <a:srcRect b="3623" l="0" r="0" t="0"/>
            <a:stretch/>
          </p:blipFill>
          <p:spPr>
            <a:xfrm>
              <a:off x="4877875" y="3660100"/>
              <a:ext cx="3006250" cy="11723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8" name="Google Shape;338;p42"/>
            <p:cNvCxnSpPr/>
            <p:nvPr/>
          </p:nvCxnSpPr>
          <p:spPr>
            <a:xfrm>
              <a:off x="4036875" y="4653825"/>
              <a:ext cx="1023900" cy="2430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42"/>
            <p:cNvCxnSpPr/>
            <p:nvPr/>
          </p:nvCxnSpPr>
          <p:spPr>
            <a:xfrm flipH="1" rot="10800000">
              <a:off x="4021625" y="3569925"/>
              <a:ext cx="1066800" cy="10455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/>
        </p:nvSpPr>
        <p:spPr>
          <a:xfrm>
            <a:off x="1883175" y="2402800"/>
            <a:ext cx="49839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FF0000"/>
                </a:solidFill>
              </a:rPr>
              <a:t>d</a:t>
            </a:r>
            <a:r>
              <a:rPr i="1" lang="en" sz="4800">
                <a:solidFill>
                  <a:srgbClr val="FF0000"/>
                </a:solidFill>
              </a:rPr>
              <a:t>emo (01)</a:t>
            </a:r>
            <a:endParaRPr i="1" sz="4800">
              <a:solidFill>
                <a:srgbClr val="FF0000"/>
              </a:solidFill>
            </a:endParaRPr>
          </a:p>
        </p:txBody>
      </p:sp>
      <p:sp>
        <p:nvSpPr>
          <p:cNvPr id="345" name="Google Shape;345;p43"/>
          <p:cNvSpPr txBox="1"/>
          <p:nvPr>
            <p:ph type="title"/>
          </p:nvPr>
        </p:nvSpPr>
        <p:spPr>
          <a:xfrm>
            <a:off x="311700" y="332900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Store NWBFile as attribute</a:t>
            </a:r>
            <a:endParaRPr b="1"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/>
          <p:nvPr/>
        </p:nvSpPr>
        <p:spPr>
          <a:xfrm>
            <a:off x="963200" y="986275"/>
            <a:ext cx="8181000" cy="415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4"/>
          <p:cNvSpPr txBox="1"/>
          <p:nvPr/>
        </p:nvSpPr>
        <p:spPr>
          <a:xfrm>
            <a:off x="1018225" y="1922925"/>
            <a:ext cx="36417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Easy to implement and manage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metadata/data in one object/file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Queryable, fetchable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Working with NWB files outside of DataJoint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2" name="Google Shape;352;p44"/>
          <p:cNvSpPr txBox="1"/>
          <p:nvPr>
            <p:ph type="title"/>
          </p:nvPr>
        </p:nvSpPr>
        <p:spPr>
          <a:xfrm>
            <a:off x="311700" y="332900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Store NWBFile as attribute</a:t>
            </a:r>
            <a:endParaRPr b="1" sz="2900"/>
          </a:p>
        </p:txBody>
      </p:sp>
      <p:sp>
        <p:nvSpPr>
          <p:cNvPr id="353" name="Google Shape;353;p44"/>
          <p:cNvSpPr txBox="1"/>
          <p:nvPr/>
        </p:nvSpPr>
        <p:spPr>
          <a:xfrm>
            <a:off x="1622650" y="1385325"/>
            <a:ext cx="6083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Advantages</a:t>
            </a:r>
            <a:r>
              <a:rPr lang="en" sz="1800">
                <a:solidFill>
                  <a:schemeClr val="dk2"/>
                </a:solidFill>
              </a:rPr>
              <a:t>							</a:t>
            </a: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Disadvantages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4" name="Google Shape;354;p44"/>
          <p:cNvSpPr txBox="1"/>
          <p:nvPr/>
        </p:nvSpPr>
        <p:spPr>
          <a:xfrm>
            <a:off x="4896750" y="1922925"/>
            <a:ext cx="410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Static, not easily grow as new data are added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Potentially large physical file (with all aggregated metadata, data)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/>
          <p:nvPr/>
        </p:nvSpPr>
        <p:spPr>
          <a:xfrm>
            <a:off x="963200" y="986275"/>
            <a:ext cx="8181000" cy="415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1145425" y="1172325"/>
            <a:ext cx="7381200" cy="3320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lang="en" sz="2400">
                <a:solidFill>
                  <a:srgbClr val="B7B7B7"/>
                </a:solidFill>
              </a:rPr>
              <a:t>Export to NWB files from DataJoint pipeline</a:t>
            </a:r>
            <a:endParaRPr sz="2400">
              <a:solidFill>
                <a:srgbClr val="B7B7B7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lang="en" sz="2400">
                <a:solidFill>
                  <a:srgbClr val="B7B7B7"/>
                </a:solidFill>
              </a:rPr>
              <a:t>Store </a:t>
            </a:r>
            <a:r>
              <a:rPr b="1" lang="en" sz="2400">
                <a:solidFill>
                  <a:srgbClr val="B7B7B7"/>
                </a:solidFill>
              </a:rPr>
              <a:t>NWBFile </a:t>
            </a:r>
            <a:r>
              <a:rPr lang="en" sz="2400">
                <a:solidFill>
                  <a:srgbClr val="B7B7B7"/>
                </a:solidFill>
              </a:rPr>
              <a:t>in DataJoint table columns</a:t>
            </a:r>
            <a:endParaRPr sz="2400">
              <a:solidFill>
                <a:srgbClr val="B7B7B7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Store NWB </a:t>
            </a:r>
            <a:r>
              <a:rPr b="1" lang="en" sz="2400"/>
              <a:t>neurodata_type </a:t>
            </a:r>
            <a:r>
              <a:rPr lang="en" sz="2400"/>
              <a:t>in DataJoint columns (e.g. </a:t>
            </a:r>
            <a:r>
              <a:rPr b="1" lang="en" sz="2400"/>
              <a:t>Device</a:t>
            </a:r>
            <a:r>
              <a:rPr lang="en" sz="2400"/>
              <a:t>, </a:t>
            </a:r>
            <a:r>
              <a:rPr b="1" lang="en" sz="2400"/>
              <a:t>Electrode</a:t>
            </a:r>
            <a:r>
              <a:rPr lang="en" sz="2400"/>
              <a:t>, </a:t>
            </a:r>
            <a:r>
              <a:rPr b="1" lang="en" sz="2400"/>
              <a:t>PatchClampSeries</a:t>
            </a:r>
            <a:r>
              <a:rPr lang="en" sz="2400"/>
              <a:t>)</a:t>
            </a:r>
            <a:endParaRPr sz="2400"/>
          </a:p>
        </p:txBody>
      </p:sp>
      <p:sp>
        <p:nvSpPr>
          <p:cNvPr id="361" name="Google Shape;361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Options for interoperability</a:t>
            </a:r>
            <a:endParaRPr sz="5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/>
          <p:nvPr/>
        </p:nvSpPr>
        <p:spPr>
          <a:xfrm>
            <a:off x="397500" y="718200"/>
            <a:ext cx="8746800" cy="44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Store NWB neurodata_type as attribute</a:t>
            </a:r>
            <a:endParaRPr b="1"/>
          </a:p>
        </p:txBody>
      </p:sp>
      <p:pic>
        <p:nvPicPr>
          <p:cNvPr id="368" name="Google Shape;3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27" y="837200"/>
            <a:ext cx="6694346" cy="37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6"/>
          <p:cNvSpPr txBox="1"/>
          <p:nvPr/>
        </p:nvSpPr>
        <p:spPr>
          <a:xfrm>
            <a:off x="7974600" y="2893900"/>
            <a:ext cx="7815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</p:txBody>
      </p:sp>
      <p:sp>
        <p:nvSpPr>
          <p:cNvPr id="370" name="Google Shape;370;p46"/>
          <p:cNvSpPr txBox="1"/>
          <p:nvPr/>
        </p:nvSpPr>
        <p:spPr>
          <a:xfrm>
            <a:off x="8346450" y="4750500"/>
            <a:ext cx="7815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</p:txBody>
      </p:sp>
      <p:grpSp>
        <p:nvGrpSpPr>
          <p:cNvPr id="371" name="Google Shape;371;p46"/>
          <p:cNvGrpSpPr/>
          <p:nvPr/>
        </p:nvGrpSpPr>
        <p:grpSpPr>
          <a:xfrm>
            <a:off x="566475" y="1478942"/>
            <a:ext cx="7703763" cy="3283566"/>
            <a:chOff x="566475" y="1478942"/>
            <a:chExt cx="7703763" cy="3283566"/>
          </a:xfrm>
        </p:grpSpPr>
        <p:grpSp>
          <p:nvGrpSpPr>
            <p:cNvPr id="372" name="Google Shape;372;p46"/>
            <p:cNvGrpSpPr/>
            <p:nvPr/>
          </p:nvGrpSpPr>
          <p:grpSpPr>
            <a:xfrm>
              <a:off x="1926862" y="1478942"/>
              <a:ext cx="6343375" cy="3283566"/>
              <a:chOff x="1926862" y="1478942"/>
              <a:chExt cx="6343375" cy="3283566"/>
            </a:xfrm>
          </p:grpSpPr>
          <p:pic>
            <p:nvPicPr>
              <p:cNvPr id="373" name="Google Shape;373;p4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112579" y="2511057"/>
                <a:ext cx="1796086" cy="2399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4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291944" y="1478942"/>
                <a:ext cx="1741894" cy="2167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" name="Google Shape;375;p4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926862" y="2553590"/>
                <a:ext cx="2345750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" name="Google Shape;376;p4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158054" y="4545738"/>
                <a:ext cx="3112184" cy="2167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7" name="Google Shape;377;p46"/>
            <p:cNvSpPr txBox="1"/>
            <p:nvPr/>
          </p:nvSpPr>
          <p:spPr>
            <a:xfrm>
              <a:off x="566475" y="3449800"/>
              <a:ext cx="21441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066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dj.AttributeAdapter for NWB neurodata_type</a:t>
              </a:r>
              <a:endParaRPr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78" name="Google Shape;378;p46"/>
          <p:cNvGrpSpPr/>
          <p:nvPr/>
        </p:nvGrpSpPr>
        <p:grpSpPr>
          <a:xfrm>
            <a:off x="650975" y="1605375"/>
            <a:ext cx="7414300" cy="3493575"/>
            <a:chOff x="650975" y="1605375"/>
            <a:chExt cx="7414300" cy="3493575"/>
          </a:xfrm>
        </p:grpSpPr>
        <p:grpSp>
          <p:nvGrpSpPr>
            <p:cNvPr id="379" name="Google Shape;379;p46"/>
            <p:cNvGrpSpPr/>
            <p:nvPr/>
          </p:nvGrpSpPr>
          <p:grpSpPr>
            <a:xfrm>
              <a:off x="1926850" y="1605375"/>
              <a:ext cx="6138425" cy="3493575"/>
              <a:chOff x="1926850" y="1605375"/>
              <a:chExt cx="6138425" cy="3493575"/>
            </a:xfrm>
          </p:grpSpPr>
          <p:sp>
            <p:nvSpPr>
              <p:cNvPr id="380" name="Google Shape;380;p46"/>
              <p:cNvSpPr txBox="1"/>
              <p:nvPr/>
            </p:nvSpPr>
            <p:spPr>
              <a:xfrm>
                <a:off x="4326425" y="1605375"/>
                <a:ext cx="1753200" cy="38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Helvetica Neue"/>
                    <a:ea typeface="Helvetica Neue"/>
                    <a:cs typeface="Helvetica Neue"/>
                    <a:sym typeface="Helvetica Neue"/>
                  </a:rPr>
                  <a:t>python dict</a:t>
                </a:r>
                <a:endParaRPr sz="1200"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81" name="Google Shape;381;p46"/>
              <p:cNvSpPr txBox="1"/>
              <p:nvPr/>
            </p:nvSpPr>
            <p:spPr>
              <a:xfrm>
                <a:off x="1926850" y="2687200"/>
                <a:ext cx="2399700" cy="38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Helvetica Neue"/>
                    <a:ea typeface="Helvetica Neue"/>
                    <a:cs typeface="Helvetica Neue"/>
                    <a:sym typeface="Helvetica Neue"/>
                  </a:rPr>
                  <a:t>python dict</a:t>
                </a:r>
                <a:endParaRPr sz="1200"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82" name="Google Shape;382;p46"/>
              <p:cNvSpPr txBox="1"/>
              <p:nvPr/>
            </p:nvSpPr>
            <p:spPr>
              <a:xfrm>
                <a:off x="5990600" y="2687200"/>
                <a:ext cx="1985700" cy="38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Helvetica Neue"/>
                    <a:ea typeface="Helvetica Neue"/>
                    <a:cs typeface="Helvetica Neue"/>
                    <a:sym typeface="Helvetica Neue"/>
                  </a:rPr>
                  <a:t>filepath@external </a:t>
                </a:r>
                <a:r>
                  <a:rPr lang="en" sz="1200">
                    <a:latin typeface="Helvetica Neue"/>
                    <a:ea typeface="Helvetica Neue"/>
                    <a:cs typeface="Helvetica Neue"/>
                    <a:sym typeface="Helvetica Neue"/>
                  </a:rPr>
                  <a:t>(.nwb)</a:t>
                </a:r>
                <a:endParaRPr sz="1200"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83" name="Google Shape;383;p46"/>
              <p:cNvSpPr txBox="1"/>
              <p:nvPr/>
            </p:nvSpPr>
            <p:spPr>
              <a:xfrm>
                <a:off x="5192475" y="4718850"/>
                <a:ext cx="2872800" cy="38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filepath@external (.nwb)</a:t>
                </a: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384" name="Google Shape;384;p46"/>
            <p:cNvSpPr txBox="1"/>
            <p:nvPr/>
          </p:nvSpPr>
          <p:spPr>
            <a:xfrm>
              <a:off x="650975" y="4155150"/>
              <a:ext cx="1795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native DataJoint attribute type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/>
          <p:nvPr/>
        </p:nvSpPr>
        <p:spPr>
          <a:xfrm>
            <a:off x="998800" y="923400"/>
            <a:ext cx="8145300" cy="422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1215675" y="1399650"/>
            <a:ext cx="6389400" cy="3416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Brief introduction of DataJoint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Modes of interoperability between DataJoint and NWB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Demo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Discussion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/>
        </p:nvSpPr>
        <p:spPr>
          <a:xfrm>
            <a:off x="1883175" y="2402800"/>
            <a:ext cx="49839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FF0000"/>
                </a:solidFill>
              </a:rPr>
              <a:t>demo (02)</a:t>
            </a:r>
            <a:endParaRPr i="1" sz="4800">
              <a:solidFill>
                <a:srgbClr val="FF0000"/>
              </a:solidFill>
            </a:endParaRPr>
          </a:p>
        </p:txBody>
      </p:sp>
      <p:sp>
        <p:nvSpPr>
          <p:cNvPr id="390" name="Google Shape;390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Store NWB neurodata_type as attribute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/>
          <p:nvPr/>
        </p:nvSpPr>
        <p:spPr>
          <a:xfrm>
            <a:off x="397500" y="718200"/>
            <a:ext cx="8746800" cy="44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119" y="863550"/>
            <a:ext cx="606181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8"/>
          <p:cNvSpPr txBox="1"/>
          <p:nvPr/>
        </p:nvSpPr>
        <p:spPr>
          <a:xfrm>
            <a:off x="289275" y="2055750"/>
            <a:ext cx="3904500" cy="29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Advantages: </a:t>
            </a:r>
            <a:endParaRPr sz="1600">
              <a:solidFill>
                <a:schemeClr val="dk2"/>
              </a:solidFill>
            </a:endParaRPr>
          </a:p>
          <a:p>
            <a:pPr indent="-3048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Flexible query/fetch on specific NWB object (e.g. filter by cell)</a:t>
            </a:r>
            <a:endParaRPr sz="1200">
              <a:solidFill>
                <a:schemeClr val="dk2"/>
              </a:solidFill>
            </a:endParaRPr>
          </a:p>
          <a:p>
            <a:pPr indent="-3048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Dynamic, adaptable to new data</a:t>
            </a:r>
            <a:endParaRPr sz="1200">
              <a:solidFill>
                <a:schemeClr val="dk2"/>
              </a:solidFill>
            </a:endParaRPr>
          </a:p>
          <a:p>
            <a:pPr indent="-3048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Deletion managed by DataJoint</a:t>
            </a:r>
            <a:endParaRPr sz="1200">
              <a:solidFill>
                <a:schemeClr val="dk2"/>
              </a:solidFill>
            </a:endParaRPr>
          </a:p>
          <a:p>
            <a:pPr indent="-3048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Working with NWB files outside of DataJoint</a:t>
            </a:r>
            <a:endParaRPr sz="12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Disadvantages:</a:t>
            </a:r>
            <a:endParaRPr sz="1600">
              <a:solidFill>
                <a:schemeClr val="dk2"/>
              </a:solidFill>
            </a:endParaRPr>
          </a:p>
          <a:p>
            <a:pPr indent="-3048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More complex implementation</a:t>
            </a:r>
            <a:endParaRPr sz="1200">
              <a:solidFill>
                <a:schemeClr val="dk2"/>
              </a:solidFill>
            </a:endParaRPr>
          </a:p>
          <a:p>
            <a:pPr indent="-3048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Multiple </a:t>
            </a:r>
            <a:r>
              <a:rPr b="1" lang="en" sz="1200">
                <a:solidFill>
                  <a:schemeClr val="dk2"/>
                </a:solidFill>
              </a:rPr>
              <a:t>.nwb</a:t>
            </a:r>
            <a:r>
              <a:rPr lang="en" sz="1200">
                <a:solidFill>
                  <a:schemeClr val="dk2"/>
                </a:solidFill>
              </a:rPr>
              <a:t> files and external links associated with one session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98" name="Google Shape;398;p48"/>
          <p:cNvSpPr txBox="1"/>
          <p:nvPr/>
        </p:nvSpPr>
        <p:spPr>
          <a:xfrm>
            <a:off x="7608600" y="1397400"/>
            <a:ext cx="1821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subj0, ...</a:t>
            </a:r>
            <a:endParaRPr/>
          </a:p>
        </p:txBody>
      </p:sp>
      <p:sp>
        <p:nvSpPr>
          <p:cNvPr id="399" name="Google Shape;399;p48"/>
          <p:cNvSpPr txBox="1"/>
          <p:nvPr/>
        </p:nvSpPr>
        <p:spPr>
          <a:xfrm>
            <a:off x="7451275" y="2329950"/>
            <a:ext cx="1821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sess0</a:t>
            </a:r>
            <a:r>
              <a:rPr lang="en"/>
              <a:t>, ...</a:t>
            </a:r>
            <a:endParaRPr/>
          </a:p>
        </p:txBody>
      </p:sp>
      <p:sp>
        <p:nvSpPr>
          <p:cNvPr id="400" name="Google Shape;400;p48"/>
          <p:cNvSpPr txBox="1"/>
          <p:nvPr/>
        </p:nvSpPr>
        <p:spPr>
          <a:xfrm>
            <a:off x="6956050" y="3120600"/>
            <a:ext cx="1821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cell0</a:t>
            </a:r>
            <a:r>
              <a:rPr lang="en"/>
              <a:t>, cell1, cell2, ...</a:t>
            </a:r>
            <a:endParaRPr/>
          </a:p>
        </p:txBody>
      </p:sp>
      <p:sp>
        <p:nvSpPr>
          <p:cNvPr id="401" name="Google Shape;401;p48"/>
          <p:cNvSpPr txBox="1"/>
          <p:nvPr/>
        </p:nvSpPr>
        <p:spPr>
          <a:xfrm>
            <a:off x="6733000" y="4183450"/>
            <a:ext cx="1821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mp0</a:t>
            </a:r>
            <a:r>
              <a:rPr lang="en"/>
              <a:t>, mp1, mp2, ...</a:t>
            </a:r>
            <a:endParaRPr/>
          </a:p>
        </p:txBody>
      </p:sp>
      <p:sp>
        <p:nvSpPr>
          <p:cNvPr id="402" name="Google Shape;402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Store NWB neurodata_type as attribute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/>
          <p:nvPr/>
        </p:nvSpPr>
        <p:spPr>
          <a:xfrm>
            <a:off x="1052325" y="961100"/>
            <a:ext cx="8091900" cy="418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9"/>
          <p:cNvSpPr txBox="1"/>
          <p:nvPr>
            <p:ph type="title"/>
          </p:nvPr>
        </p:nvSpPr>
        <p:spPr>
          <a:xfrm>
            <a:off x="999500" y="0"/>
            <a:ext cx="7832700" cy="10065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endParaRPr b="1" sz="3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9" name="Google Shape;409;p49"/>
          <p:cNvSpPr txBox="1"/>
          <p:nvPr>
            <p:ph idx="1" type="body"/>
          </p:nvPr>
        </p:nvSpPr>
        <p:spPr>
          <a:xfrm>
            <a:off x="946775" y="2571750"/>
            <a:ext cx="7832700" cy="24633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Future Direction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220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Library of NWB neurodata_type adapters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Full DataJoint pipeline that is NWB-aware and has built-in function to export to “.nwb” file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U24 - Canonical data pipelines for neurophysiology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0" name="Google Shape;410;p49"/>
          <p:cNvSpPr txBox="1"/>
          <p:nvPr/>
        </p:nvSpPr>
        <p:spPr>
          <a:xfrm>
            <a:off x="859175" y="834050"/>
            <a:ext cx="80079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DataJoint can be used to manage collection of files, with data integrity and flexible queries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NWB custom datatype can be closely integrated into DataJoint pipeline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17783" t="0"/>
          <a:stretch/>
        </p:blipFill>
        <p:spPr>
          <a:xfrm>
            <a:off x="989275" y="197788"/>
            <a:ext cx="1994251" cy="6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0"/>
          <p:cNvSpPr txBox="1"/>
          <p:nvPr/>
        </p:nvSpPr>
        <p:spPr>
          <a:xfrm>
            <a:off x="2933535" y="39245"/>
            <a:ext cx="62007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Thank you</a:t>
            </a:r>
            <a:endParaRPr sz="500">
              <a:solidFill>
                <a:schemeClr val="dk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417" name="Google Shape;417;p5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 sz="500"/>
          </a:p>
        </p:txBody>
      </p:sp>
      <p:pic>
        <p:nvPicPr>
          <p:cNvPr id="418" name="Google Shape;41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400" y="2756725"/>
            <a:ext cx="2901925" cy="12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7700" y="1722063"/>
            <a:ext cx="3736701" cy="6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0"/>
          <p:cNvSpPr txBox="1"/>
          <p:nvPr/>
        </p:nvSpPr>
        <p:spPr>
          <a:xfrm>
            <a:off x="1706013" y="1722125"/>
            <a:ext cx="22044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Ben Dichter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Ryan Ly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1" name="Google Shape;421;p50"/>
          <p:cNvSpPr txBox="1"/>
          <p:nvPr/>
        </p:nvSpPr>
        <p:spPr>
          <a:xfrm>
            <a:off x="1706025" y="2916788"/>
            <a:ext cx="2204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Karel Svoboda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2" name="Google Shape;422;p50"/>
          <p:cNvSpPr txBox="1"/>
          <p:nvPr/>
        </p:nvSpPr>
        <p:spPr>
          <a:xfrm>
            <a:off x="1706025" y="4065575"/>
            <a:ext cx="2204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Loren Frank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/>
          <p:nvPr/>
        </p:nvSpPr>
        <p:spPr>
          <a:xfrm>
            <a:off x="1052325" y="982225"/>
            <a:ext cx="8091900" cy="41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51"/>
          <p:cNvPicPr preferRelativeResize="0"/>
          <p:nvPr/>
        </p:nvPicPr>
        <p:blipFill rotWithShape="1">
          <a:blip r:embed="rId3">
            <a:alphaModFix/>
          </a:blip>
          <a:srcRect b="1701" l="1603" r="0" t="2733"/>
          <a:stretch/>
        </p:blipFill>
        <p:spPr>
          <a:xfrm>
            <a:off x="1517025" y="1172350"/>
            <a:ext cx="6082475" cy="38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1"/>
          <p:cNvSpPr txBox="1"/>
          <p:nvPr>
            <p:ph type="title"/>
          </p:nvPr>
        </p:nvSpPr>
        <p:spPr>
          <a:xfrm>
            <a:off x="311700" y="18097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Source Sans Pro"/>
                <a:ea typeface="Source Sans Pro"/>
                <a:cs typeface="Source Sans Pro"/>
                <a:sym typeface="Source Sans Pro"/>
              </a:rPr>
              <a:t>Advanced - Example AttributeAdapter object</a:t>
            </a:r>
            <a:endParaRPr b="1" sz="3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"/>
          <p:cNvSpPr/>
          <p:nvPr/>
        </p:nvSpPr>
        <p:spPr>
          <a:xfrm>
            <a:off x="225" y="1003350"/>
            <a:ext cx="9144000" cy="41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2"/>
          <p:cNvSpPr txBox="1"/>
          <p:nvPr>
            <p:ph type="title"/>
          </p:nvPr>
        </p:nvSpPr>
        <p:spPr>
          <a:xfrm>
            <a:off x="311700" y="18097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Source Sans Pro"/>
                <a:ea typeface="Source Sans Pro"/>
                <a:cs typeface="Source Sans Pro"/>
                <a:sym typeface="Source Sans Pro"/>
              </a:rPr>
              <a:t>Advanced - Example AttributeAdapter object</a:t>
            </a:r>
            <a:endParaRPr b="1" sz="3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36" name="Google Shape;436;p52"/>
          <p:cNvPicPr preferRelativeResize="0"/>
          <p:nvPr/>
        </p:nvPicPr>
        <p:blipFill rotWithShape="1">
          <a:blip r:embed="rId3">
            <a:alphaModFix/>
          </a:blip>
          <a:srcRect b="3123" l="862" r="0" t="1936"/>
          <a:stretch/>
        </p:blipFill>
        <p:spPr>
          <a:xfrm>
            <a:off x="228525" y="1267400"/>
            <a:ext cx="8763076" cy="3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567850" y="291675"/>
            <a:ext cx="8446200" cy="522000"/>
          </a:xfrm>
          <a:prstGeom prst="rect">
            <a:avLst/>
          </a:prstGeom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Neuroscience Data are getting bigger, richer, and more complex</a:t>
            </a:r>
            <a:endParaRPr sz="24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175" y="1119475"/>
            <a:ext cx="2599825" cy="17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425" y="1119475"/>
            <a:ext cx="1789500" cy="17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7900" y="3088450"/>
            <a:ext cx="2415484" cy="19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5784" y="3365350"/>
            <a:ext cx="2931594" cy="1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3761900" y="1456150"/>
            <a:ext cx="12102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behavior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7036500" y="2817725"/>
            <a:ext cx="12102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imaging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6830925" y="3875075"/>
            <a:ext cx="21831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electrophysiology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963200" y="-75"/>
            <a:ext cx="8181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31"/>
          <p:cNvGrpSpPr/>
          <p:nvPr/>
        </p:nvGrpSpPr>
        <p:grpSpPr>
          <a:xfrm>
            <a:off x="5403475" y="2410551"/>
            <a:ext cx="3163200" cy="1613324"/>
            <a:chOff x="5403475" y="2410551"/>
            <a:chExt cx="3163200" cy="1613324"/>
          </a:xfrm>
        </p:grpSpPr>
        <p:grpSp>
          <p:nvGrpSpPr>
            <p:cNvPr id="202" name="Google Shape;202;p31"/>
            <p:cNvGrpSpPr/>
            <p:nvPr/>
          </p:nvGrpSpPr>
          <p:grpSpPr>
            <a:xfrm>
              <a:off x="5480626" y="2410551"/>
              <a:ext cx="2241275" cy="1295325"/>
              <a:chOff x="5252026" y="2410551"/>
              <a:chExt cx="2241275" cy="1295325"/>
            </a:xfrm>
          </p:grpSpPr>
          <p:pic>
            <p:nvPicPr>
              <p:cNvPr id="203" name="Google Shape;203;p31"/>
              <p:cNvPicPr preferRelativeResize="0"/>
              <p:nvPr/>
            </p:nvPicPr>
            <p:blipFill rotWithShape="1">
              <a:blip r:embed="rId3">
                <a:alphaModFix/>
              </a:blip>
              <a:srcRect b="17736" l="8820" r="63267" t="0"/>
              <a:stretch/>
            </p:blipFill>
            <p:spPr>
              <a:xfrm>
                <a:off x="5252026" y="2410551"/>
                <a:ext cx="1301141" cy="1295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p3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499425" y="2626550"/>
                <a:ext cx="993876" cy="893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5" name="Google Shape;205;p31"/>
            <p:cNvSpPr txBox="1"/>
            <p:nvPr/>
          </p:nvSpPr>
          <p:spPr>
            <a:xfrm>
              <a:off x="5403475" y="3629675"/>
              <a:ext cx="31632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High-level programming languages</a:t>
              </a:r>
              <a:endParaRPr sz="1200"/>
            </a:p>
          </p:txBody>
        </p:sp>
      </p:grpSp>
      <p:grpSp>
        <p:nvGrpSpPr>
          <p:cNvPr id="206" name="Google Shape;206;p31"/>
          <p:cNvGrpSpPr/>
          <p:nvPr/>
        </p:nvGrpSpPr>
        <p:grpSpPr>
          <a:xfrm>
            <a:off x="1567639" y="247650"/>
            <a:ext cx="6008700" cy="6090608"/>
            <a:chOff x="1567639" y="171450"/>
            <a:chExt cx="6008700" cy="6090608"/>
          </a:xfrm>
        </p:grpSpPr>
        <p:grpSp>
          <p:nvGrpSpPr>
            <p:cNvPr id="207" name="Google Shape;207;p31"/>
            <p:cNvGrpSpPr/>
            <p:nvPr/>
          </p:nvGrpSpPr>
          <p:grpSpPr>
            <a:xfrm>
              <a:off x="1567639" y="171450"/>
              <a:ext cx="6008700" cy="6090608"/>
              <a:chOff x="1567639" y="171450"/>
              <a:chExt cx="6008700" cy="6090608"/>
            </a:xfrm>
          </p:grpSpPr>
          <p:sp>
            <p:nvSpPr>
              <p:cNvPr id="208" name="Google Shape;208;p31"/>
              <p:cNvSpPr/>
              <p:nvPr/>
            </p:nvSpPr>
            <p:spPr>
              <a:xfrm rot="-4487778">
                <a:off x="2123957" y="809676"/>
                <a:ext cx="4896064" cy="4896064"/>
              </a:xfrm>
              <a:prstGeom prst="arc">
                <a:avLst>
                  <a:gd fmla="val 16200000" name="adj1"/>
                  <a:gd fmla="val 3708883" name="adj2"/>
                </a:avLst>
              </a:prstGeom>
              <a:noFill/>
              <a:ln cap="flat" cmpd="sng" w="76200">
                <a:solidFill>
                  <a:srgbClr val="76A5A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1"/>
              <p:cNvSpPr/>
              <p:nvPr/>
            </p:nvSpPr>
            <p:spPr>
              <a:xfrm>
                <a:off x="2981400" y="171450"/>
                <a:ext cx="3181200" cy="1023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0" name="Google Shape;210;p3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171713" y="300250"/>
                <a:ext cx="3174280" cy="1023450"/>
              </a:xfrm>
              <a:prstGeom prst="rect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211" name="Google Shape;211;p31"/>
            <p:cNvSpPr txBox="1"/>
            <p:nvPr/>
          </p:nvSpPr>
          <p:spPr>
            <a:xfrm>
              <a:off x="2981400" y="1174625"/>
              <a:ext cx="3268200" cy="44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         </a:t>
              </a:r>
              <a:r>
                <a:rPr b="1" lang="en" sz="1200"/>
                <a:t>Workflow management framework</a:t>
              </a:r>
              <a:endParaRPr sz="1200"/>
            </a:p>
          </p:txBody>
        </p:sp>
      </p:grpSp>
      <p:grpSp>
        <p:nvGrpSpPr>
          <p:cNvPr id="212" name="Google Shape;212;p31"/>
          <p:cNvGrpSpPr/>
          <p:nvPr/>
        </p:nvGrpSpPr>
        <p:grpSpPr>
          <a:xfrm>
            <a:off x="1139550" y="2590550"/>
            <a:ext cx="3000000" cy="1252725"/>
            <a:chOff x="1139550" y="2590550"/>
            <a:chExt cx="3000000" cy="1252725"/>
          </a:xfrm>
        </p:grpSpPr>
        <p:sp>
          <p:nvSpPr>
            <p:cNvPr id="213" name="Google Shape;213;p31"/>
            <p:cNvSpPr txBox="1"/>
            <p:nvPr/>
          </p:nvSpPr>
          <p:spPr>
            <a:xfrm>
              <a:off x="1139550" y="3514775"/>
              <a:ext cx="3000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Relational Database Systems</a:t>
              </a:r>
              <a:endParaRPr sz="1200"/>
            </a:p>
          </p:txBody>
        </p:sp>
        <p:pic>
          <p:nvPicPr>
            <p:cNvPr id="214" name="Google Shape;214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52850" y="2590550"/>
              <a:ext cx="935300" cy="935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31"/>
          <p:cNvSpPr txBox="1"/>
          <p:nvPr/>
        </p:nvSpPr>
        <p:spPr>
          <a:xfrm>
            <a:off x="851425" y="3782075"/>
            <a:ext cx="3401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Good for complex data and metadata: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data integrity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support flexible queries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Not for sophisticated computations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Not very friendly to neuroscientists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5403475" y="3918200"/>
            <a:ext cx="30000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Good for sophisticated computations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Friendly to neuroscientists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Not for complex data storage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3376800" y="1482950"/>
            <a:ext cx="3000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Data/Metadata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Dependencies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Distributed computation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/>
        </p:nvSpPr>
        <p:spPr>
          <a:xfrm>
            <a:off x="3072000" y="2182575"/>
            <a:ext cx="30000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FF0000"/>
                </a:solidFill>
              </a:rPr>
              <a:t>demo (00)</a:t>
            </a:r>
            <a:endParaRPr i="1"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772" y="1482487"/>
            <a:ext cx="5161675" cy="16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76188" y="3296213"/>
            <a:ext cx="9070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try DataJoint at: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https://playground.datajoint.io/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/>
          <p:nvPr/>
        </p:nvSpPr>
        <p:spPr>
          <a:xfrm>
            <a:off x="963200" y="986275"/>
            <a:ext cx="8181000" cy="415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Options for interoperability</a:t>
            </a:r>
            <a:endParaRPr sz="5500"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1145425" y="1172325"/>
            <a:ext cx="7381200" cy="3320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Export to NWB files from DataJoint pipeline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Store </a:t>
            </a:r>
            <a:r>
              <a:rPr b="1" lang="en" sz="2400"/>
              <a:t>NWBFile </a:t>
            </a:r>
            <a:r>
              <a:rPr lang="en" sz="2400"/>
              <a:t>in DataJoint table columns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Store NWB </a:t>
            </a:r>
            <a:r>
              <a:rPr b="1" lang="en" sz="2400"/>
              <a:t>neurodata_type </a:t>
            </a:r>
            <a:r>
              <a:rPr lang="en" sz="2400"/>
              <a:t>in DataJoint columns (e.g. </a:t>
            </a:r>
            <a:r>
              <a:rPr b="1" lang="en" sz="2400"/>
              <a:t>Device</a:t>
            </a:r>
            <a:r>
              <a:rPr lang="en" sz="2400"/>
              <a:t>, </a:t>
            </a:r>
            <a:r>
              <a:rPr b="1" lang="en" sz="2400"/>
              <a:t>Electrode</a:t>
            </a:r>
            <a:r>
              <a:rPr lang="en" sz="2400"/>
              <a:t>, </a:t>
            </a:r>
            <a:r>
              <a:rPr b="1" lang="en" sz="2400"/>
              <a:t>PatchClampSeries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/>
          <p:nvPr/>
        </p:nvSpPr>
        <p:spPr>
          <a:xfrm>
            <a:off x="963200" y="986275"/>
            <a:ext cx="8181000" cy="415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1145425" y="1172325"/>
            <a:ext cx="7381200" cy="3320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Export to NWB files from DataJoint pipeline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lang="en" sz="2400">
                <a:solidFill>
                  <a:srgbClr val="B7B7B7"/>
                </a:solidFill>
              </a:rPr>
              <a:t>Store </a:t>
            </a:r>
            <a:r>
              <a:rPr b="1" lang="en" sz="2400">
                <a:solidFill>
                  <a:srgbClr val="B7B7B7"/>
                </a:solidFill>
              </a:rPr>
              <a:t>NWBFile </a:t>
            </a:r>
            <a:r>
              <a:rPr lang="en" sz="2400">
                <a:solidFill>
                  <a:srgbClr val="B7B7B7"/>
                </a:solidFill>
              </a:rPr>
              <a:t>in DataJoint table columns</a:t>
            </a:r>
            <a:endParaRPr sz="2400">
              <a:solidFill>
                <a:srgbClr val="B7B7B7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AutoNum type="arabicPeriod"/>
            </a:pPr>
            <a:r>
              <a:rPr lang="en" sz="2400">
                <a:solidFill>
                  <a:srgbClr val="B7B7B7"/>
                </a:solidFill>
              </a:rPr>
              <a:t>Store NWB </a:t>
            </a:r>
            <a:r>
              <a:rPr b="1" lang="en" sz="2400">
                <a:solidFill>
                  <a:srgbClr val="B7B7B7"/>
                </a:solidFill>
              </a:rPr>
              <a:t>neurodata_type </a:t>
            </a:r>
            <a:r>
              <a:rPr lang="en" sz="2400">
                <a:solidFill>
                  <a:srgbClr val="B7B7B7"/>
                </a:solidFill>
              </a:rPr>
              <a:t>in DataJoint columns (e.g. </a:t>
            </a:r>
            <a:r>
              <a:rPr b="1" lang="en" sz="2400">
                <a:solidFill>
                  <a:srgbClr val="B7B7B7"/>
                </a:solidFill>
              </a:rPr>
              <a:t>Device</a:t>
            </a:r>
            <a:r>
              <a:rPr lang="en" sz="2400">
                <a:solidFill>
                  <a:srgbClr val="B7B7B7"/>
                </a:solidFill>
              </a:rPr>
              <a:t>, </a:t>
            </a:r>
            <a:r>
              <a:rPr b="1" lang="en" sz="2400">
                <a:solidFill>
                  <a:srgbClr val="B7B7B7"/>
                </a:solidFill>
              </a:rPr>
              <a:t>Electrode</a:t>
            </a:r>
            <a:r>
              <a:rPr lang="en" sz="2400">
                <a:solidFill>
                  <a:srgbClr val="B7B7B7"/>
                </a:solidFill>
              </a:rPr>
              <a:t>, </a:t>
            </a:r>
            <a:r>
              <a:rPr b="1" lang="en" sz="2400">
                <a:solidFill>
                  <a:srgbClr val="B7B7B7"/>
                </a:solidFill>
              </a:rPr>
              <a:t>PatchClampSeries</a:t>
            </a:r>
            <a:r>
              <a:rPr lang="en" sz="2400">
                <a:solidFill>
                  <a:srgbClr val="B7B7B7"/>
                </a:solidFill>
              </a:rPr>
              <a:t>)</a:t>
            </a:r>
            <a:endParaRPr sz="2400">
              <a:solidFill>
                <a:srgbClr val="B7B7B7"/>
              </a:solidFill>
            </a:endParaRPr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Options for interoperability</a:t>
            </a:r>
            <a:endParaRPr sz="5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/>
          <p:nvPr/>
        </p:nvSpPr>
        <p:spPr>
          <a:xfrm>
            <a:off x="377925" y="890825"/>
            <a:ext cx="8766300" cy="41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3723965" y="1695250"/>
            <a:ext cx="25821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DataJoint pipeline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6860850" y="1687425"/>
            <a:ext cx="20256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NWB 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files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134700" y="1445175"/>
            <a:ext cx="30345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Data of 11 publications (.mat or .nwb)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3112400" y="2156950"/>
            <a:ext cx="612300" cy="41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6306075" y="2156950"/>
            <a:ext cx="612300" cy="41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692300" y="3985075"/>
            <a:ext cx="797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https://github.com/vathes/DataJoint-NWB-showcase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3829825" y="3002800"/>
            <a:ext cx="2701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Standardized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Case-study</a:t>
            </a:r>
            <a:endParaRPr sz="37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