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notesMasterIdLst>
    <p:notesMasterId r:id="rId4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image" Target="../media/image-2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image" Target="../media/image-30-2.png"/><Relationship Id="rId3" Type="http://schemas.openxmlformats.org/officeDocument/2006/relationships/image" Target="../media/image-30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image" Target="../media/image-34-2.png"/><Relationship Id="rId3" Type="http://schemas.openxmlformats.org/officeDocument/2006/relationships/image" Target="../media/image-3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7-1.png"/><Relationship Id="rId2" Type="http://schemas.openxmlformats.org/officeDocument/2006/relationships/image" Target="../media/image-37-2.png"/><Relationship Id="rId3" Type="http://schemas.openxmlformats.org/officeDocument/2006/relationships/image" Target="../media/image-3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1300163"/>
            <a:ext cx="8686800" cy="1419225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57200" y="3190875"/>
            <a:ext cx="666750" cy="666750"/>
          </a:xfrm>
          <a:prstGeom prst="rect">
            <a:avLst/>
          </a:prstGeom>
          <a:noFill/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3524250"/>
            <a:ext cx="503767" cy="59267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56" y="3329781"/>
            <a:ext cx="194469" cy="38893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28738" y="3438525"/>
            <a:ext cx="106680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4800" dirty="0">
                <a:solidFill>
                  <a:srgbClr val="00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📖</a:t>
            </a:r>
            <a:endParaRPr lang="en-US" sz="4800" dirty="0"/>
          </a:p>
        </p:txBody>
      </p:sp>
      <p:sp>
        <p:nvSpPr>
          <p:cNvPr id="7" name="Text 3"/>
          <p:cNvSpPr/>
          <p:nvPr/>
        </p:nvSpPr>
        <p:spPr>
          <a:xfrm>
            <a:off x="457200" y="1300163"/>
            <a:ext cx="19383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Team2: 에폭 히어로즈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457200" y="1604963"/>
            <a:ext cx="9144000" cy="11144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88"/>
              </a:lnSpc>
              <a:buNone/>
            </a:pPr>
            <a:r>
              <a:rPr lang="en-US" sz="36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CBF(Content-Based Filtering) 기반</a:t>
            </a:r>
            <a:endParaRPr lang="en-US" sz="3600" dirty="0"/>
          </a:p>
          <a:p>
            <a:pPr algn="l" indent="0" marL="0">
              <a:lnSpc>
                <a:spcPts val="4388"/>
              </a:lnSpc>
              <a:buNone/>
            </a:pPr>
            <a:r>
              <a:rPr lang="en-US" sz="36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공공도서관 맞춤 도서 추천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 rot="0">
            <a:off x="381000" y="1390649"/>
            <a:ext cx="8191500" cy="0"/>
          </a:xfrm>
          <a:prstGeom prst="line">
            <a:avLst/>
          </a:prstGeom>
          <a:noFill/>
          <a:ln w="38100">
            <a:solidFill>
              <a:srgbClr val="304258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1619250"/>
            <a:ext cx="5200492" cy="327135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81000" y="819150"/>
            <a:ext cx="38195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2-1. 데이터 프레임 확인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 rot="0">
            <a:off x="381000" y="1390649"/>
            <a:ext cx="8191500" cy="0"/>
          </a:xfrm>
          <a:prstGeom prst="line">
            <a:avLst/>
          </a:prstGeom>
          <a:noFill/>
          <a:ln w="38100">
            <a:solidFill>
              <a:srgbClr val="304258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876425"/>
            <a:ext cx="2593239" cy="2985344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671" y="1876425"/>
            <a:ext cx="2896229" cy="298534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47825" y="1619250"/>
            <a:ext cx="1109662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info()</a:t>
            </a:r>
            <a:endParaRPr lang="en-US" sz="900" dirty="0"/>
          </a:p>
        </p:txBody>
      </p:sp>
      <p:sp>
        <p:nvSpPr>
          <p:cNvPr id="7" name="Text 3"/>
          <p:cNvSpPr/>
          <p:nvPr/>
        </p:nvSpPr>
        <p:spPr>
          <a:xfrm>
            <a:off x="6343650" y="2433638"/>
            <a:ext cx="2867025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350"/>
              </a:lnSpc>
              <a:buSzPct val="100000"/>
              <a:buFont typeface="+mj-lt"/>
              <a:buAutoNum type="arabicPeriod" startAt="1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ISBN 번호 → 고유식별자 기능</a:t>
            </a:r>
            <a:endParaRPr lang="en-US" sz="12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데이터 타입 변환 필요</a:t>
            </a:r>
            <a:endParaRPr lang="en-US" sz="1200" dirty="0"/>
          </a:p>
          <a:p>
            <a:pPr algn="l" marL="342900" indent="-342900">
              <a:lnSpc>
                <a:spcPts val="1350"/>
              </a:lnSpc>
              <a:buSzPct val="100000"/>
              <a:buFont typeface="+mj-lt"/>
              <a:buAutoNum type="arabicPeriod" startAt="1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INPT_DE → 입력일자</a:t>
            </a:r>
            <a:endParaRPr lang="en-US" sz="12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도서별 최신 대출 정보만을 반영하기 위해 필요</a:t>
            </a:r>
            <a:endParaRPr lang="en-US" sz="12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데이터 타입 변환 필요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381000" y="819150"/>
            <a:ext cx="361473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loan_information</a:t>
            </a:r>
            <a:endParaRPr lang="en-US" sz="2700" dirty="0"/>
          </a:p>
        </p:txBody>
      </p:sp>
      <p:sp>
        <p:nvSpPr>
          <p:cNvPr id="9" name="Text 5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 rot="0">
            <a:off x="381000" y="1390649"/>
            <a:ext cx="8191500" cy="0"/>
          </a:xfrm>
          <a:prstGeom prst="line">
            <a:avLst/>
          </a:prstGeom>
          <a:noFill/>
          <a:ln w="38100">
            <a:solidFill>
              <a:srgbClr val="304258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1624013"/>
            <a:ext cx="7548563" cy="1698095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3905250"/>
            <a:ext cx="4224878" cy="1029366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62" y="3481388"/>
            <a:ext cx="140284" cy="27622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81000" y="819150"/>
            <a:ext cx="361473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loan_information</a:t>
            </a:r>
            <a:endParaRPr lang="en-US" sz="2700" dirty="0"/>
          </a:p>
        </p:txBody>
      </p:sp>
      <p:sp>
        <p:nvSpPr>
          <p:cNvPr id="8" name="Text 3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05" y="1619250"/>
            <a:ext cx="4381500" cy="33528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81000" y="819150"/>
            <a:ext cx="56769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필터링: </a:t>
            </a:r>
            <a:pPr algn="l" indent="0" marL="0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대출기간별, 성별, 연령별, 지역별</a:t>
            </a:r>
            <a:endParaRPr lang="en-US" sz="2700" dirty="0"/>
          </a:p>
        </p:txBody>
      </p:sp>
      <p:sp>
        <p:nvSpPr>
          <p:cNvPr id="6" name="Text 2"/>
          <p:cNvSpPr/>
          <p:nvPr/>
        </p:nvSpPr>
        <p:spPr>
          <a:xfrm>
            <a:off x="442913" y="2571750"/>
            <a:ext cx="3771900" cy="12001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# DataFrame에서 각 컬럼의 고유값 출력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col in loan_information.columns: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unique_vals = loan_information[col].dropna().unique()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print(f"Column: {col}")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print(f"   - 고유값 개수: {len(unique_vals)}")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print(f"   - 샘플 값: {unique_vals[:5]}")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print("-" * 50)</a:t>
            </a:r>
            <a:endParaRPr lang="en-US" sz="900" dirty="0"/>
          </a:p>
        </p:txBody>
      </p:sp>
      <p:sp>
        <p:nvSpPr>
          <p:cNvPr id="7" name="Text 3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4062412" y="1681163"/>
            <a:ext cx="3533775" cy="5619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4062412" y="2790825"/>
            <a:ext cx="3533775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02" y="1619250"/>
            <a:ext cx="4381500" cy="33528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81000" y="819150"/>
            <a:ext cx="57531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필터링 | </a:t>
            </a:r>
            <a:pPr algn="l" indent="0" marL="0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대출기간별, 성별, 연령별, 지역별</a:t>
            </a:r>
            <a:endParaRPr lang="en-US" sz="2700" dirty="0"/>
          </a:p>
        </p:txBody>
      </p:sp>
      <p:sp>
        <p:nvSpPr>
          <p:cNvPr id="8" name="Text 4"/>
          <p:cNvSpPr/>
          <p:nvPr/>
        </p:nvSpPr>
        <p:spPr>
          <a:xfrm>
            <a:off x="3019425" y="1895475"/>
            <a:ext cx="133350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5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대출기간별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2309813" y="2995613"/>
            <a:ext cx="2033587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5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성별/연령별/지역별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24175"/>
            <a:ext cx="3681413" cy="928688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63" y="2924175"/>
            <a:ext cx="3650419" cy="244580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381000" y="819150"/>
            <a:ext cx="57531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필터링 | </a:t>
            </a:r>
            <a:pPr algn="l" indent="0" marL="0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대출기간별, 성별, 연령별, 지역별</a:t>
            </a:r>
            <a:endParaRPr lang="en-US" sz="2700" dirty="0"/>
          </a:p>
        </p:txBody>
      </p:sp>
      <p:sp>
        <p:nvSpPr>
          <p:cNvPr id="7" name="Text 2"/>
          <p:cNvSpPr/>
          <p:nvPr/>
        </p:nvSpPr>
        <p:spPr>
          <a:xfrm>
            <a:off x="523875" y="1952625"/>
            <a:ext cx="133350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5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대출기간별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523875" y="2352675"/>
            <a:ext cx="371475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Q. 대출기간별 count값 확인 후, 어떤 대출기간으로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 수 필터링을 진행할지 결정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4914900" y="2352675"/>
            <a:ext cx="155733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A. “30일”로 사용</a:t>
            </a:r>
            <a:endParaRPr lang="en-US" sz="1200" dirty="0"/>
          </a:p>
        </p:txBody>
      </p:sp>
      <p:sp>
        <p:nvSpPr>
          <p:cNvPr id="10" name="Text 5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52750"/>
            <a:ext cx="4031478" cy="614028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2871788"/>
            <a:ext cx="3638550" cy="26289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381000" y="819150"/>
            <a:ext cx="57531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필터링 | </a:t>
            </a:r>
            <a:pPr algn="l" indent="0" marL="0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대출기간별, 성별, 연령별, 지역별</a:t>
            </a:r>
            <a:endParaRPr lang="en-US" sz="2700" dirty="0"/>
          </a:p>
        </p:txBody>
      </p:sp>
      <p:sp>
        <p:nvSpPr>
          <p:cNvPr id="7" name="Text 2"/>
          <p:cNvSpPr/>
          <p:nvPr/>
        </p:nvSpPr>
        <p:spPr>
          <a:xfrm>
            <a:off x="523875" y="1866900"/>
            <a:ext cx="205263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5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성별, 연령별, 지역별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533400" y="2400300"/>
            <a:ext cx="413385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Q. 분석유형코드명별 count값 확인 후, 어떤 분석유형으로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 수 필터링을 진행할지 결정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4629150" y="1952625"/>
            <a:ext cx="4681538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A. </a:t>
            </a:r>
            <a:endParaRPr lang="en-US" sz="12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연령 및 성별이 제일 많긴 하지만 그 안에서 '30대' '초등(8~13)' '유아(6~7)' '영유아(0~5)' '60대 이상 등 더 세분화 됨</a:t>
            </a:r>
            <a:endParaRPr lang="en-US" sz="12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제한된 시간을 고려하여 비교적 수월한 “지역별”로 필터링</a:t>
            </a:r>
            <a:endParaRPr lang="en-US" sz="1200" dirty="0"/>
          </a:p>
        </p:txBody>
      </p:sp>
      <p:sp>
        <p:nvSpPr>
          <p:cNvPr id="10" name="Text 5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509713"/>
            <a:ext cx="8100932" cy="3438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81000" y="819150"/>
            <a:ext cx="56769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필터링: </a:t>
            </a:r>
            <a:pPr algn="l" indent="0" marL="0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대출기간별, 성별, 연령별, 지역별</a:t>
            </a:r>
            <a:endParaRPr lang="en-US" sz="2700" dirty="0"/>
          </a:p>
        </p:txBody>
      </p:sp>
      <p:sp>
        <p:nvSpPr>
          <p:cNvPr id="6" name="Text 2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13" y="1719263"/>
            <a:ext cx="1502690" cy="3225594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1719263"/>
            <a:ext cx="1376363" cy="3224213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325" y="3324225"/>
            <a:ext cx="909638" cy="140284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381000" y="819150"/>
            <a:ext cx="28717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2-2. 데이터 정제</a:t>
            </a:r>
            <a:endParaRPr lang="en-US" sz="2700" dirty="0"/>
          </a:p>
        </p:txBody>
      </p:sp>
      <p:sp>
        <p:nvSpPr>
          <p:cNvPr id="8" name="Text 2"/>
          <p:cNvSpPr/>
          <p:nvPr/>
        </p:nvSpPr>
        <p:spPr>
          <a:xfrm>
            <a:off x="3971925" y="2938463"/>
            <a:ext cx="1662113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소수점 자릿수 제거</a:t>
            </a:r>
            <a:endParaRPr lang="en-US" sz="1200" dirty="0"/>
          </a:p>
        </p:txBody>
      </p:sp>
      <p:sp>
        <p:nvSpPr>
          <p:cNvPr id="9" name="Text 3"/>
          <p:cNvSpPr/>
          <p:nvPr/>
        </p:nvSpPr>
        <p:spPr>
          <a:xfrm>
            <a:off x="4243388" y="2571750"/>
            <a:ext cx="1114425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str변환 후</a:t>
            </a:r>
            <a:endParaRPr lang="en-US" sz="1200" dirty="0"/>
          </a:p>
        </p:txBody>
      </p:sp>
      <p:sp>
        <p:nvSpPr>
          <p:cNvPr id="10" name="Text 4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8" y="2619375"/>
            <a:ext cx="6946821" cy="17859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81000" y="819150"/>
            <a:ext cx="28717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2-2. 데이터 정제</a:t>
            </a:r>
            <a:endParaRPr lang="en-US" sz="2700" dirty="0"/>
          </a:p>
        </p:txBody>
      </p:sp>
      <p:sp>
        <p:nvSpPr>
          <p:cNvPr id="6" name="Text 2"/>
          <p:cNvSpPr/>
          <p:nvPr/>
        </p:nvSpPr>
        <p:spPr>
          <a:xfrm>
            <a:off x="1704975" y="1833563"/>
            <a:ext cx="61864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8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ISBN 번호가 도서별 고유 식별자 기능을 할 것으로 기대 😘</a:t>
            </a:r>
            <a:endParaRPr lang="en-US" sz="1800" dirty="0"/>
          </a:p>
        </p:txBody>
      </p:sp>
      <p:sp>
        <p:nvSpPr>
          <p:cNvPr id="7" name="Text 3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486275" y="0"/>
            <a:ext cx="4652963" cy="1285875"/>
          </a:xfrm>
          <a:prstGeom prst="rect">
            <a:avLst/>
          </a:prstGeom>
          <a:solidFill>
            <a:srgbClr val="ACB3BC"/>
          </a:solidFill>
          <a:ln/>
        </p:spPr>
      </p:sp>
      <p:sp>
        <p:nvSpPr>
          <p:cNvPr id="4" name="Shape 2"/>
          <p:cNvSpPr/>
          <p:nvPr/>
        </p:nvSpPr>
        <p:spPr>
          <a:xfrm>
            <a:off x="4486275" y="1285875"/>
            <a:ext cx="4652963" cy="1285875"/>
          </a:xfrm>
          <a:prstGeom prst="rect">
            <a:avLst/>
          </a:prstGeom>
          <a:solidFill>
            <a:srgbClr val="838E9B"/>
          </a:solidFill>
          <a:ln/>
        </p:spPr>
      </p:sp>
      <p:sp>
        <p:nvSpPr>
          <p:cNvPr id="5" name="Shape 3"/>
          <p:cNvSpPr/>
          <p:nvPr/>
        </p:nvSpPr>
        <p:spPr>
          <a:xfrm>
            <a:off x="4486275" y="2571750"/>
            <a:ext cx="4652963" cy="1285875"/>
          </a:xfrm>
          <a:prstGeom prst="rect">
            <a:avLst/>
          </a:prstGeom>
          <a:solidFill>
            <a:srgbClr val="596879"/>
          </a:solidFill>
          <a:ln/>
        </p:spPr>
      </p:sp>
      <p:sp>
        <p:nvSpPr>
          <p:cNvPr id="6" name="Shape 4"/>
          <p:cNvSpPr/>
          <p:nvPr/>
        </p:nvSpPr>
        <p:spPr>
          <a:xfrm>
            <a:off x="4486275" y="3857625"/>
            <a:ext cx="4652963" cy="1285875"/>
          </a:xfrm>
          <a:prstGeom prst="rect">
            <a:avLst/>
          </a:prstGeom>
          <a:solidFill>
            <a:srgbClr val="304258"/>
          </a:solidFill>
          <a:ln/>
        </p:spPr>
      </p:sp>
      <p:sp>
        <p:nvSpPr>
          <p:cNvPr id="7" name="Shape 5"/>
          <p:cNvSpPr/>
          <p:nvPr/>
        </p:nvSpPr>
        <p:spPr>
          <a:xfrm>
            <a:off x="3028950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42551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256158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69746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3483353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3596954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3710555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3824156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3937750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4051350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3028950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3142551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3256158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3369746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>
            <a:off x="3483353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3596954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3710555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3824156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" name="Shape 23"/>
          <p:cNvSpPr/>
          <p:nvPr/>
        </p:nvSpPr>
        <p:spPr>
          <a:xfrm>
            <a:off x="3937750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" name="Shape 24"/>
          <p:cNvSpPr/>
          <p:nvPr/>
        </p:nvSpPr>
        <p:spPr>
          <a:xfrm>
            <a:off x="4051350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" name="Shape 25"/>
          <p:cNvSpPr/>
          <p:nvPr/>
        </p:nvSpPr>
        <p:spPr>
          <a:xfrm>
            <a:off x="3028950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" name="Shape 26"/>
          <p:cNvSpPr/>
          <p:nvPr/>
        </p:nvSpPr>
        <p:spPr>
          <a:xfrm>
            <a:off x="3142551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" name="Shape 27"/>
          <p:cNvSpPr/>
          <p:nvPr/>
        </p:nvSpPr>
        <p:spPr>
          <a:xfrm>
            <a:off x="3256158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" name="Shape 28"/>
          <p:cNvSpPr/>
          <p:nvPr/>
        </p:nvSpPr>
        <p:spPr>
          <a:xfrm>
            <a:off x="3369746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1" name="Shape 29"/>
          <p:cNvSpPr/>
          <p:nvPr/>
        </p:nvSpPr>
        <p:spPr>
          <a:xfrm>
            <a:off x="3483353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2" name="Shape 30"/>
          <p:cNvSpPr/>
          <p:nvPr/>
        </p:nvSpPr>
        <p:spPr>
          <a:xfrm>
            <a:off x="3596954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3" name="Shape 31"/>
          <p:cNvSpPr/>
          <p:nvPr/>
        </p:nvSpPr>
        <p:spPr>
          <a:xfrm>
            <a:off x="3710555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4" name="Shape 32"/>
          <p:cNvSpPr/>
          <p:nvPr/>
        </p:nvSpPr>
        <p:spPr>
          <a:xfrm>
            <a:off x="3824156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5" name="Shape 33"/>
          <p:cNvSpPr/>
          <p:nvPr/>
        </p:nvSpPr>
        <p:spPr>
          <a:xfrm>
            <a:off x="3937750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6" name="Shape 34"/>
          <p:cNvSpPr/>
          <p:nvPr/>
        </p:nvSpPr>
        <p:spPr>
          <a:xfrm>
            <a:off x="4051350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7" name="Shape 35"/>
          <p:cNvSpPr/>
          <p:nvPr/>
        </p:nvSpPr>
        <p:spPr>
          <a:xfrm>
            <a:off x="3028950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8" name="Shape 36"/>
          <p:cNvSpPr/>
          <p:nvPr/>
        </p:nvSpPr>
        <p:spPr>
          <a:xfrm>
            <a:off x="3142551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9" name="Shape 37"/>
          <p:cNvSpPr/>
          <p:nvPr/>
        </p:nvSpPr>
        <p:spPr>
          <a:xfrm>
            <a:off x="3256158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0" name="Shape 38"/>
          <p:cNvSpPr/>
          <p:nvPr/>
        </p:nvSpPr>
        <p:spPr>
          <a:xfrm>
            <a:off x="3369746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1" name="Shape 39"/>
          <p:cNvSpPr/>
          <p:nvPr/>
        </p:nvSpPr>
        <p:spPr>
          <a:xfrm>
            <a:off x="3483353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2" name="Shape 40"/>
          <p:cNvSpPr/>
          <p:nvPr/>
        </p:nvSpPr>
        <p:spPr>
          <a:xfrm>
            <a:off x="3596954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3" name="Shape 41"/>
          <p:cNvSpPr/>
          <p:nvPr/>
        </p:nvSpPr>
        <p:spPr>
          <a:xfrm>
            <a:off x="3710555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4" name="Shape 42"/>
          <p:cNvSpPr/>
          <p:nvPr/>
        </p:nvSpPr>
        <p:spPr>
          <a:xfrm>
            <a:off x="3824156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5" name="Shape 43"/>
          <p:cNvSpPr/>
          <p:nvPr/>
        </p:nvSpPr>
        <p:spPr>
          <a:xfrm>
            <a:off x="3937750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6" name="Shape 44"/>
          <p:cNvSpPr/>
          <p:nvPr/>
        </p:nvSpPr>
        <p:spPr>
          <a:xfrm>
            <a:off x="4051350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7" name="Shape 45"/>
          <p:cNvSpPr/>
          <p:nvPr/>
        </p:nvSpPr>
        <p:spPr>
          <a:xfrm>
            <a:off x="3028950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8" name="Shape 46"/>
          <p:cNvSpPr/>
          <p:nvPr/>
        </p:nvSpPr>
        <p:spPr>
          <a:xfrm>
            <a:off x="3142551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9" name="Shape 47"/>
          <p:cNvSpPr/>
          <p:nvPr/>
        </p:nvSpPr>
        <p:spPr>
          <a:xfrm>
            <a:off x="3256158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0" name="Shape 48"/>
          <p:cNvSpPr/>
          <p:nvPr/>
        </p:nvSpPr>
        <p:spPr>
          <a:xfrm>
            <a:off x="3369746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1" name="Shape 49"/>
          <p:cNvSpPr/>
          <p:nvPr/>
        </p:nvSpPr>
        <p:spPr>
          <a:xfrm>
            <a:off x="3483353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2" name="Shape 50"/>
          <p:cNvSpPr/>
          <p:nvPr/>
        </p:nvSpPr>
        <p:spPr>
          <a:xfrm>
            <a:off x="3596954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3" name="Shape 51"/>
          <p:cNvSpPr/>
          <p:nvPr/>
        </p:nvSpPr>
        <p:spPr>
          <a:xfrm>
            <a:off x="3710555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4" name="Shape 52"/>
          <p:cNvSpPr/>
          <p:nvPr/>
        </p:nvSpPr>
        <p:spPr>
          <a:xfrm>
            <a:off x="3824156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5" name="Shape 53"/>
          <p:cNvSpPr/>
          <p:nvPr/>
        </p:nvSpPr>
        <p:spPr>
          <a:xfrm>
            <a:off x="3937750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6" name="Shape 54"/>
          <p:cNvSpPr/>
          <p:nvPr/>
        </p:nvSpPr>
        <p:spPr>
          <a:xfrm>
            <a:off x="4051350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7" name="Shape 55"/>
          <p:cNvSpPr/>
          <p:nvPr/>
        </p:nvSpPr>
        <p:spPr>
          <a:xfrm>
            <a:off x="3028950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8" name="Shape 56"/>
          <p:cNvSpPr/>
          <p:nvPr/>
        </p:nvSpPr>
        <p:spPr>
          <a:xfrm>
            <a:off x="3142551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9" name="Shape 57"/>
          <p:cNvSpPr/>
          <p:nvPr/>
        </p:nvSpPr>
        <p:spPr>
          <a:xfrm>
            <a:off x="3256158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0" name="Shape 58"/>
          <p:cNvSpPr/>
          <p:nvPr/>
        </p:nvSpPr>
        <p:spPr>
          <a:xfrm>
            <a:off x="3369746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1" name="Shape 59"/>
          <p:cNvSpPr/>
          <p:nvPr/>
        </p:nvSpPr>
        <p:spPr>
          <a:xfrm>
            <a:off x="3483353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2" name="Shape 60"/>
          <p:cNvSpPr/>
          <p:nvPr/>
        </p:nvSpPr>
        <p:spPr>
          <a:xfrm>
            <a:off x="3596954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3" name="Shape 61"/>
          <p:cNvSpPr/>
          <p:nvPr/>
        </p:nvSpPr>
        <p:spPr>
          <a:xfrm>
            <a:off x="3710555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4" name="Shape 62"/>
          <p:cNvSpPr/>
          <p:nvPr/>
        </p:nvSpPr>
        <p:spPr>
          <a:xfrm>
            <a:off x="3824156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5" name="Shape 63"/>
          <p:cNvSpPr/>
          <p:nvPr/>
        </p:nvSpPr>
        <p:spPr>
          <a:xfrm>
            <a:off x="3937750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6" name="Shape 64"/>
          <p:cNvSpPr/>
          <p:nvPr/>
        </p:nvSpPr>
        <p:spPr>
          <a:xfrm>
            <a:off x="4051350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7" name="Shape 65"/>
          <p:cNvSpPr/>
          <p:nvPr/>
        </p:nvSpPr>
        <p:spPr>
          <a:xfrm>
            <a:off x="3028950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8" name="Shape 66"/>
          <p:cNvSpPr/>
          <p:nvPr/>
        </p:nvSpPr>
        <p:spPr>
          <a:xfrm>
            <a:off x="3028950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9" name="Shape 67"/>
          <p:cNvSpPr/>
          <p:nvPr/>
        </p:nvSpPr>
        <p:spPr>
          <a:xfrm>
            <a:off x="3028950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0" name="Shape 68"/>
          <p:cNvSpPr/>
          <p:nvPr/>
        </p:nvSpPr>
        <p:spPr>
          <a:xfrm>
            <a:off x="3028950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1" name="Shape 69"/>
          <p:cNvSpPr/>
          <p:nvPr/>
        </p:nvSpPr>
        <p:spPr>
          <a:xfrm>
            <a:off x="3142551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2" name="Shape 70"/>
          <p:cNvSpPr/>
          <p:nvPr/>
        </p:nvSpPr>
        <p:spPr>
          <a:xfrm>
            <a:off x="3142551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3" name="Shape 71"/>
          <p:cNvSpPr/>
          <p:nvPr/>
        </p:nvSpPr>
        <p:spPr>
          <a:xfrm>
            <a:off x="3142551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4" name="Shape 72"/>
          <p:cNvSpPr/>
          <p:nvPr/>
        </p:nvSpPr>
        <p:spPr>
          <a:xfrm>
            <a:off x="3142551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5" name="Shape 73"/>
          <p:cNvSpPr/>
          <p:nvPr/>
        </p:nvSpPr>
        <p:spPr>
          <a:xfrm>
            <a:off x="3256158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6" name="Shape 74"/>
          <p:cNvSpPr/>
          <p:nvPr/>
        </p:nvSpPr>
        <p:spPr>
          <a:xfrm>
            <a:off x="3256158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7" name="Shape 75"/>
          <p:cNvSpPr/>
          <p:nvPr/>
        </p:nvSpPr>
        <p:spPr>
          <a:xfrm>
            <a:off x="3256158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8" name="Shape 76"/>
          <p:cNvSpPr/>
          <p:nvPr/>
        </p:nvSpPr>
        <p:spPr>
          <a:xfrm>
            <a:off x="3256158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9" name="Shape 77"/>
          <p:cNvSpPr/>
          <p:nvPr/>
        </p:nvSpPr>
        <p:spPr>
          <a:xfrm>
            <a:off x="3369746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0" name="Shape 78"/>
          <p:cNvSpPr/>
          <p:nvPr/>
        </p:nvSpPr>
        <p:spPr>
          <a:xfrm>
            <a:off x="3369746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1" name="Shape 79"/>
          <p:cNvSpPr/>
          <p:nvPr/>
        </p:nvSpPr>
        <p:spPr>
          <a:xfrm>
            <a:off x="3369746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2" name="Shape 80"/>
          <p:cNvSpPr/>
          <p:nvPr/>
        </p:nvSpPr>
        <p:spPr>
          <a:xfrm>
            <a:off x="3369746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3" name="Shape 81"/>
          <p:cNvSpPr/>
          <p:nvPr/>
        </p:nvSpPr>
        <p:spPr>
          <a:xfrm>
            <a:off x="3483353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4" name="Shape 82"/>
          <p:cNvSpPr/>
          <p:nvPr/>
        </p:nvSpPr>
        <p:spPr>
          <a:xfrm>
            <a:off x="3483353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5" name="Shape 83"/>
          <p:cNvSpPr/>
          <p:nvPr/>
        </p:nvSpPr>
        <p:spPr>
          <a:xfrm>
            <a:off x="3483353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6" name="Shape 84"/>
          <p:cNvSpPr/>
          <p:nvPr/>
        </p:nvSpPr>
        <p:spPr>
          <a:xfrm>
            <a:off x="3483353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7" name="Shape 85"/>
          <p:cNvSpPr/>
          <p:nvPr/>
        </p:nvSpPr>
        <p:spPr>
          <a:xfrm>
            <a:off x="3596954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8" name="Shape 86"/>
          <p:cNvSpPr/>
          <p:nvPr/>
        </p:nvSpPr>
        <p:spPr>
          <a:xfrm>
            <a:off x="3596954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9" name="Shape 87"/>
          <p:cNvSpPr/>
          <p:nvPr/>
        </p:nvSpPr>
        <p:spPr>
          <a:xfrm>
            <a:off x="3596954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0" name="Shape 88"/>
          <p:cNvSpPr/>
          <p:nvPr/>
        </p:nvSpPr>
        <p:spPr>
          <a:xfrm>
            <a:off x="3596954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1" name="Shape 89"/>
          <p:cNvSpPr/>
          <p:nvPr/>
        </p:nvSpPr>
        <p:spPr>
          <a:xfrm>
            <a:off x="3710555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2" name="Shape 90"/>
          <p:cNvSpPr/>
          <p:nvPr/>
        </p:nvSpPr>
        <p:spPr>
          <a:xfrm>
            <a:off x="3710555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3" name="Shape 91"/>
          <p:cNvSpPr/>
          <p:nvPr/>
        </p:nvSpPr>
        <p:spPr>
          <a:xfrm>
            <a:off x="3710555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4" name="Shape 92"/>
          <p:cNvSpPr/>
          <p:nvPr/>
        </p:nvSpPr>
        <p:spPr>
          <a:xfrm>
            <a:off x="3710555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5" name="Shape 93"/>
          <p:cNvSpPr/>
          <p:nvPr/>
        </p:nvSpPr>
        <p:spPr>
          <a:xfrm>
            <a:off x="3824156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6" name="Shape 94"/>
          <p:cNvSpPr/>
          <p:nvPr/>
        </p:nvSpPr>
        <p:spPr>
          <a:xfrm>
            <a:off x="3824156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7" name="Shape 95"/>
          <p:cNvSpPr/>
          <p:nvPr/>
        </p:nvSpPr>
        <p:spPr>
          <a:xfrm>
            <a:off x="3824156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8" name="Shape 96"/>
          <p:cNvSpPr/>
          <p:nvPr/>
        </p:nvSpPr>
        <p:spPr>
          <a:xfrm>
            <a:off x="3824156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9" name="Shape 97"/>
          <p:cNvSpPr/>
          <p:nvPr/>
        </p:nvSpPr>
        <p:spPr>
          <a:xfrm>
            <a:off x="3937750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0" name="Shape 98"/>
          <p:cNvSpPr/>
          <p:nvPr/>
        </p:nvSpPr>
        <p:spPr>
          <a:xfrm>
            <a:off x="3937750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1" name="Shape 99"/>
          <p:cNvSpPr/>
          <p:nvPr/>
        </p:nvSpPr>
        <p:spPr>
          <a:xfrm>
            <a:off x="3937750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2" name="Shape 100"/>
          <p:cNvSpPr/>
          <p:nvPr/>
        </p:nvSpPr>
        <p:spPr>
          <a:xfrm>
            <a:off x="3937750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3" name="Shape 101"/>
          <p:cNvSpPr/>
          <p:nvPr/>
        </p:nvSpPr>
        <p:spPr>
          <a:xfrm>
            <a:off x="4051350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4" name="Shape 102"/>
          <p:cNvSpPr/>
          <p:nvPr/>
        </p:nvSpPr>
        <p:spPr>
          <a:xfrm>
            <a:off x="4051350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5" name="Shape 103"/>
          <p:cNvSpPr/>
          <p:nvPr/>
        </p:nvSpPr>
        <p:spPr>
          <a:xfrm>
            <a:off x="4051350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6" name="Shape 104"/>
          <p:cNvSpPr/>
          <p:nvPr/>
        </p:nvSpPr>
        <p:spPr>
          <a:xfrm>
            <a:off x="4051350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7" name="Shape 105"/>
          <p:cNvSpPr/>
          <p:nvPr/>
        </p:nvSpPr>
        <p:spPr>
          <a:xfrm>
            <a:off x="2500313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8" name="Shape 106"/>
          <p:cNvSpPr/>
          <p:nvPr/>
        </p:nvSpPr>
        <p:spPr>
          <a:xfrm>
            <a:off x="2613913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9" name="Shape 107"/>
          <p:cNvSpPr/>
          <p:nvPr/>
        </p:nvSpPr>
        <p:spPr>
          <a:xfrm>
            <a:off x="2727520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0" name="Shape 108"/>
          <p:cNvSpPr/>
          <p:nvPr/>
        </p:nvSpPr>
        <p:spPr>
          <a:xfrm>
            <a:off x="2841109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1" name="Shape 109"/>
          <p:cNvSpPr/>
          <p:nvPr/>
        </p:nvSpPr>
        <p:spPr>
          <a:xfrm>
            <a:off x="2954716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2" name="Shape 110"/>
          <p:cNvSpPr/>
          <p:nvPr/>
        </p:nvSpPr>
        <p:spPr>
          <a:xfrm>
            <a:off x="3068316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3" name="Shape 111"/>
          <p:cNvSpPr/>
          <p:nvPr/>
        </p:nvSpPr>
        <p:spPr>
          <a:xfrm>
            <a:off x="3181917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4" name="Shape 112"/>
          <p:cNvSpPr/>
          <p:nvPr/>
        </p:nvSpPr>
        <p:spPr>
          <a:xfrm>
            <a:off x="3295518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5" name="Shape 113"/>
          <p:cNvSpPr/>
          <p:nvPr/>
        </p:nvSpPr>
        <p:spPr>
          <a:xfrm>
            <a:off x="3409112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6" name="Shape 114"/>
          <p:cNvSpPr/>
          <p:nvPr/>
        </p:nvSpPr>
        <p:spPr>
          <a:xfrm>
            <a:off x="3522713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7" name="Shape 115"/>
          <p:cNvSpPr/>
          <p:nvPr/>
        </p:nvSpPr>
        <p:spPr>
          <a:xfrm>
            <a:off x="2500313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8" name="Shape 116"/>
          <p:cNvSpPr/>
          <p:nvPr/>
        </p:nvSpPr>
        <p:spPr>
          <a:xfrm>
            <a:off x="2613913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9" name="Shape 117"/>
          <p:cNvSpPr/>
          <p:nvPr/>
        </p:nvSpPr>
        <p:spPr>
          <a:xfrm>
            <a:off x="2727520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0" name="Shape 118"/>
          <p:cNvSpPr/>
          <p:nvPr/>
        </p:nvSpPr>
        <p:spPr>
          <a:xfrm>
            <a:off x="2841109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1" name="Shape 119"/>
          <p:cNvSpPr/>
          <p:nvPr/>
        </p:nvSpPr>
        <p:spPr>
          <a:xfrm>
            <a:off x="2954716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2" name="Shape 120"/>
          <p:cNvSpPr/>
          <p:nvPr/>
        </p:nvSpPr>
        <p:spPr>
          <a:xfrm>
            <a:off x="3068316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3" name="Shape 121"/>
          <p:cNvSpPr/>
          <p:nvPr/>
        </p:nvSpPr>
        <p:spPr>
          <a:xfrm>
            <a:off x="3181917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4" name="Shape 122"/>
          <p:cNvSpPr/>
          <p:nvPr/>
        </p:nvSpPr>
        <p:spPr>
          <a:xfrm>
            <a:off x="3295518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5" name="Shape 123"/>
          <p:cNvSpPr/>
          <p:nvPr/>
        </p:nvSpPr>
        <p:spPr>
          <a:xfrm>
            <a:off x="3409112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6" name="Shape 124"/>
          <p:cNvSpPr/>
          <p:nvPr/>
        </p:nvSpPr>
        <p:spPr>
          <a:xfrm>
            <a:off x="3522713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7" name="Shape 125"/>
          <p:cNvSpPr/>
          <p:nvPr/>
        </p:nvSpPr>
        <p:spPr>
          <a:xfrm>
            <a:off x="2500313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8" name="Shape 126"/>
          <p:cNvSpPr/>
          <p:nvPr/>
        </p:nvSpPr>
        <p:spPr>
          <a:xfrm>
            <a:off x="2613913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9" name="Shape 127"/>
          <p:cNvSpPr/>
          <p:nvPr/>
        </p:nvSpPr>
        <p:spPr>
          <a:xfrm>
            <a:off x="2727520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0" name="Shape 128"/>
          <p:cNvSpPr/>
          <p:nvPr/>
        </p:nvSpPr>
        <p:spPr>
          <a:xfrm>
            <a:off x="2841109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1" name="Shape 129"/>
          <p:cNvSpPr/>
          <p:nvPr/>
        </p:nvSpPr>
        <p:spPr>
          <a:xfrm>
            <a:off x="2954716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2" name="Shape 130"/>
          <p:cNvSpPr/>
          <p:nvPr/>
        </p:nvSpPr>
        <p:spPr>
          <a:xfrm>
            <a:off x="3068316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3" name="Shape 131"/>
          <p:cNvSpPr/>
          <p:nvPr/>
        </p:nvSpPr>
        <p:spPr>
          <a:xfrm>
            <a:off x="3181917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4" name="Shape 132"/>
          <p:cNvSpPr/>
          <p:nvPr/>
        </p:nvSpPr>
        <p:spPr>
          <a:xfrm>
            <a:off x="3295518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5" name="Shape 133"/>
          <p:cNvSpPr/>
          <p:nvPr/>
        </p:nvSpPr>
        <p:spPr>
          <a:xfrm>
            <a:off x="3409112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6" name="Shape 134"/>
          <p:cNvSpPr/>
          <p:nvPr/>
        </p:nvSpPr>
        <p:spPr>
          <a:xfrm>
            <a:off x="3522713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7" name="Shape 135"/>
          <p:cNvSpPr/>
          <p:nvPr/>
        </p:nvSpPr>
        <p:spPr>
          <a:xfrm>
            <a:off x="2500313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8" name="Shape 136"/>
          <p:cNvSpPr/>
          <p:nvPr/>
        </p:nvSpPr>
        <p:spPr>
          <a:xfrm>
            <a:off x="2613913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9" name="Shape 137"/>
          <p:cNvSpPr/>
          <p:nvPr/>
        </p:nvSpPr>
        <p:spPr>
          <a:xfrm>
            <a:off x="2727520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0" name="Shape 138"/>
          <p:cNvSpPr/>
          <p:nvPr/>
        </p:nvSpPr>
        <p:spPr>
          <a:xfrm>
            <a:off x="2841109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1" name="Shape 139"/>
          <p:cNvSpPr/>
          <p:nvPr/>
        </p:nvSpPr>
        <p:spPr>
          <a:xfrm>
            <a:off x="2954716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2" name="Shape 140"/>
          <p:cNvSpPr/>
          <p:nvPr/>
        </p:nvSpPr>
        <p:spPr>
          <a:xfrm>
            <a:off x="3068316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3" name="Shape 141"/>
          <p:cNvSpPr/>
          <p:nvPr/>
        </p:nvSpPr>
        <p:spPr>
          <a:xfrm>
            <a:off x="3181917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4" name="Shape 142"/>
          <p:cNvSpPr/>
          <p:nvPr/>
        </p:nvSpPr>
        <p:spPr>
          <a:xfrm>
            <a:off x="3295518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5" name="Shape 143"/>
          <p:cNvSpPr/>
          <p:nvPr/>
        </p:nvSpPr>
        <p:spPr>
          <a:xfrm>
            <a:off x="3409112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6" name="Shape 144"/>
          <p:cNvSpPr/>
          <p:nvPr/>
        </p:nvSpPr>
        <p:spPr>
          <a:xfrm>
            <a:off x="3522713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7" name="Shape 145"/>
          <p:cNvSpPr/>
          <p:nvPr/>
        </p:nvSpPr>
        <p:spPr>
          <a:xfrm>
            <a:off x="2500313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8" name="Shape 146"/>
          <p:cNvSpPr/>
          <p:nvPr/>
        </p:nvSpPr>
        <p:spPr>
          <a:xfrm>
            <a:off x="2613913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9" name="Shape 147"/>
          <p:cNvSpPr/>
          <p:nvPr/>
        </p:nvSpPr>
        <p:spPr>
          <a:xfrm>
            <a:off x="2727520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0" name="Shape 148"/>
          <p:cNvSpPr/>
          <p:nvPr/>
        </p:nvSpPr>
        <p:spPr>
          <a:xfrm>
            <a:off x="2841109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1" name="Shape 149"/>
          <p:cNvSpPr/>
          <p:nvPr/>
        </p:nvSpPr>
        <p:spPr>
          <a:xfrm>
            <a:off x="2954716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2" name="Shape 150"/>
          <p:cNvSpPr/>
          <p:nvPr/>
        </p:nvSpPr>
        <p:spPr>
          <a:xfrm>
            <a:off x="3068316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3" name="Shape 151"/>
          <p:cNvSpPr/>
          <p:nvPr/>
        </p:nvSpPr>
        <p:spPr>
          <a:xfrm>
            <a:off x="3181917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4" name="Shape 152"/>
          <p:cNvSpPr/>
          <p:nvPr/>
        </p:nvSpPr>
        <p:spPr>
          <a:xfrm>
            <a:off x="3295518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5" name="Shape 153"/>
          <p:cNvSpPr/>
          <p:nvPr/>
        </p:nvSpPr>
        <p:spPr>
          <a:xfrm>
            <a:off x="3409112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6" name="Shape 154"/>
          <p:cNvSpPr/>
          <p:nvPr/>
        </p:nvSpPr>
        <p:spPr>
          <a:xfrm>
            <a:off x="3522713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7" name="Shape 155"/>
          <p:cNvSpPr/>
          <p:nvPr/>
        </p:nvSpPr>
        <p:spPr>
          <a:xfrm>
            <a:off x="2500313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8" name="Shape 156"/>
          <p:cNvSpPr/>
          <p:nvPr/>
        </p:nvSpPr>
        <p:spPr>
          <a:xfrm>
            <a:off x="2613913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9" name="Shape 157"/>
          <p:cNvSpPr/>
          <p:nvPr/>
        </p:nvSpPr>
        <p:spPr>
          <a:xfrm>
            <a:off x="2727520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0" name="Shape 158"/>
          <p:cNvSpPr/>
          <p:nvPr/>
        </p:nvSpPr>
        <p:spPr>
          <a:xfrm>
            <a:off x="2841109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1" name="Shape 159"/>
          <p:cNvSpPr/>
          <p:nvPr/>
        </p:nvSpPr>
        <p:spPr>
          <a:xfrm>
            <a:off x="2954716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2" name="Shape 160"/>
          <p:cNvSpPr/>
          <p:nvPr/>
        </p:nvSpPr>
        <p:spPr>
          <a:xfrm>
            <a:off x="3068316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3" name="Shape 161"/>
          <p:cNvSpPr/>
          <p:nvPr/>
        </p:nvSpPr>
        <p:spPr>
          <a:xfrm>
            <a:off x="3181917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4" name="Shape 162"/>
          <p:cNvSpPr/>
          <p:nvPr/>
        </p:nvSpPr>
        <p:spPr>
          <a:xfrm>
            <a:off x="3295518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5" name="Shape 163"/>
          <p:cNvSpPr/>
          <p:nvPr/>
        </p:nvSpPr>
        <p:spPr>
          <a:xfrm>
            <a:off x="3409112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6" name="Shape 164"/>
          <p:cNvSpPr/>
          <p:nvPr/>
        </p:nvSpPr>
        <p:spPr>
          <a:xfrm>
            <a:off x="3522713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7" name="Shape 165"/>
          <p:cNvSpPr/>
          <p:nvPr/>
        </p:nvSpPr>
        <p:spPr>
          <a:xfrm>
            <a:off x="2500313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8" name="Shape 166"/>
          <p:cNvSpPr/>
          <p:nvPr/>
        </p:nvSpPr>
        <p:spPr>
          <a:xfrm>
            <a:off x="2500313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9" name="Shape 167"/>
          <p:cNvSpPr/>
          <p:nvPr/>
        </p:nvSpPr>
        <p:spPr>
          <a:xfrm>
            <a:off x="2500313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0" name="Shape 168"/>
          <p:cNvSpPr/>
          <p:nvPr/>
        </p:nvSpPr>
        <p:spPr>
          <a:xfrm>
            <a:off x="2500313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1" name="Shape 169"/>
          <p:cNvSpPr/>
          <p:nvPr/>
        </p:nvSpPr>
        <p:spPr>
          <a:xfrm>
            <a:off x="2613913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2" name="Shape 170"/>
          <p:cNvSpPr/>
          <p:nvPr/>
        </p:nvSpPr>
        <p:spPr>
          <a:xfrm>
            <a:off x="2613913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3" name="Shape 171"/>
          <p:cNvSpPr/>
          <p:nvPr/>
        </p:nvSpPr>
        <p:spPr>
          <a:xfrm>
            <a:off x="2613913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4" name="Shape 172"/>
          <p:cNvSpPr/>
          <p:nvPr/>
        </p:nvSpPr>
        <p:spPr>
          <a:xfrm>
            <a:off x="2613913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5" name="Shape 173"/>
          <p:cNvSpPr/>
          <p:nvPr/>
        </p:nvSpPr>
        <p:spPr>
          <a:xfrm>
            <a:off x="2727520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6" name="Shape 174"/>
          <p:cNvSpPr/>
          <p:nvPr/>
        </p:nvSpPr>
        <p:spPr>
          <a:xfrm>
            <a:off x="2727520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7" name="Shape 175"/>
          <p:cNvSpPr/>
          <p:nvPr/>
        </p:nvSpPr>
        <p:spPr>
          <a:xfrm>
            <a:off x="2727520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8" name="Shape 176"/>
          <p:cNvSpPr/>
          <p:nvPr/>
        </p:nvSpPr>
        <p:spPr>
          <a:xfrm>
            <a:off x="2727520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9" name="Shape 177"/>
          <p:cNvSpPr/>
          <p:nvPr/>
        </p:nvSpPr>
        <p:spPr>
          <a:xfrm>
            <a:off x="2841109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0" name="Shape 178"/>
          <p:cNvSpPr/>
          <p:nvPr/>
        </p:nvSpPr>
        <p:spPr>
          <a:xfrm>
            <a:off x="2841109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1" name="Shape 179"/>
          <p:cNvSpPr/>
          <p:nvPr/>
        </p:nvSpPr>
        <p:spPr>
          <a:xfrm>
            <a:off x="2841109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2" name="Shape 180"/>
          <p:cNvSpPr/>
          <p:nvPr/>
        </p:nvSpPr>
        <p:spPr>
          <a:xfrm>
            <a:off x="2841109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3" name="Shape 181"/>
          <p:cNvSpPr/>
          <p:nvPr/>
        </p:nvSpPr>
        <p:spPr>
          <a:xfrm>
            <a:off x="2954716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4" name="Shape 182"/>
          <p:cNvSpPr/>
          <p:nvPr/>
        </p:nvSpPr>
        <p:spPr>
          <a:xfrm>
            <a:off x="2954716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5" name="Shape 183"/>
          <p:cNvSpPr/>
          <p:nvPr/>
        </p:nvSpPr>
        <p:spPr>
          <a:xfrm>
            <a:off x="2954716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6" name="Shape 184"/>
          <p:cNvSpPr/>
          <p:nvPr/>
        </p:nvSpPr>
        <p:spPr>
          <a:xfrm>
            <a:off x="2954716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7" name="Shape 185"/>
          <p:cNvSpPr/>
          <p:nvPr/>
        </p:nvSpPr>
        <p:spPr>
          <a:xfrm>
            <a:off x="3068316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8" name="Shape 186"/>
          <p:cNvSpPr/>
          <p:nvPr/>
        </p:nvSpPr>
        <p:spPr>
          <a:xfrm>
            <a:off x="3068316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9" name="Shape 187"/>
          <p:cNvSpPr/>
          <p:nvPr/>
        </p:nvSpPr>
        <p:spPr>
          <a:xfrm>
            <a:off x="3068316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0" name="Shape 188"/>
          <p:cNvSpPr/>
          <p:nvPr/>
        </p:nvSpPr>
        <p:spPr>
          <a:xfrm>
            <a:off x="3068316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1" name="Shape 189"/>
          <p:cNvSpPr/>
          <p:nvPr/>
        </p:nvSpPr>
        <p:spPr>
          <a:xfrm>
            <a:off x="3181917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2" name="Shape 190"/>
          <p:cNvSpPr/>
          <p:nvPr/>
        </p:nvSpPr>
        <p:spPr>
          <a:xfrm>
            <a:off x="3181917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3" name="Shape 191"/>
          <p:cNvSpPr/>
          <p:nvPr/>
        </p:nvSpPr>
        <p:spPr>
          <a:xfrm>
            <a:off x="3181917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4" name="Shape 192"/>
          <p:cNvSpPr/>
          <p:nvPr/>
        </p:nvSpPr>
        <p:spPr>
          <a:xfrm>
            <a:off x="3181917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5" name="Shape 193"/>
          <p:cNvSpPr/>
          <p:nvPr/>
        </p:nvSpPr>
        <p:spPr>
          <a:xfrm>
            <a:off x="3295518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6" name="Shape 194"/>
          <p:cNvSpPr/>
          <p:nvPr/>
        </p:nvSpPr>
        <p:spPr>
          <a:xfrm>
            <a:off x="3295518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7" name="Shape 195"/>
          <p:cNvSpPr/>
          <p:nvPr/>
        </p:nvSpPr>
        <p:spPr>
          <a:xfrm>
            <a:off x="3295518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8" name="Shape 196"/>
          <p:cNvSpPr/>
          <p:nvPr/>
        </p:nvSpPr>
        <p:spPr>
          <a:xfrm>
            <a:off x="3295518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9" name="Shape 197"/>
          <p:cNvSpPr/>
          <p:nvPr/>
        </p:nvSpPr>
        <p:spPr>
          <a:xfrm>
            <a:off x="3409112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0" name="Shape 198"/>
          <p:cNvSpPr/>
          <p:nvPr/>
        </p:nvSpPr>
        <p:spPr>
          <a:xfrm>
            <a:off x="3409112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1" name="Shape 199"/>
          <p:cNvSpPr/>
          <p:nvPr/>
        </p:nvSpPr>
        <p:spPr>
          <a:xfrm>
            <a:off x="3409112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2" name="Shape 200"/>
          <p:cNvSpPr/>
          <p:nvPr/>
        </p:nvSpPr>
        <p:spPr>
          <a:xfrm>
            <a:off x="3409112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3" name="Shape 201"/>
          <p:cNvSpPr/>
          <p:nvPr/>
        </p:nvSpPr>
        <p:spPr>
          <a:xfrm>
            <a:off x="3522713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4" name="Shape 202"/>
          <p:cNvSpPr/>
          <p:nvPr/>
        </p:nvSpPr>
        <p:spPr>
          <a:xfrm>
            <a:off x="3522713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5" name="Shape 203"/>
          <p:cNvSpPr/>
          <p:nvPr/>
        </p:nvSpPr>
        <p:spPr>
          <a:xfrm>
            <a:off x="3522713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6" name="Shape 204"/>
          <p:cNvSpPr/>
          <p:nvPr/>
        </p:nvSpPr>
        <p:spPr>
          <a:xfrm>
            <a:off x="3522713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7" name="Shape 205"/>
          <p:cNvSpPr/>
          <p:nvPr/>
        </p:nvSpPr>
        <p:spPr>
          <a:xfrm>
            <a:off x="4838700" y="4105275"/>
            <a:ext cx="2976563" cy="666750"/>
          </a:xfrm>
          <a:prstGeom prst="rect">
            <a:avLst/>
          </a:prstGeom>
          <a:noFill/>
          <a:ln/>
        </p:spPr>
      </p:sp>
      <p:sp>
        <p:nvSpPr>
          <p:cNvPr id="208" name="Shape 206"/>
          <p:cNvSpPr/>
          <p:nvPr/>
        </p:nvSpPr>
        <p:spPr>
          <a:xfrm>
            <a:off x="4838700" y="2819400"/>
            <a:ext cx="2976563" cy="866775"/>
          </a:xfrm>
          <a:prstGeom prst="rect">
            <a:avLst/>
          </a:prstGeom>
          <a:noFill/>
          <a:ln/>
        </p:spPr>
      </p:sp>
      <p:sp>
        <p:nvSpPr>
          <p:cNvPr id="209" name="Shape 207"/>
          <p:cNvSpPr/>
          <p:nvPr/>
        </p:nvSpPr>
        <p:spPr>
          <a:xfrm>
            <a:off x="4838700" y="1533525"/>
            <a:ext cx="2976563" cy="866775"/>
          </a:xfrm>
          <a:prstGeom prst="rect">
            <a:avLst/>
          </a:prstGeom>
          <a:noFill/>
          <a:ln/>
        </p:spPr>
      </p:sp>
      <p:sp>
        <p:nvSpPr>
          <p:cNvPr id="210" name="Shape 208"/>
          <p:cNvSpPr/>
          <p:nvPr/>
        </p:nvSpPr>
        <p:spPr>
          <a:xfrm>
            <a:off x="4838700" y="247650"/>
            <a:ext cx="2976563" cy="895350"/>
          </a:xfrm>
          <a:prstGeom prst="rect">
            <a:avLst/>
          </a:prstGeom>
          <a:noFill/>
          <a:ln/>
        </p:spPr>
      </p:sp>
      <p:sp>
        <p:nvSpPr>
          <p:cNvPr id="211" name="Shape 209"/>
          <p:cNvSpPr/>
          <p:nvPr/>
        </p:nvSpPr>
        <p:spPr>
          <a:xfrm>
            <a:off x="0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2" name="Shape 210"/>
          <p:cNvSpPr/>
          <p:nvPr/>
        </p:nvSpPr>
        <p:spPr>
          <a:xfrm>
            <a:off x="113601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3" name="Shape 211"/>
          <p:cNvSpPr/>
          <p:nvPr/>
        </p:nvSpPr>
        <p:spPr>
          <a:xfrm>
            <a:off x="227208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4" name="Shape 212"/>
          <p:cNvSpPr/>
          <p:nvPr/>
        </p:nvSpPr>
        <p:spPr>
          <a:xfrm>
            <a:off x="340796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5" name="Shape 213"/>
          <p:cNvSpPr/>
          <p:nvPr/>
        </p:nvSpPr>
        <p:spPr>
          <a:xfrm>
            <a:off x="454403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6" name="Shape 214"/>
          <p:cNvSpPr/>
          <p:nvPr/>
        </p:nvSpPr>
        <p:spPr>
          <a:xfrm>
            <a:off x="568004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7" name="Shape 215"/>
          <p:cNvSpPr/>
          <p:nvPr/>
        </p:nvSpPr>
        <p:spPr>
          <a:xfrm>
            <a:off x="681605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8" name="Shape 216"/>
          <p:cNvSpPr/>
          <p:nvPr/>
        </p:nvSpPr>
        <p:spPr>
          <a:xfrm>
            <a:off x="795205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9" name="Shape 217"/>
          <p:cNvSpPr/>
          <p:nvPr/>
        </p:nvSpPr>
        <p:spPr>
          <a:xfrm>
            <a:off x="908800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0" name="Shape 218"/>
          <p:cNvSpPr/>
          <p:nvPr/>
        </p:nvSpPr>
        <p:spPr>
          <a:xfrm>
            <a:off x="1022401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1" name="Shape 219"/>
          <p:cNvSpPr/>
          <p:nvPr/>
        </p:nvSpPr>
        <p:spPr>
          <a:xfrm>
            <a:off x="0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2" name="Shape 220"/>
          <p:cNvSpPr/>
          <p:nvPr/>
        </p:nvSpPr>
        <p:spPr>
          <a:xfrm>
            <a:off x="113601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3" name="Shape 221"/>
          <p:cNvSpPr/>
          <p:nvPr/>
        </p:nvSpPr>
        <p:spPr>
          <a:xfrm>
            <a:off x="227208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4" name="Shape 222"/>
          <p:cNvSpPr/>
          <p:nvPr/>
        </p:nvSpPr>
        <p:spPr>
          <a:xfrm>
            <a:off x="340796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5" name="Shape 223"/>
          <p:cNvSpPr/>
          <p:nvPr/>
        </p:nvSpPr>
        <p:spPr>
          <a:xfrm>
            <a:off x="454403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6" name="Shape 224"/>
          <p:cNvSpPr/>
          <p:nvPr/>
        </p:nvSpPr>
        <p:spPr>
          <a:xfrm>
            <a:off x="568004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7" name="Shape 225"/>
          <p:cNvSpPr/>
          <p:nvPr/>
        </p:nvSpPr>
        <p:spPr>
          <a:xfrm>
            <a:off x="681605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8" name="Shape 226"/>
          <p:cNvSpPr/>
          <p:nvPr/>
        </p:nvSpPr>
        <p:spPr>
          <a:xfrm>
            <a:off x="795205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9" name="Shape 227"/>
          <p:cNvSpPr/>
          <p:nvPr/>
        </p:nvSpPr>
        <p:spPr>
          <a:xfrm>
            <a:off x="908800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0" name="Shape 228"/>
          <p:cNvSpPr/>
          <p:nvPr/>
        </p:nvSpPr>
        <p:spPr>
          <a:xfrm>
            <a:off x="1022401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1" name="Shape 229"/>
          <p:cNvSpPr/>
          <p:nvPr/>
        </p:nvSpPr>
        <p:spPr>
          <a:xfrm>
            <a:off x="0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2" name="Shape 230"/>
          <p:cNvSpPr/>
          <p:nvPr/>
        </p:nvSpPr>
        <p:spPr>
          <a:xfrm>
            <a:off x="113601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3" name="Shape 231"/>
          <p:cNvSpPr/>
          <p:nvPr/>
        </p:nvSpPr>
        <p:spPr>
          <a:xfrm>
            <a:off x="227208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4" name="Shape 232"/>
          <p:cNvSpPr/>
          <p:nvPr/>
        </p:nvSpPr>
        <p:spPr>
          <a:xfrm>
            <a:off x="340796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5" name="Shape 233"/>
          <p:cNvSpPr/>
          <p:nvPr/>
        </p:nvSpPr>
        <p:spPr>
          <a:xfrm>
            <a:off x="454403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6" name="Shape 234"/>
          <p:cNvSpPr/>
          <p:nvPr/>
        </p:nvSpPr>
        <p:spPr>
          <a:xfrm>
            <a:off x="568004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7" name="Shape 235"/>
          <p:cNvSpPr/>
          <p:nvPr/>
        </p:nvSpPr>
        <p:spPr>
          <a:xfrm>
            <a:off x="681605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8" name="Shape 236"/>
          <p:cNvSpPr/>
          <p:nvPr/>
        </p:nvSpPr>
        <p:spPr>
          <a:xfrm>
            <a:off x="795205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9" name="Shape 237"/>
          <p:cNvSpPr/>
          <p:nvPr/>
        </p:nvSpPr>
        <p:spPr>
          <a:xfrm>
            <a:off x="908800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0" name="Shape 238"/>
          <p:cNvSpPr/>
          <p:nvPr/>
        </p:nvSpPr>
        <p:spPr>
          <a:xfrm>
            <a:off x="1022401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1" name="Shape 239"/>
          <p:cNvSpPr/>
          <p:nvPr/>
        </p:nvSpPr>
        <p:spPr>
          <a:xfrm>
            <a:off x="0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2" name="Shape 240"/>
          <p:cNvSpPr/>
          <p:nvPr/>
        </p:nvSpPr>
        <p:spPr>
          <a:xfrm>
            <a:off x="113601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3" name="Shape 241"/>
          <p:cNvSpPr/>
          <p:nvPr/>
        </p:nvSpPr>
        <p:spPr>
          <a:xfrm>
            <a:off x="227208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4" name="Shape 242"/>
          <p:cNvSpPr/>
          <p:nvPr/>
        </p:nvSpPr>
        <p:spPr>
          <a:xfrm>
            <a:off x="340796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5" name="Shape 243"/>
          <p:cNvSpPr/>
          <p:nvPr/>
        </p:nvSpPr>
        <p:spPr>
          <a:xfrm>
            <a:off x="454403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6" name="Shape 244"/>
          <p:cNvSpPr/>
          <p:nvPr/>
        </p:nvSpPr>
        <p:spPr>
          <a:xfrm>
            <a:off x="568004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7" name="Shape 245"/>
          <p:cNvSpPr/>
          <p:nvPr/>
        </p:nvSpPr>
        <p:spPr>
          <a:xfrm>
            <a:off x="681605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8" name="Shape 246"/>
          <p:cNvSpPr/>
          <p:nvPr/>
        </p:nvSpPr>
        <p:spPr>
          <a:xfrm>
            <a:off x="795205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9" name="Shape 247"/>
          <p:cNvSpPr/>
          <p:nvPr/>
        </p:nvSpPr>
        <p:spPr>
          <a:xfrm>
            <a:off x="908800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0" name="Shape 248"/>
          <p:cNvSpPr/>
          <p:nvPr/>
        </p:nvSpPr>
        <p:spPr>
          <a:xfrm>
            <a:off x="1022401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1" name="Shape 249"/>
          <p:cNvSpPr/>
          <p:nvPr/>
        </p:nvSpPr>
        <p:spPr>
          <a:xfrm>
            <a:off x="0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2" name="Shape 250"/>
          <p:cNvSpPr/>
          <p:nvPr/>
        </p:nvSpPr>
        <p:spPr>
          <a:xfrm>
            <a:off x="113601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3" name="Shape 251"/>
          <p:cNvSpPr/>
          <p:nvPr/>
        </p:nvSpPr>
        <p:spPr>
          <a:xfrm>
            <a:off x="227208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4" name="Shape 252"/>
          <p:cNvSpPr/>
          <p:nvPr/>
        </p:nvSpPr>
        <p:spPr>
          <a:xfrm>
            <a:off x="340796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5" name="Shape 253"/>
          <p:cNvSpPr/>
          <p:nvPr/>
        </p:nvSpPr>
        <p:spPr>
          <a:xfrm>
            <a:off x="454403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6" name="Shape 254"/>
          <p:cNvSpPr/>
          <p:nvPr/>
        </p:nvSpPr>
        <p:spPr>
          <a:xfrm>
            <a:off x="568004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7" name="Shape 255"/>
          <p:cNvSpPr/>
          <p:nvPr/>
        </p:nvSpPr>
        <p:spPr>
          <a:xfrm>
            <a:off x="681605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8" name="Shape 256"/>
          <p:cNvSpPr/>
          <p:nvPr/>
        </p:nvSpPr>
        <p:spPr>
          <a:xfrm>
            <a:off x="795205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9" name="Shape 257"/>
          <p:cNvSpPr/>
          <p:nvPr/>
        </p:nvSpPr>
        <p:spPr>
          <a:xfrm>
            <a:off x="908800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0" name="Shape 258"/>
          <p:cNvSpPr/>
          <p:nvPr/>
        </p:nvSpPr>
        <p:spPr>
          <a:xfrm>
            <a:off x="1022401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1" name="Shape 259"/>
          <p:cNvSpPr/>
          <p:nvPr/>
        </p:nvSpPr>
        <p:spPr>
          <a:xfrm>
            <a:off x="0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2" name="Shape 260"/>
          <p:cNvSpPr/>
          <p:nvPr/>
        </p:nvSpPr>
        <p:spPr>
          <a:xfrm>
            <a:off x="113601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3" name="Shape 261"/>
          <p:cNvSpPr/>
          <p:nvPr/>
        </p:nvSpPr>
        <p:spPr>
          <a:xfrm>
            <a:off x="227208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4" name="Shape 262"/>
          <p:cNvSpPr/>
          <p:nvPr/>
        </p:nvSpPr>
        <p:spPr>
          <a:xfrm>
            <a:off x="340796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5" name="Shape 263"/>
          <p:cNvSpPr/>
          <p:nvPr/>
        </p:nvSpPr>
        <p:spPr>
          <a:xfrm>
            <a:off x="454403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6" name="Shape 264"/>
          <p:cNvSpPr/>
          <p:nvPr/>
        </p:nvSpPr>
        <p:spPr>
          <a:xfrm>
            <a:off x="568004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7" name="Shape 265"/>
          <p:cNvSpPr/>
          <p:nvPr/>
        </p:nvSpPr>
        <p:spPr>
          <a:xfrm>
            <a:off x="681605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8" name="Shape 266"/>
          <p:cNvSpPr/>
          <p:nvPr/>
        </p:nvSpPr>
        <p:spPr>
          <a:xfrm>
            <a:off x="795205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9" name="Shape 267"/>
          <p:cNvSpPr/>
          <p:nvPr/>
        </p:nvSpPr>
        <p:spPr>
          <a:xfrm>
            <a:off x="908800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0" name="Shape 268"/>
          <p:cNvSpPr/>
          <p:nvPr/>
        </p:nvSpPr>
        <p:spPr>
          <a:xfrm>
            <a:off x="1022401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1" name="Shape 269"/>
          <p:cNvSpPr/>
          <p:nvPr/>
        </p:nvSpPr>
        <p:spPr>
          <a:xfrm>
            <a:off x="0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2" name="Shape 270"/>
          <p:cNvSpPr/>
          <p:nvPr/>
        </p:nvSpPr>
        <p:spPr>
          <a:xfrm>
            <a:off x="0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3" name="Shape 271"/>
          <p:cNvSpPr/>
          <p:nvPr/>
        </p:nvSpPr>
        <p:spPr>
          <a:xfrm>
            <a:off x="0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4" name="Shape 272"/>
          <p:cNvSpPr/>
          <p:nvPr/>
        </p:nvSpPr>
        <p:spPr>
          <a:xfrm>
            <a:off x="0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5" name="Shape 273"/>
          <p:cNvSpPr/>
          <p:nvPr/>
        </p:nvSpPr>
        <p:spPr>
          <a:xfrm>
            <a:off x="113601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6" name="Shape 274"/>
          <p:cNvSpPr/>
          <p:nvPr/>
        </p:nvSpPr>
        <p:spPr>
          <a:xfrm>
            <a:off x="113601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7" name="Shape 275"/>
          <p:cNvSpPr/>
          <p:nvPr/>
        </p:nvSpPr>
        <p:spPr>
          <a:xfrm>
            <a:off x="113601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8" name="Shape 276"/>
          <p:cNvSpPr/>
          <p:nvPr/>
        </p:nvSpPr>
        <p:spPr>
          <a:xfrm>
            <a:off x="113601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9" name="Shape 277"/>
          <p:cNvSpPr/>
          <p:nvPr/>
        </p:nvSpPr>
        <p:spPr>
          <a:xfrm>
            <a:off x="227208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0" name="Shape 278"/>
          <p:cNvSpPr/>
          <p:nvPr/>
        </p:nvSpPr>
        <p:spPr>
          <a:xfrm>
            <a:off x="227208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1" name="Shape 279"/>
          <p:cNvSpPr/>
          <p:nvPr/>
        </p:nvSpPr>
        <p:spPr>
          <a:xfrm>
            <a:off x="227208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2" name="Shape 280"/>
          <p:cNvSpPr/>
          <p:nvPr/>
        </p:nvSpPr>
        <p:spPr>
          <a:xfrm>
            <a:off x="227208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3" name="Shape 281"/>
          <p:cNvSpPr/>
          <p:nvPr/>
        </p:nvSpPr>
        <p:spPr>
          <a:xfrm>
            <a:off x="340796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4" name="Shape 282"/>
          <p:cNvSpPr/>
          <p:nvPr/>
        </p:nvSpPr>
        <p:spPr>
          <a:xfrm>
            <a:off x="340796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5" name="Shape 283"/>
          <p:cNvSpPr/>
          <p:nvPr/>
        </p:nvSpPr>
        <p:spPr>
          <a:xfrm>
            <a:off x="340796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6" name="Shape 284"/>
          <p:cNvSpPr/>
          <p:nvPr/>
        </p:nvSpPr>
        <p:spPr>
          <a:xfrm>
            <a:off x="340796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7" name="Shape 285"/>
          <p:cNvSpPr/>
          <p:nvPr/>
        </p:nvSpPr>
        <p:spPr>
          <a:xfrm>
            <a:off x="454403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8" name="Shape 286"/>
          <p:cNvSpPr/>
          <p:nvPr/>
        </p:nvSpPr>
        <p:spPr>
          <a:xfrm>
            <a:off x="454403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9" name="Shape 287"/>
          <p:cNvSpPr/>
          <p:nvPr/>
        </p:nvSpPr>
        <p:spPr>
          <a:xfrm>
            <a:off x="454403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0" name="Shape 288"/>
          <p:cNvSpPr/>
          <p:nvPr/>
        </p:nvSpPr>
        <p:spPr>
          <a:xfrm>
            <a:off x="454403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1" name="Shape 289"/>
          <p:cNvSpPr/>
          <p:nvPr/>
        </p:nvSpPr>
        <p:spPr>
          <a:xfrm>
            <a:off x="568004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2" name="Shape 290"/>
          <p:cNvSpPr/>
          <p:nvPr/>
        </p:nvSpPr>
        <p:spPr>
          <a:xfrm>
            <a:off x="568004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3" name="Shape 291"/>
          <p:cNvSpPr/>
          <p:nvPr/>
        </p:nvSpPr>
        <p:spPr>
          <a:xfrm>
            <a:off x="568004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4" name="Shape 292"/>
          <p:cNvSpPr/>
          <p:nvPr/>
        </p:nvSpPr>
        <p:spPr>
          <a:xfrm>
            <a:off x="568004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5" name="Shape 293"/>
          <p:cNvSpPr/>
          <p:nvPr/>
        </p:nvSpPr>
        <p:spPr>
          <a:xfrm>
            <a:off x="681605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6" name="Shape 294"/>
          <p:cNvSpPr/>
          <p:nvPr/>
        </p:nvSpPr>
        <p:spPr>
          <a:xfrm>
            <a:off x="681605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7" name="Shape 295"/>
          <p:cNvSpPr/>
          <p:nvPr/>
        </p:nvSpPr>
        <p:spPr>
          <a:xfrm>
            <a:off x="681605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8" name="Shape 296"/>
          <p:cNvSpPr/>
          <p:nvPr/>
        </p:nvSpPr>
        <p:spPr>
          <a:xfrm>
            <a:off x="681605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9" name="Shape 297"/>
          <p:cNvSpPr/>
          <p:nvPr/>
        </p:nvSpPr>
        <p:spPr>
          <a:xfrm>
            <a:off x="795205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0" name="Shape 298"/>
          <p:cNvSpPr/>
          <p:nvPr/>
        </p:nvSpPr>
        <p:spPr>
          <a:xfrm>
            <a:off x="795205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1" name="Shape 299"/>
          <p:cNvSpPr/>
          <p:nvPr/>
        </p:nvSpPr>
        <p:spPr>
          <a:xfrm>
            <a:off x="795205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2" name="Shape 300"/>
          <p:cNvSpPr/>
          <p:nvPr/>
        </p:nvSpPr>
        <p:spPr>
          <a:xfrm>
            <a:off x="795205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3" name="Shape 301"/>
          <p:cNvSpPr/>
          <p:nvPr/>
        </p:nvSpPr>
        <p:spPr>
          <a:xfrm>
            <a:off x="908800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4" name="Shape 302"/>
          <p:cNvSpPr/>
          <p:nvPr/>
        </p:nvSpPr>
        <p:spPr>
          <a:xfrm>
            <a:off x="908800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5" name="Shape 303"/>
          <p:cNvSpPr/>
          <p:nvPr/>
        </p:nvSpPr>
        <p:spPr>
          <a:xfrm>
            <a:off x="908800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6" name="Shape 304"/>
          <p:cNvSpPr/>
          <p:nvPr/>
        </p:nvSpPr>
        <p:spPr>
          <a:xfrm>
            <a:off x="908800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7" name="Shape 305"/>
          <p:cNvSpPr/>
          <p:nvPr/>
        </p:nvSpPr>
        <p:spPr>
          <a:xfrm>
            <a:off x="1022401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8" name="Shape 306"/>
          <p:cNvSpPr/>
          <p:nvPr/>
        </p:nvSpPr>
        <p:spPr>
          <a:xfrm>
            <a:off x="1022401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9" name="Shape 307"/>
          <p:cNvSpPr/>
          <p:nvPr/>
        </p:nvSpPr>
        <p:spPr>
          <a:xfrm>
            <a:off x="1022401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10" name="Shape 308"/>
          <p:cNvSpPr/>
          <p:nvPr/>
        </p:nvSpPr>
        <p:spPr>
          <a:xfrm>
            <a:off x="1022401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pic>
        <p:nvPicPr>
          <p:cNvPr id="3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0" y="190500"/>
            <a:ext cx="285750" cy="285750"/>
          </a:xfrm>
          <a:prstGeom prst="rect">
            <a:avLst/>
          </a:prstGeom>
        </p:spPr>
      </p:pic>
      <p:sp>
        <p:nvSpPr>
          <p:cNvPr id="312" name="Text 309"/>
          <p:cNvSpPr/>
          <p:nvPr/>
        </p:nvSpPr>
        <p:spPr>
          <a:xfrm>
            <a:off x="381000" y="819150"/>
            <a:ext cx="2324100" cy="666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525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Index</a:t>
            </a:r>
            <a:endParaRPr lang="en-US" sz="5250" dirty="0"/>
          </a:p>
        </p:txBody>
      </p:sp>
      <p:sp>
        <p:nvSpPr>
          <p:cNvPr id="313" name="Text 310"/>
          <p:cNvSpPr/>
          <p:nvPr/>
        </p:nvSpPr>
        <p:spPr>
          <a:xfrm>
            <a:off x="4838700" y="4105275"/>
            <a:ext cx="222885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00"/>
              </a:lnSpc>
              <a:buSzPct val="100000"/>
              <a:buFont typeface="+mj-lt"/>
              <a:buAutoNum type="arabicPeriod" startAt="1"/>
            </a:pPr>
            <a:r>
              <a:rPr lang="en-US" sz="1500" b="1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추천 알고리즘 구현</a:t>
            </a:r>
            <a:endParaRPr lang="en-US" sz="1500" dirty="0"/>
          </a:p>
        </p:txBody>
      </p:sp>
      <p:sp>
        <p:nvSpPr>
          <p:cNvPr id="314" name="Text 311"/>
          <p:cNvSpPr/>
          <p:nvPr/>
        </p:nvSpPr>
        <p:spPr>
          <a:xfrm>
            <a:off x="4838700" y="4371975"/>
            <a:ext cx="3433763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75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TF-IDF 벡터화</a:t>
            </a:r>
            <a:endParaRPr lang="en-US" sz="900" dirty="0"/>
          </a:p>
          <a:p>
            <a:pPr algn="l" marL="342900" indent="-342900">
              <a:lnSpc>
                <a:spcPts val="1575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SBERT (Sentence-Transformer) 모델</a:t>
            </a:r>
            <a:endParaRPr lang="en-US" sz="900" dirty="0"/>
          </a:p>
        </p:txBody>
      </p:sp>
      <p:sp>
        <p:nvSpPr>
          <p:cNvPr id="315" name="Text 312"/>
          <p:cNvSpPr/>
          <p:nvPr/>
        </p:nvSpPr>
        <p:spPr>
          <a:xfrm>
            <a:off x="4838700" y="2819400"/>
            <a:ext cx="151923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00"/>
              </a:lnSpc>
              <a:buSzPct val="100000"/>
              <a:buFont typeface="+mj-lt"/>
              <a:buAutoNum type="arabicPeriod" startAt="1"/>
            </a:pPr>
            <a:r>
              <a:rPr lang="en-US" sz="1500" b="1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NLP EDA</a:t>
            </a:r>
            <a:endParaRPr lang="en-US" sz="1500" dirty="0"/>
          </a:p>
        </p:txBody>
      </p:sp>
      <p:sp>
        <p:nvSpPr>
          <p:cNvPr id="316" name="Text 313"/>
          <p:cNvSpPr/>
          <p:nvPr/>
        </p:nvSpPr>
        <p:spPr>
          <a:xfrm>
            <a:off x="4838700" y="3086100"/>
            <a:ext cx="3433763" cy="600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75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기초 통계량</a:t>
            </a:r>
            <a:endParaRPr lang="en-US" sz="900" dirty="0"/>
          </a:p>
          <a:p>
            <a:pPr algn="l" marL="342900" indent="-342900">
              <a:lnSpc>
                <a:spcPts val="1575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문자 수 EDA</a:t>
            </a:r>
            <a:endParaRPr lang="en-US" sz="900" dirty="0"/>
          </a:p>
          <a:p>
            <a:pPr algn="l" marL="342900" indent="-342900">
              <a:lnSpc>
                <a:spcPts val="1575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TF-IDF + t-SNE + 대출 수 시각화</a:t>
            </a:r>
            <a:endParaRPr lang="en-US" sz="900" dirty="0"/>
          </a:p>
        </p:txBody>
      </p:sp>
      <p:sp>
        <p:nvSpPr>
          <p:cNvPr id="317" name="Text 314"/>
          <p:cNvSpPr/>
          <p:nvPr/>
        </p:nvSpPr>
        <p:spPr>
          <a:xfrm>
            <a:off x="4838700" y="1533525"/>
            <a:ext cx="1662113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00"/>
              </a:lnSpc>
              <a:buSzPct val="100000"/>
              <a:buFont typeface="+mj-lt"/>
              <a:buAutoNum type="arabicPeriod" startAt="1"/>
            </a:pPr>
            <a:r>
              <a:rPr lang="en-US" sz="1500" b="1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데이터 정제</a:t>
            </a:r>
            <a:endParaRPr lang="en-US" sz="1500" dirty="0"/>
          </a:p>
        </p:txBody>
      </p:sp>
      <p:sp>
        <p:nvSpPr>
          <p:cNvPr id="318" name="Text 315"/>
          <p:cNvSpPr/>
          <p:nvPr/>
        </p:nvSpPr>
        <p:spPr>
          <a:xfrm>
            <a:off x="4838700" y="1800225"/>
            <a:ext cx="3433763" cy="600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75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데이터 필터링</a:t>
            </a:r>
            <a:endParaRPr lang="en-US" sz="900" dirty="0"/>
          </a:p>
          <a:p>
            <a:pPr algn="l" marL="342900" indent="-342900">
              <a:lnSpc>
                <a:spcPts val="1575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식별키 feature engineering</a:t>
            </a:r>
            <a:endParaRPr lang="en-US" sz="900" dirty="0"/>
          </a:p>
          <a:p>
            <a:pPr algn="l" marL="342900" indent="-342900">
              <a:lnSpc>
                <a:spcPts val="1575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전처리</a:t>
            </a:r>
            <a:endParaRPr lang="en-US" sz="900" dirty="0"/>
          </a:p>
        </p:txBody>
      </p:sp>
      <p:sp>
        <p:nvSpPr>
          <p:cNvPr id="319" name="Text 316"/>
          <p:cNvSpPr/>
          <p:nvPr/>
        </p:nvSpPr>
        <p:spPr>
          <a:xfrm>
            <a:off x="4838700" y="247650"/>
            <a:ext cx="205263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00"/>
              </a:lnSpc>
              <a:buSzPct val="100000"/>
              <a:buFont typeface="+mj-lt"/>
              <a:buAutoNum type="arabicPeriod" startAt="1"/>
            </a:pPr>
            <a:r>
              <a:rPr lang="en-US" sz="1500" b="1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데이터 구조 확인</a:t>
            </a:r>
            <a:endParaRPr lang="en-US" sz="1500" dirty="0"/>
          </a:p>
        </p:txBody>
      </p:sp>
      <p:sp>
        <p:nvSpPr>
          <p:cNvPr id="320" name="Text 317"/>
          <p:cNvSpPr/>
          <p:nvPr/>
        </p:nvSpPr>
        <p:spPr>
          <a:xfrm>
            <a:off x="4838700" y="514350"/>
            <a:ext cx="3433763" cy="628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238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books.csv</a:t>
            </a:r>
            <a:endParaRPr lang="en-US" sz="900" dirty="0"/>
          </a:p>
          <a:p>
            <a:pPr algn="l" marL="342900" indent="-342900">
              <a:lnSpc>
                <a:spcPts val="1238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library_books.csv</a:t>
            </a:r>
            <a:endParaRPr lang="en-US" sz="900" dirty="0"/>
          </a:p>
          <a:p>
            <a:pPr algn="l" marL="342900" indent="-342900">
              <a:lnSpc>
                <a:spcPts val="1238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library.csv</a:t>
            </a:r>
            <a:endParaRPr lang="en-US" sz="900" dirty="0"/>
          </a:p>
          <a:p>
            <a:pPr algn="l" marL="342900" indent="-342900">
              <a:lnSpc>
                <a:spcPts val="1238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loan_information.csv</a:t>
            </a:r>
            <a:endParaRPr lang="en-US" sz="900" dirty="0"/>
          </a:p>
        </p:txBody>
      </p:sp>
      <p:sp>
        <p:nvSpPr>
          <p:cNvPr id="321" name="Text 318"/>
          <p:cNvSpPr/>
          <p:nvPr/>
        </p:nvSpPr>
        <p:spPr>
          <a:xfrm>
            <a:off x="438150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00</a:t>
            </a:r>
            <a:endParaRPr lang="en-US" sz="11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3" y="2409825"/>
            <a:ext cx="6464819" cy="24098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81000" y="819150"/>
            <a:ext cx="28717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2-2. 데이터 정제</a:t>
            </a:r>
            <a:endParaRPr lang="en-US" sz="2700" dirty="0"/>
          </a:p>
        </p:txBody>
      </p:sp>
      <p:sp>
        <p:nvSpPr>
          <p:cNvPr id="6" name="Text 2"/>
          <p:cNvSpPr/>
          <p:nvPr/>
        </p:nvSpPr>
        <p:spPr>
          <a:xfrm>
            <a:off x="1709738" y="1728788"/>
            <a:ext cx="61864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8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BUT 원본 데이터 자체 오류가 있는 듯 했다. 식별 불가 😡</a:t>
            </a:r>
            <a:endParaRPr lang="en-US" sz="1800" dirty="0"/>
          </a:p>
        </p:txBody>
      </p:sp>
      <p:sp>
        <p:nvSpPr>
          <p:cNvPr id="7" name="Text 3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2386013" y="4362450"/>
            <a:ext cx="2190750" cy="6143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176463"/>
            <a:ext cx="5728447" cy="2701348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13" y="4533900"/>
            <a:ext cx="1300302" cy="28056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81000" y="819150"/>
            <a:ext cx="28717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2-2. 데이터 정제</a:t>
            </a:r>
            <a:endParaRPr lang="en-US" sz="2700" dirty="0"/>
          </a:p>
        </p:txBody>
      </p:sp>
      <p:sp>
        <p:nvSpPr>
          <p:cNvPr id="8" name="Text 3"/>
          <p:cNvSpPr/>
          <p:nvPr/>
        </p:nvSpPr>
        <p:spPr>
          <a:xfrm>
            <a:off x="1709738" y="1728788"/>
            <a:ext cx="61864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8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BUT 원본 데이터 자체 오류가 있는 듯 했다. 식별 불가 😡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6510338" y="3829050"/>
            <a:ext cx="2676525" cy="1047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125"/>
              </a:lnSpc>
              <a:buNone/>
            </a:pPr>
            <a:r>
              <a:rPr lang="en-US" sz="36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오류 비율이 37.07%</a:t>
            </a:r>
            <a:endParaRPr lang="en-US" sz="3600" dirty="0"/>
          </a:p>
        </p:txBody>
      </p:sp>
      <p:sp>
        <p:nvSpPr>
          <p:cNvPr id="10" name="Text 5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2386013" y="4362450"/>
            <a:ext cx="2190750" cy="6143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176463"/>
            <a:ext cx="5728447" cy="2701348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13" y="4533900"/>
            <a:ext cx="1300302" cy="28056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81000" y="819150"/>
            <a:ext cx="28717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2-2. 데이터 정제</a:t>
            </a:r>
            <a:endParaRPr lang="en-US" sz="2700" dirty="0"/>
          </a:p>
        </p:txBody>
      </p:sp>
      <p:sp>
        <p:nvSpPr>
          <p:cNvPr id="8" name="Text 3"/>
          <p:cNvSpPr/>
          <p:nvPr/>
        </p:nvSpPr>
        <p:spPr>
          <a:xfrm>
            <a:off x="1709738" y="1728788"/>
            <a:ext cx="61864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8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BUT 원본 데이터 자체 오류가 있는 듯 했다. 식별 불가 😡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6510338" y="3829050"/>
            <a:ext cx="2676525" cy="1047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125"/>
              </a:lnSpc>
              <a:buNone/>
            </a:pPr>
            <a:r>
              <a:rPr lang="en-US" sz="36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오류 비율이 37.07%</a:t>
            </a:r>
            <a:endParaRPr lang="en-US" sz="3600" dirty="0"/>
          </a:p>
        </p:txBody>
      </p:sp>
      <p:sp>
        <p:nvSpPr>
          <p:cNvPr id="10" name="Text 5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109663" cy="5143500"/>
          </a:xfrm>
          <a:prstGeom prst="rect">
            <a:avLst/>
          </a:prstGeom>
          <a:solidFill>
            <a:srgbClr val="F2F3F2"/>
          </a:solidFill>
          <a:ln/>
        </p:spPr>
      </p:sp>
      <p:sp>
        <p:nvSpPr>
          <p:cNvPr id="3" name="Shape 1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305550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390504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475459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60405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45360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30314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15268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6900223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6985170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7070124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6305550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6390504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6475459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6560405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6645360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6730314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6815268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>
            <a:off x="6900223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6985170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7070124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6305550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" name="Shape 23"/>
          <p:cNvSpPr/>
          <p:nvPr/>
        </p:nvSpPr>
        <p:spPr>
          <a:xfrm>
            <a:off x="6390504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" name="Shape 24"/>
          <p:cNvSpPr/>
          <p:nvPr/>
        </p:nvSpPr>
        <p:spPr>
          <a:xfrm>
            <a:off x="6475459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" name="Shape 25"/>
          <p:cNvSpPr/>
          <p:nvPr/>
        </p:nvSpPr>
        <p:spPr>
          <a:xfrm>
            <a:off x="6560405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" name="Shape 26"/>
          <p:cNvSpPr/>
          <p:nvPr/>
        </p:nvSpPr>
        <p:spPr>
          <a:xfrm>
            <a:off x="6645360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" name="Shape 27"/>
          <p:cNvSpPr/>
          <p:nvPr/>
        </p:nvSpPr>
        <p:spPr>
          <a:xfrm>
            <a:off x="6730314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" name="Shape 28"/>
          <p:cNvSpPr/>
          <p:nvPr/>
        </p:nvSpPr>
        <p:spPr>
          <a:xfrm>
            <a:off x="6815268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1" name="Shape 29"/>
          <p:cNvSpPr/>
          <p:nvPr/>
        </p:nvSpPr>
        <p:spPr>
          <a:xfrm>
            <a:off x="6900223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2" name="Shape 30"/>
          <p:cNvSpPr/>
          <p:nvPr/>
        </p:nvSpPr>
        <p:spPr>
          <a:xfrm>
            <a:off x="6985170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3" name="Shape 31"/>
          <p:cNvSpPr/>
          <p:nvPr/>
        </p:nvSpPr>
        <p:spPr>
          <a:xfrm>
            <a:off x="7070124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4" name="Shape 32"/>
          <p:cNvSpPr/>
          <p:nvPr/>
        </p:nvSpPr>
        <p:spPr>
          <a:xfrm>
            <a:off x="6305550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5" name="Shape 33"/>
          <p:cNvSpPr/>
          <p:nvPr/>
        </p:nvSpPr>
        <p:spPr>
          <a:xfrm>
            <a:off x="6390504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6" name="Shape 34"/>
          <p:cNvSpPr/>
          <p:nvPr/>
        </p:nvSpPr>
        <p:spPr>
          <a:xfrm>
            <a:off x="6475459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7" name="Shape 35"/>
          <p:cNvSpPr/>
          <p:nvPr/>
        </p:nvSpPr>
        <p:spPr>
          <a:xfrm>
            <a:off x="6560405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8" name="Shape 36"/>
          <p:cNvSpPr/>
          <p:nvPr/>
        </p:nvSpPr>
        <p:spPr>
          <a:xfrm>
            <a:off x="6645360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9" name="Shape 37"/>
          <p:cNvSpPr/>
          <p:nvPr/>
        </p:nvSpPr>
        <p:spPr>
          <a:xfrm>
            <a:off x="6730314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0" name="Shape 38"/>
          <p:cNvSpPr/>
          <p:nvPr/>
        </p:nvSpPr>
        <p:spPr>
          <a:xfrm>
            <a:off x="6815268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1" name="Shape 39"/>
          <p:cNvSpPr/>
          <p:nvPr/>
        </p:nvSpPr>
        <p:spPr>
          <a:xfrm>
            <a:off x="6900223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2" name="Shape 40"/>
          <p:cNvSpPr/>
          <p:nvPr/>
        </p:nvSpPr>
        <p:spPr>
          <a:xfrm>
            <a:off x="6985170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3" name="Shape 41"/>
          <p:cNvSpPr/>
          <p:nvPr/>
        </p:nvSpPr>
        <p:spPr>
          <a:xfrm>
            <a:off x="7070124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4" name="Shape 42"/>
          <p:cNvSpPr/>
          <p:nvPr/>
        </p:nvSpPr>
        <p:spPr>
          <a:xfrm>
            <a:off x="6305550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5" name="Shape 43"/>
          <p:cNvSpPr/>
          <p:nvPr/>
        </p:nvSpPr>
        <p:spPr>
          <a:xfrm>
            <a:off x="6390504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6" name="Shape 44"/>
          <p:cNvSpPr/>
          <p:nvPr/>
        </p:nvSpPr>
        <p:spPr>
          <a:xfrm>
            <a:off x="6475459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7" name="Shape 45"/>
          <p:cNvSpPr/>
          <p:nvPr/>
        </p:nvSpPr>
        <p:spPr>
          <a:xfrm>
            <a:off x="6560405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8" name="Shape 46"/>
          <p:cNvSpPr/>
          <p:nvPr/>
        </p:nvSpPr>
        <p:spPr>
          <a:xfrm>
            <a:off x="6645360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9" name="Shape 47"/>
          <p:cNvSpPr/>
          <p:nvPr/>
        </p:nvSpPr>
        <p:spPr>
          <a:xfrm>
            <a:off x="6730314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0" name="Shape 48"/>
          <p:cNvSpPr/>
          <p:nvPr/>
        </p:nvSpPr>
        <p:spPr>
          <a:xfrm>
            <a:off x="6815268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1" name="Shape 49"/>
          <p:cNvSpPr/>
          <p:nvPr/>
        </p:nvSpPr>
        <p:spPr>
          <a:xfrm>
            <a:off x="6900223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2" name="Shape 50"/>
          <p:cNvSpPr/>
          <p:nvPr/>
        </p:nvSpPr>
        <p:spPr>
          <a:xfrm>
            <a:off x="6985170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3" name="Shape 51"/>
          <p:cNvSpPr/>
          <p:nvPr/>
        </p:nvSpPr>
        <p:spPr>
          <a:xfrm>
            <a:off x="7070124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4" name="Shape 52"/>
          <p:cNvSpPr/>
          <p:nvPr/>
        </p:nvSpPr>
        <p:spPr>
          <a:xfrm>
            <a:off x="6305550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5" name="Shape 53"/>
          <p:cNvSpPr/>
          <p:nvPr/>
        </p:nvSpPr>
        <p:spPr>
          <a:xfrm>
            <a:off x="6390504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6" name="Shape 54"/>
          <p:cNvSpPr/>
          <p:nvPr/>
        </p:nvSpPr>
        <p:spPr>
          <a:xfrm>
            <a:off x="6475459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7" name="Shape 55"/>
          <p:cNvSpPr/>
          <p:nvPr/>
        </p:nvSpPr>
        <p:spPr>
          <a:xfrm>
            <a:off x="6560405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8" name="Shape 56"/>
          <p:cNvSpPr/>
          <p:nvPr/>
        </p:nvSpPr>
        <p:spPr>
          <a:xfrm>
            <a:off x="6645360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9" name="Shape 57"/>
          <p:cNvSpPr/>
          <p:nvPr/>
        </p:nvSpPr>
        <p:spPr>
          <a:xfrm>
            <a:off x="6730314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0" name="Shape 58"/>
          <p:cNvSpPr/>
          <p:nvPr/>
        </p:nvSpPr>
        <p:spPr>
          <a:xfrm>
            <a:off x="6815268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1" name="Shape 59"/>
          <p:cNvSpPr/>
          <p:nvPr/>
        </p:nvSpPr>
        <p:spPr>
          <a:xfrm>
            <a:off x="6900223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2" name="Shape 60"/>
          <p:cNvSpPr/>
          <p:nvPr/>
        </p:nvSpPr>
        <p:spPr>
          <a:xfrm>
            <a:off x="6985170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3" name="Shape 61"/>
          <p:cNvSpPr/>
          <p:nvPr/>
        </p:nvSpPr>
        <p:spPr>
          <a:xfrm>
            <a:off x="7070124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4" name="Shape 62"/>
          <p:cNvSpPr/>
          <p:nvPr/>
        </p:nvSpPr>
        <p:spPr>
          <a:xfrm>
            <a:off x="6305550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5" name="Shape 63"/>
          <p:cNvSpPr/>
          <p:nvPr/>
        </p:nvSpPr>
        <p:spPr>
          <a:xfrm>
            <a:off x="6305550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6" name="Shape 64"/>
          <p:cNvSpPr/>
          <p:nvPr/>
        </p:nvSpPr>
        <p:spPr>
          <a:xfrm>
            <a:off x="6305550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7" name="Shape 65"/>
          <p:cNvSpPr/>
          <p:nvPr/>
        </p:nvSpPr>
        <p:spPr>
          <a:xfrm>
            <a:off x="6305550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8" name="Shape 66"/>
          <p:cNvSpPr/>
          <p:nvPr/>
        </p:nvSpPr>
        <p:spPr>
          <a:xfrm>
            <a:off x="6390504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9" name="Shape 67"/>
          <p:cNvSpPr/>
          <p:nvPr/>
        </p:nvSpPr>
        <p:spPr>
          <a:xfrm>
            <a:off x="6390504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0" name="Shape 68"/>
          <p:cNvSpPr/>
          <p:nvPr/>
        </p:nvSpPr>
        <p:spPr>
          <a:xfrm>
            <a:off x="6390504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1" name="Shape 69"/>
          <p:cNvSpPr/>
          <p:nvPr/>
        </p:nvSpPr>
        <p:spPr>
          <a:xfrm>
            <a:off x="6390504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2" name="Shape 70"/>
          <p:cNvSpPr/>
          <p:nvPr/>
        </p:nvSpPr>
        <p:spPr>
          <a:xfrm>
            <a:off x="6475459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3" name="Shape 71"/>
          <p:cNvSpPr/>
          <p:nvPr/>
        </p:nvSpPr>
        <p:spPr>
          <a:xfrm>
            <a:off x="6475459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4" name="Shape 72"/>
          <p:cNvSpPr/>
          <p:nvPr/>
        </p:nvSpPr>
        <p:spPr>
          <a:xfrm>
            <a:off x="6475459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5" name="Shape 73"/>
          <p:cNvSpPr/>
          <p:nvPr/>
        </p:nvSpPr>
        <p:spPr>
          <a:xfrm>
            <a:off x="6475459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6" name="Shape 74"/>
          <p:cNvSpPr/>
          <p:nvPr/>
        </p:nvSpPr>
        <p:spPr>
          <a:xfrm>
            <a:off x="6560405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7" name="Shape 75"/>
          <p:cNvSpPr/>
          <p:nvPr/>
        </p:nvSpPr>
        <p:spPr>
          <a:xfrm>
            <a:off x="6560405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8" name="Shape 76"/>
          <p:cNvSpPr/>
          <p:nvPr/>
        </p:nvSpPr>
        <p:spPr>
          <a:xfrm>
            <a:off x="6560405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9" name="Shape 77"/>
          <p:cNvSpPr/>
          <p:nvPr/>
        </p:nvSpPr>
        <p:spPr>
          <a:xfrm>
            <a:off x="6560405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0" name="Shape 78"/>
          <p:cNvSpPr/>
          <p:nvPr/>
        </p:nvSpPr>
        <p:spPr>
          <a:xfrm>
            <a:off x="6645360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1" name="Shape 79"/>
          <p:cNvSpPr/>
          <p:nvPr/>
        </p:nvSpPr>
        <p:spPr>
          <a:xfrm>
            <a:off x="6645360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2" name="Shape 80"/>
          <p:cNvSpPr/>
          <p:nvPr/>
        </p:nvSpPr>
        <p:spPr>
          <a:xfrm>
            <a:off x="6645360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3" name="Shape 81"/>
          <p:cNvSpPr/>
          <p:nvPr/>
        </p:nvSpPr>
        <p:spPr>
          <a:xfrm>
            <a:off x="6645360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4" name="Shape 82"/>
          <p:cNvSpPr/>
          <p:nvPr/>
        </p:nvSpPr>
        <p:spPr>
          <a:xfrm>
            <a:off x="6730314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5" name="Shape 83"/>
          <p:cNvSpPr/>
          <p:nvPr/>
        </p:nvSpPr>
        <p:spPr>
          <a:xfrm>
            <a:off x="6730314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6" name="Shape 84"/>
          <p:cNvSpPr/>
          <p:nvPr/>
        </p:nvSpPr>
        <p:spPr>
          <a:xfrm>
            <a:off x="6730314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7" name="Shape 85"/>
          <p:cNvSpPr/>
          <p:nvPr/>
        </p:nvSpPr>
        <p:spPr>
          <a:xfrm>
            <a:off x="6730314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8" name="Shape 86"/>
          <p:cNvSpPr/>
          <p:nvPr/>
        </p:nvSpPr>
        <p:spPr>
          <a:xfrm>
            <a:off x="6815268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9" name="Shape 87"/>
          <p:cNvSpPr/>
          <p:nvPr/>
        </p:nvSpPr>
        <p:spPr>
          <a:xfrm>
            <a:off x="6815268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0" name="Shape 88"/>
          <p:cNvSpPr/>
          <p:nvPr/>
        </p:nvSpPr>
        <p:spPr>
          <a:xfrm>
            <a:off x="6815268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1" name="Shape 89"/>
          <p:cNvSpPr/>
          <p:nvPr/>
        </p:nvSpPr>
        <p:spPr>
          <a:xfrm>
            <a:off x="6815268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2" name="Shape 90"/>
          <p:cNvSpPr/>
          <p:nvPr/>
        </p:nvSpPr>
        <p:spPr>
          <a:xfrm>
            <a:off x="6900223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3" name="Shape 91"/>
          <p:cNvSpPr/>
          <p:nvPr/>
        </p:nvSpPr>
        <p:spPr>
          <a:xfrm>
            <a:off x="6900223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4" name="Shape 92"/>
          <p:cNvSpPr/>
          <p:nvPr/>
        </p:nvSpPr>
        <p:spPr>
          <a:xfrm>
            <a:off x="6900223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5" name="Shape 93"/>
          <p:cNvSpPr/>
          <p:nvPr/>
        </p:nvSpPr>
        <p:spPr>
          <a:xfrm>
            <a:off x="6900223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6" name="Shape 94"/>
          <p:cNvSpPr/>
          <p:nvPr/>
        </p:nvSpPr>
        <p:spPr>
          <a:xfrm>
            <a:off x="6985170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7" name="Shape 95"/>
          <p:cNvSpPr/>
          <p:nvPr/>
        </p:nvSpPr>
        <p:spPr>
          <a:xfrm>
            <a:off x="6985170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8" name="Shape 96"/>
          <p:cNvSpPr/>
          <p:nvPr/>
        </p:nvSpPr>
        <p:spPr>
          <a:xfrm>
            <a:off x="6985170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9" name="Shape 97"/>
          <p:cNvSpPr/>
          <p:nvPr/>
        </p:nvSpPr>
        <p:spPr>
          <a:xfrm>
            <a:off x="6985170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0" name="Shape 98"/>
          <p:cNvSpPr/>
          <p:nvPr/>
        </p:nvSpPr>
        <p:spPr>
          <a:xfrm>
            <a:off x="7070124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1" name="Shape 99"/>
          <p:cNvSpPr/>
          <p:nvPr/>
        </p:nvSpPr>
        <p:spPr>
          <a:xfrm>
            <a:off x="7070124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2" name="Shape 100"/>
          <p:cNvSpPr/>
          <p:nvPr/>
        </p:nvSpPr>
        <p:spPr>
          <a:xfrm>
            <a:off x="7070124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3" name="Shape 101"/>
          <p:cNvSpPr/>
          <p:nvPr/>
        </p:nvSpPr>
        <p:spPr>
          <a:xfrm>
            <a:off x="7070124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4" name="Shape 102"/>
          <p:cNvSpPr/>
          <p:nvPr/>
        </p:nvSpPr>
        <p:spPr>
          <a:xfrm rot="-10800000">
            <a:off x="5738813" y="3990975"/>
            <a:ext cx="4338638" cy="0"/>
          </a:xfrm>
          <a:prstGeom prst="line">
            <a:avLst/>
          </a:prstGeom>
          <a:noFill/>
          <a:ln w="38100">
            <a:solidFill>
              <a:srgbClr val="E6813E"/>
            </a:solidFill>
            <a:prstDash val="solid"/>
          </a:ln>
        </p:spPr>
      </p:sp>
      <p:sp>
        <p:nvSpPr>
          <p:cNvPr id="105" name="Shape 103"/>
          <p:cNvSpPr/>
          <p:nvPr/>
        </p:nvSpPr>
        <p:spPr>
          <a:xfrm>
            <a:off x="3895725" y="3814763"/>
            <a:ext cx="1766888" cy="533400"/>
          </a:xfrm>
          <a:prstGeom prst="rect">
            <a:avLst/>
          </a:prstGeom>
          <a:noFill/>
          <a:ln/>
        </p:spPr>
      </p:sp>
      <p:sp>
        <p:nvSpPr>
          <p:cNvPr id="106" name="Shape 104"/>
          <p:cNvSpPr/>
          <p:nvPr/>
        </p:nvSpPr>
        <p:spPr>
          <a:xfrm rot="-10800000">
            <a:off x="6881813" y="3181350"/>
            <a:ext cx="3195638" cy="0"/>
          </a:xfrm>
          <a:prstGeom prst="line">
            <a:avLst/>
          </a:prstGeom>
          <a:noFill/>
          <a:ln w="38100">
            <a:solidFill>
              <a:srgbClr val="E6813E"/>
            </a:solidFill>
            <a:prstDash val="solid"/>
          </a:ln>
        </p:spPr>
      </p:sp>
      <p:sp>
        <p:nvSpPr>
          <p:cNvPr id="107" name="Shape 105"/>
          <p:cNvSpPr/>
          <p:nvPr/>
        </p:nvSpPr>
        <p:spPr>
          <a:xfrm>
            <a:off x="5529263" y="3014663"/>
            <a:ext cx="1276350" cy="533400"/>
          </a:xfrm>
          <a:prstGeom prst="rect">
            <a:avLst/>
          </a:prstGeom>
          <a:noFill/>
          <a:ln/>
        </p:spPr>
      </p:sp>
      <p:sp>
        <p:nvSpPr>
          <p:cNvPr id="108" name="Shape 106"/>
          <p:cNvSpPr/>
          <p:nvPr/>
        </p:nvSpPr>
        <p:spPr>
          <a:xfrm rot="-10800000">
            <a:off x="7886700" y="2400300"/>
            <a:ext cx="2190750" cy="0"/>
          </a:xfrm>
          <a:prstGeom prst="line">
            <a:avLst/>
          </a:prstGeom>
          <a:noFill/>
          <a:ln w="38100">
            <a:solidFill>
              <a:srgbClr val="E6813E"/>
            </a:solidFill>
            <a:prstDash val="solid"/>
          </a:ln>
        </p:spPr>
      </p:sp>
      <p:sp>
        <p:nvSpPr>
          <p:cNvPr id="109" name="Shape 107"/>
          <p:cNvSpPr/>
          <p:nvPr/>
        </p:nvSpPr>
        <p:spPr>
          <a:xfrm>
            <a:off x="6643688" y="2214563"/>
            <a:ext cx="1147763" cy="533400"/>
          </a:xfrm>
          <a:prstGeom prst="rect">
            <a:avLst/>
          </a:prstGeom>
          <a:noFill/>
          <a:ln/>
        </p:spPr>
      </p:sp>
      <p:pic>
        <p:nvPicPr>
          <p:cNvPr id="1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1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4038"/>
            <a:ext cx="3286125" cy="3443288"/>
          </a:xfrm>
          <a:prstGeom prst="rect">
            <a:avLst/>
          </a:prstGeom>
        </p:spPr>
      </p:pic>
      <p:sp>
        <p:nvSpPr>
          <p:cNvPr id="112" name="Text 108"/>
          <p:cNvSpPr/>
          <p:nvPr/>
        </p:nvSpPr>
        <p:spPr>
          <a:xfrm>
            <a:off x="381000" y="819150"/>
            <a:ext cx="67532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2-3. feature engineering + 결측치 제거</a:t>
            </a:r>
            <a:endParaRPr lang="en-US" sz="2700" dirty="0"/>
          </a:p>
        </p:txBody>
      </p:sp>
      <p:sp>
        <p:nvSpPr>
          <p:cNvPr id="113" name="Text 109"/>
          <p:cNvSpPr/>
          <p:nvPr/>
        </p:nvSpPr>
        <p:spPr>
          <a:xfrm>
            <a:off x="5233988" y="3814763"/>
            <a:ext cx="8858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03</a:t>
            </a:r>
            <a:endParaRPr lang="en-US" sz="2700" dirty="0"/>
          </a:p>
        </p:txBody>
      </p:sp>
      <p:sp>
        <p:nvSpPr>
          <p:cNvPr id="114" name="Text 110"/>
          <p:cNvSpPr/>
          <p:nvPr/>
        </p:nvSpPr>
        <p:spPr>
          <a:xfrm>
            <a:off x="3895725" y="4233863"/>
            <a:ext cx="222408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ISBN 번호를 대체할 고유 식별키 생성</a:t>
            </a:r>
            <a:endParaRPr lang="en-US" sz="900" dirty="0"/>
          </a:p>
        </p:txBody>
      </p:sp>
      <p:sp>
        <p:nvSpPr>
          <p:cNvPr id="115" name="Text 111"/>
          <p:cNvSpPr/>
          <p:nvPr/>
        </p:nvSpPr>
        <p:spPr>
          <a:xfrm>
            <a:off x="6386513" y="3014663"/>
            <a:ext cx="8763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2700" dirty="0"/>
          </a:p>
        </p:txBody>
      </p:sp>
      <p:sp>
        <p:nvSpPr>
          <p:cNvPr id="116" name="Text 112"/>
          <p:cNvSpPr/>
          <p:nvPr/>
        </p:nvSpPr>
        <p:spPr>
          <a:xfrm>
            <a:off x="5529263" y="3433763"/>
            <a:ext cx="17335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분석유형 = ‘지역별’ 필터링</a:t>
            </a:r>
            <a:endParaRPr lang="en-US" sz="900" dirty="0"/>
          </a:p>
        </p:txBody>
      </p:sp>
      <p:sp>
        <p:nvSpPr>
          <p:cNvPr id="117" name="Text 113"/>
          <p:cNvSpPr/>
          <p:nvPr/>
        </p:nvSpPr>
        <p:spPr>
          <a:xfrm>
            <a:off x="7443788" y="2214563"/>
            <a:ext cx="80486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2700" dirty="0"/>
          </a:p>
        </p:txBody>
      </p:sp>
      <p:sp>
        <p:nvSpPr>
          <p:cNvPr id="118" name="Text 114"/>
          <p:cNvSpPr/>
          <p:nvPr/>
        </p:nvSpPr>
        <p:spPr>
          <a:xfrm>
            <a:off x="6643688" y="2633663"/>
            <a:ext cx="160496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분석기간=’30일’ 필터링</a:t>
            </a:r>
            <a:endParaRPr lang="en-US" sz="900" dirty="0"/>
          </a:p>
        </p:txBody>
      </p:sp>
      <p:sp>
        <p:nvSpPr>
          <p:cNvPr id="119" name="Text 115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128713" y="3795713"/>
            <a:ext cx="5319713" cy="361950"/>
          </a:xfrm>
          <a:prstGeom prst="rect">
            <a:avLst/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28713" y="2581275"/>
            <a:ext cx="7177088" cy="361950"/>
          </a:xfrm>
          <a:prstGeom prst="rect">
            <a:avLst/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81000" y="819150"/>
            <a:ext cx="67532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2-3. feature engineering + 결측치 제거</a:t>
            </a:r>
            <a:endParaRPr lang="en-US" sz="2700" dirty="0"/>
          </a:p>
        </p:txBody>
      </p:sp>
      <p:sp>
        <p:nvSpPr>
          <p:cNvPr id="7" name="Text 4"/>
          <p:cNvSpPr/>
          <p:nvPr/>
        </p:nvSpPr>
        <p:spPr>
          <a:xfrm>
            <a:off x="2105025" y="3067050"/>
            <a:ext cx="116205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서적제목명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719638" y="3067050"/>
            <a:ext cx="1300163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서적소개내용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7129463" y="3067050"/>
            <a:ext cx="123825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new 식별키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2633663" y="1928813"/>
            <a:ext cx="43291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15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ISBN 번호를 대체할 고유 식별키 BOOK_ID 생성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1209675" y="3814763"/>
            <a:ext cx="569595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8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✌️범주형 변수 [BOOK_KEY] 인코딩 = [BOOK_ID]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1176338" y="2600325"/>
            <a:ext cx="785336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8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☝️ ["BOOK_TITLE_NM" + "BOOK_INTRCN_CN"] = [BOOK_KEY]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81250"/>
            <a:ext cx="4789693" cy="1263664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63" y="1638300"/>
            <a:ext cx="2776538" cy="214788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381000" y="819150"/>
            <a:ext cx="67532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2-3. feature engineering + 결측치 제거</a:t>
            </a:r>
            <a:endParaRPr lang="en-US" sz="2700" dirty="0"/>
          </a:p>
        </p:txBody>
      </p:sp>
      <p:sp>
        <p:nvSpPr>
          <p:cNvPr id="7" name="Text 2"/>
          <p:cNvSpPr/>
          <p:nvPr/>
        </p:nvSpPr>
        <p:spPr>
          <a:xfrm>
            <a:off x="1557338" y="3948112"/>
            <a:ext cx="289560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VLM_NM (권명) 정보 → 대체 텍스트</a:t>
            </a:r>
            <a:endParaRPr lang="en-US" sz="1200" dirty="0"/>
          </a:p>
        </p:txBody>
      </p:sp>
      <p:sp>
        <p:nvSpPr>
          <p:cNvPr id="8" name="Text 3"/>
          <p:cNvSpPr/>
          <p:nvPr/>
        </p:nvSpPr>
        <p:spPr>
          <a:xfrm>
            <a:off x="5567363" y="4033837"/>
            <a:ext cx="3867150" cy="657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25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BOOK_INTRCN_CN(서적소개내용)처럼</a:t>
            </a:r>
            <a:endParaRPr lang="en-US" sz="1200" dirty="0"/>
          </a:p>
          <a:p>
            <a:pPr algn="l" indent="0" marL="0">
              <a:lnSpc>
                <a:spcPts val="1725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자연어 처리 분석을 위해 주요한 칼럼들은</a:t>
            </a:r>
            <a:endParaRPr lang="en-US" sz="1200" dirty="0"/>
          </a:p>
          <a:p>
            <a:pPr algn="l" indent="0" marL="0">
              <a:lnSpc>
                <a:spcPts val="1725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결측치 데이터가 무의미하기에 drop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66750" y="1933575"/>
            <a:ext cx="3681413" cy="1285875"/>
          </a:xfrm>
          <a:prstGeom prst="roundRect">
            <a:avLst>
              <a:gd name="adj" fmla="val 5689"/>
            </a:avLst>
          </a:prstGeom>
          <a:solidFill>
            <a:srgbClr val="ACB3BC"/>
          </a:solidFill>
          <a:ln/>
        </p:spPr>
      </p:sp>
      <p:sp>
        <p:nvSpPr>
          <p:cNvPr id="4" name="Shape 2"/>
          <p:cNvSpPr/>
          <p:nvPr/>
        </p:nvSpPr>
        <p:spPr>
          <a:xfrm>
            <a:off x="4791075" y="1933575"/>
            <a:ext cx="3681413" cy="1285875"/>
          </a:xfrm>
          <a:prstGeom prst="roundRect">
            <a:avLst>
              <a:gd name="adj" fmla="val 9956"/>
            </a:avLst>
          </a:prstGeom>
          <a:solidFill>
            <a:srgbClr val="304258">
              <a:alpha val="8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5143500" y="2181225"/>
            <a:ext cx="2976563" cy="66675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1019175" y="2181225"/>
            <a:ext cx="2976563" cy="666750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490913"/>
            <a:ext cx="7805738" cy="200025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1000" y="819150"/>
            <a:ext cx="29051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2-4. 최종 전처리</a:t>
            </a:r>
            <a:endParaRPr lang="en-US" sz="2700" dirty="0"/>
          </a:p>
        </p:txBody>
      </p:sp>
      <p:sp>
        <p:nvSpPr>
          <p:cNvPr id="10" name="Text 6"/>
          <p:cNvSpPr/>
          <p:nvPr/>
        </p:nvSpPr>
        <p:spPr>
          <a:xfrm>
            <a:off x="5143500" y="2181225"/>
            <a:ext cx="315277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00"/>
              </a:lnSpc>
              <a:buSzPct val="100000"/>
              <a:buFont typeface="+mj-lt"/>
              <a:buAutoNum type="arabicPeriod" startAt="1"/>
            </a:pPr>
            <a:r>
              <a:rPr lang="en-US" sz="1800" b="1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국문/영문 도서 개수 판별</a:t>
            </a:r>
            <a:endParaRPr lang="en-US" sz="1800" dirty="0"/>
          </a:p>
        </p:txBody>
      </p:sp>
      <p:sp>
        <p:nvSpPr>
          <p:cNvPr id="11" name="Text 7"/>
          <p:cNvSpPr/>
          <p:nvPr/>
        </p:nvSpPr>
        <p:spPr>
          <a:xfrm>
            <a:off x="5143500" y="2447925"/>
            <a:ext cx="3433763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전체 도서 중 영문 도서의 비율이 0.05, 약 5%로 낮은 비중을</a:t>
            </a:r>
            <a:endParaRPr lang="en-US" sz="900" dirty="0"/>
          </a:p>
          <a:p>
            <a:pPr algn="l" indent="0" marL="0">
              <a:lnSpc>
                <a:spcPts val="1575"/>
              </a:lnSpc>
              <a:buNone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가지므로 영문 도서를 제외, 국문 도서만을 대상으로 도서 추천.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1019175" y="2181225"/>
            <a:ext cx="23717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00"/>
              </a:lnSpc>
              <a:buSzPct val="100000"/>
              <a:buFont typeface="+mj-lt"/>
              <a:buAutoNum type="arabicPeriod" startAt="1"/>
            </a:pPr>
            <a:r>
              <a:rPr lang="en-US" sz="1800" b="1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지역별 행열 전환</a:t>
            </a:r>
            <a:endParaRPr lang="en-US" sz="1800" dirty="0"/>
          </a:p>
        </p:txBody>
      </p:sp>
      <p:sp>
        <p:nvSpPr>
          <p:cNvPr id="13" name="Text 9"/>
          <p:cNvSpPr/>
          <p:nvPr/>
        </p:nvSpPr>
        <p:spPr>
          <a:xfrm>
            <a:off x="1019175" y="2447925"/>
            <a:ext cx="3433763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한 도서에 대한 가장 최신 인기 대출 수의 지역별 분포를</a:t>
            </a:r>
            <a:endParaRPr lang="en-US" sz="900" dirty="0"/>
          </a:p>
          <a:p>
            <a:pPr algn="l" indent="0" marL="0">
              <a:lnSpc>
                <a:spcPts val="1575"/>
              </a:lnSpc>
              <a:buNone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행열 전환하여 컬럼 형태로 데이터 보존</a:t>
            </a:r>
            <a:endParaRPr lang="en-US" sz="900" dirty="0"/>
          </a:p>
        </p:txBody>
      </p:sp>
      <p:sp>
        <p:nvSpPr>
          <p:cNvPr id="14" name="Text 10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66750" y="1933575"/>
            <a:ext cx="3681413" cy="1285875"/>
          </a:xfrm>
          <a:prstGeom prst="roundRect">
            <a:avLst>
              <a:gd name="adj" fmla="val 5689"/>
            </a:avLst>
          </a:prstGeom>
          <a:solidFill>
            <a:srgbClr val="ACB3BC"/>
          </a:solidFill>
          <a:ln/>
        </p:spPr>
      </p:sp>
      <p:sp>
        <p:nvSpPr>
          <p:cNvPr id="4" name="Shape 2"/>
          <p:cNvSpPr/>
          <p:nvPr/>
        </p:nvSpPr>
        <p:spPr>
          <a:xfrm>
            <a:off x="4791075" y="1933575"/>
            <a:ext cx="3681413" cy="1285875"/>
          </a:xfrm>
          <a:prstGeom prst="roundRect">
            <a:avLst>
              <a:gd name="adj" fmla="val 9956"/>
            </a:avLst>
          </a:prstGeom>
          <a:solidFill>
            <a:srgbClr val="304258">
              <a:alpha val="8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5143500" y="2181225"/>
            <a:ext cx="2976563" cy="66675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1019175" y="2181225"/>
            <a:ext cx="2976563" cy="666750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3" y="3557588"/>
            <a:ext cx="7815263" cy="158591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1000" y="819150"/>
            <a:ext cx="29051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2-4. 최종 전처리</a:t>
            </a:r>
            <a:endParaRPr lang="en-US" sz="2700" dirty="0"/>
          </a:p>
        </p:txBody>
      </p:sp>
      <p:sp>
        <p:nvSpPr>
          <p:cNvPr id="10" name="Text 6"/>
          <p:cNvSpPr/>
          <p:nvPr/>
        </p:nvSpPr>
        <p:spPr>
          <a:xfrm>
            <a:off x="5143500" y="2181225"/>
            <a:ext cx="280987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800" b="1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국문/영문 도서 개수 판별</a:t>
            </a:r>
            <a:endParaRPr lang="en-US" sz="1800" dirty="0"/>
          </a:p>
        </p:txBody>
      </p:sp>
      <p:sp>
        <p:nvSpPr>
          <p:cNvPr id="11" name="Text 7"/>
          <p:cNvSpPr/>
          <p:nvPr/>
        </p:nvSpPr>
        <p:spPr>
          <a:xfrm>
            <a:off x="5143500" y="2447925"/>
            <a:ext cx="3433763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전체 도서 중 영문 도서의 비율이 0.05, 약 5%로 낮은 비중을</a:t>
            </a:r>
            <a:endParaRPr lang="en-US" sz="900" dirty="0"/>
          </a:p>
          <a:p>
            <a:pPr algn="l" indent="0" marL="0">
              <a:lnSpc>
                <a:spcPts val="1575"/>
              </a:lnSpc>
              <a:buNone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가지므로 영문 도서를 제외, 국문 도서만을 대상으로 도서 추천.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1019175" y="2181225"/>
            <a:ext cx="20288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800" b="1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지역별 행열 전환</a:t>
            </a:r>
            <a:endParaRPr lang="en-US" sz="1800" dirty="0"/>
          </a:p>
        </p:txBody>
      </p:sp>
      <p:sp>
        <p:nvSpPr>
          <p:cNvPr id="13" name="Text 9"/>
          <p:cNvSpPr/>
          <p:nvPr/>
        </p:nvSpPr>
        <p:spPr>
          <a:xfrm>
            <a:off x="1019175" y="2447925"/>
            <a:ext cx="3433763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한 도서에 대한 가장 최신 인기 대출 수의 지역별 분포를</a:t>
            </a:r>
            <a:endParaRPr lang="en-US" sz="900" dirty="0"/>
          </a:p>
          <a:p>
            <a:pPr algn="l" indent="0" marL="0">
              <a:lnSpc>
                <a:spcPts val="1575"/>
              </a:lnSpc>
              <a:buNone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행열 전환하여 컬럼 형태로 데이터 보존</a:t>
            </a:r>
            <a:endParaRPr lang="en-US" sz="900" dirty="0"/>
          </a:p>
        </p:txBody>
      </p:sp>
      <p:sp>
        <p:nvSpPr>
          <p:cNvPr id="14" name="Text 10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76413"/>
            <a:ext cx="8191500" cy="275748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81000" y="819150"/>
            <a:ext cx="29051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2-4. 최종 전처리</a:t>
            </a:r>
            <a:endParaRPr lang="en-US" sz="2700" dirty="0"/>
          </a:p>
        </p:txBody>
      </p:sp>
      <p:sp>
        <p:nvSpPr>
          <p:cNvPr id="6" name="Text 2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2240277" y="63819"/>
            <a:ext cx="543878" cy="543878"/>
          </a:xfrm>
          <a:prstGeom prst="ellipse">
            <a:avLst/>
          </a:prstGeom>
          <a:solidFill>
            <a:srgbClr val="304258"/>
          </a:solidFill>
          <a:ln/>
        </p:spPr>
      </p:sp>
      <p:sp>
        <p:nvSpPr>
          <p:cNvPr id="4" name="Shape 2"/>
          <p:cNvSpPr/>
          <p:nvPr/>
        </p:nvSpPr>
        <p:spPr>
          <a:xfrm>
            <a:off x="1877695" y="-298768"/>
            <a:ext cx="1269048" cy="1269048"/>
          </a:xfrm>
          <a:prstGeom prst="ellipse">
            <a:avLst/>
          </a:prstGeom>
          <a:solidFill>
            <a:srgbClr val="304258">
              <a:alpha val="8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1515108" y="-661355"/>
            <a:ext cx="1994218" cy="1994218"/>
          </a:xfrm>
          <a:prstGeom prst="ellipse">
            <a:avLst/>
          </a:prstGeom>
          <a:solidFill>
            <a:srgbClr val="304258">
              <a:alpha val="60000"/>
            </a:srgbClr>
          </a:solidFill>
          <a:ln/>
        </p:spPr>
      </p:sp>
      <p:sp>
        <p:nvSpPr>
          <p:cNvPr id="6" name="Shape 4"/>
          <p:cNvSpPr/>
          <p:nvPr/>
        </p:nvSpPr>
        <p:spPr>
          <a:xfrm>
            <a:off x="1152525" y="-1023938"/>
            <a:ext cx="2719388" cy="2719388"/>
          </a:xfrm>
          <a:prstGeom prst="ellipse">
            <a:avLst/>
          </a:prstGeom>
          <a:solidFill>
            <a:srgbClr val="304258">
              <a:alpha val="40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3362325" y="2190750"/>
            <a:ext cx="2881313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4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NLP EDA</a:t>
            </a:r>
            <a:endParaRPr lang="en-US" sz="4800" dirty="0"/>
          </a:p>
        </p:txBody>
      </p:sp>
      <p:sp>
        <p:nvSpPr>
          <p:cNvPr id="8" name="Text 6"/>
          <p:cNvSpPr/>
          <p:nvPr/>
        </p:nvSpPr>
        <p:spPr>
          <a:xfrm>
            <a:off x="438150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03</a:t>
            </a:r>
            <a:endParaRPr lang="en-US" sz="11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2240278" y="63817"/>
            <a:ext cx="543878" cy="543878"/>
          </a:xfrm>
          <a:prstGeom prst="ellipse">
            <a:avLst/>
          </a:prstGeom>
          <a:solidFill>
            <a:srgbClr val="304258"/>
          </a:solidFill>
          <a:ln/>
        </p:spPr>
      </p:sp>
      <p:sp>
        <p:nvSpPr>
          <p:cNvPr id="4" name="Shape 2"/>
          <p:cNvSpPr/>
          <p:nvPr/>
        </p:nvSpPr>
        <p:spPr>
          <a:xfrm>
            <a:off x="1877694" y="-298768"/>
            <a:ext cx="1269048" cy="1269048"/>
          </a:xfrm>
          <a:prstGeom prst="ellipse">
            <a:avLst/>
          </a:prstGeom>
          <a:solidFill>
            <a:srgbClr val="304258">
              <a:alpha val="8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1515109" y="-661353"/>
            <a:ext cx="1994218" cy="1994218"/>
          </a:xfrm>
          <a:prstGeom prst="ellipse">
            <a:avLst/>
          </a:prstGeom>
          <a:solidFill>
            <a:srgbClr val="304258">
              <a:alpha val="60000"/>
            </a:srgbClr>
          </a:solidFill>
          <a:ln/>
        </p:spPr>
      </p:sp>
      <p:sp>
        <p:nvSpPr>
          <p:cNvPr id="6" name="Shape 4"/>
          <p:cNvSpPr/>
          <p:nvPr/>
        </p:nvSpPr>
        <p:spPr>
          <a:xfrm>
            <a:off x="1152525" y="-1023938"/>
            <a:ext cx="2719388" cy="2719388"/>
          </a:xfrm>
          <a:prstGeom prst="ellipse">
            <a:avLst/>
          </a:prstGeom>
          <a:solidFill>
            <a:srgbClr val="304258">
              <a:alpha val="40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457450" y="2190750"/>
            <a:ext cx="4686300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4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연구 배경 및 목적</a:t>
            </a:r>
            <a:endParaRPr lang="en-US" sz="4800" dirty="0"/>
          </a:p>
        </p:txBody>
      </p:sp>
      <p:sp>
        <p:nvSpPr>
          <p:cNvPr id="8" name="Text 6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00</a:t>
            </a:r>
            <a:endParaRPr lang="en-US" sz="11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529388" y="0"/>
            <a:ext cx="2614612" cy="5143500"/>
          </a:xfrm>
          <a:prstGeom prst="rect">
            <a:avLst/>
          </a:prstGeom>
          <a:solidFill>
            <a:srgbClr val="F2F3F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419100"/>
            <a:ext cx="2347913" cy="180975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0" y="390525"/>
            <a:ext cx="2400300" cy="1838325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713" y="2271713"/>
            <a:ext cx="4040596" cy="287178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086600" y="819150"/>
            <a:ext cx="1952625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1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기초 통계량 확인</a:t>
            </a:r>
            <a:endParaRPr lang="en-US" sz="1800" dirty="0"/>
          </a:p>
        </p:txBody>
      </p:sp>
      <p:sp>
        <p:nvSpPr>
          <p:cNvPr id="8" name="Text 3"/>
          <p:cNvSpPr/>
          <p:nvPr/>
        </p:nvSpPr>
        <p:spPr>
          <a:xfrm>
            <a:off x="7186613" y="2190750"/>
            <a:ext cx="1752600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1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문자 수 시각화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6300788" y="3562350"/>
            <a:ext cx="3519488" cy="704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75"/>
              </a:lnSpc>
              <a:buNone/>
            </a:pPr>
            <a:r>
              <a:rPr lang="en-US" sz="1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TF-IDF + t-SNE + 대출 수</a:t>
            </a:r>
            <a:endParaRPr lang="en-US" sz="1500" dirty="0"/>
          </a:p>
          <a:p>
            <a:pPr algn="ctr" indent="0" marL="0">
              <a:lnSpc>
                <a:spcPts val="2775"/>
              </a:lnSpc>
              <a:buNone/>
            </a:pPr>
            <a:r>
              <a:rPr lang="en-US" sz="1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시각화</a:t>
            </a:r>
            <a:endParaRPr lang="en-US" sz="1500" dirty="0"/>
          </a:p>
        </p:txBody>
      </p:sp>
      <p:sp>
        <p:nvSpPr>
          <p:cNvPr id="10" name="Text 5"/>
          <p:cNvSpPr/>
          <p:nvPr/>
        </p:nvSpPr>
        <p:spPr>
          <a:xfrm>
            <a:off x="438150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03</a:t>
            </a:r>
            <a:endParaRPr lang="en-US" sz="11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2240277" y="63819"/>
            <a:ext cx="543878" cy="543878"/>
          </a:xfrm>
          <a:prstGeom prst="ellipse">
            <a:avLst/>
          </a:prstGeom>
          <a:solidFill>
            <a:srgbClr val="304258"/>
          </a:solidFill>
          <a:ln/>
        </p:spPr>
      </p:sp>
      <p:sp>
        <p:nvSpPr>
          <p:cNvPr id="4" name="Shape 2"/>
          <p:cNvSpPr/>
          <p:nvPr/>
        </p:nvSpPr>
        <p:spPr>
          <a:xfrm>
            <a:off x="1877694" y="-298768"/>
            <a:ext cx="1269048" cy="1269048"/>
          </a:xfrm>
          <a:prstGeom prst="ellipse">
            <a:avLst/>
          </a:prstGeom>
          <a:solidFill>
            <a:srgbClr val="304258">
              <a:alpha val="8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1515109" y="-661355"/>
            <a:ext cx="1994218" cy="1994218"/>
          </a:xfrm>
          <a:prstGeom prst="ellipse">
            <a:avLst/>
          </a:prstGeom>
          <a:solidFill>
            <a:srgbClr val="304258">
              <a:alpha val="60000"/>
            </a:srgbClr>
          </a:solidFill>
          <a:ln/>
        </p:spPr>
      </p:sp>
      <p:sp>
        <p:nvSpPr>
          <p:cNvPr id="6" name="Shape 4"/>
          <p:cNvSpPr/>
          <p:nvPr/>
        </p:nvSpPr>
        <p:spPr>
          <a:xfrm>
            <a:off x="1152525" y="-1023938"/>
            <a:ext cx="2719388" cy="2719388"/>
          </a:xfrm>
          <a:prstGeom prst="ellipse">
            <a:avLst/>
          </a:prstGeom>
          <a:solidFill>
            <a:srgbClr val="304258">
              <a:alpha val="40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43138" y="2190750"/>
            <a:ext cx="5119688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4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추천 알고리즘 구현</a:t>
            </a:r>
            <a:endParaRPr lang="en-US" sz="4800" dirty="0"/>
          </a:p>
        </p:txBody>
      </p:sp>
      <p:sp>
        <p:nvSpPr>
          <p:cNvPr id="8" name="Text 6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04</a:t>
            </a:r>
            <a:endParaRPr lang="en-US" sz="11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871538" y="3914775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FEDCC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키워드 입력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66775" y="1814513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D1DBD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키워드 입력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871538" y="2566988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D1DBD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도서 추천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2900363" y="3914775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FEDCC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텍스트 전처리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2895600" y="1814513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D1DBD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텍스트 정규화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2900363" y="2566988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D1DBD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코사인 유사도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계산</a:t>
            </a: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4929188" y="3914775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FEDCC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SBERT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임베딩</a:t>
            </a: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924425" y="1814513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D1DBD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형태소 분석</a:t>
            </a: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4929188" y="2566988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D1DBD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키워드 포함된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도서 필터링</a:t>
            </a: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958013" y="3914775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FEDCC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도서 추천</a:t>
            </a: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6953250" y="1814513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D1DBD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불용어 제거</a:t>
            </a: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6958013" y="2566988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D1DBD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TF-IDF 벡터화</a:t>
            </a: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3367088" y="728663"/>
            <a:ext cx="2862263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75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</a:t>
            </a:r>
            <a:endParaRPr lang="en-US" sz="3750" dirty="0"/>
          </a:p>
        </p:txBody>
      </p:sp>
      <p:sp>
        <p:nvSpPr>
          <p:cNvPr id="16" name="Text 14"/>
          <p:cNvSpPr/>
          <p:nvPr/>
        </p:nvSpPr>
        <p:spPr>
          <a:xfrm>
            <a:off x="871538" y="3629025"/>
            <a:ext cx="14287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1500" b="1" dirty="0">
                <a:solidFill>
                  <a:srgbClr val="E6813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SBERT 기반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871538" y="1519238"/>
            <a:ext cx="1776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1500" b="1" dirty="0">
                <a:solidFill>
                  <a:srgbClr val="375B46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형태소 분석 기반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04</a:t>
            </a:r>
            <a:endParaRPr lang="en-US" sz="11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6850" y="1504950"/>
            <a:ext cx="6205538" cy="1162050"/>
          </a:xfrm>
          <a:prstGeom prst="roundRect">
            <a:avLst>
              <a:gd name="adj" fmla="val 25180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466850" y="2952750"/>
            <a:ext cx="6205538" cy="619125"/>
          </a:xfrm>
          <a:prstGeom prst="roundRect">
            <a:avLst>
              <a:gd name="adj" fmla="val 47262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3857625"/>
            <a:ext cx="8701088" cy="942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466850" y="728663"/>
            <a:ext cx="6662738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600" b="1" spc="-75" kern="0" dirty="0">
                <a:solidFill>
                  <a:srgbClr val="375B46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형태소 분석 기반 도서 추천 시스템</a:t>
            </a:r>
            <a:endParaRPr lang="en-US" sz="3600" dirty="0"/>
          </a:p>
        </p:txBody>
      </p:sp>
      <p:sp>
        <p:nvSpPr>
          <p:cNvPr id="7" name="Text 4"/>
          <p:cNvSpPr/>
          <p:nvPr/>
        </p:nvSpPr>
        <p:spPr>
          <a:xfrm>
            <a:off x="1676400" y="1614488"/>
            <a:ext cx="6777038" cy="957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텍스트 전처리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에폭이의 관심 분야 키워드를 포함한 문서만 선별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유사도 평균 및 대출수(LON_TOTAL)를 기준으로 상위 N개 도서 추천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1676400" y="3100388"/>
            <a:ext cx="6777038" cy="3190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도서명, 전처리된 소개 문장, 대출수, 유사도 평균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782522" y="1562100"/>
            <a:ext cx="80486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2700" dirty="0"/>
          </a:p>
        </p:txBody>
      </p:sp>
      <p:sp>
        <p:nvSpPr>
          <p:cNvPr id="10" name="Text 7"/>
          <p:cNvSpPr/>
          <p:nvPr/>
        </p:nvSpPr>
        <p:spPr>
          <a:xfrm>
            <a:off x="568210" y="1981200"/>
            <a:ext cx="1019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</a:t>
            </a:r>
            <a:endParaRPr lang="en-US" sz="900" dirty="0"/>
          </a:p>
        </p:txBody>
      </p:sp>
      <p:sp>
        <p:nvSpPr>
          <p:cNvPr id="11" name="Text 8"/>
          <p:cNvSpPr/>
          <p:nvPr/>
        </p:nvSpPr>
        <p:spPr>
          <a:xfrm>
            <a:off x="709613" y="2862263"/>
            <a:ext cx="8763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2700" dirty="0"/>
          </a:p>
        </p:txBody>
      </p:sp>
      <p:sp>
        <p:nvSpPr>
          <p:cNvPr id="12" name="Text 9"/>
          <p:cNvSpPr/>
          <p:nvPr/>
        </p:nvSpPr>
        <p:spPr>
          <a:xfrm>
            <a:off x="676275" y="3281363"/>
            <a:ext cx="90963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추천 결과</a:t>
            </a:r>
            <a:endParaRPr lang="en-US" sz="900" dirty="0"/>
          </a:p>
        </p:txBody>
      </p:sp>
      <p:sp>
        <p:nvSpPr>
          <p:cNvPr id="13" name="Text 10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04</a:t>
            </a:r>
            <a:endParaRPr lang="en-US" sz="11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6850" y="1504950"/>
            <a:ext cx="6205538" cy="1162050"/>
          </a:xfrm>
          <a:prstGeom prst="roundRect">
            <a:avLst>
              <a:gd name="adj" fmla="val 25180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466850" y="2952750"/>
            <a:ext cx="6205538" cy="619125"/>
          </a:xfrm>
          <a:prstGeom prst="roundRect">
            <a:avLst>
              <a:gd name="adj" fmla="val 47262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0" y="-100012"/>
            <a:ext cx="9144000" cy="5243513"/>
          </a:xfrm>
          <a:prstGeom prst="rect">
            <a:avLst/>
          </a:prstGeom>
          <a:solidFill>
            <a:srgbClr val="000000">
              <a:alpha val="7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129463" y="1700213"/>
            <a:ext cx="1790700" cy="14525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3857625"/>
            <a:ext cx="8701088" cy="942975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2000250"/>
            <a:ext cx="8501063" cy="925232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3281363"/>
            <a:ext cx="2648874" cy="143696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66850" y="728663"/>
            <a:ext cx="6662738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600" b="1" spc="-75" kern="0" dirty="0">
                <a:solidFill>
                  <a:srgbClr val="375B46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형태소 분석 기반 도서 추천 시스템</a:t>
            </a:r>
            <a:endParaRPr lang="en-US" sz="3600" dirty="0"/>
          </a:p>
        </p:txBody>
      </p:sp>
      <p:sp>
        <p:nvSpPr>
          <p:cNvPr id="11" name="Text 6"/>
          <p:cNvSpPr/>
          <p:nvPr/>
        </p:nvSpPr>
        <p:spPr>
          <a:xfrm>
            <a:off x="1676400" y="1614488"/>
            <a:ext cx="6777038" cy="957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텍스트 전처리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에폭이의 관심 분야 키워드를 포함한 문서만 선별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유사도 평균 및 대출수(LON_TOTAL)를 기준으로 상위 N개 도서 추천</a:t>
            </a:r>
            <a:endParaRPr lang="en-US" sz="1200" dirty="0"/>
          </a:p>
        </p:txBody>
      </p:sp>
      <p:sp>
        <p:nvSpPr>
          <p:cNvPr id="12" name="Text 7"/>
          <p:cNvSpPr/>
          <p:nvPr/>
        </p:nvSpPr>
        <p:spPr>
          <a:xfrm>
            <a:off x="1676400" y="3100388"/>
            <a:ext cx="6777038" cy="3190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도서명, 전처리된 소개 문장, 대출수, 유사도 평균</a:t>
            </a:r>
            <a:endParaRPr lang="en-US" sz="1200" dirty="0"/>
          </a:p>
        </p:txBody>
      </p:sp>
      <p:sp>
        <p:nvSpPr>
          <p:cNvPr id="13" name="Text 8"/>
          <p:cNvSpPr/>
          <p:nvPr/>
        </p:nvSpPr>
        <p:spPr>
          <a:xfrm>
            <a:off x="782524" y="1562100"/>
            <a:ext cx="80486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2700" dirty="0"/>
          </a:p>
        </p:txBody>
      </p:sp>
      <p:sp>
        <p:nvSpPr>
          <p:cNvPr id="14" name="Text 9"/>
          <p:cNvSpPr/>
          <p:nvPr/>
        </p:nvSpPr>
        <p:spPr>
          <a:xfrm>
            <a:off x="568212" y="1981200"/>
            <a:ext cx="1019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709613" y="2862263"/>
            <a:ext cx="8763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2700" dirty="0"/>
          </a:p>
        </p:txBody>
      </p:sp>
      <p:sp>
        <p:nvSpPr>
          <p:cNvPr id="16" name="Text 11"/>
          <p:cNvSpPr/>
          <p:nvPr/>
        </p:nvSpPr>
        <p:spPr>
          <a:xfrm>
            <a:off x="676275" y="3281363"/>
            <a:ext cx="90963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추천 결과</a:t>
            </a:r>
            <a:endParaRPr lang="en-US" sz="900" dirty="0"/>
          </a:p>
        </p:txBody>
      </p:sp>
      <p:sp>
        <p:nvSpPr>
          <p:cNvPr id="17" name="Text 12"/>
          <p:cNvSpPr/>
          <p:nvPr/>
        </p:nvSpPr>
        <p:spPr>
          <a:xfrm>
            <a:off x="3748087" y="919162"/>
            <a:ext cx="2100263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500"/>
              </a:lnSpc>
              <a:buNone/>
            </a:pPr>
            <a:r>
              <a:rPr lang="en-US" sz="4500" b="1" spc="-75" kern="0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“통계”</a:t>
            </a:r>
            <a:endParaRPr lang="en-US" sz="4500" dirty="0"/>
          </a:p>
        </p:txBody>
      </p:sp>
      <p:sp>
        <p:nvSpPr>
          <p:cNvPr id="18" name="Text 13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04</a:t>
            </a:r>
            <a:endParaRPr lang="en-US" sz="11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09725" y="2019300"/>
            <a:ext cx="6205538" cy="657225"/>
          </a:xfrm>
          <a:prstGeom prst="roundRect">
            <a:avLst>
              <a:gd name="adj" fmla="val 44522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609725" y="3090863"/>
            <a:ext cx="6205538" cy="1004887"/>
          </a:xfrm>
          <a:prstGeom prst="roundRect">
            <a:avLst>
              <a:gd name="adj" fmla="val 29118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1466850" y="728663"/>
            <a:ext cx="6662738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600" b="1" spc="-75" kern="0" dirty="0">
                <a:solidFill>
                  <a:srgbClr val="E6813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형태소 분석 기반 도서 추천 시스템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1819275" y="2171700"/>
            <a:ext cx="6777038" cy="3190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KR-SBERT 사전학습 모델 à 문장 임베딩 수행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1762125" y="3276600"/>
            <a:ext cx="6777038" cy="638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HTML 엔티티(예: &amp;lt;, &amp;gt;)를 일반 텍스트(&lt;,&gt;)로 디코딩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대상 column: 도서 소개 텍스트(BOOK_INTRCN_CN)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923925" y="1990725"/>
            <a:ext cx="80486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2700" dirty="0"/>
          </a:p>
        </p:txBody>
      </p:sp>
      <p:sp>
        <p:nvSpPr>
          <p:cNvPr id="9" name="Text 7"/>
          <p:cNvSpPr/>
          <p:nvPr/>
        </p:nvSpPr>
        <p:spPr>
          <a:xfrm>
            <a:off x="919162" y="2409825"/>
            <a:ext cx="8096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Model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909638" y="3090863"/>
            <a:ext cx="8763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2700" dirty="0"/>
          </a:p>
        </p:txBody>
      </p:sp>
      <p:sp>
        <p:nvSpPr>
          <p:cNvPr id="11" name="Text 9"/>
          <p:cNvSpPr/>
          <p:nvPr/>
        </p:nvSpPr>
        <p:spPr>
          <a:xfrm>
            <a:off x="666750" y="3509963"/>
            <a:ext cx="111918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텍스트 전처리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04</a:t>
            </a:r>
            <a:endParaRPr lang="en-US" sz="11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47813" y="1838325"/>
            <a:ext cx="6205538" cy="1419225"/>
          </a:xfrm>
          <a:prstGeom prst="roundRect">
            <a:avLst>
              <a:gd name="adj" fmla="val 20617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604963" y="3557588"/>
            <a:ext cx="6205538" cy="819150"/>
          </a:xfrm>
          <a:prstGeom prst="roundRect">
            <a:avLst>
              <a:gd name="adj" fmla="val 35721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1466850" y="728663"/>
            <a:ext cx="6662738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600" b="1" spc="-75" kern="0" dirty="0">
                <a:solidFill>
                  <a:srgbClr val="E6813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형태소 분석 기반 도서 추천 시스템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1757363" y="2071688"/>
            <a:ext cx="6777038" cy="957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입력 키워드에 대한 임베딩 생성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코사인 유사도를 통해 전체 도서와 키워드 간 의미적 유사성 계산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유사도 및 대출 건수(LON_TOTAL)를 기준으로 상위 N개의 도서 추천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1757363" y="3795713"/>
            <a:ext cx="6777038" cy="3190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도서명, 서적소개내용, 대출수, 유사도 점수 출력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838200" y="1928813"/>
            <a:ext cx="8858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03</a:t>
            </a:r>
            <a:endParaRPr lang="en-US" sz="2700" dirty="0"/>
          </a:p>
        </p:txBody>
      </p:sp>
      <p:sp>
        <p:nvSpPr>
          <p:cNvPr id="9" name="Text 7"/>
          <p:cNvSpPr/>
          <p:nvPr/>
        </p:nvSpPr>
        <p:spPr>
          <a:xfrm>
            <a:off x="666750" y="2347913"/>
            <a:ext cx="1019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833438" y="3557588"/>
            <a:ext cx="90963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04</a:t>
            </a:r>
            <a:endParaRPr lang="en-US" sz="2700" dirty="0"/>
          </a:p>
        </p:txBody>
      </p:sp>
      <p:sp>
        <p:nvSpPr>
          <p:cNvPr id="11" name="Text 9"/>
          <p:cNvSpPr/>
          <p:nvPr/>
        </p:nvSpPr>
        <p:spPr>
          <a:xfrm>
            <a:off x="814388" y="3976687"/>
            <a:ext cx="90963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추천 결과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04</a:t>
            </a:r>
            <a:endParaRPr lang="en-US" sz="11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6850" y="1504950"/>
            <a:ext cx="6205538" cy="1162050"/>
          </a:xfrm>
          <a:prstGeom prst="roundRect">
            <a:avLst>
              <a:gd name="adj" fmla="val 25180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466850" y="2952750"/>
            <a:ext cx="6205538" cy="619125"/>
          </a:xfrm>
          <a:prstGeom prst="roundRect">
            <a:avLst>
              <a:gd name="adj" fmla="val 47262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0" y="-100012"/>
            <a:ext cx="9144000" cy="5243513"/>
          </a:xfrm>
          <a:prstGeom prst="rect">
            <a:avLst/>
          </a:prstGeom>
          <a:solidFill>
            <a:srgbClr val="000000">
              <a:alpha val="7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510462" y="947737"/>
            <a:ext cx="1524000" cy="17192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467600" y="3281363"/>
            <a:ext cx="1524000" cy="17430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3857625"/>
            <a:ext cx="8701088" cy="942975"/>
          </a:xfrm>
          <a:prstGeom prst="rect">
            <a:avLst/>
          </a:prstGeom>
        </p:spPr>
      </p:pic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104733"/>
            <a:ext cx="8834438" cy="1401335"/>
          </a:xfrm>
          <a:prstGeom prst="rect">
            <a:avLst/>
          </a:prstGeom>
        </p:spPr>
      </p:pic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3" y="3419475"/>
            <a:ext cx="8834438" cy="148950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466850" y="728663"/>
            <a:ext cx="6662738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600" b="1" spc="-75" kern="0" dirty="0">
                <a:solidFill>
                  <a:srgbClr val="375B46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형태소 분석 기반 도서 추천 시스템</a:t>
            </a:r>
            <a:endParaRPr lang="en-US" sz="3600" dirty="0"/>
          </a:p>
        </p:txBody>
      </p:sp>
      <p:sp>
        <p:nvSpPr>
          <p:cNvPr id="12" name="Text 7"/>
          <p:cNvSpPr/>
          <p:nvPr/>
        </p:nvSpPr>
        <p:spPr>
          <a:xfrm>
            <a:off x="1676400" y="1614488"/>
            <a:ext cx="6777038" cy="957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텍스트 전처리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에폭이의 관심 분야 키워드를 포함한 문서만 선별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유사도 평균 및 대출수(LON_TOTAL)를 기준으로 상위 N개 도서 추천</a:t>
            </a:r>
            <a:endParaRPr lang="en-US" sz="1200" dirty="0"/>
          </a:p>
        </p:txBody>
      </p:sp>
      <p:sp>
        <p:nvSpPr>
          <p:cNvPr id="13" name="Text 8"/>
          <p:cNvSpPr/>
          <p:nvPr/>
        </p:nvSpPr>
        <p:spPr>
          <a:xfrm>
            <a:off x="1676400" y="3100388"/>
            <a:ext cx="6777038" cy="3190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도서명, 전처리된 소개 문장, 대출수, 유사도 평균</a:t>
            </a:r>
            <a:endParaRPr lang="en-US" sz="1200" dirty="0"/>
          </a:p>
        </p:txBody>
      </p:sp>
      <p:sp>
        <p:nvSpPr>
          <p:cNvPr id="14" name="Text 9"/>
          <p:cNvSpPr/>
          <p:nvPr/>
        </p:nvSpPr>
        <p:spPr>
          <a:xfrm>
            <a:off x="782524" y="1562100"/>
            <a:ext cx="80486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2700" dirty="0"/>
          </a:p>
        </p:txBody>
      </p:sp>
      <p:sp>
        <p:nvSpPr>
          <p:cNvPr id="15" name="Text 10"/>
          <p:cNvSpPr/>
          <p:nvPr/>
        </p:nvSpPr>
        <p:spPr>
          <a:xfrm>
            <a:off x="568212" y="1981200"/>
            <a:ext cx="1019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</a:t>
            </a:r>
            <a:endParaRPr lang="en-US" sz="900" dirty="0"/>
          </a:p>
        </p:txBody>
      </p:sp>
      <p:sp>
        <p:nvSpPr>
          <p:cNvPr id="16" name="Text 11"/>
          <p:cNvSpPr/>
          <p:nvPr/>
        </p:nvSpPr>
        <p:spPr>
          <a:xfrm>
            <a:off x="709613" y="2862263"/>
            <a:ext cx="8763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2700" dirty="0"/>
          </a:p>
        </p:txBody>
      </p:sp>
      <p:sp>
        <p:nvSpPr>
          <p:cNvPr id="17" name="Text 12"/>
          <p:cNvSpPr/>
          <p:nvPr/>
        </p:nvSpPr>
        <p:spPr>
          <a:xfrm>
            <a:off x="676275" y="3281363"/>
            <a:ext cx="90963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추천 결과</a:t>
            </a:r>
            <a:endParaRPr lang="en-US" sz="900" dirty="0"/>
          </a:p>
        </p:txBody>
      </p:sp>
      <p:sp>
        <p:nvSpPr>
          <p:cNvPr id="18" name="Text 13"/>
          <p:cNvSpPr/>
          <p:nvPr/>
        </p:nvSpPr>
        <p:spPr>
          <a:xfrm>
            <a:off x="4152900" y="661988"/>
            <a:ext cx="154305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3000" b="1" spc="-75" kern="0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“통계”</a:t>
            </a:r>
            <a:endParaRPr lang="en-US" sz="3000" dirty="0"/>
          </a:p>
        </p:txBody>
      </p:sp>
      <p:sp>
        <p:nvSpPr>
          <p:cNvPr id="19" name="Text 14"/>
          <p:cNvSpPr/>
          <p:nvPr/>
        </p:nvSpPr>
        <p:spPr>
          <a:xfrm>
            <a:off x="3810000" y="3014663"/>
            <a:ext cx="222408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3000" b="1" spc="-75" kern="0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“인공지능”</a:t>
            </a:r>
            <a:endParaRPr lang="en-US" sz="3000" dirty="0"/>
          </a:p>
        </p:txBody>
      </p:sp>
      <p:sp>
        <p:nvSpPr>
          <p:cNvPr id="20" name="Text 15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04</a:t>
            </a:r>
            <a:endParaRPr lang="en-US" sz="11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619125" y="2667000"/>
            <a:ext cx="2071688" cy="1509713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281363" y="2667000"/>
            <a:ext cx="3186113" cy="1509713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4862508" y="-42862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43994" y="338612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7" name="Shape 5"/>
          <p:cNvSpPr/>
          <p:nvPr/>
        </p:nvSpPr>
        <p:spPr>
          <a:xfrm>
            <a:off x="4471987" y="-433387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81463" y="-823912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08679" y="1712668"/>
            <a:ext cx="670414" cy="670414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70635" y="1974619"/>
            <a:ext cx="133195" cy="133195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11" name="Shape 9"/>
          <p:cNvSpPr/>
          <p:nvPr/>
        </p:nvSpPr>
        <p:spPr>
          <a:xfrm>
            <a:off x="7640516" y="1444503"/>
            <a:ext cx="1206744" cy="1206744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372350" y="1176338"/>
            <a:ext cx="1743075" cy="1743075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6877635" y="743220"/>
            <a:ext cx="542071" cy="542071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7089441" y="955021"/>
            <a:ext cx="107696" cy="107696"/>
          </a:xfrm>
          <a:prstGeom prst="ellipse">
            <a:avLst/>
          </a:prstGeom>
          <a:solidFill>
            <a:srgbClr val="304258"/>
          </a:solidFill>
          <a:ln/>
        </p:spPr>
      </p:sp>
      <p:sp>
        <p:nvSpPr>
          <p:cNvPr id="15" name="Shape 13"/>
          <p:cNvSpPr/>
          <p:nvPr/>
        </p:nvSpPr>
        <p:spPr>
          <a:xfrm>
            <a:off x="6660807" y="526391"/>
            <a:ext cx="975727" cy="975727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6443979" y="309563"/>
            <a:ext cx="1409384" cy="1409384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381000" y="819150"/>
            <a:ext cx="3609975" cy="666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6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결과 및 기대 효과</a:t>
            </a:r>
            <a:endParaRPr lang="en-US" sz="3600" dirty="0"/>
          </a:p>
        </p:txBody>
      </p:sp>
      <p:sp>
        <p:nvSpPr>
          <p:cNvPr id="18" name="Text 16"/>
          <p:cNvSpPr/>
          <p:nvPr/>
        </p:nvSpPr>
        <p:spPr>
          <a:xfrm>
            <a:off x="762000" y="2247900"/>
            <a:ext cx="2214563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500" b="1" dirty="0">
                <a:solidFill>
                  <a:srgbClr val="E6813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TF-IDF 기반 알고리즘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4019550" y="2224088"/>
            <a:ext cx="217170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500" b="1" dirty="0">
                <a:solidFill>
                  <a:srgbClr val="375B46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SBERT 기반 알고리즘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795338" y="3000375"/>
            <a:ext cx="2176462" cy="847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3338"/>
              </a:lnSpc>
              <a:buSzPct val="100000"/>
              <a:buChar char="•"/>
            </a:pPr>
            <a:r>
              <a:rPr lang="en-US" sz="1050" dirty="0">
                <a:solidFill>
                  <a:srgbClr val="E6813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가벼운 연산, 적은 계산 비용</a:t>
            </a:r>
            <a:endParaRPr lang="en-US" sz="1050" dirty="0"/>
          </a:p>
          <a:p>
            <a:pPr algn="l" marL="342900" indent="-342900">
              <a:lnSpc>
                <a:spcPts val="3338"/>
              </a:lnSpc>
              <a:buSzPct val="100000"/>
              <a:buChar char="•"/>
            </a:pPr>
            <a:r>
              <a:rPr lang="en-US" sz="1050" dirty="0">
                <a:solidFill>
                  <a:srgbClr val="E6813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But 의미 파악에 한계 있음</a:t>
            </a:r>
            <a:endParaRPr lang="en-US" sz="1050" dirty="0"/>
          </a:p>
        </p:txBody>
      </p:sp>
      <p:sp>
        <p:nvSpPr>
          <p:cNvPr id="21" name="Text 19"/>
          <p:cNvSpPr/>
          <p:nvPr/>
        </p:nvSpPr>
        <p:spPr>
          <a:xfrm>
            <a:off x="3467100" y="3000375"/>
            <a:ext cx="3143250" cy="847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3338"/>
              </a:lnSpc>
              <a:buSzPct val="100000"/>
              <a:buChar char="•"/>
            </a:pPr>
            <a:r>
              <a:rPr lang="en-US" sz="1050" dirty="0">
                <a:solidFill>
                  <a:srgbClr val="375B46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문장 간 문맥을 고려한 의미 중심의 추천 가능</a:t>
            </a:r>
            <a:endParaRPr lang="en-US" sz="1050" dirty="0"/>
          </a:p>
          <a:p>
            <a:pPr algn="l" marL="342900" indent="-342900">
              <a:lnSpc>
                <a:spcPts val="3338"/>
              </a:lnSpc>
              <a:buSzPct val="100000"/>
              <a:buChar char="•"/>
            </a:pPr>
            <a:r>
              <a:rPr lang="en-US" sz="1050" dirty="0">
                <a:solidFill>
                  <a:srgbClr val="375B46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모델 용량이 크고, 학습 및 추론 시간이 소요됨</a:t>
            </a:r>
            <a:endParaRPr lang="en-US" sz="1050" dirty="0"/>
          </a:p>
        </p:txBody>
      </p:sp>
      <p:sp>
        <p:nvSpPr>
          <p:cNvPr id="22" name="Text 20"/>
          <p:cNvSpPr/>
          <p:nvPr/>
        </p:nvSpPr>
        <p:spPr>
          <a:xfrm>
            <a:off x="438150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05</a:t>
            </a:r>
            <a:endParaRPr lang="en-US" sz="11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838450"/>
            <a:ext cx="9144000" cy="2305050"/>
          </a:xfrm>
          <a:prstGeom prst="rect">
            <a:avLst/>
          </a:prstGeom>
          <a:solidFill>
            <a:srgbClr val="F2F3F2"/>
          </a:solidFill>
          <a:ln/>
        </p:spPr>
      </p:sp>
      <p:sp>
        <p:nvSpPr>
          <p:cNvPr id="3" name="Shape 1"/>
          <p:cNvSpPr/>
          <p:nvPr/>
        </p:nvSpPr>
        <p:spPr>
          <a:xfrm>
            <a:off x="7129463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243063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356670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470259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83866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97466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11067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24668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8038262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8151863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7129463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7243063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7356670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470259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7583866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7697466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7811067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7924668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>
            <a:off x="8038262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8151863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7129463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7243063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" name="Shape 23"/>
          <p:cNvSpPr/>
          <p:nvPr/>
        </p:nvSpPr>
        <p:spPr>
          <a:xfrm>
            <a:off x="7356670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" name="Shape 24"/>
          <p:cNvSpPr/>
          <p:nvPr/>
        </p:nvSpPr>
        <p:spPr>
          <a:xfrm>
            <a:off x="7470259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" name="Shape 25"/>
          <p:cNvSpPr/>
          <p:nvPr/>
        </p:nvSpPr>
        <p:spPr>
          <a:xfrm>
            <a:off x="7583866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" name="Shape 26"/>
          <p:cNvSpPr/>
          <p:nvPr/>
        </p:nvSpPr>
        <p:spPr>
          <a:xfrm>
            <a:off x="7697466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" name="Shape 27"/>
          <p:cNvSpPr/>
          <p:nvPr/>
        </p:nvSpPr>
        <p:spPr>
          <a:xfrm>
            <a:off x="7811067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" name="Shape 28"/>
          <p:cNvSpPr/>
          <p:nvPr/>
        </p:nvSpPr>
        <p:spPr>
          <a:xfrm>
            <a:off x="7924668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1" name="Shape 29"/>
          <p:cNvSpPr/>
          <p:nvPr/>
        </p:nvSpPr>
        <p:spPr>
          <a:xfrm>
            <a:off x="8038262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2" name="Shape 30"/>
          <p:cNvSpPr/>
          <p:nvPr/>
        </p:nvSpPr>
        <p:spPr>
          <a:xfrm>
            <a:off x="8151863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3" name="Shape 31"/>
          <p:cNvSpPr/>
          <p:nvPr/>
        </p:nvSpPr>
        <p:spPr>
          <a:xfrm>
            <a:off x="7129463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4" name="Shape 32"/>
          <p:cNvSpPr/>
          <p:nvPr/>
        </p:nvSpPr>
        <p:spPr>
          <a:xfrm>
            <a:off x="7243063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5" name="Shape 33"/>
          <p:cNvSpPr/>
          <p:nvPr/>
        </p:nvSpPr>
        <p:spPr>
          <a:xfrm>
            <a:off x="7356670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6" name="Shape 34"/>
          <p:cNvSpPr/>
          <p:nvPr/>
        </p:nvSpPr>
        <p:spPr>
          <a:xfrm>
            <a:off x="7470259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7" name="Shape 35"/>
          <p:cNvSpPr/>
          <p:nvPr/>
        </p:nvSpPr>
        <p:spPr>
          <a:xfrm>
            <a:off x="7583866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8" name="Shape 36"/>
          <p:cNvSpPr/>
          <p:nvPr/>
        </p:nvSpPr>
        <p:spPr>
          <a:xfrm>
            <a:off x="7697466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9" name="Shape 37"/>
          <p:cNvSpPr/>
          <p:nvPr/>
        </p:nvSpPr>
        <p:spPr>
          <a:xfrm>
            <a:off x="7811067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0" name="Shape 38"/>
          <p:cNvSpPr/>
          <p:nvPr/>
        </p:nvSpPr>
        <p:spPr>
          <a:xfrm>
            <a:off x="7924668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1" name="Shape 39"/>
          <p:cNvSpPr/>
          <p:nvPr/>
        </p:nvSpPr>
        <p:spPr>
          <a:xfrm>
            <a:off x="8038262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2" name="Shape 40"/>
          <p:cNvSpPr/>
          <p:nvPr/>
        </p:nvSpPr>
        <p:spPr>
          <a:xfrm>
            <a:off x="8151863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3" name="Shape 41"/>
          <p:cNvSpPr/>
          <p:nvPr/>
        </p:nvSpPr>
        <p:spPr>
          <a:xfrm>
            <a:off x="7129463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4" name="Shape 42"/>
          <p:cNvSpPr/>
          <p:nvPr/>
        </p:nvSpPr>
        <p:spPr>
          <a:xfrm>
            <a:off x="7243063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5" name="Shape 43"/>
          <p:cNvSpPr/>
          <p:nvPr/>
        </p:nvSpPr>
        <p:spPr>
          <a:xfrm>
            <a:off x="7356670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6" name="Shape 44"/>
          <p:cNvSpPr/>
          <p:nvPr/>
        </p:nvSpPr>
        <p:spPr>
          <a:xfrm>
            <a:off x="7470259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7" name="Shape 45"/>
          <p:cNvSpPr/>
          <p:nvPr/>
        </p:nvSpPr>
        <p:spPr>
          <a:xfrm>
            <a:off x="7583866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8" name="Shape 46"/>
          <p:cNvSpPr/>
          <p:nvPr/>
        </p:nvSpPr>
        <p:spPr>
          <a:xfrm>
            <a:off x="7697466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9" name="Shape 47"/>
          <p:cNvSpPr/>
          <p:nvPr/>
        </p:nvSpPr>
        <p:spPr>
          <a:xfrm>
            <a:off x="7811067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0" name="Shape 48"/>
          <p:cNvSpPr/>
          <p:nvPr/>
        </p:nvSpPr>
        <p:spPr>
          <a:xfrm>
            <a:off x="7924668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1" name="Shape 49"/>
          <p:cNvSpPr/>
          <p:nvPr/>
        </p:nvSpPr>
        <p:spPr>
          <a:xfrm>
            <a:off x="8038262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2" name="Shape 50"/>
          <p:cNvSpPr/>
          <p:nvPr/>
        </p:nvSpPr>
        <p:spPr>
          <a:xfrm>
            <a:off x="8151863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3" name="Shape 51"/>
          <p:cNvSpPr/>
          <p:nvPr/>
        </p:nvSpPr>
        <p:spPr>
          <a:xfrm>
            <a:off x="7129463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4" name="Shape 52"/>
          <p:cNvSpPr/>
          <p:nvPr/>
        </p:nvSpPr>
        <p:spPr>
          <a:xfrm>
            <a:off x="7243063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5" name="Shape 53"/>
          <p:cNvSpPr/>
          <p:nvPr/>
        </p:nvSpPr>
        <p:spPr>
          <a:xfrm>
            <a:off x="7356670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6" name="Shape 54"/>
          <p:cNvSpPr/>
          <p:nvPr/>
        </p:nvSpPr>
        <p:spPr>
          <a:xfrm>
            <a:off x="7470259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7" name="Shape 55"/>
          <p:cNvSpPr/>
          <p:nvPr/>
        </p:nvSpPr>
        <p:spPr>
          <a:xfrm>
            <a:off x="7583866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8" name="Shape 56"/>
          <p:cNvSpPr/>
          <p:nvPr/>
        </p:nvSpPr>
        <p:spPr>
          <a:xfrm>
            <a:off x="7697466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9" name="Shape 57"/>
          <p:cNvSpPr/>
          <p:nvPr/>
        </p:nvSpPr>
        <p:spPr>
          <a:xfrm>
            <a:off x="7811067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0" name="Shape 58"/>
          <p:cNvSpPr/>
          <p:nvPr/>
        </p:nvSpPr>
        <p:spPr>
          <a:xfrm>
            <a:off x="7924668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1" name="Shape 59"/>
          <p:cNvSpPr/>
          <p:nvPr/>
        </p:nvSpPr>
        <p:spPr>
          <a:xfrm>
            <a:off x="8038262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2" name="Shape 60"/>
          <p:cNvSpPr/>
          <p:nvPr/>
        </p:nvSpPr>
        <p:spPr>
          <a:xfrm>
            <a:off x="8151863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3" name="Shape 61"/>
          <p:cNvSpPr/>
          <p:nvPr/>
        </p:nvSpPr>
        <p:spPr>
          <a:xfrm>
            <a:off x="7129463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4" name="Shape 62"/>
          <p:cNvSpPr/>
          <p:nvPr/>
        </p:nvSpPr>
        <p:spPr>
          <a:xfrm>
            <a:off x="7129463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5" name="Shape 63"/>
          <p:cNvSpPr/>
          <p:nvPr/>
        </p:nvSpPr>
        <p:spPr>
          <a:xfrm>
            <a:off x="7129463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6" name="Shape 64"/>
          <p:cNvSpPr/>
          <p:nvPr/>
        </p:nvSpPr>
        <p:spPr>
          <a:xfrm>
            <a:off x="7129463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7" name="Shape 65"/>
          <p:cNvSpPr/>
          <p:nvPr/>
        </p:nvSpPr>
        <p:spPr>
          <a:xfrm>
            <a:off x="7243063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8" name="Shape 66"/>
          <p:cNvSpPr/>
          <p:nvPr/>
        </p:nvSpPr>
        <p:spPr>
          <a:xfrm>
            <a:off x="7243063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9" name="Shape 67"/>
          <p:cNvSpPr/>
          <p:nvPr/>
        </p:nvSpPr>
        <p:spPr>
          <a:xfrm>
            <a:off x="7243063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0" name="Shape 68"/>
          <p:cNvSpPr/>
          <p:nvPr/>
        </p:nvSpPr>
        <p:spPr>
          <a:xfrm>
            <a:off x="7243063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1" name="Shape 69"/>
          <p:cNvSpPr/>
          <p:nvPr/>
        </p:nvSpPr>
        <p:spPr>
          <a:xfrm>
            <a:off x="7356670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2" name="Shape 70"/>
          <p:cNvSpPr/>
          <p:nvPr/>
        </p:nvSpPr>
        <p:spPr>
          <a:xfrm>
            <a:off x="7356670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3" name="Shape 71"/>
          <p:cNvSpPr/>
          <p:nvPr/>
        </p:nvSpPr>
        <p:spPr>
          <a:xfrm>
            <a:off x="7356670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4" name="Shape 72"/>
          <p:cNvSpPr/>
          <p:nvPr/>
        </p:nvSpPr>
        <p:spPr>
          <a:xfrm>
            <a:off x="7356670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5" name="Shape 73"/>
          <p:cNvSpPr/>
          <p:nvPr/>
        </p:nvSpPr>
        <p:spPr>
          <a:xfrm>
            <a:off x="7470259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6" name="Shape 74"/>
          <p:cNvSpPr/>
          <p:nvPr/>
        </p:nvSpPr>
        <p:spPr>
          <a:xfrm>
            <a:off x="7470259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7" name="Shape 75"/>
          <p:cNvSpPr/>
          <p:nvPr/>
        </p:nvSpPr>
        <p:spPr>
          <a:xfrm>
            <a:off x="7470259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8" name="Shape 76"/>
          <p:cNvSpPr/>
          <p:nvPr/>
        </p:nvSpPr>
        <p:spPr>
          <a:xfrm>
            <a:off x="7470259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9" name="Shape 77"/>
          <p:cNvSpPr/>
          <p:nvPr/>
        </p:nvSpPr>
        <p:spPr>
          <a:xfrm>
            <a:off x="7583866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0" name="Shape 78"/>
          <p:cNvSpPr/>
          <p:nvPr/>
        </p:nvSpPr>
        <p:spPr>
          <a:xfrm>
            <a:off x="7583866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1" name="Shape 79"/>
          <p:cNvSpPr/>
          <p:nvPr/>
        </p:nvSpPr>
        <p:spPr>
          <a:xfrm>
            <a:off x="7583866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2" name="Shape 80"/>
          <p:cNvSpPr/>
          <p:nvPr/>
        </p:nvSpPr>
        <p:spPr>
          <a:xfrm>
            <a:off x="7583866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3" name="Shape 81"/>
          <p:cNvSpPr/>
          <p:nvPr/>
        </p:nvSpPr>
        <p:spPr>
          <a:xfrm>
            <a:off x="7697466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4" name="Shape 82"/>
          <p:cNvSpPr/>
          <p:nvPr/>
        </p:nvSpPr>
        <p:spPr>
          <a:xfrm>
            <a:off x="7697466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5" name="Shape 83"/>
          <p:cNvSpPr/>
          <p:nvPr/>
        </p:nvSpPr>
        <p:spPr>
          <a:xfrm>
            <a:off x="7697466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6" name="Shape 84"/>
          <p:cNvSpPr/>
          <p:nvPr/>
        </p:nvSpPr>
        <p:spPr>
          <a:xfrm>
            <a:off x="7697466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7" name="Shape 85"/>
          <p:cNvSpPr/>
          <p:nvPr/>
        </p:nvSpPr>
        <p:spPr>
          <a:xfrm>
            <a:off x="7811067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8" name="Shape 86"/>
          <p:cNvSpPr/>
          <p:nvPr/>
        </p:nvSpPr>
        <p:spPr>
          <a:xfrm>
            <a:off x="7811067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9" name="Shape 87"/>
          <p:cNvSpPr/>
          <p:nvPr/>
        </p:nvSpPr>
        <p:spPr>
          <a:xfrm>
            <a:off x="7811067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0" name="Shape 88"/>
          <p:cNvSpPr/>
          <p:nvPr/>
        </p:nvSpPr>
        <p:spPr>
          <a:xfrm>
            <a:off x="7811067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1" name="Shape 89"/>
          <p:cNvSpPr/>
          <p:nvPr/>
        </p:nvSpPr>
        <p:spPr>
          <a:xfrm>
            <a:off x="7924668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2" name="Shape 90"/>
          <p:cNvSpPr/>
          <p:nvPr/>
        </p:nvSpPr>
        <p:spPr>
          <a:xfrm>
            <a:off x="7924668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3" name="Shape 91"/>
          <p:cNvSpPr/>
          <p:nvPr/>
        </p:nvSpPr>
        <p:spPr>
          <a:xfrm>
            <a:off x="7924668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4" name="Shape 92"/>
          <p:cNvSpPr/>
          <p:nvPr/>
        </p:nvSpPr>
        <p:spPr>
          <a:xfrm>
            <a:off x="7924668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5" name="Shape 93"/>
          <p:cNvSpPr/>
          <p:nvPr/>
        </p:nvSpPr>
        <p:spPr>
          <a:xfrm>
            <a:off x="8038262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6" name="Shape 94"/>
          <p:cNvSpPr/>
          <p:nvPr/>
        </p:nvSpPr>
        <p:spPr>
          <a:xfrm>
            <a:off x="8038262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7" name="Shape 95"/>
          <p:cNvSpPr/>
          <p:nvPr/>
        </p:nvSpPr>
        <p:spPr>
          <a:xfrm>
            <a:off x="8038262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8" name="Shape 96"/>
          <p:cNvSpPr/>
          <p:nvPr/>
        </p:nvSpPr>
        <p:spPr>
          <a:xfrm>
            <a:off x="8038262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9" name="Shape 97"/>
          <p:cNvSpPr/>
          <p:nvPr/>
        </p:nvSpPr>
        <p:spPr>
          <a:xfrm>
            <a:off x="8151863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0" name="Shape 98"/>
          <p:cNvSpPr/>
          <p:nvPr/>
        </p:nvSpPr>
        <p:spPr>
          <a:xfrm>
            <a:off x="8151863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1" name="Shape 99"/>
          <p:cNvSpPr/>
          <p:nvPr/>
        </p:nvSpPr>
        <p:spPr>
          <a:xfrm>
            <a:off x="8151863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2" name="Shape 100"/>
          <p:cNvSpPr/>
          <p:nvPr/>
        </p:nvSpPr>
        <p:spPr>
          <a:xfrm>
            <a:off x="8151863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3" name="Text 101"/>
          <p:cNvSpPr/>
          <p:nvPr/>
        </p:nvSpPr>
        <p:spPr>
          <a:xfrm>
            <a:off x="381000" y="1295400"/>
            <a:ext cx="258127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4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Thanks</a:t>
            </a:r>
            <a:endParaRPr lang="en-US" sz="4500" dirty="0"/>
          </a:p>
        </p:txBody>
      </p:sp>
      <p:sp>
        <p:nvSpPr>
          <p:cNvPr id="104" name="Text 102"/>
          <p:cNvSpPr/>
          <p:nvPr/>
        </p:nvSpPr>
        <p:spPr>
          <a:xfrm>
            <a:off x="381000" y="2057400"/>
            <a:ext cx="173831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are EPOCH Heroes!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0" y="190500"/>
            <a:ext cx="285750" cy="2857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1847850"/>
            <a:ext cx="4600575" cy="1690688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38" y="1814513"/>
            <a:ext cx="1671638" cy="16954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014538" y="609600"/>
            <a:ext cx="5576888" cy="928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438"/>
              </a:lnSpc>
              <a:buNone/>
            </a:pPr>
            <a:r>
              <a:rPr lang="en-US" sz="1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최신의 공공도서관 저서 중,</a:t>
            </a:r>
            <a:endParaRPr lang="en-US" sz="1500" dirty="0"/>
          </a:p>
          <a:p>
            <a:pPr algn="ctr" indent="0" marL="0">
              <a:lnSpc>
                <a:spcPts val="2438"/>
              </a:lnSpc>
              <a:buNone/>
            </a:pPr>
            <a:r>
              <a:rPr lang="en-US" sz="1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내 “관심사”와 가장 연관성이 높으면서도</a:t>
            </a:r>
            <a:endParaRPr lang="en-US" sz="1500" dirty="0"/>
          </a:p>
          <a:p>
            <a:pPr algn="ctr" indent="0" marL="0">
              <a:lnSpc>
                <a:spcPts val="2438"/>
              </a:lnSpc>
              <a:buNone/>
            </a:pPr>
            <a:r>
              <a:rPr lang="en-US" sz="1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 수가 많은 도서를 추천받을 수 있으면 좋겠다!</a:t>
            </a:r>
            <a:endParaRPr lang="en-US" sz="1500" dirty="0"/>
          </a:p>
        </p:txBody>
      </p:sp>
      <p:sp>
        <p:nvSpPr>
          <p:cNvPr id="7" name="Text 2"/>
          <p:cNvSpPr/>
          <p:nvPr/>
        </p:nvSpPr>
        <p:spPr>
          <a:xfrm>
            <a:off x="1190625" y="4171950"/>
            <a:ext cx="329088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이미 적극적으로 시행되는 중, 하지만?</a:t>
            </a:r>
            <a:endParaRPr lang="en-US" sz="900" dirty="0"/>
          </a:p>
        </p:txBody>
      </p:sp>
      <p:sp>
        <p:nvSpPr>
          <p:cNvPr id="8" name="Text 3"/>
          <p:cNvSpPr/>
          <p:nvPr/>
        </p:nvSpPr>
        <p:spPr>
          <a:xfrm>
            <a:off x="3624263" y="3952875"/>
            <a:ext cx="5310188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그러나 도서관의 인공지능기술에 대한 이용자 활용도를 조사한 결과, 무인대출반납(49%),
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도서검색 및 요약서비스(25%), 도서추천 키오스크(11%), 챗봇(6%) 순으로 조사 즉, 인공지능기술이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도서관에 일부 적용되고 있으나 대중화 수준까지는 많은 연구와 인프라 지원 및 정책개발 등이 필요하다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- 강유정. (2024). 공공도서관 AI 도서추천서비스의 이용자 수용연구. 한국문헌정보학회지 인용</a:t>
            </a:r>
            <a:endParaRPr lang="en-US" sz="900" dirty="0"/>
          </a:p>
        </p:txBody>
      </p:sp>
      <p:sp>
        <p:nvSpPr>
          <p:cNvPr id="9" name="Text 4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00</a:t>
            </a:r>
            <a:endParaRPr lang="en-US" sz="11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2967038" y="2319338"/>
            <a:ext cx="3409950" cy="27289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0" y="190500"/>
            <a:ext cx="285750" cy="28575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3" y="1733550"/>
            <a:ext cx="5338763" cy="3825131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2066925"/>
            <a:ext cx="335764" cy="21040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014538" y="609600"/>
            <a:ext cx="5576888" cy="928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438"/>
              </a:lnSpc>
              <a:buNone/>
            </a:pPr>
            <a:r>
              <a:rPr lang="en-US" sz="1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최신의 공공도서관 저서 중,</a:t>
            </a:r>
            <a:endParaRPr lang="en-US" sz="1500" dirty="0"/>
          </a:p>
          <a:p>
            <a:pPr algn="ctr" indent="0" marL="0">
              <a:lnSpc>
                <a:spcPts val="2438"/>
              </a:lnSpc>
              <a:buNone/>
            </a:pPr>
            <a:r>
              <a:rPr lang="en-US" sz="1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내 “관심사”와 가장 연관성이 높으면서도</a:t>
            </a:r>
            <a:endParaRPr lang="en-US" sz="1500" dirty="0"/>
          </a:p>
          <a:p>
            <a:pPr algn="ctr" indent="0" marL="0">
              <a:lnSpc>
                <a:spcPts val="2438"/>
              </a:lnSpc>
              <a:buNone/>
            </a:pPr>
            <a:r>
              <a:rPr lang="en-US" sz="1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 수가 많은 도서를 추천받을 수 있으면 좋겠다!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4919663" y="1895475"/>
            <a:ext cx="329088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멤버들의 interests → “관심사”로 활용해보자!</a:t>
            </a:r>
            <a:endParaRPr lang="en-US" sz="900" dirty="0"/>
          </a:p>
        </p:txBody>
      </p:sp>
      <p:sp>
        <p:nvSpPr>
          <p:cNvPr id="9" name="Text 4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00</a:t>
            </a:r>
            <a:endParaRPr lang="en-US" sz="11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2240277" y="63817"/>
            <a:ext cx="543878" cy="543878"/>
          </a:xfrm>
          <a:prstGeom prst="ellipse">
            <a:avLst/>
          </a:prstGeom>
          <a:solidFill>
            <a:srgbClr val="304258"/>
          </a:solidFill>
          <a:ln/>
        </p:spPr>
      </p:sp>
      <p:sp>
        <p:nvSpPr>
          <p:cNvPr id="4" name="Shape 2"/>
          <p:cNvSpPr/>
          <p:nvPr/>
        </p:nvSpPr>
        <p:spPr>
          <a:xfrm>
            <a:off x="1877692" y="-298768"/>
            <a:ext cx="1269048" cy="1269048"/>
          </a:xfrm>
          <a:prstGeom prst="ellipse">
            <a:avLst/>
          </a:prstGeom>
          <a:solidFill>
            <a:srgbClr val="304258">
              <a:alpha val="8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1515110" y="-661353"/>
            <a:ext cx="1994218" cy="1994218"/>
          </a:xfrm>
          <a:prstGeom prst="ellipse">
            <a:avLst/>
          </a:prstGeom>
          <a:solidFill>
            <a:srgbClr val="304258">
              <a:alpha val="60000"/>
            </a:srgbClr>
          </a:solidFill>
          <a:ln/>
        </p:spPr>
      </p:sp>
      <p:sp>
        <p:nvSpPr>
          <p:cNvPr id="6" name="Shape 4"/>
          <p:cNvSpPr/>
          <p:nvPr/>
        </p:nvSpPr>
        <p:spPr>
          <a:xfrm>
            <a:off x="1152525" y="-1023938"/>
            <a:ext cx="2719388" cy="2719388"/>
          </a:xfrm>
          <a:prstGeom prst="ellipse">
            <a:avLst/>
          </a:prstGeom>
          <a:solidFill>
            <a:srgbClr val="304258">
              <a:alpha val="40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519363" y="2190750"/>
            <a:ext cx="4567238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4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데이터 구조 확인</a:t>
            </a:r>
            <a:endParaRPr lang="en-US" sz="4800" dirty="0"/>
          </a:p>
        </p:txBody>
      </p:sp>
      <p:sp>
        <p:nvSpPr>
          <p:cNvPr id="8" name="Text 6"/>
          <p:cNvSpPr/>
          <p:nvPr/>
        </p:nvSpPr>
        <p:spPr>
          <a:xfrm>
            <a:off x="457200" y="276225"/>
            <a:ext cx="5953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11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81000" y="2652713"/>
            <a:ext cx="1890713" cy="819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2463005" y="2652713"/>
            <a:ext cx="1885950" cy="819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4540251" y="2652713"/>
            <a:ext cx="1890713" cy="819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4"/>
          <p:cNvSpPr/>
          <p:nvPr/>
        </p:nvSpPr>
        <p:spPr>
          <a:xfrm>
            <a:off x="6619875" y="2652713"/>
            <a:ext cx="1890713" cy="819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5"/>
          <p:cNvSpPr/>
          <p:nvPr/>
        </p:nvSpPr>
        <p:spPr>
          <a:xfrm>
            <a:off x="4862508" y="-42862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43994" y="338612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9" name="Shape 7"/>
          <p:cNvSpPr/>
          <p:nvPr/>
        </p:nvSpPr>
        <p:spPr>
          <a:xfrm>
            <a:off x="4471988" y="-433387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081463" y="-823912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6877634" y="743217"/>
            <a:ext cx="542071" cy="542071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089442" y="955018"/>
            <a:ext cx="107696" cy="107696"/>
          </a:xfrm>
          <a:prstGeom prst="ellipse">
            <a:avLst/>
          </a:prstGeom>
          <a:solidFill>
            <a:srgbClr val="304258"/>
          </a:solidFill>
          <a:ln/>
        </p:spPr>
      </p:sp>
      <p:sp>
        <p:nvSpPr>
          <p:cNvPr id="13" name="Shape 11"/>
          <p:cNvSpPr/>
          <p:nvPr/>
        </p:nvSpPr>
        <p:spPr>
          <a:xfrm>
            <a:off x="6660807" y="526389"/>
            <a:ext cx="975727" cy="975727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6443979" y="309560"/>
            <a:ext cx="1409384" cy="1409384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6619875" y="2652713"/>
            <a:ext cx="1890713" cy="14288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16" name="Shape 14"/>
          <p:cNvSpPr/>
          <p:nvPr/>
        </p:nvSpPr>
        <p:spPr>
          <a:xfrm>
            <a:off x="6619875" y="2743200"/>
            <a:ext cx="1890713" cy="728663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4540251" y="2652713"/>
            <a:ext cx="1890713" cy="14288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18" name="Shape 16"/>
          <p:cNvSpPr/>
          <p:nvPr/>
        </p:nvSpPr>
        <p:spPr>
          <a:xfrm>
            <a:off x="4540251" y="2743200"/>
            <a:ext cx="1890713" cy="728663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2463005" y="2652713"/>
            <a:ext cx="1885950" cy="14288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20" name="Shape 18"/>
          <p:cNvSpPr/>
          <p:nvPr/>
        </p:nvSpPr>
        <p:spPr>
          <a:xfrm>
            <a:off x="2463005" y="2743200"/>
            <a:ext cx="1885950" cy="728663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381000" y="2652713"/>
            <a:ext cx="1890713" cy="14288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22" name="Shape 20"/>
          <p:cNvSpPr/>
          <p:nvPr/>
        </p:nvSpPr>
        <p:spPr>
          <a:xfrm>
            <a:off x="381000" y="2743200"/>
            <a:ext cx="1890713" cy="728663"/>
          </a:xfrm>
          <a:prstGeom prst="rect">
            <a:avLst/>
          </a:prstGeom>
          <a:noFill/>
          <a:ln/>
        </p:spPr>
      </p:sp>
      <p:sp>
        <p:nvSpPr>
          <p:cNvPr id="23" name="Text 21"/>
          <p:cNvSpPr/>
          <p:nvPr/>
        </p:nvSpPr>
        <p:spPr>
          <a:xfrm>
            <a:off x="381000" y="933450"/>
            <a:ext cx="5000625" cy="666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공공도서관 데이터</a:t>
            </a:r>
            <a:endParaRPr lang="en-US" sz="4800" dirty="0"/>
          </a:p>
        </p:txBody>
      </p:sp>
      <p:sp>
        <p:nvSpPr>
          <p:cNvPr id="24" name="Text 22"/>
          <p:cNvSpPr/>
          <p:nvPr/>
        </p:nvSpPr>
        <p:spPr>
          <a:xfrm>
            <a:off x="6810375" y="2933700"/>
            <a:ext cx="1966913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2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loan_information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4730751" y="2933700"/>
            <a:ext cx="1966913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library</a:t>
            </a:r>
            <a:endParaRPr lang="en-US" sz="1500" dirty="0"/>
          </a:p>
        </p:txBody>
      </p:sp>
      <p:sp>
        <p:nvSpPr>
          <p:cNvPr id="26" name="Text 24"/>
          <p:cNvSpPr/>
          <p:nvPr/>
        </p:nvSpPr>
        <p:spPr>
          <a:xfrm>
            <a:off x="2653505" y="2933700"/>
            <a:ext cx="1962150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library_books</a:t>
            </a:r>
            <a:endParaRPr lang="en-US" sz="1500" dirty="0"/>
          </a:p>
        </p:txBody>
      </p:sp>
      <p:sp>
        <p:nvSpPr>
          <p:cNvPr id="27" name="Text 25"/>
          <p:cNvSpPr/>
          <p:nvPr/>
        </p:nvSpPr>
        <p:spPr>
          <a:xfrm>
            <a:off x="571500" y="2933700"/>
            <a:ext cx="1966913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461963" y="276225"/>
            <a:ext cx="5953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11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81000" y="2652713"/>
            <a:ext cx="1890713" cy="819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2463003" y="2652713"/>
            <a:ext cx="1885950" cy="819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4540253" y="2652713"/>
            <a:ext cx="1890713" cy="819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4"/>
          <p:cNvSpPr/>
          <p:nvPr/>
        </p:nvSpPr>
        <p:spPr>
          <a:xfrm>
            <a:off x="6619875" y="2652713"/>
            <a:ext cx="1890713" cy="819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Text 5"/>
          <p:cNvSpPr/>
          <p:nvPr/>
        </p:nvSpPr>
        <p:spPr>
          <a:xfrm>
            <a:off x="-109537" y="-38100"/>
            <a:ext cx="9677400" cy="5410200"/>
          </a:xfrm>
          <a:prstGeom prst="rect">
            <a:avLst/>
          </a:prstGeom>
          <a:solidFill>
            <a:srgbClr val="304258">
              <a:alpha val="8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5029200" y="1719263"/>
            <a:ext cx="3643313" cy="2714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" name="Shape 7"/>
          <p:cNvSpPr/>
          <p:nvPr/>
        </p:nvSpPr>
        <p:spPr>
          <a:xfrm>
            <a:off x="5029200" y="1719263"/>
            <a:ext cx="3643313" cy="23220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10" name="Shape 8"/>
          <p:cNvSpPr/>
          <p:nvPr/>
        </p:nvSpPr>
        <p:spPr>
          <a:xfrm>
            <a:off x="5029200" y="1866323"/>
            <a:ext cx="3643313" cy="2567564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4862508" y="-42862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5243996" y="338612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13" name="Shape 11"/>
          <p:cNvSpPr/>
          <p:nvPr/>
        </p:nvSpPr>
        <p:spPr>
          <a:xfrm>
            <a:off x="4471988" y="-433387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4081463" y="-823912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6877636" y="743217"/>
            <a:ext cx="542071" cy="542071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089442" y="955018"/>
            <a:ext cx="107696" cy="107696"/>
          </a:xfrm>
          <a:prstGeom prst="ellipse">
            <a:avLst/>
          </a:prstGeom>
          <a:solidFill>
            <a:srgbClr val="304258"/>
          </a:solidFill>
          <a:ln/>
        </p:spPr>
      </p:sp>
      <p:sp>
        <p:nvSpPr>
          <p:cNvPr id="17" name="Shape 15"/>
          <p:cNvSpPr/>
          <p:nvPr/>
        </p:nvSpPr>
        <p:spPr>
          <a:xfrm>
            <a:off x="6660807" y="526389"/>
            <a:ext cx="975727" cy="975727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6443979" y="309560"/>
            <a:ext cx="1409384" cy="1409384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6619875" y="2652713"/>
            <a:ext cx="1890713" cy="14288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20" name="Shape 18"/>
          <p:cNvSpPr/>
          <p:nvPr/>
        </p:nvSpPr>
        <p:spPr>
          <a:xfrm>
            <a:off x="6619875" y="2743200"/>
            <a:ext cx="1890713" cy="728663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4540253" y="2652713"/>
            <a:ext cx="1890713" cy="14288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22" name="Shape 20"/>
          <p:cNvSpPr/>
          <p:nvPr/>
        </p:nvSpPr>
        <p:spPr>
          <a:xfrm>
            <a:off x="4540253" y="2743200"/>
            <a:ext cx="1890713" cy="728663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2463003" y="2652713"/>
            <a:ext cx="1885950" cy="14288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24" name="Shape 22"/>
          <p:cNvSpPr/>
          <p:nvPr/>
        </p:nvSpPr>
        <p:spPr>
          <a:xfrm>
            <a:off x="2463003" y="2743200"/>
            <a:ext cx="1885950" cy="728663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381000" y="2652713"/>
            <a:ext cx="1890713" cy="14288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26" name="Shape 24"/>
          <p:cNvSpPr/>
          <p:nvPr/>
        </p:nvSpPr>
        <p:spPr>
          <a:xfrm>
            <a:off x="381000" y="2743200"/>
            <a:ext cx="1890713" cy="728663"/>
          </a:xfrm>
          <a:prstGeom prst="rect">
            <a:avLst/>
          </a:prstGeom>
          <a:noFill/>
          <a:ln/>
        </p:spPr>
      </p:sp>
      <p:sp>
        <p:nvSpPr>
          <p:cNvPr id="27" name="Text 25"/>
          <p:cNvSpPr/>
          <p:nvPr/>
        </p:nvSpPr>
        <p:spPr>
          <a:xfrm>
            <a:off x="381000" y="933450"/>
            <a:ext cx="5000625" cy="666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공공도서관 데이터</a:t>
            </a:r>
            <a:endParaRPr lang="en-US" sz="4800" dirty="0"/>
          </a:p>
        </p:txBody>
      </p:sp>
      <p:sp>
        <p:nvSpPr>
          <p:cNvPr id="28" name="Text 26"/>
          <p:cNvSpPr/>
          <p:nvPr/>
        </p:nvSpPr>
        <p:spPr>
          <a:xfrm>
            <a:off x="5338804" y="2175925"/>
            <a:ext cx="3481308" cy="466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657"/>
              </a:lnSpc>
              <a:buNone/>
            </a:pPr>
            <a:r>
              <a:rPr lang="en-US" sz="24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loan_information</a:t>
            </a:r>
            <a:endParaRPr lang="en-US" sz="2400" dirty="0"/>
          </a:p>
        </p:txBody>
      </p:sp>
      <p:sp>
        <p:nvSpPr>
          <p:cNvPr id="29" name="Text 27"/>
          <p:cNvSpPr/>
          <p:nvPr/>
        </p:nvSpPr>
        <p:spPr>
          <a:xfrm>
            <a:off x="5338804" y="2766492"/>
            <a:ext cx="3219450" cy="13954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94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대출기간별성별연령별지역별</a:t>
            </a:r>
            <a:endParaRPr lang="en-US" sz="900" dirty="0"/>
          </a:p>
          <a:p>
            <a:pPr algn="l" indent="0" marL="0">
              <a:lnSpc>
                <a:spcPts val="2194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인기대출도서 순위 제공</a:t>
            </a:r>
            <a:endParaRPr lang="en-US" sz="900" dirty="0"/>
          </a:p>
          <a:p>
            <a:pPr algn="l" marL="342900" indent="-342900">
              <a:lnSpc>
                <a:spcPts val="2194"/>
              </a:lnSpc>
              <a:buSzPct val="100000"/>
              <a:buChar char="•"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but 이 순위가 정말 유의미한지?</a:t>
            </a:r>
            <a:endParaRPr lang="en-US" sz="900" dirty="0"/>
          </a:p>
          <a:p>
            <a:pPr algn="l" marL="342900" indent="-342900">
              <a:lnSpc>
                <a:spcPts val="2194"/>
              </a:lnSpc>
              <a:buSzPct val="100000"/>
              <a:buChar char="•"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그룹화가 세분화되어 있어서 복잡, 필터링 필요</a:t>
            </a:r>
            <a:endParaRPr lang="en-US" sz="900" dirty="0"/>
          </a:p>
          <a:p>
            <a:pPr algn="l" marL="342900" indent="-342900">
              <a:lnSpc>
                <a:spcPts val="2194"/>
              </a:lnSpc>
              <a:buSzPct val="100000"/>
              <a:buChar char="•"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어떤 데이터를 필터링하여 인기대출 정보로 사용할지</a:t>
            </a:r>
            <a:endParaRPr lang="en-US" sz="900" dirty="0"/>
          </a:p>
        </p:txBody>
      </p:sp>
      <p:sp>
        <p:nvSpPr>
          <p:cNvPr id="30" name="Text 28"/>
          <p:cNvSpPr/>
          <p:nvPr/>
        </p:nvSpPr>
        <p:spPr>
          <a:xfrm>
            <a:off x="6810375" y="2933700"/>
            <a:ext cx="1966913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2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loan_information</a:t>
            </a:r>
            <a:endParaRPr lang="en-US" sz="1200" dirty="0"/>
          </a:p>
        </p:txBody>
      </p:sp>
      <p:sp>
        <p:nvSpPr>
          <p:cNvPr id="31" name="Text 29"/>
          <p:cNvSpPr/>
          <p:nvPr/>
        </p:nvSpPr>
        <p:spPr>
          <a:xfrm>
            <a:off x="4730753" y="2933700"/>
            <a:ext cx="1966913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library</a:t>
            </a:r>
            <a:endParaRPr lang="en-US" sz="1500" dirty="0"/>
          </a:p>
        </p:txBody>
      </p:sp>
      <p:sp>
        <p:nvSpPr>
          <p:cNvPr id="32" name="Text 30"/>
          <p:cNvSpPr/>
          <p:nvPr/>
        </p:nvSpPr>
        <p:spPr>
          <a:xfrm>
            <a:off x="2653503" y="2933700"/>
            <a:ext cx="1962150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library_books</a:t>
            </a:r>
            <a:endParaRPr lang="en-US" sz="1500" dirty="0"/>
          </a:p>
        </p:txBody>
      </p:sp>
      <p:sp>
        <p:nvSpPr>
          <p:cNvPr id="33" name="Text 31"/>
          <p:cNvSpPr/>
          <p:nvPr/>
        </p:nvSpPr>
        <p:spPr>
          <a:xfrm>
            <a:off x="571500" y="2933700"/>
            <a:ext cx="1966913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</a:t>
            </a:r>
            <a:endParaRPr lang="en-US" sz="1500" dirty="0"/>
          </a:p>
        </p:txBody>
      </p:sp>
      <p:sp>
        <p:nvSpPr>
          <p:cNvPr id="34" name="Text 32"/>
          <p:cNvSpPr/>
          <p:nvPr/>
        </p:nvSpPr>
        <p:spPr>
          <a:xfrm>
            <a:off x="461963" y="276225"/>
            <a:ext cx="5953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11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2240277" y="63817"/>
            <a:ext cx="543878" cy="543878"/>
          </a:xfrm>
          <a:prstGeom prst="ellipse">
            <a:avLst/>
          </a:prstGeom>
          <a:solidFill>
            <a:srgbClr val="304258"/>
          </a:solidFill>
          <a:ln/>
        </p:spPr>
      </p:sp>
      <p:sp>
        <p:nvSpPr>
          <p:cNvPr id="4" name="Shape 2"/>
          <p:cNvSpPr/>
          <p:nvPr/>
        </p:nvSpPr>
        <p:spPr>
          <a:xfrm>
            <a:off x="1877695" y="-298768"/>
            <a:ext cx="1269048" cy="1269048"/>
          </a:xfrm>
          <a:prstGeom prst="ellipse">
            <a:avLst/>
          </a:prstGeom>
          <a:solidFill>
            <a:srgbClr val="304258">
              <a:alpha val="8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1515108" y="-661353"/>
            <a:ext cx="1994218" cy="1994218"/>
          </a:xfrm>
          <a:prstGeom prst="ellipse">
            <a:avLst/>
          </a:prstGeom>
          <a:solidFill>
            <a:srgbClr val="304258">
              <a:alpha val="60000"/>
            </a:srgbClr>
          </a:solidFill>
          <a:ln/>
        </p:spPr>
      </p:sp>
      <p:sp>
        <p:nvSpPr>
          <p:cNvPr id="6" name="Shape 4"/>
          <p:cNvSpPr/>
          <p:nvPr/>
        </p:nvSpPr>
        <p:spPr>
          <a:xfrm>
            <a:off x="1152525" y="-1023938"/>
            <a:ext cx="2719388" cy="2719388"/>
          </a:xfrm>
          <a:prstGeom prst="ellipse">
            <a:avLst/>
          </a:prstGeom>
          <a:solidFill>
            <a:srgbClr val="304258">
              <a:alpha val="40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3128963" y="2190750"/>
            <a:ext cx="3343275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4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데이터 정제</a:t>
            </a:r>
            <a:endParaRPr lang="en-US" sz="4800" dirty="0"/>
          </a:p>
        </p:txBody>
      </p:sp>
      <p:sp>
        <p:nvSpPr>
          <p:cNvPr id="8" name="Text 6"/>
          <p:cNvSpPr/>
          <p:nvPr/>
        </p:nvSpPr>
        <p:spPr>
          <a:xfrm>
            <a:off x="438150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2025-04-08T09:39:30Z</dcterms:created>
  <dcterms:modified xsi:type="dcterms:W3CDTF">2025-04-08T09:39:30Z</dcterms:modified>
</cp:coreProperties>
</file>