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4" r:id="rId3"/>
    <p:sldId id="339" r:id="rId4"/>
    <p:sldId id="340" r:id="rId5"/>
    <p:sldId id="345" r:id="rId6"/>
    <p:sldId id="348" r:id="rId7"/>
    <p:sldId id="349" r:id="rId8"/>
    <p:sldId id="341" r:id="rId9"/>
    <p:sldId id="343" r:id="rId10"/>
    <p:sldId id="342" r:id="rId11"/>
    <p:sldId id="344" r:id="rId12"/>
    <p:sldId id="346" r:id="rId13"/>
    <p:sldId id="34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B6"/>
    <a:srgbClr val="595959"/>
    <a:srgbClr val="6657FF"/>
    <a:srgbClr val="37654A"/>
    <a:srgbClr val="262626"/>
    <a:srgbClr val="5AA77C"/>
    <a:srgbClr val="CA9616"/>
    <a:srgbClr val="E6E6E6"/>
    <a:srgbClr val="FFFFFF"/>
    <a:srgbClr val="F75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732"/>
  </p:normalViewPr>
  <p:slideViewPr>
    <p:cSldViewPr snapToGrid="0">
      <p:cViewPr>
        <p:scale>
          <a:sx n="100" d="100"/>
          <a:sy n="100" d="100"/>
        </p:scale>
        <p:origin x="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4FF7-D6C9-3342-8E48-F910E3F7C5E3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3019-72ED-3949-B285-BED8ADAD3C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2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F206-81EA-048D-19E8-CF79ABBA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7B3E5-4B97-BF4B-EC60-F41BCC3D1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F246A-91AB-9FF9-9D42-BBE17A33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F5D35-DB2F-D8F1-388C-940E32806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5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BC52-4158-BDE0-09C8-66E6C8AB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6DBC4-DD80-C66C-B10B-1E8EB9E6A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BB0C77-F748-F596-3719-2FE00933C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86AAC-A8EE-08C8-6E58-4A5D55D41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9F1C-FBE7-5CE2-E5FC-BACD9273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9F11D-34A9-E4A1-792D-F6527ED8F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BEF389-FB1B-DF2E-2C45-A71A582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FB5E5-2BF5-025D-5158-26484CCDE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6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0DC4-8EC8-6AC4-DB45-1D95BFD6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E3720-0FB7-36E5-F78F-4242D8C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047241-4F8B-FBFB-2150-F5EC4EFDB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180E4-9C48-1952-8DBB-C1B89B11E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4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0E96-B94E-8534-03A1-80E8B28E2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C7DA2F-CA50-9FFF-531E-861F12247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C9D044-1DE9-6D2D-BA73-D31760A3A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E04253-B9DB-A9D6-3504-EFB7D965F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48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AD09-4337-A65E-D234-6FB23982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634FB7-2DD8-2E88-5833-4E5A53695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E84A0B-F2AA-9E01-0C64-B9D6EB2BC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C64A4A-41EC-2451-313F-96933EDB3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690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C1C3-6CF5-29FE-DBBD-A4F4916D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4D7F2-C133-42F7-7D79-31CEF14BA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617A9F-3602-E152-BBB2-7D83AF49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CACAB-7523-EAB1-83E2-EAC720B7B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516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4653-46F0-C284-AAC7-AB7DD7A4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C3A74C-878A-502D-DB3B-2BCCAE542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842CD8-F1E9-32C1-BAA2-36B40EFA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0197F6-DDAC-6846-B3B6-82D06EB04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24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9FBE-6DD5-CF11-F028-BCD07BFD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2CEC54-26FB-9C24-5C7F-DFDFDB31D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602630-418E-4690-286A-D02260CAD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0F98A-F9EA-6F1B-8B26-4560E23F7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13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DF3F-5BCD-7C93-B3CC-15B0AC75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609295-E469-C97B-9094-82D6A3067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867262-027E-74F2-4919-543F77A75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6E7DC-2FC6-03B4-EE71-F43581A0A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5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F0EF7-1CBB-4746-B0FC-9E9B1F21B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18D00-B33C-462B-9126-AB5F87A91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9918-92A3-4AFF-B49B-8441229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C63C4-7AA3-49F1-8E07-F28775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D77E-E7D5-489B-91B5-D711EF0E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23CF-13D0-4873-AE76-4977117A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C63E2-E418-4ACA-AE82-91ECB2AD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C73D-B2F2-44F5-B38D-F29A6E9B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0448B-20DE-40EC-9BC6-223ABB5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10354-CFCB-411C-B31E-2E566BDD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F78F3-CD77-4AFB-B006-9529A3F7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76F-1957-48DA-BDE8-9FF36D0B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073B-43C7-4F3D-B16C-9AAC897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7D8C6-35FD-4618-A890-6CA6B55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7528-4096-46E8-833A-AFC630D9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2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2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7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3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3845-36F4-44A6-9DE0-61EBB58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9E9C4-3869-4815-9127-F4BF5EEE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5CD8-0560-4E7A-BD63-D73414B1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8B2D-9D5B-4C61-9BF3-F7B80400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E331C-CC4E-45D7-B5E1-0D44B4AA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83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61DCE-F862-4918-964E-1C7A3EA8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D4AA0-C031-40E1-8DA3-A52B291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F19C-5324-4BED-A942-9AA712CC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559EE-764D-460A-B3B8-817754D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3945F-C98C-4A4D-8DAA-FDA3209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4C69-8734-4D7E-8FF5-25FB3B7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00C3D-06B2-4C21-BFED-A9EC55F6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F7068-500B-40BF-BD00-23BA291E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58502-32AD-49C7-AFBA-39023A3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F6A7A-9AC2-4341-8BBC-E2961656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FB994-A25B-4D78-9139-7083962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AE2D8-83F6-4FD1-8AC5-3617333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9EB69-3503-4491-AC0A-E137BF53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8339D-0DC5-4EFA-817B-8201FBF7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8726B-5430-4064-AE07-D0B703F3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DCD22-39DE-4E45-BE5E-08704D9DC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59136-7C6C-4AC2-9AAE-9BB1DE2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3186A-D601-4E2B-B69B-33CC5763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170BE-5AAB-4A5C-9EA6-AFE9DF7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CA41-4007-4CD6-9C41-53BCB633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32AC5-6856-473E-A6BE-3D606AEC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86B32-1965-4CE8-82D3-B5AF898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6067A-DEDB-4FE4-9292-6A2815AB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1AB04-9B70-4167-8544-CA1C3A3F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C82BA-9EC2-4D89-9C80-F7957BE4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F3141-96D5-4D78-BD0B-F273B8E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104E-4010-4BA2-998A-ABE0B0CD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A834A-EDEF-4F15-B0AA-CD498624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3B5D9-5261-4106-8B19-AA658205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2E9AD-2819-4D1B-93F7-B593E4E5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F2B67-7411-465A-8B42-60E93FA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8F7FD-5A99-4583-8FD2-21688AA2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F5E3-639A-4939-82E0-8004869C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0DC54-8445-46E9-B2D7-C3DFD2A2B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3213-CE4B-46AD-B75B-E85D5956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B9BE5-010A-4700-9B85-8EE343C4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A1BD1-7958-4AC2-A30D-BDF76853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EF7FD-D720-4899-8755-31A89C7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F2D5C-6DF3-4D4B-A7DB-4398245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B8206-9A27-4FBF-AE75-D23B408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8A1EB-9696-4F43-84A5-42E66AF2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CD2C-72D7-4E19-9A46-C3158706DCF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8ACFD-4485-46BD-8304-64D80C4D9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1B87-6E0D-42AB-A1AA-0A5562FB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FC53-2431-4518-BA71-D917FE416D8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iamsouravbanerjee/heart-attack-prediction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상징, 그래픽, 로고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7CF05E-47D2-7BC2-84C0-73954903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76" y="-114001"/>
            <a:ext cx="6721040" cy="67210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26F027-C6EB-4ED3-B8A4-08E38B951580}"/>
              </a:ext>
            </a:extLst>
          </p:cNvPr>
          <p:cNvGrpSpPr/>
          <p:nvPr/>
        </p:nvGrpSpPr>
        <p:grpSpPr>
          <a:xfrm>
            <a:off x="352425" y="414338"/>
            <a:ext cx="11487150" cy="6029325"/>
            <a:chOff x="352425" y="400836"/>
            <a:chExt cx="11487150" cy="602932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16A8CD-437F-4D8E-9391-48648A8E6029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6430161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F56A21-36FE-4277-845C-3C042FF8C1EA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400836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3F9E5C-B627-F6A6-0752-6DA4D5704590}"/>
              </a:ext>
            </a:extLst>
          </p:cNvPr>
          <p:cNvSpPr txBox="1"/>
          <p:nvPr/>
        </p:nvSpPr>
        <p:spPr>
          <a:xfrm>
            <a:off x="5168621" y="5504426"/>
            <a:ext cx="18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2000" dirty="0">
                <a:solidFill>
                  <a:prstClr val="white"/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prstClr val="white"/>
                </a:solidFill>
                <a:latin typeface="+mn-ea"/>
              </a:rPr>
              <a:t>기 구혜준</a:t>
            </a:r>
            <a:endParaRPr lang="en-US" altLang="ko-KR" sz="20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C1711-DCC8-43C6-DDC5-4A6203D7B79E}"/>
              </a:ext>
            </a:extLst>
          </p:cNvPr>
          <p:cNvSpPr txBox="1"/>
          <p:nvPr/>
        </p:nvSpPr>
        <p:spPr>
          <a:xfrm>
            <a:off x="462871" y="2346236"/>
            <a:ext cx="10481053" cy="2165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ko-KR" altLang="en-US" sz="4800" b="1" dirty="0">
                <a:solidFill>
                  <a:prstClr val="white"/>
                </a:solidFill>
                <a:latin typeface="+mj-ea"/>
                <a:ea typeface="+mj-ea"/>
              </a:rPr>
              <a:t>심장건강과 환자 변수 데이터분석을 통한 심장마비 위험 예측</a:t>
            </a:r>
            <a:endParaRPr lang="en-US" altLang="ko-KR" sz="48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4548-09FD-8423-E24C-DC09C0E96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550825-F833-6D3C-A581-28FF1A303222}"/>
              </a:ext>
            </a:extLst>
          </p:cNvPr>
          <p:cNvSpPr/>
          <p:nvPr/>
        </p:nvSpPr>
        <p:spPr>
          <a:xfrm>
            <a:off x="3281767" y="1228702"/>
            <a:ext cx="5628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결과 요약 및 인사이트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9227-216D-61A3-5515-946F1895CF8D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7.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42D2B6BB-DCAC-1913-D6BF-3626BF94B665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2CFAE8-985E-B2C0-9043-D6F5E90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A93F1-3C7D-6FB4-8A25-9FEB5B7856F6}"/>
              </a:ext>
            </a:extLst>
          </p:cNvPr>
          <p:cNvSpPr/>
          <p:nvPr/>
        </p:nvSpPr>
        <p:spPr>
          <a:xfrm>
            <a:off x="1326349" y="2376640"/>
            <a:ext cx="8959504" cy="4193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n-ea"/>
              </a:rPr>
              <a:t>주요 분석결과 </a:t>
            </a:r>
            <a:r>
              <a:rPr lang="en-US" altLang="ko-KR" b="1" spc="-150" dirty="0">
                <a:latin typeface="+mn-ea"/>
              </a:rPr>
              <a:t>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콜레스테롤 수치 증가 </a:t>
            </a:r>
            <a:r>
              <a:rPr lang="en-US" altLang="ko-KR" spc="-150" dirty="0">
                <a:latin typeface="+mn-ea"/>
              </a:rPr>
              <a:t>-&gt; </a:t>
            </a:r>
            <a:r>
              <a:rPr lang="ko-KR" altLang="en-US" spc="-150" dirty="0">
                <a:latin typeface="+mn-ea"/>
              </a:rPr>
              <a:t>심장마비 위험 증가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소득 높을수록 심장마비 위험 증가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고혈압이 있는 경우 심장마비 위험 증가</a:t>
            </a:r>
            <a:endParaRPr lang="en-US" altLang="ko-KR" spc="-15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n-ea"/>
              </a:rPr>
              <a:t>인사이트</a:t>
            </a: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>
                <a:latin typeface="+mn-ea"/>
              </a:rPr>
              <a:t>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의외로 소득이 높을수록 심장마비 위험 증가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아마 소득이 높을수록 고기와 기름진 음식을 많이 섭취하여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고혈압과 콜레스테롤을 불러와 심장마비 위험이 </a:t>
            </a:r>
            <a:r>
              <a:rPr lang="ko-KR" altLang="en-US" spc="-150" dirty="0" err="1">
                <a:latin typeface="+mn-ea"/>
              </a:rPr>
              <a:t>증가했을수도</a:t>
            </a:r>
            <a:r>
              <a:rPr lang="en-US" altLang="ko-KR" spc="-150" dirty="0">
                <a:latin typeface="+mn-ea"/>
              </a:rPr>
              <a:t>?</a:t>
            </a:r>
          </a:p>
          <a:p>
            <a:pPr lvl="2">
              <a:lnSpc>
                <a:spcPct val="150000"/>
              </a:lnSpc>
            </a:pPr>
            <a:endParaRPr lang="en-US" altLang="ko-KR" spc="-15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b="1" spc="-150" dirty="0">
                <a:latin typeface="+mn-ea"/>
              </a:rPr>
              <a:t>현재까지의 한계점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상관관계를 매우 확실히 </a:t>
            </a:r>
            <a:r>
              <a:rPr lang="ko-KR" altLang="en-US" spc="-150" dirty="0" err="1">
                <a:latin typeface="+mn-ea"/>
              </a:rPr>
              <a:t>나타내주는</a:t>
            </a:r>
            <a:r>
              <a:rPr lang="ko-KR" altLang="en-US" spc="-150" dirty="0">
                <a:latin typeface="+mn-ea"/>
              </a:rPr>
              <a:t> 변수나 파생변수 발견 못함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41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2FE8C-6B44-569B-4DA2-6D9F7055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38A00C-D7CE-A9FE-D7A6-B4B063A09BC3}"/>
              </a:ext>
            </a:extLst>
          </p:cNvPr>
          <p:cNvSpPr/>
          <p:nvPr/>
        </p:nvSpPr>
        <p:spPr>
          <a:xfrm>
            <a:off x="3192017" y="1454800"/>
            <a:ext cx="5808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향후 계획 및 개선 방향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ECC05-0AC6-03D6-A6C6-E26FCF011963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8.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F8CF43B8-EB40-995D-9DD9-36598BB1824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5319-46DD-6AAF-369A-BD75D502C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26D084-3622-AE96-FCE9-848FAD3583BE}"/>
              </a:ext>
            </a:extLst>
          </p:cNvPr>
          <p:cNvSpPr/>
          <p:nvPr/>
        </p:nvSpPr>
        <p:spPr>
          <a:xfrm>
            <a:off x="905355" y="2567430"/>
            <a:ext cx="9898112" cy="344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n-ea"/>
              </a:rPr>
              <a:t>추가 분석 아이디어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분석해보지 않은 모든 변수를 분석해본다</a:t>
            </a:r>
            <a:r>
              <a:rPr lang="en-US" altLang="ko-KR" spc="-150" dirty="0">
                <a:latin typeface="+mn-ea"/>
              </a:rPr>
              <a:t>.  (</a:t>
            </a:r>
            <a:r>
              <a:rPr lang="ko-KR" altLang="en-US" spc="-150" dirty="0">
                <a:latin typeface="+mn-ea"/>
              </a:rPr>
              <a:t>특히 지역별 심장 리스크가 궁금함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b="1" spc="-150" dirty="0">
                <a:latin typeface="+mn-ea"/>
              </a:rPr>
              <a:t>데이터 보완 계획 </a:t>
            </a:r>
            <a:r>
              <a:rPr lang="en-US" altLang="ko-KR" spc="-150" dirty="0">
                <a:latin typeface="+mn-ea"/>
              </a:rPr>
              <a:t>: </a:t>
            </a:r>
            <a:r>
              <a:rPr lang="ko-KR" altLang="en-US" spc="-150" dirty="0">
                <a:latin typeface="+mn-ea"/>
              </a:rPr>
              <a:t>변수간 상관관계가 명확하지 않으므로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다른 보충 데이터를 확보하여 현 데이터와 함께 적용하여 분석하고자 한다</a:t>
            </a:r>
            <a:r>
              <a:rPr lang="en-US" altLang="ko-KR" spc="-150" dirty="0">
                <a:latin typeface="+mn-ea"/>
              </a:rPr>
              <a:t>. </a:t>
            </a: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Ex)</a:t>
            </a:r>
            <a:r>
              <a:rPr lang="ko-KR" altLang="en-US" spc="-150" dirty="0">
                <a:latin typeface="+mn-ea"/>
              </a:rPr>
              <a:t> 소득수준과 국가별 경제수준</a:t>
            </a:r>
            <a:r>
              <a:rPr lang="en-US" altLang="ko-KR" spc="-150" dirty="0">
                <a:latin typeface="+mn-ea"/>
              </a:rPr>
              <a:t>(GDP</a:t>
            </a:r>
            <a:r>
              <a:rPr lang="ko-KR" altLang="en-US" spc="-150" dirty="0">
                <a:latin typeface="+mn-ea"/>
              </a:rPr>
              <a:t>데이터</a:t>
            </a:r>
            <a:r>
              <a:rPr lang="en-US" altLang="ko-KR" spc="-150" dirty="0">
                <a:latin typeface="+mn-ea"/>
              </a:rPr>
              <a:t>) </a:t>
            </a:r>
            <a:r>
              <a:rPr lang="ko-KR" altLang="en-US" spc="-150" dirty="0">
                <a:latin typeface="+mn-ea"/>
              </a:rPr>
              <a:t>을 결합 </a:t>
            </a:r>
            <a:endParaRPr lang="en-US" altLang="ko-KR" spc="-150" dirty="0">
              <a:latin typeface="+mn-ea"/>
            </a:endParaRPr>
          </a:p>
          <a:p>
            <a:pPr lvl="2">
              <a:lnSpc>
                <a:spcPct val="250000"/>
              </a:lnSpc>
            </a:pPr>
            <a:r>
              <a:rPr lang="en-US" altLang="ko-KR" spc="-150" dirty="0">
                <a:latin typeface="+mn-ea"/>
              </a:rPr>
              <a:t>           -&gt; </a:t>
            </a:r>
            <a:r>
              <a:rPr lang="ko-KR" altLang="en-US" spc="-150" dirty="0">
                <a:latin typeface="+mn-ea"/>
              </a:rPr>
              <a:t>국가별 개인의 상대 소득에 따라 소득별 </a:t>
            </a:r>
            <a:r>
              <a:rPr lang="ko-KR" altLang="en-US" spc="-150" dirty="0" err="1">
                <a:latin typeface="+mn-ea"/>
              </a:rPr>
              <a:t>심장리스크</a:t>
            </a:r>
            <a:r>
              <a:rPr lang="ko-KR" altLang="en-US" spc="-150" dirty="0">
                <a:latin typeface="+mn-ea"/>
              </a:rPr>
              <a:t> 분석</a:t>
            </a:r>
            <a:endParaRPr lang="en-US" altLang="ko-KR" b="0" i="0" dirty="0">
              <a:solidFill>
                <a:srgbClr val="FFFFFF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8004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FB11-A838-C311-8B2C-B634A813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316C05-1B6C-5E99-B037-51F23CCC3CB4}"/>
              </a:ext>
            </a:extLst>
          </p:cNvPr>
          <p:cNvSpPr/>
          <p:nvPr/>
        </p:nvSpPr>
        <p:spPr>
          <a:xfrm>
            <a:off x="5186153" y="1454800"/>
            <a:ext cx="1819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마무리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FCDD-EBCA-AB45-96FB-F46A8204D56F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9.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6DF906EE-1CEC-0F41-D0DC-75C2CEC5B0D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CD8226-9BF8-A663-68A4-98087CDD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028864-EBC9-215D-B543-755E7FD313A6}"/>
              </a:ext>
            </a:extLst>
          </p:cNvPr>
          <p:cNvSpPr/>
          <p:nvPr/>
        </p:nvSpPr>
        <p:spPr>
          <a:xfrm>
            <a:off x="2586866" y="3037775"/>
            <a:ext cx="7018268" cy="273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Python</a:t>
            </a:r>
            <a:r>
              <a:rPr lang="ko-KR" altLang="en-US" spc="-150" dirty="0">
                <a:latin typeface="+mn-ea"/>
              </a:rPr>
              <a:t>도 처음이고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데이터 분석도 처음</a:t>
            </a:r>
            <a:endParaRPr lang="en-US" altLang="ko-KR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직접 분석을 통해 데이터를 내가 원하는 대로 정리하는 과정이 매력적</a:t>
            </a:r>
            <a:r>
              <a:rPr lang="en-US" altLang="ko-KR" spc="-150" dirty="0">
                <a:latin typeface="+mn-ea"/>
              </a:rPr>
              <a:t>!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 err="1">
                <a:latin typeface="+mn-ea"/>
              </a:rPr>
              <a:t>하루종일</a:t>
            </a:r>
            <a:r>
              <a:rPr lang="ko-KR" altLang="en-US" spc="-150" dirty="0">
                <a:latin typeface="+mn-ea"/>
              </a:rPr>
              <a:t> 데이터분석만 해보고 싶다</a:t>
            </a:r>
            <a:r>
              <a:rPr lang="en-US" altLang="ko-KR" spc="-150" dirty="0">
                <a:latin typeface="+mn-ea"/>
              </a:rPr>
              <a:t>! </a:t>
            </a:r>
            <a:r>
              <a:rPr lang="ko-KR" altLang="en-US" spc="-150" dirty="0">
                <a:latin typeface="+mn-ea"/>
              </a:rPr>
              <a:t>그래서 </a:t>
            </a:r>
            <a:r>
              <a:rPr lang="en-US" altLang="ko-KR" spc="-150" dirty="0">
                <a:latin typeface="+mn-ea"/>
              </a:rPr>
              <a:t>Fever day</a:t>
            </a:r>
            <a:r>
              <a:rPr lang="ko-KR" altLang="en-US" spc="-150" dirty="0">
                <a:latin typeface="+mn-ea"/>
              </a:rPr>
              <a:t>가 기대되는 바</a:t>
            </a:r>
            <a:r>
              <a:rPr lang="en-US" altLang="ko-KR" spc="-150" dirty="0">
                <a:latin typeface="+mn-ea"/>
              </a:rPr>
              <a:t>.</a:t>
            </a:r>
          </a:p>
          <a:p>
            <a:pPr>
              <a:lnSpc>
                <a:spcPct val="250000"/>
              </a:lnSpc>
            </a:pP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7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EDE4-DC4C-CB46-3C8C-9A927B92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1082B3-173D-C250-8412-734F09DF1020}"/>
              </a:ext>
            </a:extLst>
          </p:cNvPr>
          <p:cNvSpPr/>
          <p:nvPr/>
        </p:nvSpPr>
        <p:spPr>
          <a:xfrm>
            <a:off x="4278840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프로젝트 개요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BD98-6289-4961-551D-E8EEF9CBDC35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3A9EFD69-2584-1BA6-96B7-D109DB7BEFB8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658D2A-2377-BFE8-487B-D0A89771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37F49-83CA-7DCD-7C2E-3DDEBEC234B9}"/>
              </a:ext>
            </a:extLst>
          </p:cNvPr>
          <p:cNvSpPr/>
          <p:nvPr/>
        </p:nvSpPr>
        <p:spPr>
          <a:xfrm>
            <a:off x="563559" y="2634377"/>
            <a:ext cx="11214104" cy="377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effectLst/>
                <a:latin typeface="+mj-ea"/>
                <a:ea typeface="+mj-ea"/>
              </a:rPr>
              <a:t>데이터 선정 이유 </a:t>
            </a:r>
            <a:r>
              <a:rPr lang="en-US" altLang="ko-KR" sz="2000" b="1" i="0" dirty="0">
                <a:effectLst/>
                <a:latin typeface="+mj-ea"/>
                <a:ea typeface="+mj-ea"/>
              </a:rPr>
              <a:t>/ </a:t>
            </a:r>
            <a:r>
              <a:rPr lang="ko-KR" altLang="en-US" sz="2000" b="1" i="0" dirty="0">
                <a:effectLst/>
                <a:latin typeface="+mj-ea"/>
                <a:ea typeface="+mj-ea"/>
              </a:rPr>
              <a:t>분석목적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 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:</a:t>
            </a:r>
          </a:p>
          <a:p>
            <a:pPr marL="342900" indent="-342900" algn="l" fontAlgn="base">
              <a:lnSpc>
                <a:spcPct val="200000"/>
              </a:lnSpc>
              <a:buFontTx/>
              <a:buChar char="-"/>
            </a:pPr>
            <a:r>
              <a:rPr lang="ko-KR" altLang="en-US" sz="2000" b="0" i="0" dirty="0">
                <a:effectLst/>
                <a:latin typeface="+mj-ea"/>
                <a:ea typeface="+mj-ea"/>
              </a:rPr>
              <a:t>현대의학의 발전에도 불구하고 꾸준히 유지되는 심장마비 발생건수 </a:t>
            </a:r>
            <a:endParaRPr lang="en-US" altLang="ko-KR" sz="2000" b="0" i="0" dirty="0">
              <a:effectLst/>
              <a:latin typeface="+mj-ea"/>
              <a:ea typeface="+mj-ea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en-US" altLang="ko-KR" sz="2000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 심장마비가 아직 해결하기 어려운 질환이라는 것을 의미</a:t>
            </a:r>
            <a:endParaRPr lang="en-US" altLang="ko-KR" sz="2000" b="0" i="0" dirty="0">
              <a:effectLst/>
              <a:latin typeface="+mj-ea"/>
              <a:ea typeface="+mj-ea"/>
            </a:endParaRPr>
          </a:p>
          <a:p>
            <a:pPr marL="342900" indent="-342900" algn="l" fontAlgn="base">
              <a:lnSpc>
                <a:spcPct val="200000"/>
              </a:lnSpc>
              <a:buFontTx/>
              <a:buChar char="-"/>
            </a:pPr>
            <a:r>
              <a:rPr lang="ko-KR" altLang="en-US" sz="2000" b="0" i="0" dirty="0" err="1">
                <a:effectLst/>
                <a:latin typeface="+mj-ea"/>
                <a:ea typeface="+mj-ea"/>
              </a:rPr>
              <a:t>환자별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 건강세부정보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생활습관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나라</a:t>
            </a:r>
            <a:r>
              <a:rPr lang="en-US" altLang="ko-KR" sz="20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임금 등의 변수와 심장건강을 </a:t>
            </a:r>
            <a:r>
              <a:rPr lang="ko-KR" altLang="en-US" sz="2000" b="0" i="0" dirty="0" err="1">
                <a:effectLst/>
                <a:latin typeface="+mj-ea"/>
                <a:ea typeface="+mj-ea"/>
              </a:rPr>
              <a:t>비교분석하여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 </a:t>
            </a:r>
            <a:endParaRPr lang="en-US" altLang="ko-KR" sz="2000" b="0" i="0" dirty="0">
              <a:effectLst/>
              <a:latin typeface="+mj-ea"/>
              <a:ea typeface="+mj-ea"/>
            </a:endParaRPr>
          </a:p>
          <a:p>
            <a:pPr algn="l" fontAlgn="base">
              <a:lnSpc>
                <a:spcPct val="200000"/>
              </a:lnSpc>
            </a:pPr>
            <a:r>
              <a:rPr lang="en-US" altLang="ko-KR" sz="2000" dirty="0">
                <a:latin typeface="+mj-ea"/>
                <a:ea typeface="+mj-ea"/>
              </a:rPr>
              <a:t>    </a:t>
            </a:r>
            <a:r>
              <a:rPr lang="ko-KR" altLang="en-US" sz="2000" b="0" i="0" dirty="0">
                <a:effectLst/>
                <a:latin typeface="+mj-ea"/>
                <a:ea typeface="+mj-ea"/>
              </a:rPr>
              <a:t>유의미한 결론을 도출해 심장마비 예방안을 모색</a:t>
            </a:r>
            <a:endParaRPr lang="en-US" altLang="ko-KR" sz="2000" b="0" i="0" dirty="0">
              <a:effectLst/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en-US" altLang="ko-KR" sz="2000" b="1" dirty="0">
                <a:latin typeface="+mj-ea"/>
                <a:ea typeface="+mj-ea"/>
              </a:rPr>
              <a:t>- </a:t>
            </a:r>
            <a:r>
              <a:rPr lang="en-US" altLang="ko-KR" sz="2400" b="1" spc="-150" dirty="0">
                <a:latin typeface="+mn-ea"/>
              </a:rPr>
              <a:t>Todo : </a:t>
            </a:r>
            <a:r>
              <a:rPr lang="ko-KR" altLang="en-US" sz="2400" b="1" spc="-150" dirty="0">
                <a:latin typeface="+mn-ea"/>
              </a:rPr>
              <a:t>각종 변수</a:t>
            </a:r>
            <a:r>
              <a:rPr lang="en-US" altLang="ko-KR" sz="2400" b="1" spc="-150" dirty="0">
                <a:latin typeface="+mn-ea"/>
              </a:rPr>
              <a:t>, </a:t>
            </a:r>
            <a:r>
              <a:rPr lang="ko-KR" altLang="en-US" sz="2400" b="1" spc="-150" dirty="0">
                <a:latin typeface="+mn-ea"/>
              </a:rPr>
              <a:t>또 파생변수가 </a:t>
            </a:r>
            <a:r>
              <a:rPr lang="en-US" altLang="ko-KR" sz="2400" b="1" spc="-150" dirty="0">
                <a:latin typeface="+mn-ea"/>
              </a:rPr>
              <a:t>heart attack risk </a:t>
            </a:r>
            <a:r>
              <a:rPr lang="ko-KR" altLang="en-US" sz="2400" b="1" spc="-150" dirty="0">
                <a:latin typeface="+mn-ea"/>
              </a:rPr>
              <a:t>에 미치는 영향 살펴보기</a:t>
            </a:r>
            <a:r>
              <a:rPr lang="en-US" altLang="ko-KR" sz="2400" b="1" spc="-150" dirty="0">
                <a:latin typeface="+mn-ea"/>
              </a:rPr>
              <a:t>!</a:t>
            </a:r>
            <a:endParaRPr lang="ko-KR" altLang="en-US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3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2F32-E0C2-81EE-423C-6B3B6329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98419-2199-6960-F5A7-5915D3367069}"/>
              </a:ext>
            </a:extLst>
          </p:cNvPr>
          <p:cNvSpPr/>
          <p:nvPr/>
        </p:nvSpPr>
        <p:spPr>
          <a:xfrm>
            <a:off x="4278835" y="1051924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데이터셋 설명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2DAAA-5E31-F559-8F21-912C7E60E394}"/>
              </a:ext>
            </a:extLst>
          </p:cNvPr>
          <p:cNvSpPr txBox="1"/>
          <p:nvPr/>
        </p:nvSpPr>
        <p:spPr>
          <a:xfrm>
            <a:off x="414337" y="4634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DCEEB099-7F71-E33B-22AC-BABD91D9A993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D8E115-9A87-4FA8-E4F7-BA948AD8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818EB3-4384-5972-DE9E-613E549B0525}"/>
              </a:ext>
            </a:extLst>
          </p:cNvPr>
          <p:cNvSpPr/>
          <p:nvPr/>
        </p:nvSpPr>
        <p:spPr>
          <a:xfrm>
            <a:off x="332933" y="2039563"/>
            <a:ext cx="11006068" cy="8192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i="0" dirty="0">
                <a:effectLst/>
                <a:latin typeface="+mj-ea"/>
                <a:ea typeface="+mj-ea"/>
              </a:rPr>
              <a:t>데이터 출처 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: </a:t>
            </a:r>
            <a:r>
              <a:rPr lang="ko-KR" altLang="en-US" sz="1600" b="0" i="0" dirty="0" err="1">
                <a:effectLst/>
                <a:latin typeface="+mj-ea"/>
                <a:ea typeface="+mj-ea"/>
              </a:rPr>
              <a:t>캐글</a:t>
            </a:r>
            <a:r>
              <a:rPr lang="en-US" altLang="ko-KR" sz="1600" b="0" i="0" dirty="0">
                <a:effectLst/>
                <a:latin typeface="+mj-ea"/>
                <a:ea typeface="+mj-ea"/>
              </a:rPr>
              <a:t> heart-attack-prediction-dataset </a:t>
            </a:r>
          </a:p>
          <a:p>
            <a:pPr>
              <a:lnSpc>
                <a:spcPct val="150000"/>
              </a:lnSpc>
            </a:pPr>
            <a:r>
              <a:rPr lang="en-US" altLang="ko-KR" sz="1600" b="0" i="0" u="sng" dirty="0">
                <a:effectLst/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https://www.kaggle.com/datasets/iamsouravbanerjee/heart-attack-prediction-dataset</a:t>
            </a:r>
            <a:endParaRPr lang="ko-KR" altLang="en-US" sz="1600" b="0" i="0" dirty="0">
              <a:effectLst/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변수 설명 </a:t>
            </a:r>
            <a:endParaRPr lang="en-US" altLang="ko-KR" sz="2400" spc="-1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Cholesterol  : </a:t>
            </a:r>
            <a:r>
              <a:rPr lang="ko-KR" altLang="en-US" spc="-150" dirty="0">
                <a:latin typeface="+mn-ea"/>
              </a:rPr>
              <a:t>사람들의 콜레스테롤 수치</a:t>
            </a:r>
            <a:endParaRPr lang="en-US" altLang="ko-KR" spc="-1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Exercise Hours Per Week : </a:t>
            </a:r>
            <a:r>
              <a:rPr lang="ko-KR" altLang="en-US" spc="-150" dirty="0">
                <a:latin typeface="+mn-ea"/>
              </a:rPr>
              <a:t>사람들의 </a:t>
            </a:r>
            <a:r>
              <a:rPr lang="en-US" altLang="ko-KR" spc="-150" dirty="0">
                <a:latin typeface="+mn-ea"/>
              </a:rPr>
              <a:t>1</a:t>
            </a:r>
            <a:r>
              <a:rPr lang="ko-KR" altLang="en-US" spc="-150" dirty="0">
                <a:latin typeface="+mn-ea"/>
              </a:rPr>
              <a:t>주당 운동 시간</a:t>
            </a:r>
            <a:endParaRPr lang="en-US" altLang="ko-KR" spc="-1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Income  : </a:t>
            </a:r>
            <a:r>
              <a:rPr lang="ko-KR" altLang="en-US" spc="-150" dirty="0">
                <a:latin typeface="+mn-ea"/>
              </a:rPr>
              <a:t>사람들의 수입</a:t>
            </a:r>
            <a:endParaRPr lang="en-US" altLang="ko-KR" spc="-15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Heart Attack Risk : </a:t>
            </a:r>
            <a:r>
              <a:rPr lang="ko-KR" altLang="en-US" spc="-150" dirty="0">
                <a:latin typeface="+mn-ea"/>
              </a:rPr>
              <a:t>심장마비 리스크 </a:t>
            </a:r>
            <a:r>
              <a:rPr lang="en-US" altLang="ko-KR" spc="-150" dirty="0">
                <a:latin typeface="+mn-ea"/>
              </a:rPr>
              <a:t>(0,1</a:t>
            </a:r>
            <a:r>
              <a:rPr lang="ko-KR" altLang="en-US" spc="-150" dirty="0">
                <a:latin typeface="+mn-ea"/>
              </a:rPr>
              <a:t>로 정의</a:t>
            </a:r>
            <a:r>
              <a:rPr lang="en-US" altLang="ko-KR" spc="-150" dirty="0"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>
                <a:latin typeface="+mn-ea"/>
              </a:rPr>
              <a:t> blood pressure</a:t>
            </a:r>
            <a:r>
              <a:rPr lang="ko-KR" altLang="en-US" spc="-150" dirty="0">
                <a:latin typeface="+mn-ea"/>
              </a:rPr>
              <a:t>을 최고치와 최저치로 </a:t>
            </a:r>
            <a:r>
              <a:rPr lang="ko-KR" altLang="en-US" spc="-150" dirty="0" err="1">
                <a:latin typeface="+mn-ea"/>
              </a:rPr>
              <a:t>정수화시킴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+mn-ea"/>
              </a:rPr>
              <a:t> </a:t>
            </a:r>
            <a:r>
              <a:rPr lang="en-US" altLang="ko-KR" spc="-150" dirty="0" err="1">
                <a:latin typeface="+mn-ea"/>
              </a:rPr>
              <a:t>Systolic_BP</a:t>
            </a:r>
            <a:r>
              <a:rPr lang="en-US" altLang="ko-KR" spc="-150" dirty="0">
                <a:latin typeface="+mn-ea"/>
              </a:rPr>
              <a:t> : </a:t>
            </a:r>
            <a:r>
              <a:rPr lang="ko-KR" altLang="en-US" spc="-150" dirty="0">
                <a:latin typeface="+mn-ea"/>
              </a:rPr>
              <a:t>최고치</a:t>
            </a:r>
            <a:endParaRPr lang="en-US" altLang="ko-KR" spc="-150" dirty="0">
              <a:latin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 dirty="0" err="1">
                <a:latin typeface="+mn-ea"/>
              </a:rPr>
              <a:t>Diastolic_BP</a:t>
            </a:r>
            <a:r>
              <a:rPr lang="en-US" altLang="ko-KR" spc="-150" dirty="0">
                <a:latin typeface="+mn-ea"/>
              </a:rPr>
              <a:t> : </a:t>
            </a:r>
            <a:r>
              <a:rPr lang="ko-KR" altLang="en-US" spc="-150" dirty="0">
                <a:latin typeface="+mn-ea"/>
              </a:rPr>
              <a:t>최저치</a:t>
            </a:r>
            <a:endParaRPr lang="en-US" altLang="ko-KR" spc="-150" dirty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ko-KR" altLang="en-US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8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D3A16-8A73-F293-FCC6-A361510D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F5B6F4-C2AA-0A2D-68E9-0D823341E365}"/>
              </a:ext>
            </a:extLst>
          </p:cNvPr>
          <p:cNvSpPr/>
          <p:nvPr/>
        </p:nvSpPr>
        <p:spPr>
          <a:xfrm>
            <a:off x="4278841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 </a:t>
            </a:r>
            <a:r>
              <a:rPr lang="ko-KR" altLang="en-US" sz="4400" b="1" spc="-150" dirty="0" err="1">
                <a:solidFill>
                  <a:srgbClr val="37654A"/>
                </a:solidFill>
                <a:latin typeface="+mn-ea"/>
              </a:rPr>
              <a:t>전처리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24D04-CB4A-4EA0-73CE-247AC62CC99B}"/>
              </a:ext>
            </a:extLst>
          </p:cNvPr>
          <p:cNvSpPr txBox="1"/>
          <p:nvPr/>
        </p:nvSpPr>
        <p:spPr>
          <a:xfrm>
            <a:off x="414337" y="463411"/>
            <a:ext cx="746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13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E411F591-3140-74F2-0AF5-220995D4AF2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B193EC-61F5-54D6-E1A4-21054EC5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FF6030-7FD4-BEEA-B8A2-38C6963138B7}"/>
              </a:ext>
            </a:extLst>
          </p:cNvPr>
          <p:cNvSpPr/>
          <p:nvPr/>
        </p:nvSpPr>
        <p:spPr>
          <a:xfrm>
            <a:off x="308459" y="1839520"/>
            <a:ext cx="9746579" cy="1829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spc="-150" dirty="0">
                <a:latin typeface="+mn-ea"/>
              </a:rPr>
              <a:t>- </a:t>
            </a:r>
            <a:r>
              <a:rPr lang="ko-KR" altLang="en-US" sz="1600" b="1" spc="-150" dirty="0">
                <a:latin typeface="+mn-ea"/>
              </a:rPr>
              <a:t>라벨 인코딩</a:t>
            </a:r>
            <a:endParaRPr lang="en-US" altLang="ko-KR" sz="1600" b="1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선택이유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일부 열의 데이터 타입이 숫자가 아닌 </a:t>
            </a:r>
            <a:r>
              <a:rPr lang="en-US" altLang="ko-KR" sz="1600" spc="-150" dirty="0">
                <a:latin typeface="+mn-ea"/>
              </a:rPr>
              <a:t>OBJECT(</a:t>
            </a:r>
            <a:r>
              <a:rPr lang="ko-KR" altLang="en-US" sz="1600" spc="-150" dirty="0">
                <a:latin typeface="+mn-ea"/>
              </a:rPr>
              <a:t>문자형</a:t>
            </a:r>
            <a:r>
              <a:rPr lang="en-US" altLang="ko-KR" sz="1600" spc="-150" dirty="0">
                <a:latin typeface="+mn-ea"/>
              </a:rPr>
              <a:t>) </a:t>
            </a:r>
            <a:r>
              <a:rPr lang="ko-KR" altLang="en-US" sz="1600" spc="-150" dirty="0">
                <a:latin typeface="+mn-ea"/>
              </a:rPr>
              <a:t>으로 저장되어 있어 범주형 데이터 변환을 해야 한다</a:t>
            </a:r>
            <a:r>
              <a:rPr lang="en-US" altLang="ko-KR" sz="1600" spc="-150" dirty="0">
                <a:latin typeface="+mn-ea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600" spc="-150" dirty="0">
                <a:latin typeface="+mn-ea"/>
              </a:rPr>
              <a:t>Blood pressure</a:t>
            </a:r>
            <a:r>
              <a:rPr lang="ko-KR" altLang="en-US" sz="1600" spc="-150" dirty="0">
                <a:latin typeface="+mn-ea"/>
              </a:rPr>
              <a:t>은 최고치와 최저치로 분리하는 것이 데이터 분석에 편리</a:t>
            </a:r>
            <a:endParaRPr lang="en-US" altLang="ko-KR" sz="1600" spc="-15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0FB283-3A94-1884-587D-0BFFA13F478D}"/>
              </a:ext>
            </a:extLst>
          </p:cNvPr>
          <p:cNvSpPr/>
          <p:nvPr/>
        </p:nvSpPr>
        <p:spPr>
          <a:xfrm>
            <a:off x="464385" y="4054659"/>
            <a:ext cx="4717363" cy="2476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spc="-150" dirty="0">
                <a:latin typeface="+mn-ea"/>
              </a:rPr>
              <a:t>- </a:t>
            </a:r>
            <a:r>
              <a:rPr lang="ko-KR" altLang="en-US" sz="1600" b="1" spc="-150" dirty="0">
                <a:latin typeface="+mn-ea"/>
              </a:rPr>
              <a:t>데이터 인코딩</a:t>
            </a:r>
            <a:endParaRPr lang="en-US" altLang="ko-KR" sz="1600" b="1" spc="-15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latin typeface="+mn-ea"/>
              </a:rPr>
              <a:t>선택 이유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모두 정수형 변수로 만들어 데이터 분석을 편리하게 만들기 위해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latin typeface="+mn-ea"/>
              </a:rPr>
              <a:t>결과 요약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범주형 데이터에 숫자를 라벨링하고 </a:t>
            </a:r>
            <a:r>
              <a:rPr lang="en-US" altLang="ko-KR" sz="1600" spc="-150" dirty="0">
                <a:latin typeface="+mn-ea"/>
              </a:rPr>
              <a:t>float </a:t>
            </a:r>
            <a:r>
              <a:rPr lang="ko-KR" altLang="en-US" sz="1600" spc="-150" dirty="0">
                <a:latin typeface="+mn-ea"/>
              </a:rPr>
              <a:t>값을 반올림하기 위해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5525DE-A34F-9D25-C39B-DE8461F1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938" y="4658630"/>
            <a:ext cx="5886753" cy="1968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6292F1-ED02-8E22-0316-ACF2191D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435" y="1454800"/>
            <a:ext cx="1653168" cy="2781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3DDC7-E24E-B467-C795-940E94AD474D}"/>
              </a:ext>
            </a:extLst>
          </p:cNvPr>
          <p:cNvSpPr txBox="1"/>
          <p:nvPr/>
        </p:nvSpPr>
        <p:spPr>
          <a:xfrm>
            <a:off x="10786261" y="1005649"/>
            <a:ext cx="99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0726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5E82-DB57-9CA9-2470-1103CACD0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C75836-CF48-DDD3-A0A5-939C98374B32}"/>
              </a:ext>
            </a:extLst>
          </p:cNvPr>
          <p:cNvSpPr/>
          <p:nvPr/>
        </p:nvSpPr>
        <p:spPr>
          <a:xfrm>
            <a:off x="4278835" y="1223514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 </a:t>
            </a:r>
            <a:r>
              <a:rPr lang="ko-KR" altLang="en-US" sz="4400" b="1" spc="-150" dirty="0" err="1">
                <a:solidFill>
                  <a:srgbClr val="37654A"/>
                </a:solidFill>
                <a:latin typeface="+mn-ea"/>
              </a:rPr>
              <a:t>전처리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F95EA-6FDB-EB82-736C-F99FF779CFA2}"/>
              </a:ext>
            </a:extLst>
          </p:cNvPr>
          <p:cNvSpPr txBox="1"/>
          <p:nvPr/>
        </p:nvSpPr>
        <p:spPr>
          <a:xfrm>
            <a:off x="414337" y="463411"/>
            <a:ext cx="746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13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74B93AE5-BE13-8A19-9F64-997D04F3BD12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82F00C0-4CE6-08A8-63F3-3ABE1ACCD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2981B6-E0EB-585E-8555-15A67ED63C91}"/>
              </a:ext>
            </a:extLst>
          </p:cNvPr>
          <p:cNvSpPr/>
          <p:nvPr/>
        </p:nvSpPr>
        <p:spPr>
          <a:xfrm>
            <a:off x="331280" y="1913937"/>
            <a:ext cx="5764720" cy="1829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spc="-150" dirty="0">
                <a:latin typeface="+mn-ea"/>
              </a:rPr>
              <a:t>-</a:t>
            </a:r>
            <a:r>
              <a:rPr lang="ko-KR" altLang="en-US" sz="1600" b="1" spc="-150" dirty="0">
                <a:latin typeface="+mn-ea"/>
              </a:rPr>
              <a:t>기본적인 </a:t>
            </a:r>
            <a:r>
              <a:rPr lang="ko-KR" altLang="en-US" sz="1600" b="1" spc="-150" dirty="0" err="1">
                <a:latin typeface="+mn-ea"/>
              </a:rPr>
              <a:t>결측치</a:t>
            </a:r>
            <a:r>
              <a:rPr lang="ko-KR" altLang="en-US" sz="1600" b="1" spc="-150" dirty="0">
                <a:latin typeface="+mn-ea"/>
              </a:rPr>
              <a:t> 처리</a:t>
            </a:r>
            <a:endParaRPr lang="en-US" altLang="ko-KR" sz="1600" b="1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선택이유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 err="1">
                <a:latin typeface="+mn-ea"/>
              </a:rPr>
              <a:t>결측치를</a:t>
            </a:r>
            <a:r>
              <a:rPr lang="ko-KR" altLang="en-US" sz="1600" spc="-150" dirty="0">
                <a:latin typeface="+mn-ea"/>
              </a:rPr>
              <a:t> 제거하여 데이터 분석에 오류가 생기지 않도록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결과 </a:t>
            </a:r>
            <a:r>
              <a:rPr lang="en-US" altLang="ko-KR" sz="1600" spc="-150" dirty="0">
                <a:latin typeface="+mn-ea"/>
              </a:rPr>
              <a:t>:  </a:t>
            </a:r>
            <a:r>
              <a:rPr lang="ko-KR" altLang="en-US" sz="1600" spc="-150" dirty="0">
                <a:latin typeface="+mn-ea"/>
              </a:rPr>
              <a:t>완전한 데이터였기에 이상치는 존재하지 않음 </a:t>
            </a:r>
            <a:r>
              <a:rPr lang="en-US" altLang="ko-KR" sz="1600" spc="-150" dirty="0">
                <a:latin typeface="+mn-ea"/>
              </a:rPr>
              <a:t>-&gt; </a:t>
            </a:r>
            <a:r>
              <a:rPr lang="ko-KR" altLang="en-US" sz="1600" spc="-150" dirty="0">
                <a:latin typeface="+mn-ea"/>
              </a:rPr>
              <a:t>문구 띄웠음</a:t>
            </a:r>
            <a:endParaRPr lang="en-US" altLang="ko-KR" sz="1600" spc="-15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CCCCDF-6CAE-43AB-35F2-A02D78E45E52}"/>
              </a:ext>
            </a:extLst>
          </p:cNvPr>
          <p:cNvSpPr/>
          <p:nvPr/>
        </p:nvSpPr>
        <p:spPr>
          <a:xfrm>
            <a:off x="338918" y="4638211"/>
            <a:ext cx="7879833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spc="-150" dirty="0">
                <a:latin typeface="+mn-ea"/>
              </a:rPr>
              <a:t>- </a:t>
            </a:r>
            <a:r>
              <a:rPr lang="ko-KR" altLang="en-US" sz="1600" b="1" spc="-150" dirty="0">
                <a:latin typeface="+mn-ea"/>
              </a:rPr>
              <a:t>데이터 인코딩</a:t>
            </a:r>
            <a:endParaRPr lang="en-US" altLang="ko-KR" sz="1600" b="1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선택 이유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모두 정수형 변수로 만들어 데이터 분석을 편리하게 만들기 위해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결과 요약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범주형 데이터에 숫자를 </a:t>
            </a:r>
            <a:r>
              <a:rPr lang="ko-KR" altLang="en-US" sz="1600" spc="-150" dirty="0" err="1">
                <a:latin typeface="+mn-ea"/>
              </a:rPr>
              <a:t>라벨링하였고</a:t>
            </a:r>
            <a:r>
              <a:rPr lang="en-US" altLang="ko-KR" sz="1600" spc="-150" dirty="0">
                <a:latin typeface="+mn-ea"/>
              </a:rPr>
              <a:t>,</a:t>
            </a:r>
            <a:r>
              <a:rPr lang="ko-KR" altLang="en-US" sz="1600" spc="-150" dirty="0">
                <a:latin typeface="+mn-ea"/>
              </a:rPr>
              <a:t> </a:t>
            </a:r>
            <a:r>
              <a:rPr lang="en-US" altLang="ko-KR" sz="1600" spc="-150" dirty="0">
                <a:latin typeface="+mn-ea"/>
              </a:rPr>
              <a:t>float </a:t>
            </a:r>
            <a:r>
              <a:rPr lang="ko-KR" altLang="en-US" sz="1600" spc="-150" dirty="0">
                <a:latin typeface="+mn-ea"/>
              </a:rPr>
              <a:t>값을 반올림하여 </a:t>
            </a:r>
            <a:r>
              <a:rPr lang="ko-KR" altLang="en-US" sz="1600" spc="-150" dirty="0" err="1">
                <a:latin typeface="+mn-ea"/>
              </a:rPr>
              <a:t>정수값으로</a:t>
            </a:r>
            <a:r>
              <a:rPr lang="ko-KR" altLang="en-US" sz="1600" spc="-150" dirty="0">
                <a:latin typeface="+mn-ea"/>
              </a:rPr>
              <a:t> 만듦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ED285-FC69-2256-E025-66B2563D6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61" y="3907923"/>
            <a:ext cx="3778444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7E386-1A23-F242-3AC9-F5D22CC2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0CFEBE-EB41-4456-C3D0-CABB79B30EDA}"/>
              </a:ext>
            </a:extLst>
          </p:cNvPr>
          <p:cNvSpPr/>
          <p:nvPr/>
        </p:nvSpPr>
        <p:spPr>
          <a:xfrm>
            <a:off x="4278835" y="1253757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 </a:t>
            </a:r>
            <a:r>
              <a:rPr lang="ko-KR" altLang="en-US" sz="4400" b="1" spc="-150" dirty="0" err="1">
                <a:solidFill>
                  <a:srgbClr val="37654A"/>
                </a:solidFill>
                <a:latin typeface="+mn-ea"/>
              </a:rPr>
              <a:t>전처리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F843A-5E3E-02FC-0E44-1C1FB3C24512}"/>
              </a:ext>
            </a:extLst>
          </p:cNvPr>
          <p:cNvSpPr txBox="1"/>
          <p:nvPr/>
        </p:nvSpPr>
        <p:spPr>
          <a:xfrm>
            <a:off x="414337" y="463411"/>
            <a:ext cx="746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13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2B04A638-4975-7A2C-6832-06501F74D509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B209C08-4D20-1D73-18C9-7AB424FDC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CCAA6A-1D7B-571F-CDCE-2258DBC90525}"/>
              </a:ext>
            </a:extLst>
          </p:cNvPr>
          <p:cNvSpPr/>
          <p:nvPr/>
        </p:nvSpPr>
        <p:spPr>
          <a:xfrm>
            <a:off x="261937" y="1723166"/>
            <a:ext cx="8638903" cy="3062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600" b="1" spc="-150" dirty="0">
                <a:latin typeface="+mn-ea"/>
              </a:rPr>
              <a:t>-</a:t>
            </a:r>
            <a:r>
              <a:rPr lang="ko-KR" altLang="en-US" sz="1600" b="1" spc="-150" dirty="0">
                <a:latin typeface="+mn-ea"/>
              </a:rPr>
              <a:t>이상치 처리</a:t>
            </a:r>
            <a:endParaRPr lang="en-US" altLang="ko-KR" sz="1600" b="1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선택이유 </a:t>
            </a:r>
            <a:r>
              <a:rPr lang="en-US" altLang="ko-KR" sz="1600" spc="-150" dirty="0">
                <a:latin typeface="+mn-ea"/>
              </a:rPr>
              <a:t>: </a:t>
            </a:r>
            <a:r>
              <a:rPr lang="ko-KR" altLang="en-US" sz="1600" spc="-150" dirty="0">
                <a:latin typeface="+mn-ea"/>
              </a:rPr>
              <a:t>유난히 </a:t>
            </a:r>
            <a:r>
              <a:rPr lang="ko-KR" altLang="en-US" sz="1600" spc="-150" dirty="0" err="1">
                <a:latin typeface="+mn-ea"/>
              </a:rPr>
              <a:t>삐져나온</a:t>
            </a:r>
            <a:r>
              <a:rPr lang="ko-KR" altLang="en-US" sz="1600" spc="-150" dirty="0">
                <a:latin typeface="+mn-ea"/>
              </a:rPr>
              <a:t> 값이 있으면 변수비교와 데이터분석에 잘못된 결과를 불러올 수 있기에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600" spc="-150" dirty="0">
                <a:latin typeface="+mn-ea"/>
              </a:rPr>
              <a:t>결과 </a:t>
            </a:r>
            <a:r>
              <a:rPr lang="en-US" altLang="ko-KR" sz="1600" spc="-150" dirty="0">
                <a:latin typeface="+mn-ea"/>
              </a:rPr>
              <a:t>:  smoking</a:t>
            </a:r>
            <a:r>
              <a:rPr lang="ko-KR" altLang="en-US" sz="1600" spc="-150" dirty="0">
                <a:latin typeface="+mn-ea"/>
              </a:rPr>
              <a:t> 컬럼의 이상치 개수가 </a:t>
            </a:r>
            <a:r>
              <a:rPr lang="en-US" altLang="ko-KR" sz="1600" spc="-150" dirty="0">
                <a:latin typeface="+mn-ea"/>
              </a:rPr>
              <a:t>904</a:t>
            </a:r>
            <a:r>
              <a:rPr lang="ko-KR" altLang="en-US" sz="1600" spc="-150" dirty="0">
                <a:latin typeface="+mn-ea"/>
              </a:rPr>
              <a:t>개나 나옴</a:t>
            </a:r>
            <a:endParaRPr lang="en-US" altLang="ko-KR" sz="16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1600" spc="-150" dirty="0">
                <a:latin typeface="+mn-ea"/>
              </a:rPr>
              <a:t>0</a:t>
            </a:r>
            <a:r>
              <a:rPr lang="ko-KR" altLang="en-US" sz="1600" spc="-150" dirty="0">
                <a:latin typeface="+mn-ea"/>
              </a:rPr>
              <a:t>과 </a:t>
            </a:r>
            <a:r>
              <a:rPr lang="en-US" altLang="ko-KR" sz="1600" spc="-150" dirty="0">
                <a:latin typeface="+mn-ea"/>
              </a:rPr>
              <a:t>1</a:t>
            </a:r>
            <a:r>
              <a:rPr lang="ko-KR" altLang="en-US" sz="1600" spc="-150" dirty="0">
                <a:latin typeface="+mn-ea"/>
              </a:rPr>
              <a:t>이 아닌 값이 있나 확인하였고   </a:t>
            </a:r>
            <a:r>
              <a:rPr lang="en-US" altLang="ko-KR" sz="1600" spc="-150" dirty="0">
                <a:latin typeface="+mn-ea"/>
              </a:rPr>
              <a:t>2. </a:t>
            </a:r>
            <a:r>
              <a:rPr lang="ko-KR" altLang="en-US" sz="1600" spc="-150" dirty="0">
                <a:latin typeface="+mn-ea"/>
              </a:rPr>
              <a:t>어떤 식으로 이상치가 존재하는지 시각화로 확인했음</a:t>
            </a:r>
            <a:endParaRPr lang="en-US" altLang="ko-KR" sz="1600" spc="-150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sz="1600" spc="-15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spc="-150" dirty="0">
                <a:latin typeface="+mn-ea"/>
                <a:sym typeface="Wingdings" panose="05000000000000000000" pitchFamily="2" charset="2"/>
              </a:rPr>
              <a:t>그냥 흡연자가 더 많은 편향된 데이터였다</a:t>
            </a:r>
            <a:r>
              <a:rPr lang="en-US" altLang="ko-KR" sz="1600" spc="-150" dirty="0">
                <a:latin typeface="+mn-ea"/>
                <a:sym typeface="Wingdings" panose="05000000000000000000" pitchFamily="2" charset="2"/>
              </a:rPr>
              <a:t>. (</a:t>
            </a:r>
            <a:r>
              <a:rPr lang="ko-KR" altLang="en-US" sz="1600" spc="-150" dirty="0">
                <a:latin typeface="+mn-ea"/>
                <a:sym typeface="Wingdings" panose="05000000000000000000" pitchFamily="2" charset="2"/>
              </a:rPr>
              <a:t>데이터 수집 과정이 편향되지 않았다고 가정</a:t>
            </a:r>
            <a:r>
              <a:rPr lang="en-US" altLang="ko-KR" sz="1600" spc="-15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600" spc="-150" dirty="0">
                <a:latin typeface="+mn-ea"/>
                <a:sym typeface="Wingdings" panose="05000000000000000000" pitchFamily="2" charset="2"/>
              </a:rPr>
              <a:t>그대로 진행</a:t>
            </a:r>
            <a:r>
              <a:rPr lang="en-US" altLang="ko-KR" sz="1600" spc="-150" dirty="0">
                <a:latin typeface="+mn-ea"/>
                <a:sym typeface="Wingdings" panose="05000000000000000000" pitchFamily="2" charset="2"/>
              </a:rPr>
              <a:t>)</a:t>
            </a:r>
            <a:endParaRPr lang="en-US" altLang="ko-KR" sz="1600" spc="-15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49196-F7D6-C951-225F-20A043A26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38" y="5024747"/>
            <a:ext cx="4483330" cy="17018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4C667A-C49C-D3EB-A35D-E0AF61AFD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923" y="1138214"/>
            <a:ext cx="3234139" cy="2520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5546A4-8598-E430-FBF8-52DD5004E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201" y="3946330"/>
            <a:ext cx="2734861" cy="28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55E2D-0F77-44A7-24C5-69BB6707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779CE3-1432-E6DB-9370-45404A364C44}"/>
              </a:ext>
            </a:extLst>
          </p:cNvPr>
          <p:cNvSpPr/>
          <p:nvPr/>
        </p:nvSpPr>
        <p:spPr>
          <a:xfrm>
            <a:off x="4398264" y="1454800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EDA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 요약 </a:t>
            </a:r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CBC7F-153B-4AC3-6AA3-C0ACA70D3E99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773ACD98-263A-49DA-6188-D6364A8FB4B1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797B64-18F9-736A-7F79-A489EE67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31615E-90A9-CA14-65D1-8A5BD12E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20" y="2632878"/>
            <a:ext cx="4572530" cy="3528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0E93AF-733A-E465-5AF0-808EA3707CAE}"/>
              </a:ext>
            </a:extLst>
          </p:cNvPr>
          <p:cNvSpPr txBox="1"/>
          <p:nvPr/>
        </p:nvSpPr>
        <p:spPr>
          <a:xfrm>
            <a:off x="5778500" y="3429000"/>
            <a:ext cx="5613930" cy="170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No heart attack </a:t>
            </a:r>
            <a:r>
              <a:rPr lang="ko-KR" altLang="en-US" dirty="0"/>
              <a:t>집단의 콜레스테롤 수치의 밀집도가 왼쪽에 좀 더 </a:t>
            </a:r>
            <a:r>
              <a:rPr lang="ko-KR" altLang="en-US" dirty="0" err="1"/>
              <a:t>몰려있고</a:t>
            </a:r>
            <a:r>
              <a:rPr lang="en-US" altLang="ko-KR" dirty="0"/>
              <a:t>, </a:t>
            </a:r>
            <a:r>
              <a:rPr lang="ko-KR" altLang="en-US" dirty="0"/>
              <a:t>반대로 </a:t>
            </a:r>
            <a:r>
              <a:rPr lang="en-US" altLang="ko-KR" dirty="0"/>
              <a:t>heart attack </a:t>
            </a:r>
            <a:r>
              <a:rPr lang="ko-KR" altLang="en-US" dirty="0"/>
              <a:t>집단의 밀집도는 오른쪽에 </a:t>
            </a:r>
            <a:r>
              <a:rPr lang="ko-KR" altLang="en-US" dirty="0" err="1"/>
              <a:t>몰려있음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콜레스테롤 수치가 높을수록 심장마비 </a:t>
            </a:r>
            <a:r>
              <a:rPr lang="en-US" altLang="ko-KR" dirty="0"/>
              <a:t>risk </a:t>
            </a:r>
            <a:r>
              <a:rPr lang="ko-KR" altLang="en-US" dirty="0"/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12303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34D7-EE63-467F-A308-35E74C5B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EB8BBF-9A0F-2A01-FEFA-6D1ED569FF22}"/>
              </a:ext>
            </a:extLst>
          </p:cNvPr>
          <p:cNvSpPr/>
          <p:nvPr/>
        </p:nvSpPr>
        <p:spPr>
          <a:xfrm>
            <a:off x="4398264" y="1454800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EDA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 요약 </a:t>
            </a:r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F6FE-3D29-D021-EBDD-69BF989A1C65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1C30D4EB-F3B2-08AD-1C0F-E1301B0F41D0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0E894A-8313-DC81-2599-322F72F0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7BC457B-25BC-ECF4-E374-FF0EED1B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4" y="2569103"/>
            <a:ext cx="4583113" cy="3691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B01AB0-3DEA-782A-9D67-779D1B46FE9E}"/>
              </a:ext>
            </a:extLst>
          </p:cNvPr>
          <p:cNvSpPr txBox="1"/>
          <p:nvPr/>
        </p:nvSpPr>
        <p:spPr>
          <a:xfrm>
            <a:off x="6161637" y="3228846"/>
            <a:ext cx="534669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Heart attack risk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인 그래프에서 주 </a:t>
            </a:r>
            <a:r>
              <a:rPr lang="en-US" altLang="ko-KR" dirty="0"/>
              <a:t>5~10</a:t>
            </a:r>
            <a:r>
              <a:rPr lang="ko-KR" altLang="en-US" dirty="0"/>
              <a:t>시간 운동 부분의 허리가 </a:t>
            </a:r>
            <a:r>
              <a:rPr lang="ko-KR" altLang="en-US" dirty="0" err="1"/>
              <a:t>오목형태이고</a:t>
            </a:r>
            <a:r>
              <a:rPr lang="ko-KR" altLang="en-US" dirty="0"/>
              <a:t> 나머지부분은 </a:t>
            </a:r>
            <a:r>
              <a:rPr lang="en-US" altLang="ko-KR" dirty="0"/>
              <a:t>risk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그래프와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주 </a:t>
            </a:r>
            <a:r>
              <a:rPr lang="en-US" altLang="ko-KR" dirty="0"/>
              <a:t>5~10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적당한 운동을 하지 않는 사람들이 상대적으로 심장마비 위험 높음</a:t>
            </a:r>
            <a:r>
              <a:rPr lang="en-US" altLang="ko-KR" dirty="0"/>
              <a:t>(</a:t>
            </a:r>
            <a:r>
              <a:rPr lang="ko-KR" altLang="en-US" dirty="0"/>
              <a:t>이라 </a:t>
            </a:r>
            <a:r>
              <a:rPr lang="ko-KR" altLang="en-US" dirty="0" err="1"/>
              <a:t>가정해보았음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81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8324-D01D-709A-F485-F4A9193C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D40435-8D8E-13C0-7AE4-6294A38E03A8}"/>
              </a:ext>
            </a:extLst>
          </p:cNvPr>
          <p:cNvSpPr/>
          <p:nvPr/>
        </p:nvSpPr>
        <p:spPr>
          <a:xfrm>
            <a:off x="3398787" y="1035700"/>
            <a:ext cx="5394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BB211-6C7D-D05D-F93C-8770639B5D0E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2DB2760C-FAD8-CDB0-D1F5-FF1D404362BA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9C2718-869C-2F47-DC14-EB3602A1C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89571-E891-6AB9-A9CF-6408F786A561}"/>
              </a:ext>
            </a:extLst>
          </p:cNvPr>
          <p:cNvSpPr/>
          <p:nvPr/>
        </p:nvSpPr>
        <p:spPr>
          <a:xfrm>
            <a:off x="758951" y="2095945"/>
            <a:ext cx="10348384" cy="4447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+mn-ea"/>
              </a:rPr>
              <a:t>사용 기법 </a:t>
            </a:r>
            <a:r>
              <a:rPr lang="en-US" altLang="ko-KR" sz="1600" spc="-150" dirty="0">
                <a:latin typeface="+mn-ea"/>
              </a:rPr>
              <a:t>:</a:t>
            </a:r>
            <a:r>
              <a:rPr lang="ko-KR" altLang="en-US" sz="1600" spc="-150" dirty="0">
                <a:latin typeface="+mn-ea"/>
              </a:rPr>
              <a:t> </a:t>
            </a:r>
            <a:endParaRPr lang="en-US" altLang="ko-KR" sz="1600" spc="-15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1. </a:t>
            </a:r>
            <a:r>
              <a:rPr lang="en-US" altLang="ko-KR" sz="1600" b="1" dirty="0"/>
              <a:t>Inactive Obesity (BMI / </a:t>
            </a:r>
            <a:r>
              <a:rPr lang="ko-KR" altLang="en-US" sz="1600" b="1" dirty="0"/>
              <a:t>운동시간</a:t>
            </a:r>
            <a:r>
              <a:rPr lang="en-US" altLang="ko-KR" sz="1600" b="1" dirty="0"/>
              <a:t>) : </a:t>
            </a:r>
            <a:r>
              <a:rPr lang="ko-KR" altLang="en-US" sz="1600" dirty="0"/>
              <a:t>상호작용 변수</a:t>
            </a:r>
            <a:r>
              <a:rPr lang="en-US" altLang="ko-KR" sz="1600" b="1" dirty="0"/>
              <a:t>(</a:t>
            </a:r>
            <a:r>
              <a:rPr lang="ko-KR" altLang="en-US" sz="1600" dirty="0"/>
              <a:t>두 개의 독립적인 변수</a:t>
            </a:r>
            <a:r>
              <a:rPr lang="en-US" altLang="ko-KR" sz="1600" dirty="0"/>
              <a:t>(BMI, Exercise Hours)</a:t>
            </a:r>
            <a:r>
              <a:rPr lang="ko-KR" altLang="en-US" sz="1600" dirty="0"/>
              <a:t>를 결합해서 의미 있는 관계나 시너지 효과를 포착</a:t>
            </a:r>
            <a:r>
              <a:rPr lang="en-US" altLang="ko-KR" sz="1600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600" spc="-150" dirty="0">
                <a:latin typeface="+mn-ea"/>
              </a:rPr>
              <a:t>2.  </a:t>
            </a:r>
            <a:r>
              <a:rPr lang="en-US" altLang="ko-KR" sz="1600" b="1" dirty="0"/>
              <a:t>Inactive Lifestyle Index (</a:t>
            </a:r>
            <a:r>
              <a:rPr lang="ko-KR" altLang="en-US" sz="1600" b="1" dirty="0"/>
              <a:t>좌식 시간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운동</a:t>
            </a:r>
            <a:r>
              <a:rPr lang="en-US" altLang="ko-KR" sz="1600" b="1" dirty="0"/>
              <a:t>/7) </a:t>
            </a:r>
            <a:r>
              <a:rPr lang="en-US" altLang="ko-KR" sz="1600" dirty="0"/>
              <a:t>: </a:t>
            </a:r>
            <a:r>
              <a:rPr lang="ko-KR" altLang="en-US" sz="1600" dirty="0"/>
              <a:t>수치형 변수 조합 </a:t>
            </a:r>
            <a:r>
              <a:rPr lang="en-US" altLang="ko-KR" sz="1600" dirty="0"/>
              <a:t>/ </a:t>
            </a:r>
            <a:r>
              <a:rPr lang="ko-KR" altLang="en-US" sz="1600" dirty="0"/>
              <a:t>지표 생성</a:t>
            </a:r>
            <a:r>
              <a:rPr lang="en-US" altLang="ko-KR" sz="1600" dirty="0"/>
              <a:t>- </a:t>
            </a:r>
            <a:r>
              <a:rPr lang="ko-KR" altLang="en-US" sz="1600" dirty="0"/>
              <a:t>두 개 이상의 연속형 변수 간의 연산으로 새로운 지표</a:t>
            </a:r>
            <a:r>
              <a:rPr lang="en-US" altLang="ko-KR" sz="1600" dirty="0"/>
              <a:t>(</a:t>
            </a:r>
            <a:r>
              <a:rPr lang="ko-KR" altLang="en-US" sz="1600" dirty="0"/>
              <a:t>지수</a:t>
            </a:r>
            <a:r>
              <a:rPr lang="en-US" altLang="ko-KR" sz="1600" dirty="0"/>
              <a:t>)</a:t>
            </a:r>
            <a:r>
              <a:rPr lang="ko-KR" altLang="en-US" sz="1600" dirty="0"/>
              <a:t>를 만든 것</a:t>
            </a:r>
            <a:r>
              <a:rPr lang="en-US" altLang="ko-KR" sz="16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600" spc="-150" dirty="0">
                <a:latin typeface="+mn-ea"/>
              </a:rPr>
              <a:t>3. </a:t>
            </a:r>
            <a:r>
              <a:rPr lang="en-US" altLang="ko-KR" sz="1600" b="1" dirty="0"/>
              <a:t>Hypertension Flag (</a:t>
            </a:r>
            <a:r>
              <a:rPr lang="ko-KR" altLang="en-US" sz="1600" b="1" dirty="0"/>
              <a:t>혈압 기준 이진화</a:t>
            </a:r>
            <a:r>
              <a:rPr lang="en-US" altLang="ko-KR" sz="1600" b="1" dirty="0"/>
              <a:t>) : </a:t>
            </a:r>
            <a:r>
              <a:rPr lang="ko-KR" altLang="en-US" sz="1600" dirty="0"/>
              <a:t>연속형 변수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Systolic_BP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기준값으로</a:t>
            </a:r>
            <a:r>
              <a:rPr lang="ko-KR" altLang="en-US" sz="1600" dirty="0"/>
              <a:t> 나눠 </a:t>
            </a:r>
            <a:r>
              <a:rPr lang="en-US" altLang="ko-KR" sz="1600" dirty="0"/>
              <a:t>0/1</a:t>
            </a:r>
            <a:r>
              <a:rPr lang="ko-KR" altLang="en-US" sz="1600" dirty="0"/>
              <a:t>로 분류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4. </a:t>
            </a:r>
            <a:r>
              <a:rPr lang="en-US" altLang="ko-KR" sz="1600" b="1" dirty="0"/>
              <a:t>Income Level &amp; Income Risk Interaction : </a:t>
            </a:r>
            <a:r>
              <a:rPr lang="ko-KR" altLang="en-US" sz="1600" dirty="0"/>
              <a:t>구간화 </a:t>
            </a:r>
            <a:r>
              <a:rPr lang="en-US" altLang="ko-KR" sz="1600" dirty="0"/>
              <a:t>(Binning): </a:t>
            </a:r>
            <a:r>
              <a:rPr lang="ko-KR" altLang="en-US" sz="1600" dirty="0"/>
              <a:t>소득을 </a:t>
            </a:r>
            <a:r>
              <a:rPr lang="ko-KR" altLang="en-US" sz="1600" dirty="0" err="1"/>
              <a:t>분위수</a:t>
            </a:r>
            <a:r>
              <a:rPr lang="ko-KR" altLang="en-US" sz="1600" dirty="0"/>
              <a:t> 기준으로 </a:t>
            </a:r>
            <a:r>
              <a:rPr lang="en-US" altLang="ko-KR" sz="1600" dirty="0"/>
              <a:t>Low/Middle/High</a:t>
            </a:r>
            <a:r>
              <a:rPr lang="ko-KR" altLang="en-US" sz="1600" dirty="0"/>
              <a:t>로 나눈 것</a:t>
            </a:r>
            <a:r>
              <a:rPr lang="en-US" altLang="ko-KR" sz="1600" dirty="0"/>
              <a:t> - </a:t>
            </a:r>
            <a:r>
              <a:rPr lang="ko-KR" altLang="en-US" sz="1600" dirty="0"/>
              <a:t>가중 위험도 </a:t>
            </a:r>
            <a:r>
              <a:rPr lang="en-US" altLang="ko-KR" sz="1600" dirty="0"/>
              <a:t>: Income * Risk </a:t>
            </a:r>
            <a:r>
              <a:rPr lang="ko-KR" altLang="en-US" sz="1600" dirty="0"/>
              <a:t>로 만듦</a:t>
            </a:r>
            <a:endParaRPr lang="en-US" altLang="ko-KR" sz="1600" spc="-150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spc="-150" dirty="0">
                <a:latin typeface="+mn-ea"/>
                <a:sym typeface="Wingdings" panose="05000000000000000000" pitchFamily="2" charset="2"/>
              </a:rPr>
              <a:t>   </a:t>
            </a:r>
            <a:r>
              <a:rPr lang="ko-KR" altLang="en-US" sz="1600" spc="-15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600" dirty="0"/>
              <a:t>소규모 데이터셋에서 모델 성능을 크게 개선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4542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728</Words>
  <Application>Microsoft Office PowerPoint</Application>
  <PresentationFormat>와이드스크린</PresentationFormat>
  <Paragraphs>98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system-ui</vt:lpstr>
      <vt:lpstr>맑은 고딕</vt:lpstr>
      <vt:lpstr>Arial</vt:lpstr>
      <vt:lpstr>Calibri</vt:lpstr>
      <vt:lpstr>Calibri Light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구혜준</cp:lastModifiedBy>
  <cp:revision>87</cp:revision>
  <dcterms:created xsi:type="dcterms:W3CDTF">2018-12-12T10:08:26Z</dcterms:created>
  <dcterms:modified xsi:type="dcterms:W3CDTF">2025-03-31T14:58:35Z</dcterms:modified>
</cp:coreProperties>
</file>