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3" r:id="rId7"/>
    <p:sldId id="257" r:id="rId8"/>
    <p:sldId id="269" r:id="rId9"/>
    <p:sldId id="259" r:id="rId10"/>
    <p:sldId id="260" r:id="rId11"/>
    <p:sldId id="270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A86-9D3C-4B02-AF11-BD74CCA04936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78C-9AD0-4F0F-B2E3-A2E28930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8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A86-9D3C-4B02-AF11-BD74CCA04936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78C-9AD0-4F0F-B2E3-A2E28930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1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A86-9D3C-4B02-AF11-BD74CCA04936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78C-9AD0-4F0F-B2E3-A2E28930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A86-9D3C-4B02-AF11-BD74CCA04936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78C-9AD0-4F0F-B2E3-A2E28930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3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A86-9D3C-4B02-AF11-BD74CCA04936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78C-9AD0-4F0F-B2E3-A2E28930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A86-9D3C-4B02-AF11-BD74CCA04936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78C-9AD0-4F0F-B2E3-A2E28930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A86-9D3C-4B02-AF11-BD74CCA04936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78C-9AD0-4F0F-B2E3-A2E28930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8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A86-9D3C-4B02-AF11-BD74CCA04936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78C-9AD0-4F0F-B2E3-A2E28930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A86-9D3C-4B02-AF11-BD74CCA04936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78C-9AD0-4F0F-B2E3-A2E28930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7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A86-9D3C-4B02-AF11-BD74CCA04936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78C-9AD0-4F0F-B2E3-A2E28930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5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CA86-9D3C-4B02-AF11-BD74CCA04936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ED78C-9AD0-4F0F-B2E3-A2E28930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4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8CA86-9D3C-4B02-AF11-BD74CCA04936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ED78C-9AD0-4F0F-B2E3-A2E28930C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4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BERT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 Embedding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246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Transformer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Sin, Cos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Position Encoding</a:t>
            </a:r>
            <a:r>
              <a:rPr lang="ko-KR" altLang="en-US" dirty="0" smtClean="0"/>
              <a:t>으로 단어의 위치 정보를 표현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BERT</a:t>
            </a:r>
            <a:r>
              <a:rPr lang="ko-KR" altLang="en-US" dirty="0" smtClean="0"/>
              <a:t>는 학습을 통해 얻는 </a:t>
            </a:r>
            <a:r>
              <a:rPr lang="en-US" altLang="ko-KR" dirty="0" smtClean="0"/>
              <a:t>Position Embedding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첫</a:t>
            </a:r>
            <a:r>
              <a:rPr lang="ko-KR" altLang="en-US" dirty="0" smtClean="0"/>
              <a:t>번째 단어의 </a:t>
            </a:r>
            <a:r>
              <a:rPr lang="ko-KR" altLang="en-US" dirty="0" err="1" smtClean="0"/>
              <a:t>임베딩벡터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+ 0</a:t>
            </a:r>
            <a:r>
              <a:rPr lang="ko-KR" altLang="en-US" dirty="0" smtClean="0"/>
              <a:t>번 포지션 </a:t>
            </a:r>
            <a:r>
              <a:rPr lang="ko-KR" altLang="en-US" dirty="0" err="1" smtClean="0"/>
              <a:t>임베딩벡터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두번째 단어의 </a:t>
            </a:r>
            <a:r>
              <a:rPr lang="ko-KR" altLang="en-US" dirty="0" err="1" smtClean="0"/>
              <a:t>임베딩벡터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+ 1</a:t>
            </a:r>
            <a:r>
              <a:rPr lang="ko-KR" altLang="en-US" dirty="0" smtClean="0"/>
              <a:t>번 포지션 </a:t>
            </a:r>
            <a:r>
              <a:rPr lang="ko-KR" altLang="en-US" dirty="0" err="1" smtClean="0"/>
              <a:t>임베딩벡터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2032"/>
            <a:ext cx="40576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MLM(Masked Language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258" y="2826326"/>
            <a:ext cx="10515600" cy="385771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문장의 일부를 </a:t>
            </a:r>
            <a:r>
              <a:rPr lang="en-US" altLang="ko-KR" dirty="0" smtClean="0"/>
              <a:t>&lt;MASK&gt;</a:t>
            </a:r>
            <a:r>
              <a:rPr lang="ko-KR" altLang="en-US" dirty="0" smtClean="0"/>
              <a:t>로 바꾸는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입력 텍스트의 단어 집합의 </a:t>
            </a:r>
            <a:r>
              <a:rPr lang="en-US" altLang="ko-KR" dirty="0"/>
              <a:t>15%</a:t>
            </a:r>
            <a:r>
              <a:rPr lang="ko-KR" altLang="en-US" dirty="0"/>
              <a:t>의 단어를 랜덤으로 </a:t>
            </a:r>
            <a:r>
              <a:rPr lang="ko-KR" altLang="en-US" dirty="0" err="1"/>
              <a:t>마스킹</a:t>
            </a:r>
            <a:r>
              <a:rPr lang="en-US" altLang="ko-KR" dirty="0"/>
              <a:t>(Masking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선택된 </a:t>
            </a:r>
            <a:r>
              <a:rPr lang="en-US" altLang="ko-KR" dirty="0" smtClean="0"/>
              <a:t>15%</a:t>
            </a:r>
            <a:r>
              <a:rPr lang="ko-KR" altLang="en-US" dirty="0" smtClean="0"/>
              <a:t>는 다음의 규칙이 적용된다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80%</a:t>
            </a:r>
            <a:r>
              <a:rPr lang="ko-KR" altLang="en-US" dirty="0" smtClean="0"/>
              <a:t>의 단어들은 </a:t>
            </a:r>
            <a:r>
              <a:rPr lang="en-US" altLang="ko-KR" dirty="0" smtClean="0"/>
              <a:t>[MASK]</a:t>
            </a:r>
            <a:r>
              <a:rPr lang="ko-KR" altLang="en-US" dirty="0" smtClean="0"/>
              <a:t>로 변경한다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Ex) The man went to the store → The man went to the [MASK]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10%</a:t>
            </a:r>
            <a:r>
              <a:rPr lang="ko-KR" altLang="en-US" dirty="0" smtClean="0"/>
              <a:t>의 단어들은 랜덤으로 단어가 변경된다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Ex) The man went to the store → The man went to the dog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10%</a:t>
            </a:r>
            <a:r>
              <a:rPr lang="ko-KR" altLang="en-US" dirty="0" smtClean="0"/>
              <a:t>의 단어들은 동일하게 둔다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Ex) The man went to the store → The man went to the store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15" y="3864639"/>
            <a:ext cx="42767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2094" y="556953"/>
            <a:ext cx="9709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 dog is cute. He likes playing</a:t>
            </a:r>
          </a:p>
          <a:p>
            <a:endParaRPr lang="en-US" altLang="ko-KR" dirty="0"/>
          </a:p>
          <a:p>
            <a:r>
              <a:rPr lang="en-US" altLang="ko-KR" dirty="0"/>
              <a:t>BERT</a:t>
            </a:r>
            <a:r>
              <a:rPr lang="ko-KR" altLang="en-US" dirty="0"/>
              <a:t>의 </a:t>
            </a:r>
            <a:r>
              <a:rPr lang="ko-KR" altLang="en-US" dirty="0" err="1"/>
              <a:t>서브워드</a:t>
            </a:r>
            <a:r>
              <a:rPr lang="ko-KR" altLang="en-US" dirty="0"/>
              <a:t> </a:t>
            </a:r>
            <a:r>
              <a:rPr lang="ko-KR" altLang="en-US" dirty="0" err="1"/>
              <a:t>토크나이저에</a:t>
            </a:r>
            <a:r>
              <a:rPr lang="ko-KR" altLang="en-US" dirty="0"/>
              <a:t> 의해 </a:t>
            </a:r>
            <a:r>
              <a:rPr lang="en-US" altLang="ko-KR" dirty="0" smtClean="0"/>
              <a:t>[</a:t>
            </a:r>
            <a:r>
              <a:rPr lang="en-US" altLang="ko-KR" dirty="0"/>
              <a:t>'my', 'dog', 'is' 'cute', 'he', 'likes', 'play', '##</a:t>
            </a:r>
            <a:r>
              <a:rPr lang="en-US" altLang="ko-KR" dirty="0" err="1"/>
              <a:t>ing</a:t>
            </a:r>
            <a:r>
              <a:rPr lang="en-US" altLang="ko-KR" dirty="0"/>
              <a:t>']</a:t>
            </a:r>
            <a:r>
              <a:rPr lang="ko-KR" altLang="en-US" dirty="0"/>
              <a:t>로 </a:t>
            </a:r>
            <a:r>
              <a:rPr lang="ko-KR" altLang="en-US" dirty="0" err="1"/>
              <a:t>토큰화가</a:t>
            </a:r>
            <a:r>
              <a:rPr lang="ko-KR" altLang="en-US" dirty="0"/>
              <a:t> 되어 </a:t>
            </a:r>
            <a:r>
              <a:rPr lang="en-US" altLang="ko-KR" dirty="0"/>
              <a:t>BERT</a:t>
            </a:r>
            <a:r>
              <a:rPr lang="ko-KR" altLang="en-US" dirty="0"/>
              <a:t>의 입력으로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94" y="1839104"/>
            <a:ext cx="4705350" cy="2581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01543" y="2352501"/>
            <a:ext cx="6284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‘dog’</a:t>
            </a:r>
            <a:r>
              <a:rPr lang="ko-KR" altLang="en-US" dirty="0" smtClean="0"/>
              <a:t>토큰은 </a:t>
            </a:r>
            <a:r>
              <a:rPr lang="en-US" altLang="ko-KR" dirty="0" smtClean="0"/>
              <a:t>[MASK]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출력층의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다른위치의</a:t>
            </a:r>
            <a:r>
              <a:rPr lang="ko-KR" altLang="en-US" dirty="0" smtClean="0"/>
              <a:t> 벡터들은 예측과 학습에 사용되지 않으며</a:t>
            </a:r>
            <a:r>
              <a:rPr lang="en-US" altLang="ko-KR" dirty="0"/>
              <a:t> </a:t>
            </a:r>
            <a:r>
              <a:rPr lang="ko-KR" altLang="en-US" dirty="0" smtClean="0"/>
              <a:t>오직 </a:t>
            </a:r>
            <a:r>
              <a:rPr lang="en-US" altLang="ko-KR" dirty="0" smtClean="0"/>
              <a:t>‘dog’</a:t>
            </a:r>
            <a:r>
              <a:rPr lang="ko-KR" altLang="en-US" dirty="0" smtClean="0"/>
              <a:t>위치의 </a:t>
            </a:r>
            <a:r>
              <a:rPr lang="ko-KR" altLang="en-US" dirty="0" err="1" smtClean="0"/>
              <a:t>출력층의</a:t>
            </a:r>
            <a:r>
              <a:rPr lang="ko-KR" altLang="en-US" dirty="0" smtClean="0"/>
              <a:t> 벡터만이 사용된다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94" y="4420379"/>
            <a:ext cx="4672273" cy="22637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01295" y="4738255"/>
            <a:ext cx="5926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Dog -&gt; [Mask] ,  he -&gt; king , play -&gt; play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BERT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MLM </a:t>
            </a:r>
            <a:r>
              <a:rPr lang="ko-KR" altLang="en-US" dirty="0" smtClean="0"/>
              <a:t>이외에도 </a:t>
            </a:r>
            <a:r>
              <a:rPr lang="en-US" altLang="ko-KR" dirty="0" smtClean="0">
                <a:solidFill>
                  <a:srgbClr val="FF0000"/>
                </a:solidFill>
              </a:rPr>
              <a:t>NSP</a:t>
            </a:r>
            <a:r>
              <a:rPr lang="ko-KR" altLang="en-US" dirty="0" smtClean="0"/>
              <a:t>이라는 또 다른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를 학습한다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NSP(Next Sentence Prediction)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36865"/>
            <a:ext cx="10515600" cy="424009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두 개의 문장을 입력에 넣고 두 개의 문장이 이어지는 문장인지 맞추도록 훈련시키는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이어지는 문장의 경우</a:t>
            </a:r>
            <a:br>
              <a:rPr lang="ko-KR" altLang="en-US" dirty="0"/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Sentence </a:t>
            </a:r>
            <a:r>
              <a:rPr lang="en-US" altLang="ko-KR" dirty="0"/>
              <a:t>A : The man went to the store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Sentence </a:t>
            </a:r>
            <a:r>
              <a:rPr lang="en-US" altLang="ko-KR" dirty="0"/>
              <a:t>B : He bought a gallon of milk.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Label </a:t>
            </a:r>
            <a:r>
              <a:rPr lang="en-US" altLang="ko-KR" dirty="0"/>
              <a:t>= </a:t>
            </a:r>
            <a:r>
              <a:rPr lang="en-US" altLang="ko-KR" dirty="0" err="1" smtClean="0"/>
              <a:t>IsNextSentence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이어지는 문장이 아닌 경우 </a:t>
            </a:r>
            <a:r>
              <a:rPr lang="ko-KR" altLang="en-US" dirty="0" err="1"/>
              <a:t>경우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Sentence </a:t>
            </a:r>
            <a:r>
              <a:rPr lang="en-US" altLang="ko-KR" dirty="0"/>
              <a:t>A : The man went to the store.</a:t>
            </a:r>
            <a:br>
              <a:rPr lang="en-US" altLang="ko-KR" dirty="0"/>
            </a:br>
            <a:r>
              <a:rPr lang="en-US" altLang="ko-KR" dirty="0" smtClean="0"/>
              <a:t>Sentence </a:t>
            </a:r>
            <a:r>
              <a:rPr lang="en-US" altLang="ko-KR" dirty="0"/>
              <a:t>B : dogs are so cute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Label </a:t>
            </a:r>
            <a:r>
              <a:rPr lang="en-US" altLang="ko-KR" dirty="0"/>
              <a:t>= </a:t>
            </a:r>
            <a:r>
              <a:rPr lang="en-US" altLang="ko-KR" dirty="0" err="1"/>
              <a:t>NotNextSentence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33" y="946178"/>
            <a:ext cx="5210175" cy="2505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0035" y="3823855"/>
            <a:ext cx="9626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BERT</a:t>
            </a:r>
            <a:r>
              <a:rPr lang="ko-KR" altLang="en-US" dirty="0" smtClean="0"/>
              <a:t>의 입력에서 </a:t>
            </a:r>
            <a:r>
              <a:rPr lang="en-US" altLang="ko-KR" dirty="0" smtClean="0"/>
              <a:t>[SEP]</a:t>
            </a:r>
            <a:r>
              <a:rPr lang="ko-KR" altLang="en-US" dirty="0" smtClean="0"/>
              <a:t>라는 토큰을 사용해 문장을 구분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[CLS] </a:t>
            </a:r>
            <a:r>
              <a:rPr lang="ko-KR" altLang="en-US" dirty="0" smtClean="0"/>
              <a:t>토큰은 </a:t>
            </a:r>
            <a:r>
              <a:rPr lang="en-US" altLang="ko-KR" dirty="0" smtClean="0"/>
              <a:t>BERT</a:t>
            </a:r>
            <a:r>
              <a:rPr lang="ko-KR" altLang="en-US" dirty="0" smtClean="0"/>
              <a:t>가 분류 문제를 해결하기 위해 추가된 토큰으로 해당 위치에서 분류 문제를 해결함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MLM</a:t>
            </a:r>
            <a:r>
              <a:rPr lang="ko-KR" altLang="en-US" dirty="0" err="1" smtClean="0"/>
              <a:t>모델와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NSP</a:t>
            </a:r>
            <a:r>
              <a:rPr lang="ko-KR" altLang="en-US" dirty="0" smtClean="0"/>
              <a:t>모델은 따로 학습이 </a:t>
            </a:r>
            <a:r>
              <a:rPr lang="ko-KR" altLang="en-US" dirty="0" err="1" smtClean="0"/>
              <a:t>하는것이</a:t>
            </a:r>
            <a:r>
              <a:rPr lang="ko-KR" altLang="en-US" dirty="0" smtClean="0"/>
              <a:t> 아닌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합하여 학습이 동시에 이루어짐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8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091" y="1809000"/>
            <a:ext cx="92126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Embedding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9" y="1586707"/>
            <a:ext cx="5857875" cy="26955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5567" y="4602263"/>
            <a:ext cx="9768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문장 구분을 위해서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BERT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세그먼트 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임베딩이라는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또 다른 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임베딩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층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(Embedding layer)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사용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  <a:p>
            <a:r>
              <a:rPr lang="ko-KR" altLang="en-US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첫번째 문장에는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Sentence 0 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임베딩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두번째 문장에는 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Sentence 1 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임베딩을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더해주는 방식이며 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임베딩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벡터는 두 개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사용된다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38799" y="1881218"/>
            <a:ext cx="63730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i="0" dirty="0" err="1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WordPiece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Embedding : 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실질적인 입력이 되는 워드 </a:t>
            </a:r>
            <a:r>
              <a:rPr lang="ko-KR" altLang="en-US" sz="1600" b="0" i="0" dirty="0" err="1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임베딩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 err="1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임베딩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벡터의 종류는 단어 집합의 크기로 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30,522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600" b="0" i="0" dirty="0" smtClean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Position Embedding : 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위치 정보를 학습하기 위한 </a:t>
            </a:r>
            <a:r>
              <a:rPr lang="ko-KR" altLang="en-US" sz="1600" b="0" i="0" dirty="0" err="1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임베딩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 err="1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임베딩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벡터의 종류는 문장의 최대 길이인 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512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600" b="0" i="0" dirty="0" smtClean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Segment Embedding : 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두 개의 문장을 구분하기 위한 </a:t>
            </a:r>
            <a:r>
              <a:rPr lang="ko-KR" altLang="en-US" sz="1600" b="0" i="0" dirty="0" err="1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임베딩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 err="1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임베딩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벡터의 종류는 문장의 최대 개수인 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4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Fine-</a:t>
            </a:r>
            <a:r>
              <a:rPr lang="en-US" altLang="ko-KR" dirty="0" err="1" smtClean="0"/>
              <a:t>Tunning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82" y="1690688"/>
            <a:ext cx="2936186" cy="2101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1817" y="401576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 Text </a:t>
            </a:r>
            <a:r>
              <a:rPr lang="en-US" altLang="ko-KR" dirty="0" err="1" smtClean="0"/>
              <a:t>Classfication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049" y="1788875"/>
            <a:ext cx="3192994" cy="23250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43992" y="409974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tagging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826000"/>
            <a:ext cx="355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err="1"/>
              <a:t>출력층에서</a:t>
            </a:r>
            <a:r>
              <a:rPr lang="ko-KR" altLang="en-US" dirty="0"/>
              <a:t> </a:t>
            </a:r>
            <a:r>
              <a:rPr lang="ko-KR" altLang="en-US" dirty="0" err="1"/>
              <a:t>밀집층</a:t>
            </a:r>
            <a:r>
              <a:rPr lang="en-US" altLang="ko-KR" dirty="0"/>
              <a:t>(Dense layer) </a:t>
            </a:r>
            <a:r>
              <a:rPr lang="ko-KR" altLang="en-US" dirty="0" smtClean="0"/>
              <a:t>을 </a:t>
            </a:r>
            <a:r>
              <a:rPr lang="ko-KR" altLang="en-US" dirty="0"/>
              <a:t>추가하여 분류에 대한 </a:t>
            </a:r>
            <a:r>
              <a:rPr lang="ko-KR" altLang="en-US" dirty="0" smtClean="0"/>
              <a:t>예측</a:t>
            </a:r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영화 리뷰 감성 분류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5063067"/>
            <a:ext cx="3462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출력층에서는 입력 텍스트의 각 토큰의 위치에 </a:t>
            </a:r>
            <a:r>
              <a:rPr lang="ko-KR" altLang="en-US" dirty="0" err="1"/>
              <a:t>밀집층을</a:t>
            </a:r>
            <a:r>
              <a:rPr lang="ko-KR" altLang="en-US" dirty="0"/>
              <a:t> 사용하여 분류에 대한 </a:t>
            </a:r>
            <a:r>
              <a:rPr lang="ko-KR" altLang="en-US" dirty="0" smtClean="0"/>
              <a:t>예측</a:t>
            </a:r>
            <a:endParaRPr lang="en-US" altLang="ko-KR" dirty="0"/>
          </a:p>
          <a:p>
            <a:r>
              <a:rPr lang="en-US" altLang="ko-KR" dirty="0" smtClean="0"/>
              <a:t>Ex)</a:t>
            </a:r>
            <a:r>
              <a:rPr lang="ko-KR" altLang="en-US" dirty="0" smtClean="0"/>
              <a:t>각 단어에 품사를 </a:t>
            </a:r>
            <a:r>
              <a:rPr lang="ko-KR" altLang="en-US" dirty="0" err="1" smtClean="0"/>
              <a:t>태깅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1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53" y="735542"/>
            <a:ext cx="5762625" cy="2762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916517"/>
            <a:ext cx="5562600" cy="2705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8600" y="3860800"/>
            <a:ext cx="280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Question Answering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3621617"/>
            <a:ext cx="504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Text Pair Classification or Regression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6067" y="4504267"/>
            <a:ext cx="5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자연어 추론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두문장이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주어졌을때</a:t>
            </a:r>
            <a:r>
              <a:rPr lang="ko-KR" altLang="en-US" dirty="0" smtClean="0"/>
              <a:t> 두 문장과의 논리적 관계를 </a:t>
            </a:r>
            <a:r>
              <a:rPr lang="ko-KR" altLang="en-US" dirty="0" err="1" smtClean="0"/>
              <a:t>분류하는것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중립관계</a:t>
            </a:r>
            <a:r>
              <a:rPr lang="ko-KR" altLang="en-US" dirty="0" smtClean="0"/>
              <a:t> 등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89333" y="4639733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QA</a:t>
            </a:r>
            <a:r>
              <a:rPr lang="ko-KR" altLang="en-US" dirty="0"/>
              <a:t>를 풀기 위해서 질문과 본문이라는 두 개의 텍스트의 쌍을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.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7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Attention Mask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6979"/>
            <a:ext cx="5019675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4276" y="4580313"/>
            <a:ext cx="8703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  <a:r>
              <a:rPr lang="en-US" altLang="ko-KR" dirty="0"/>
              <a:t>BERT</a:t>
            </a:r>
            <a:r>
              <a:rPr lang="ko-KR" altLang="en-US" dirty="0"/>
              <a:t>가 </a:t>
            </a:r>
            <a:r>
              <a:rPr lang="ko-KR" altLang="en-US" dirty="0" err="1"/>
              <a:t>어텐션</a:t>
            </a:r>
            <a:r>
              <a:rPr lang="ko-KR" altLang="en-US" dirty="0"/>
              <a:t> 연산을 할 때</a:t>
            </a:r>
            <a:r>
              <a:rPr lang="en-US" altLang="ko-KR" dirty="0"/>
              <a:t>, </a:t>
            </a:r>
            <a:r>
              <a:rPr lang="ko-KR" altLang="en-US" dirty="0"/>
              <a:t>불필요하게 패딩 토큰에 대해서 </a:t>
            </a:r>
            <a:r>
              <a:rPr lang="ko-KR" altLang="en-US" dirty="0" err="1"/>
              <a:t>어텐션을</a:t>
            </a:r>
            <a:r>
              <a:rPr lang="ko-KR" altLang="en-US" dirty="0"/>
              <a:t> 하지 않도록 실제 단어와 패딩 토큰을 구분할 수 있도록 알려주는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마스킹을</a:t>
            </a:r>
            <a:r>
              <a:rPr lang="ko-KR" altLang="en-US" dirty="0" smtClean="0"/>
              <a:t> 하지않고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마스킹을</a:t>
            </a:r>
            <a:r>
              <a:rPr lang="ko-KR" altLang="en-US" dirty="0" smtClean="0"/>
              <a:t>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2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Pre-training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145" y="2119746"/>
            <a:ext cx="1126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임베딩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- Embedding layer</a:t>
            </a:r>
            <a:r>
              <a:rPr lang="ko-KR" altLang="en-US" dirty="0" smtClean="0"/>
              <a:t>를 랜덤 초기화하여 학습 </a:t>
            </a:r>
            <a:r>
              <a:rPr lang="en-US" altLang="ko-KR" dirty="0" smtClean="0"/>
              <a:t>or Word2Vec</a:t>
            </a:r>
            <a:r>
              <a:rPr lang="ko-KR" altLang="en-US" dirty="0" smtClean="0"/>
              <a:t>등으로 이미 학습된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/>
              <a:t>전처리 단계에서 추출한 </a:t>
            </a:r>
            <a:r>
              <a:rPr lang="ko-KR" altLang="en-US" dirty="0" err="1" smtClean="0"/>
              <a:t>임베딩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벡터를 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034146"/>
            <a:ext cx="976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But, </a:t>
            </a:r>
            <a:r>
              <a:rPr lang="ko-KR" altLang="en-US" dirty="0" smtClean="0">
                <a:solidFill>
                  <a:srgbClr val="FF0000"/>
                </a:solidFill>
              </a:rPr>
              <a:t>하나의 단어는 하나의 </a:t>
            </a:r>
            <a:r>
              <a:rPr lang="ko-KR" altLang="en-US" dirty="0" err="1" smtClean="0">
                <a:solidFill>
                  <a:srgbClr val="FF0000"/>
                </a:solidFill>
              </a:rPr>
              <a:t>벡터값으로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맵핑</a:t>
            </a:r>
            <a:r>
              <a:rPr lang="ko-KR" altLang="en-US" dirty="0" err="1" smtClean="0"/>
              <a:t>되므로</a:t>
            </a:r>
            <a:r>
              <a:rPr lang="ko-KR" altLang="en-US" dirty="0" smtClean="0"/>
              <a:t> 문맥을 고려하지 못한다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97" y="3628852"/>
            <a:ext cx="2152650" cy="1562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263" y="3628852"/>
            <a:ext cx="1835648" cy="1562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623" y="3628852"/>
            <a:ext cx="2188654" cy="16084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7775" y="5644342"/>
            <a:ext cx="59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사전 훈련된 언어 모델</a:t>
            </a:r>
            <a:r>
              <a:rPr lang="ko-KR" altLang="en-US" dirty="0" smtClean="0"/>
              <a:t>을 사용하면서 극복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5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딥러닝을</a:t>
            </a:r>
            <a:r>
              <a:rPr lang="ko-KR" altLang="en-US" dirty="0" smtClean="0"/>
              <a:t> 이용한 자연어처리입문</a:t>
            </a:r>
            <a:endParaRPr lang="en-US" altLang="ko-KR" dirty="0" smtClean="0"/>
          </a:p>
          <a:p>
            <a:r>
              <a:rPr lang="ko-KR" altLang="en-US" dirty="0" smtClean="0"/>
              <a:t>네이버 </a:t>
            </a:r>
            <a:r>
              <a:rPr lang="ko-KR" altLang="en-US" dirty="0" err="1" smtClean="0"/>
              <a:t>부스트캠프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30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훈련된 언어 모델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147"/>
            <a:ext cx="6019800" cy="2638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145" y="4414058"/>
            <a:ext cx="7215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사전에 </a:t>
            </a:r>
            <a:r>
              <a:rPr lang="en-US" altLang="ko-KR" dirty="0" smtClean="0"/>
              <a:t>LSTM </a:t>
            </a:r>
            <a:r>
              <a:rPr lang="ko-KR" altLang="en-US" dirty="0" err="1" smtClean="0"/>
              <a:t>언어모델을</a:t>
            </a:r>
            <a:r>
              <a:rPr lang="ko-KR" altLang="en-US" dirty="0" smtClean="0"/>
              <a:t> 학습함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이전 단어들로부터 다음 단어를 예측하도록 학습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1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훈련된 언어 모델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9508"/>
            <a:ext cx="6334125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5964" y="4231178"/>
            <a:ext cx="8836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순방향 언어 모델과 역방향 </a:t>
            </a:r>
            <a:r>
              <a:rPr lang="ko-KR" altLang="en-US" dirty="0" err="1" smtClean="0"/>
              <a:t>언어모델을</a:t>
            </a:r>
            <a:r>
              <a:rPr lang="ko-KR" altLang="en-US" dirty="0" smtClean="0"/>
              <a:t> 훈련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사전 훈련된 언어 모델로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값을 얻음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배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와 같은 소리가 같고 의미가 다른 단어라도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값이 달라진다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5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훈련된 언어 모델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9339" y="4231178"/>
            <a:ext cx="8836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LSTM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Transformer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순차적으로 이전 단어들로부터 다음 단어를 예측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" y="1404418"/>
            <a:ext cx="59912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49" y="624581"/>
            <a:ext cx="4902257" cy="2417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7650" y="3283528"/>
            <a:ext cx="9734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사전 훈련된 언어 모델을 만들어 다른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에 추가하여 성능을 높이는 것이 트렌드가 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/>
              <a:t>이미 예측해야하는 단어를 역방향 언어 모델을 </a:t>
            </a:r>
            <a:r>
              <a:rPr lang="ko-KR" altLang="en-US" dirty="0" smtClean="0"/>
              <a:t>통해 관측하게 되므로  </a:t>
            </a:r>
            <a:r>
              <a:rPr lang="en-US" altLang="ko-KR" dirty="0" smtClean="0"/>
              <a:t>‘am’</a:t>
            </a:r>
            <a:r>
              <a:rPr lang="ko-KR" altLang="en-US" dirty="0" smtClean="0"/>
              <a:t>을 관측하는 시점에서 역방향 모델이 </a:t>
            </a:r>
            <a:r>
              <a:rPr lang="en-US" altLang="ko-KR" dirty="0" smtClean="0"/>
              <a:t>‘a’, ‘am’, ‘I’</a:t>
            </a:r>
            <a:r>
              <a:rPr lang="ko-KR" altLang="en-US" dirty="0" smtClean="0"/>
              <a:t>라는 단어를 이미 관측하게 되므로 옳지않다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따라서 </a:t>
            </a:r>
            <a:r>
              <a:rPr lang="ko-KR" altLang="en-US" dirty="0" err="1" smtClean="0"/>
              <a:t>단방향과</a:t>
            </a:r>
            <a:r>
              <a:rPr lang="ko-KR" altLang="en-US" dirty="0" smtClean="0"/>
              <a:t> 역방향으로 </a:t>
            </a:r>
            <a:r>
              <a:rPr lang="ko-KR" altLang="en-US" dirty="0" err="1" smtClean="0"/>
              <a:t>언어모델을</a:t>
            </a:r>
            <a:r>
              <a:rPr lang="ko-KR" altLang="en-US" dirty="0" smtClean="0"/>
              <a:t> 분리하여 학습하는 방법이 떠오르게 됨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3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397030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Bidirectional Encoder Representations from Transformers</a:t>
            </a:r>
          </a:p>
          <a:p>
            <a:endParaRPr lang="en-US" altLang="ko-KR" sz="2000" dirty="0"/>
          </a:p>
          <a:p>
            <a:r>
              <a:rPr lang="ko-KR" altLang="en-US" sz="2000" dirty="0"/>
              <a:t>위키피디아</a:t>
            </a:r>
            <a:r>
              <a:rPr lang="en-US" altLang="ko-KR" sz="2000" dirty="0"/>
              <a:t>(25</a:t>
            </a:r>
            <a:r>
              <a:rPr lang="ko-KR" altLang="en-US" sz="2000" dirty="0"/>
              <a:t>억 단어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와 </a:t>
            </a:r>
            <a:r>
              <a:rPr lang="en-US" altLang="ko-KR" sz="2000" dirty="0" err="1"/>
              <a:t>BooksCorpus</a:t>
            </a:r>
            <a:r>
              <a:rPr lang="en-US" altLang="ko-KR" sz="2000" dirty="0"/>
              <a:t>(8</a:t>
            </a:r>
            <a:r>
              <a:rPr lang="ko-KR" altLang="en-US" sz="2000" dirty="0"/>
              <a:t>억 단어</a:t>
            </a:r>
            <a:r>
              <a:rPr lang="en-US" altLang="ko-KR" sz="2000" dirty="0"/>
              <a:t>)</a:t>
            </a:r>
            <a:r>
              <a:rPr lang="ko-KR" altLang="en-US" sz="2000" dirty="0"/>
              <a:t>와 같은 레이블이 없는 텍스트 데이터로 사전 훈련된 언어 </a:t>
            </a:r>
            <a:r>
              <a:rPr lang="ko-KR" altLang="en-US" sz="2000" dirty="0" smtClean="0"/>
              <a:t>모델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레이블이 없는 방대한 데이터로 사전 훈련된 모델을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레이블이 있는 </a:t>
            </a:r>
            <a:r>
              <a:rPr lang="en-US" altLang="ko-KR" sz="2000" dirty="0" smtClean="0"/>
              <a:t>Task</a:t>
            </a:r>
            <a:r>
              <a:rPr lang="ko-KR" altLang="en-US" sz="2000" dirty="0" smtClean="0"/>
              <a:t>에서 추가 훈련과 </a:t>
            </a:r>
            <a:r>
              <a:rPr lang="ko-KR" altLang="en-US" sz="2000" dirty="0" err="1" smtClean="0"/>
              <a:t>하이퍼파라미터를</a:t>
            </a:r>
            <a:r>
              <a:rPr lang="ko-KR" altLang="en-US" sz="2000" dirty="0" smtClean="0"/>
              <a:t> 조정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파인튜닝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하여 성능을 높임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7439"/>
            <a:ext cx="5781675" cy="2457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1690688"/>
            <a:ext cx="4382808" cy="169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71" y="1108364"/>
            <a:ext cx="3667125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971" y="3346273"/>
            <a:ext cx="8271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입력은 </a:t>
            </a:r>
            <a:r>
              <a:rPr lang="en-US" altLang="ko-KR" dirty="0" smtClean="0"/>
              <a:t>Embedding layer</a:t>
            </a:r>
            <a:r>
              <a:rPr lang="ko-KR" altLang="en-US" dirty="0" smtClean="0"/>
              <a:t>를 지난 </a:t>
            </a:r>
            <a:r>
              <a:rPr lang="en-US" altLang="ko-KR" dirty="0" smtClean="0"/>
              <a:t>768</a:t>
            </a:r>
            <a:r>
              <a:rPr lang="ko-KR" altLang="en-US" dirty="0" smtClean="0"/>
              <a:t>차원의 </a:t>
            </a:r>
            <a:r>
              <a:rPr lang="en-US" altLang="ko-KR" dirty="0" smtClean="0"/>
              <a:t>Embedding vector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하나의 단어가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에서 모든 단어를 참고하여 연산이 이루어진다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출력은 문장의 문맥을 모두 참고한 문맥을 반영한 </a:t>
            </a:r>
            <a:r>
              <a:rPr lang="ko-KR" altLang="en-US" dirty="0" err="1" smtClean="0"/>
              <a:t>임베딩이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83" y="1108364"/>
            <a:ext cx="4584297" cy="199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WordPiece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단어보다 더 작은 단위의 </a:t>
            </a:r>
            <a:r>
              <a:rPr lang="ko-KR" altLang="en-US" dirty="0" err="1" smtClean="0"/>
              <a:t>서브워드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토큰이 단어 집합에 존재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분리하지 </a:t>
            </a:r>
            <a:r>
              <a:rPr lang="en-US" altLang="ko-KR" dirty="0" smtClean="0"/>
              <a:t>X</a:t>
            </a:r>
          </a:p>
          <a:p>
            <a:pPr marL="0" indent="0">
              <a:buNone/>
            </a:pPr>
            <a:r>
              <a:rPr lang="ko-KR" altLang="en-US" dirty="0" smtClean="0"/>
              <a:t>토큰이 단어 집합에 존재 </a:t>
            </a:r>
            <a:r>
              <a:rPr lang="en-US" altLang="ko-KR" dirty="0" smtClean="0"/>
              <a:t>X -&gt; </a:t>
            </a:r>
            <a:r>
              <a:rPr lang="ko-KR" altLang="en-US" dirty="0" smtClean="0"/>
              <a:t>더 작은 단위로 분리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 </a:t>
            </a:r>
            <a:r>
              <a:rPr lang="en-US" altLang="ko-KR" dirty="0" err="1" smtClean="0"/>
              <a:t>Embeddings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존재하지 않는다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더 작은 단위로 분리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Em</a:t>
            </a:r>
            <a:r>
              <a:rPr lang="en-US" altLang="ko-KR" dirty="0" smtClean="0"/>
              <a:t>, ##bed, ##ding, #s</a:t>
            </a:r>
          </a:p>
          <a:p>
            <a:pPr marL="0" indent="0">
              <a:buNone/>
            </a:pPr>
            <a:r>
              <a:rPr lang="ko-KR" altLang="en-US" dirty="0" smtClean="0"/>
              <a:t>이러한 서브워드들이 </a:t>
            </a:r>
            <a:r>
              <a:rPr lang="ko-KR" altLang="en-US" dirty="0" err="1" smtClean="0"/>
              <a:t>단어집합에</a:t>
            </a:r>
            <a:r>
              <a:rPr lang="ko-KR" altLang="en-US" dirty="0" smtClean="0"/>
              <a:t> 추가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15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863</Words>
  <Application>Microsoft Office PowerPoint</Application>
  <PresentationFormat>와이드스크린</PresentationFormat>
  <Paragraphs>120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Malgun Gothic</vt:lpstr>
      <vt:lpstr>Malgun Gothic</vt:lpstr>
      <vt:lpstr>Arial</vt:lpstr>
      <vt:lpstr>Office 테마</vt:lpstr>
      <vt:lpstr>BERT</vt:lpstr>
      <vt:lpstr>Pre-training</vt:lpstr>
      <vt:lpstr>사전 훈련된 언어 모델</vt:lpstr>
      <vt:lpstr>사전 훈련된 언어 모델</vt:lpstr>
      <vt:lpstr>사전 훈련된 언어 모델</vt:lpstr>
      <vt:lpstr>PowerPoint 프레젠테이션</vt:lpstr>
      <vt:lpstr>BERT</vt:lpstr>
      <vt:lpstr>PowerPoint 프레젠테이션</vt:lpstr>
      <vt:lpstr>WordPiece</vt:lpstr>
      <vt:lpstr>Position Embedding</vt:lpstr>
      <vt:lpstr>MLM(Masked Language Model)</vt:lpstr>
      <vt:lpstr>PowerPoint 프레젠테이션</vt:lpstr>
      <vt:lpstr>NSP(Next Sentence Prediction)</vt:lpstr>
      <vt:lpstr>PowerPoint 프레젠테이션</vt:lpstr>
      <vt:lpstr>PowerPoint 프레젠테이션</vt:lpstr>
      <vt:lpstr>Segment Embedding</vt:lpstr>
      <vt:lpstr>Fine-Tunning 예시</vt:lpstr>
      <vt:lpstr>PowerPoint 프레젠테이션</vt:lpstr>
      <vt:lpstr>Attention Mask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</dc:title>
  <dc:creator>USER</dc:creator>
  <cp:lastModifiedBy>USER</cp:lastModifiedBy>
  <cp:revision>14</cp:revision>
  <dcterms:created xsi:type="dcterms:W3CDTF">2021-02-22T03:25:59Z</dcterms:created>
  <dcterms:modified xsi:type="dcterms:W3CDTF">2021-02-22T08:15:06Z</dcterms:modified>
</cp:coreProperties>
</file>