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0" r:id="rId5"/>
    <p:sldId id="258" r:id="rId6"/>
    <p:sldId id="259" r:id="rId7"/>
    <p:sldId id="261" r:id="rId8"/>
    <p:sldId id="262" r:id="rId9"/>
    <p:sldId id="268" r:id="rId10"/>
    <p:sldId id="269" r:id="rId11"/>
    <p:sldId id="271" r:id="rId12"/>
    <p:sldId id="270" r:id="rId13"/>
    <p:sldId id="273" r:id="rId14"/>
    <p:sldId id="272" r:id="rId15"/>
    <p:sldId id="274" r:id="rId16"/>
    <p:sldId id="263" r:id="rId17"/>
    <p:sldId id="275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3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4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1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2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562A-8AF9-46AE-9971-CDD5A50E0989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D84B-E616-43FC-AA0F-94A9BE121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RNN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32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79" y="1062566"/>
            <a:ext cx="63531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267" y="3259372"/>
            <a:ext cx="8873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위의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그림에서 그려진 선은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cell state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라고 한다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cell state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는 컨베이어 </a:t>
            </a:r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벨트처럼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흘러가며</a:t>
            </a:r>
            <a:r>
              <a:rPr lang="en-US" altLang="ko-KR" dirty="0" smtClean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전체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체인을 구동시킨다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</a:t>
            </a:r>
            <a:endParaRPr lang="en-US" altLang="ko-KR" dirty="0" smtClean="0">
              <a:solidFill>
                <a:srgbClr val="555555"/>
              </a:solidFill>
              <a:latin typeface="Noto Sans KR"/>
            </a:endParaRPr>
          </a:p>
          <a:p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Noto Sans KR"/>
              </a:rPr>
              <a:t>LSTM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은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cell state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에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gate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라고 불리는 구조를 통해 약간의 조작을 할 수 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555555"/>
                </a:solidFill>
                <a:latin typeface="Noto Sans KR"/>
              </a:rPr>
              <a:t>gate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는 정보가 전달되는 방법으로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Sigmoid layer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와 </a:t>
            </a:r>
            <a:r>
              <a:rPr lang="en-US" altLang="ko-KR" dirty="0" err="1">
                <a:solidFill>
                  <a:srgbClr val="555555"/>
                </a:solidFill>
                <a:latin typeface="Noto Sans KR"/>
              </a:rPr>
              <a:t>Pointwice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곱셈으로 이루어진다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555555"/>
                </a:solidFill>
                <a:latin typeface="Noto Sans KR"/>
              </a:rPr>
              <a:t>Sigmoid layer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0~1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사이의 숫자를 보내는데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1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이면 완전히 정보를 전달하고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0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이면 아무것도 보내지 않는다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453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42558"/>
            <a:ext cx="6553200" cy="1581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4933" y="3887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Forget Gate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는 </a:t>
            </a:r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cell state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로부터 정보를 어느 정도 버릴 것인지를 정하는 </a:t>
            </a:r>
            <a:r>
              <a:rPr lang="ko-KR" altLang="en-US" b="1" dirty="0" smtClean="0">
                <a:solidFill>
                  <a:srgbClr val="555555"/>
                </a:solidFill>
                <a:latin typeface="Noto Sans KR"/>
              </a:rPr>
              <a:t>것</a:t>
            </a:r>
            <a:r>
              <a:rPr lang="en-US" altLang="ko-KR" b="1" dirty="0" smtClean="0">
                <a:solidFill>
                  <a:srgbClr val="555555"/>
                </a:solidFill>
                <a:latin typeface="Noto Sans KR"/>
              </a:rPr>
              <a:t>.</a:t>
            </a:r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 </a:t>
            </a:r>
            <a:endParaRPr lang="en-US" altLang="ko-KR" b="1" dirty="0" smtClean="0">
              <a:solidFill>
                <a:srgbClr val="555555"/>
              </a:solidFill>
              <a:latin typeface="Noto Sans KR"/>
            </a:endParaRPr>
          </a:p>
          <a:p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ht-1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와 </a:t>
            </a:r>
            <a:r>
              <a:rPr lang="en-US" altLang="ko-KR" b="1" dirty="0" err="1">
                <a:solidFill>
                  <a:srgbClr val="555555"/>
                </a:solidFill>
                <a:latin typeface="Noto Sans KR"/>
              </a:rPr>
              <a:t>xt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의 정보를 받아서 </a:t>
            </a:r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sigmoid layer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를 거쳐 정보를 어느 정도 보낼지 결정한 후 </a:t>
            </a:r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Ct-1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으로 </a:t>
            </a:r>
            <a:r>
              <a:rPr lang="ko-KR" altLang="en-US" b="1" dirty="0" smtClean="0">
                <a:solidFill>
                  <a:srgbClr val="555555"/>
                </a:solidFill>
                <a:latin typeface="Noto Sans KR"/>
              </a:rPr>
              <a:t>전달</a:t>
            </a:r>
            <a:r>
              <a:rPr lang="en-US" altLang="ko-KR" b="1" dirty="0" smtClean="0">
                <a:solidFill>
                  <a:srgbClr val="555555"/>
                </a:solidFill>
                <a:latin typeface="Noto Sans KR"/>
              </a:rPr>
              <a:t>.</a:t>
            </a:r>
            <a:endParaRPr lang="en-US" altLang="ko-KR" b="1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6731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95" y="1437745"/>
            <a:ext cx="9289431" cy="20251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54199" y="3785569"/>
            <a:ext cx="82380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555555"/>
                </a:solidFill>
                <a:latin typeface="Noto Sans KR"/>
              </a:rPr>
              <a:t>Input </a:t>
            </a:r>
            <a:r>
              <a:rPr lang="en-US" altLang="ko-KR" sz="2400" b="1" dirty="0">
                <a:solidFill>
                  <a:srgbClr val="555555"/>
                </a:solidFill>
                <a:latin typeface="Noto Sans KR"/>
              </a:rPr>
              <a:t>Gate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는  </a:t>
            </a:r>
            <a:r>
              <a:rPr lang="en-US" altLang="ko-KR" sz="2400" b="1" dirty="0">
                <a:solidFill>
                  <a:srgbClr val="555555"/>
                </a:solidFill>
                <a:latin typeface="Noto Sans KR"/>
              </a:rPr>
              <a:t>ht-1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과 </a:t>
            </a:r>
            <a:r>
              <a:rPr lang="en-US" altLang="ko-KR" sz="2400" b="1" dirty="0" err="1">
                <a:solidFill>
                  <a:srgbClr val="555555"/>
                </a:solidFill>
                <a:latin typeface="Noto Sans KR"/>
              </a:rPr>
              <a:t>xt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에서 들어온 정보를 기억하기 위한 </a:t>
            </a:r>
            <a:r>
              <a:rPr lang="ko-KR" altLang="en-US" sz="2400" b="1" dirty="0" smtClean="0">
                <a:solidFill>
                  <a:srgbClr val="555555"/>
                </a:solidFill>
                <a:latin typeface="Noto Sans KR"/>
              </a:rPr>
              <a:t>게이트</a:t>
            </a:r>
            <a:r>
              <a:rPr lang="en-US" altLang="ko-KR" sz="2400" b="1" dirty="0" smtClean="0">
                <a:solidFill>
                  <a:srgbClr val="555555"/>
                </a:solidFill>
                <a:latin typeface="Noto Sans KR"/>
              </a:rPr>
              <a:t>. </a:t>
            </a:r>
          </a:p>
          <a:p>
            <a:endParaRPr lang="en-US" altLang="ko-KR" sz="2400" b="1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sz="2400" b="1" dirty="0" smtClean="0">
                <a:solidFill>
                  <a:srgbClr val="555555"/>
                </a:solidFill>
                <a:latin typeface="Noto Sans KR"/>
              </a:rPr>
              <a:t>ht-1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과 </a:t>
            </a:r>
            <a:r>
              <a:rPr lang="en-US" altLang="ko-KR" sz="2400" b="1" dirty="0" err="1">
                <a:solidFill>
                  <a:srgbClr val="555555"/>
                </a:solidFill>
                <a:latin typeface="Noto Sans KR"/>
              </a:rPr>
              <a:t>xt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에서 들어온 정보는 </a:t>
            </a:r>
            <a:r>
              <a:rPr lang="en-US" altLang="ko-KR" sz="2400" b="1" dirty="0">
                <a:solidFill>
                  <a:srgbClr val="555555"/>
                </a:solidFill>
                <a:latin typeface="Noto Sans KR"/>
              </a:rPr>
              <a:t>sigmoid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와 </a:t>
            </a:r>
            <a:r>
              <a:rPr lang="ko-KR" altLang="en-US" sz="2400" b="1" dirty="0" err="1">
                <a:solidFill>
                  <a:srgbClr val="555555"/>
                </a:solidFill>
                <a:latin typeface="Noto Sans KR"/>
              </a:rPr>
              <a:t>하이퍼볼릭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 탄젠트 함수를 각각 지나기 때문에   </a:t>
            </a:r>
            <a:r>
              <a:rPr lang="en-US" altLang="ko-KR" sz="2400" b="1" dirty="0">
                <a:solidFill>
                  <a:srgbClr val="555555"/>
                </a:solidFill>
                <a:latin typeface="Noto Sans KR"/>
              </a:rPr>
              <a:t>0~1 ,  -1~1 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사이의 값을 거치게 된다</a:t>
            </a:r>
            <a:r>
              <a:rPr lang="en-US" altLang="ko-KR" sz="2400" b="1" dirty="0">
                <a:solidFill>
                  <a:srgbClr val="555555"/>
                </a:solidFill>
                <a:latin typeface="Noto Sans KR"/>
              </a:rPr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199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23" y="834476"/>
            <a:ext cx="8747817" cy="21996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68581" y="3292084"/>
            <a:ext cx="77502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Noto Sans KR"/>
              </a:rPr>
              <a:t>Input Gate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에서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시그모이드와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하이퍼볼릭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탄젠트 함수를 지난 두 개의 값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(it, Ct)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에 대해 곱을 진행한다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(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같은 위치의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성분끼리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곱을 한다</a:t>
            </a:r>
            <a:r>
              <a:rPr lang="en-US" altLang="ko-KR" dirty="0" smtClean="0">
                <a:solidFill>
                  <a:srgbClr val="555555"/>
                </a:solidFill>
                <a:latin typeface="Noto Sans KR"/>
              </a:rPr>
              <a:t>.)</a:t>
            </a:r>
          </a:p>
          <a:p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이러한 과정은 정보를 선택하는 과정이다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후에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Forget Gate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에서 거쳐온 정보와 합쳐져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t+1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시점으로 넘어가게 된다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endParaRPr lang="en-US" altLang="ko-KR" dirty="0" smtClean="0">
              <a:solidFill>
                <a:srgbClr val="555555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따라서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 </a:t>
            </a:r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Forget gate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는 이전 시점의 정보를 얼마나 반영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할지를 의미하고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 </a:t>
            </a:r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Input gate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는 현재 시점의 정보를 얼마나 반영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할지 </a:t>
            </a:r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결정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1007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94" y="1508153"/>
            <a:ext cx="7452707" cy="16756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51754" y="3452152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Noto Sans KR"/>
              </a:rPr>
              <a:t>Output Gate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hidden state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를 결정하기 위한 </a:t>
            </a:r>
            <a:r>
              <a:rPr lang="en-US" altLang="ko-KR" dirty="0" smtClean="0">
                <a:solidFill>
                  <a:srgbClr val="555555"/>
                </a:solidFill>
                <a:latin typeface="Noto Sans KR"/>
              </a:rPr>
              <a:t>gate.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27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1089" y="3305615"/>
            <a:ext cx="69272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Noto Sans KR"/>
              </a:rPr>
              <a:t>RNN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에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하이퍼볼릭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탄젠트를 사용하는 이유는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스케일 폭발을 막기 </a:t>
            </a:r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위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함</a:t>
            </a:r>
            <a:r>
              <a:rPr lang="en-US" altLang="ko-KR" dirty="0" smtClean="0">
                <a:solidFill>
                  <a:srgbClr val="555555"/>
                </a:solidFill>
                <a:latin typeface="Noto Sans KR"/>
              </a:rPr>
              <a:t>.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endParaRPr lang="en-US" altLang="ko-KR" dirty="0" smtClean="0">
              <a:solidFill>
                <a:srgbClr val="555555"/>
              </a:solidFill>
              <a:latin typeface="Noto Sans KR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Noto Sans KR"/>
              </a:rPr>
              <a:t>만일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활성화 함수를 </a:t>
            </a:r>
            <a:r>
              <a:rPr lang="en-US" altLang="ko-KR" dirty="0" err="1">
                <a:solidFill>
                  <a:srgbClr val="555555"/>
                </a:solidFill>
                <a:latin typeface="Noto Sans KR"/>
              </a:rPr>
              <a:t>ReLU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를 사용한다면 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RNN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깊이가 깊어질수록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기존 값에 다음 값이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더해지길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반복하며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이전 값이 주는 영향력이 갈수록 늘어날 것이다</a:t>
            </a:r>
            <a:r>
              <a:rPr lang="en-US" altLang="ko-KR" dirty="0" smtClean="0">
                <a:solidFill>
                  <a:srgbClr val="555555"/>
                </a:solidFill>
                <a:latin typeface="Noto Sans KR"/>
              </a:rPr>
              <a:t>.</a:t>
            </a:r>
          </a:p>
          <a:p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대신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하이퍼볼릭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탄젠트를 사용하면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모델의 출력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결괏값이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-1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에서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1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사이로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정형화되며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사이즈를 일정하게 유지할 수 있다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41" y="1146291"/>
            <a:ext cx="39909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Gated Recurrent Unit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476833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LSTM</a:t>
            </a:r>
            <a:r>
              <a:rPr lang="ko-KR" altLang="en-US" dirty="0" smtClean="0"/>
              <a:t>과 다르게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게이트를 가진 상대적으로 간단한 구조</a:t>
            </a:r>
          </a:p>
          <a:p>
            <a:r>
              <a:rPr lang="en-US" altLang="ko-KR" dirty="0" smtClean="0"/>
              <a:t>hidden state</a:t>
            </a:r>
            <a:r>
              <a:rPr lang="ko-KR" altLang="en-US" dirty="0" smtClean="0"/>
              <a:t>가 곧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이고 </a:t>
            </a:r>
            <a:r>
              <a:rPr lang="ko-KR" altLang="en-US" dirty="0" err="1" smtClean="0"/>
              <a:t>다음번</a:t>
            </a:r>
            <a:r>
              <a:rPr lang="ko-KR" altLang="en-US" dirty="0" smtClean="0"/>
              <a:t>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로 들어감</a:t>
            </a:r>
          </a:p>
          <a:p>
            <a:r>
              <a:rPr lang="en-US" altLang="ko-KR" dirty="0" smtClean="0"/>
              <a:t>LSTM</a:t>
            </a:r>
            <a:r>
              <a:rPr lang="ko-KR" altLang="en-US" dirty="0" smtClean="0"/>
              <a:t>에 비해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감소하여 </a:t>
            </a:r>
            <a:r>
              <a:rPr lang="en-US" altLang="ko-KR" dirty="0" smtClean="0"/>
              <a:t>generalizing performance </a:t>
            </a:r>
            <a:r>
              <a:rPr lang="ko-KR" altLang="en-US" dirty="0" smtClean="0"/>
              <a:t>증가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027"/>
            <a:ext cx="4980709" cy="33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4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7745" y="4021432"/>
            <a:ext cx="892232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smtClean="0">
                <a:latin typeface="+mn-ea"/>
              </a:rPr>
              <a:t>​</a:t>
            </a:r>
            <a:r>
              <a:rPr lang="en-US" altLang="ko-KR" b="1" dirty="0" err="1">
                <a:latin typeface="+mn-ea"/>
              </a:rPr>
              <a:t>zt</a:t>
            </a:r>
            <a:r>
              <a:rPr lang="ko-KR" altLang="ko-KR" b="1" dirty="0">
                <a:latin typeface="+mn-ea"/>
              </a:rPr>
              <a:t>가 </a:t>
            </a:r>
            <a:r>
              <a:rPr lang="ko-KR" altLang="ko-KR" b="1" dirty="0" err="1">
                <a:latin typeface="+mn-ea"/>
              </a:rPr>
              <a:t>forget과</a:t>
            </a:r>
            <a:r>
              <a:rPr lang="ko-KR" altLang="ko-KR" b="1" dirty="0">
                <a:latin typeface="+mn-ea"/>
              </a:rPr>
              <a:t> </a:t>
            </a:r>
            <a:r>
              <a:rPr lang="ko-KR" altLang="ko-KR" b="1" dirty="0" err="1">
                <a:latin typeface="+mn-ea"/>
              </a:rPr>
              <a:t>input</a:t>
            </a:r>
            <a:r>
              <a:rPr lang="ko-KR" altLang="ko-KR" b="1" dirty="0">
                <a:latin typeface="+mn-ea"/>
              </a:rPr>
              <a:t> 게이트(</a:t>
            </a:r>
            <a:r>
              <a:rPr lang="ko-KR" altLang="ko-KR" b="1" dirty="0" err="1">
                <a:latin typeface="+mn-ea"/>
              </a:rPr>
              <a:t>gate</a:t>
            </a:r>
            <a:r>
              <a:rPr lang="ko-KR" altLang="ko-KR" b="1" dirty="0">
                <a:latin typeface="+mn-ea"/>
              </a:rPr>
              <a:t>)를 모두 제어한다. </a:t>
            </a:r>
            <a:r>
              <a:rPr lang="ko-KR" altLang="ko-KR" b="1" dirty="0" smtClean="0">
                <a:latin typeface="+mn-ea"/>
              </a:rPr>
              <a:t>​</a:t>
            </a:r>
            <a:r>
              <a:rPr lang="en-US" altLang="ko-KR" b="1" dirty="0" err="1" smtClean="0">
                <a:latin typeface="+mn-ea"/>
              </a:rPr>
              <a:t>zt</a:t>
            </a:r>
            <a:r>
              <a:rPr lang="ko-KR" altLang="ko-KR" b="1" dirty="0" smtClean="0">
                <a:latin typeface="+mn-ea"/>
              </a:rPr>
              <a:t>가 </a:t>
            </a:r>
            <a:r>
              <a:rPr lang="ko-KR" altLang="ko-KR" b="1" dirty="0">
                <a:latin typeface="+mn-ea"/>
              </a:rPr>
              <a:t>1을 출력하면 </a:t>
            </a:r>
            <a:r>
              <a:rPr lang="ko-KR" altLang="ko-KR" b="1" dirty="0" err="1">
                <a:latin typeface="+mn-ea"/>
              </a:rPr>
              <a:t>forget</a:t>
            </a:r>
            <a:r>
              <a:rPr lang="ko-KR" altLang="ko-KR" b="1" dirty="0">
                <a:latin typeface="+mn-ea"/>
              </a:rPr>
              <a:t> 게이트가 열리고 </a:t>
            </a:r>
            <a:r>
              <a:rPr lang="ko-KR" altLang="ko-KR" b="1" dirty="0" err="1">
                <a:latin typeface="+mn-ea"/>
              </a:rPr>
              <a:t>input</a:t>
            </a:r>
            <a:r>
              <a:rPr lang="ko-KR" altLang="ko-KR" b="1" dirty="0">
                <a:latin typeface="+mn-ea"/>
              </a:rPr>
              <a:t> 게이트가 닫히며, </a:t>
            </a:r>
            <a:r>
              <a:rPr lang="ko-KR" altLang="ko-KR" b="1" dirty="0" smtClean="0">
                <a:latin typeface="+mn-ea"/>
              </a:rPr>
              <a:t>​</a:t>
            </a:r>
            <a:endParaRPr lang="en-US" altLang="ko-KR" b="1" dirty="0" smtClean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>
                <a:latin typeface="+mn-ea"/>
              </a:rPr>
              <a:t>zt</a:t>
            </a:r>
            <a:r>
              <a:rPr lang="ko-KR" altLang="ko-KR" b="1" dirty="0">
                <a:latin typeface="+mn-ea"/>
              </a:rPr>
              <a:t>가 0일 경우 반대로 </a:t>
            </a:r>
            <a:r>
              <a:rPr lang="ko-KR" altLang="ko-KR" b="1" dirty="0" err="1">
                <a:latin typeface="+mn-ea"/>
              </a:rPr>
              <a:t>forget</a:t>
            </a:r>
            <a:r>
              <a:rPr lang="ko-KR" altLang="ko-KR" b="1" dirty="0">
                <a:latin typeface="+mn-ea"/>
              </a:rPr>
              <a:t> 게이트가 닫히고 </a:t>
            </a:r>
            <a:r>
              <a:rPr lang="ko-KR" altLang="ko-KR" b="1" dirty="0" err="1">
                <a:latin typeface="+mn-ea"/>
              </a:rPr>
              <a:t>input</a:t>
            </a:r>
            <a:r>
              <a:rPr lang="ko-KR" altLang="ko-KR" b="1" dirty="0">
                <a:latin typeface="+mn-ea"/>
              </a:rPr>
              <a:t> 게이트가 열린다. 즉, 이전(​)의 기억이 저장 </a:t>
            </a:r>
            <a:r>
              <a:rPr lang="ko-KR" altLang="ko-KR" b="1" dirty="0" err="1">
                <a:latin typeface="+mn-ea"/>
              </a:rPr>
              <a:t>될때</a:t>
            </a:r>
            <a:r>
              <a:rPr lang="ko-KR" altLang="ko-KR" b="1" dirty="0">
                <a:latin typeface="+mn-ea"/>
              </a:rPr>
              <a:t> 마다 타임 스텝 ​의 입력은 삭제된다. </a:t>
            </a:r>
            <a:endParaRPr lang="en-US" altLang="ko-KR" b="1" dirty="0" smtClean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latin typeface="+mn-ea"/>
              </a:rPr>
              <a:t>GRU 셀은 </a:t>
            </a:r>
            <a:r>
              <a:rPr lang="ko-KR" altLang="ko-KR" b="1" dirty="0" err="1">
                <a:latin typeface="+mn-ea"/>
              </a:rPr>
              <a:t>output</a:t>
            </a:r>
            <a:r>
              <a:rPr lang="ko-KR" altLang="ko-KR" b="1" dirty="0">
                <a:latin typeface="+mn-ea"/>
              </a:rPr>
              <a:t> 게이트가 없어 전체 상태 벡터 </a:t>
            </a:r>
            <a:r>
              <a:rPr lang="en-US" altLang="ko-KR" b="1" dirty="0" err="1" smtClean="0">
                <a:latin typeface="+mn-ea"/>
              </a:rPr>
              <a:t>ht</a:t>
            </a:r>
            <a:r>
              <a:rPr lang="ko-KR" altLang="ko-KR" b="1" dirty="0" smtClean="0">
                <a:latin typeface="+mn-ea"/>
              </a:rPr>
              <a:t>​</a:t>
            </a:r>
            <a:r>
              <a:rPr lang="ko-KR" altLang="ko-KR" b="1" dirty="0">
                <a:latin typeface="+mn-ea"/>
              </a:rPr>
              <a:t>가 타임 </a:t>
            </a:r>
            <a:r>
              <a:rPr lang="ko-KR" altLang="ko-KR" b="1" dirty="0" err="1">
                <a:latin typeface="+mn-ea"/>
              </a:rPr>
              <a:t>스텝마다</a:t>
            </a:r>
            <a:r>
              <a:rPr lang="ko-KR" altLang="ko-KR" b="1" dirty="0">
                <a:latin typeface="+mn-ea"/>
              </a:rPr>
              <a:t> 출력되며, 이전 상태 ​의 어느 부분이 출력될지 제어하는 새로운 </a:t>
            </a:r>
            <a:r>
              <a:rPr lang="ko-KR" altLang="ko-KR" b="1" dirty="0" err="1">
                <a:latin typeface="+mn-ea"/>
              </a:rPr>
              <a:t>gate</a:t>
            </a:r>
            <a:r>
              <a:rPr lang="ko-KR" altLang="ko-KR" b="1" dirty="0">
                <a:latin typeface="+mn-ea"/>
              </a:rPr>
              <a:t> </a:t>
            </a:r>
            <a:r>
              <a:rPr lang="ko-KR" altLang="ko-KR" b="1" dirty="0" err="1">
                <a:latin typeface="+mn-ea"/>
              </a:rPr>
              <a:t>controller인</a:t>
            </a:r>
            <a:r>
              <a:rPr lang="ko-KR" altLang="ko-KR" b="1" dirty="0">
                <a:latin typeface="+mn-ea"/>
              </a:rPr>
              <a:t> </a:t>
            </a:r>
            <a:r>
              <a:rPr lang="ko-KR" altLang="ko-KR" b="1" dirty="0" smtClean="0">
                <a:latin typeface="+mn-ea"/>
              </a:rPr>
              <a:t>​</a:t>
            </a:r>
            <a:r>
              <a:rPr lang="en-US" altLang="ko-KR" b="1" dirty="0" err="1" smtClean="0">
                <a:latin typeface="+mn-ea"/>
              </a:rPr>
              <a:t>rt</a:t>
            </a:r>
            <a:r>
              <a:rPr lang="ko-KR" altLang="ko-KR" b="1" dirty="0" smtClean="0">
                <a:latin typeface="+mn-ea"/>
              </a:rPr>
              <a:t>가 </a:t>
            </a:r>
            <a:r>
              <a:rPr lang="ko-KR" altLang="ko-KR" b="1" dirty="0">
                <a:latin typeface="+mn-ea"/>
              </a:rPr>
              <a:t>있다.</a:t>
            </a:r>
            <a:endParaRPr lang="ko-KR" altLang="ko-KR" sz="1400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000" b="1" dirty="0">
                <a:latin typeface="+mn-ea"/>
              </a:rPr>
              <a:t/>
            </a:r>
            <a:br>
              <a:rPr lang="ko-KR" altLang="ko-KR" sz="4000" b="1" dirty="0">
                <a:latin typeface="+mn-ea"/>
              </a:rPr>
            </a:br>
            <a:r>
              <a:rPr lang="ko-KR" altLang="ko-KR" sz="4000" b="1" dirty="0">
                <a:latin typeface="+mn-ea"/>
              </a:rPr>
              <a:t/>
            </a:r>
            <a:br>
              <a:rPr lang="ko-KR" altLang="ko-KR" sz="4000" b="1" dirty="0">
                <a:latin typeface="+mn-ea"/>
              </a:rPr>
            </a:br>
            <a:endParaRPr lang="ko-KR" altLang="ko-KR" sz="40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682885"/>
            <a:ext cx="4980709" cy="33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10425" y="3244334"/>
            <a:ext cx="537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https://www.youtube.com/watch?v=PahF2hZM6cs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10425" y="3967541"/>
            <a:ext cx="388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https://excelsior-cjh.tistory.com/185</a:t>
            </a:r>
          </a:p>
        </p:txBody>
      </p:sp>
    </p:spTree>
    <p:extLst>
      <p:ext uri="{BB962C8B-B14F-4D97-AF65-F5344CB8AC3E}">
        <p14:creationId xmlns:p14="http://schemas.microsoft.com/office/powerpoint/2010/main" val="75650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소리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주가 등의 데이터를 시퀀스 데이터로 분류한다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시퀀스 데이터는 순서를 바꾸거나 과거 정보에 손실이 발생하면 데이터의 확률 분포도 바뀌게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시퀀스 데이터를 다루기 위해선 길이가 가변적인 데이터를 다룰 수 있는 모델이 필요하다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</a:t>
            </a:r>
            <a:r>
              <a:rPr lang="ko-KR" altLang="en-US" sz="2000" b="1" dirty="0"/>
              <a:t> 이전 시퀀스의 정보</a:t>
            </a:r>
            <a:r>
              <a:rPr lang="ko-KR" altLang="en-US" sz="2000" dirty="0"/>
              <a:t>를 가지고 앞으로 발생할 데이터의 확률분포를 다루기 위해 </a:t>
            </a:r>
            <a:r>
              <a:rPr lang="ko-KR" altLang="en-US" sz="2000" b="1" dirty="0"/>
              <a:t>조건부 확률</a:t>
            </a:r>
            <a:r>
              <a:rPr lang="ko-KR" altLang="en-US" sz="2000" dirty="0"/>
              <a:t>을 이용할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AR(Autoregressive Model) : </a:t>
            </a:r>
            <a:r>
              <a:rPr lang="ko-KR" altLang="en-US" sz="2000" dirty="0"/>
              <a:t>자기 </a:t>
            </a:r>
            <a:r>
              <a:rPr lang="ko-KR" altLang="en-US" sz="2000" dirty="0" err="1"/>
              <a:t>회귀모델</a:t>
            </a:r>
            <a:r>
              <a:rPr lang="en-US" altLang="ko-KR" sz="2000" dirty="0"/>
              <a:t>. </a:t>
            </a:r>
            <a:r>
              <a:rPr lang="ko-KR" altLang="en-US" sz="2000" dirty="0"/>
              <a:t>고정된 길이 </a:t>
            </a:r>
            <a:r>
              <a:rPr lang="en-US" altLang="ko-KR" sz="2000" dirty="0"/>
              <a:t>'tau' </a:t>
            </a:r>
            <a:r>
              <a:rPr lang="ko-KR" altLang="en-US" sz="2000" dirty="0"/>
              <a:t>만큼의 시퀀스만 사용하는 경우이다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tau</a:t>
            </a:r>
            <a:r>
              <a:rPr lang="ko-KR" altLang="en-US" sz="2000" dirty="0"/>
              <a:t>를 결정하는 것 또한 쉽지 않다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48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95" y="1978083"/>
            <a:ext cx="6515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Latent AR model</a:t>
            </a:r>
            <a:br>
              <a:rPr lang="en-US" altLang="ko-KR" b="1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60" y="1690688"/>
            <a:ext cx="702945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912133"/>
            <a:ext cx="452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과거의 정보를 </a:t>
            </a:r>
            <a:r>
              <a:rPr lang="ko-KR" altLang="en-US" b="1" dirty="0" err="1" smtClean="0"/>
              <a:t>요약해놓은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hidden state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input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ouput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사이에 둔다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006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0766"/>
            <a:ext cx="5095565" cy="3053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58" y="2402651"/>
            <a:ext cx="5184542" cy="313017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911458" y="653531"/>
            <a:ext cx="9122004" cy="1787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 google at work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 work at google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93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62" y="1942003"/>
            <a:ext cx="573749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3061" y="1942003"/>
            <a:ext cx="406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prediction</a:t>
            </a:r>
            <a:r>
              <a:rPr lang="ko-KR" altLang="en-US" dirty="0" smtClean="0"/>
              <a:t>의 차이를 줄여나간다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3061" y="2839649"/>
            <a:ext cx="436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Wxh</a:t>
            </a:r>
            <a:r>
              <a:rPr lang="en-US" altLang="ko-KR" dirty="0" smtClean="0"/>
              <a:t> , b, </a:t>
            </a:r>
            <a:r>
              <a:rPr lang="en-US" altLang="ko-KR" dirty="0" err="1" smtClean="0"/>
              <a:t>whh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gd</a:t>
            </a:r>
            <a:r>
              <a:rPr lang="ko-KR" altLang="en-US" dirty="0" smtClean="0"/>
              <a:t>를 통해 개선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시간에 동일한 변수를 바꾸므로 </a:t>
            </a:r>
            <a:r>
              <a:rPr lang="en-US" altLang="ko-KR" dirty="0" smtClean="0"/>
              <a:t>BPTT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2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9666" y="1379912"/>
            <a:ext cx="6991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b="1" dirty="0" smtClean="0"/>
              <a:t>RNN</a:t>
            </a:r>
            <a:r>
              <a:rPr lang="ko-KR" altLang="en-US" b="1" dirty="0" smtClean="0"/>
              <a:t>의 </a:t>
            </a:r>
            <a:r>
              <a:rPr lang="ko-KR" altLang="en-US" b="1" dirty="0" smtClean="0"/>
              <a:t>단점 </a:t>
            </a:r>
            <a:r>
              <a:rPr lang="en-US" altLang="ko-KR" b="1" dirty="0" smtClean="0"/>
              <a:t>-&gt;</a:t>
            </a:r>
            <a:r>
              <a:rPr lang="en-US" altLang="ko-KR" dirty="0" smtClean="0"/>
              <a:t>long-term </a:t>
            </a:r>
            <a:r>
              <a:rPr lang="en-US" altLang="ko-KR" dirty="0" smtClean="0"/>
              <a:t>dependency</a:t>
            </a:r>
          </a:p>
          <a:p>
            <a:endParaRPr lang="en-US" altLang="ko-KR" dirty="0"/>
          </a:p>
          <a:p>
            <a:r>
              <a:rPr lang="en-US" altLang="ko-KR" dirty="0" smtClean="0"/>
              <a:t>hidden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 과거의 정보들을 요약해 두지만 먼 과거의 정보는 매우 희미해져 사실상 최근 정보에만 영향을 받는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활성함수가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exploding gradient, 1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vanishing gradient </a:t>
            </a:r>
            <a:r>
              <a:rPr lang="ko-KR" altLang="en-US" dirty="0" smtClean="0"/>
              <a:t>문제 발생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6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기울기 소실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폭발문제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901" y="1936880"/>
            <a:ext cx="5525366" cy="16021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34" y="1690688"/>
            <a:ext cx="5521133" cy="2068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1881" y="4005361"/>
            <a:ext cx="7267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b="1" dirty="0" smtClean="0"/>
              <a:t>RNN</a:t>
            </a:r>
            <a:r>
              <a:rPr lang="ko-KR" altLang="en-US" b="1" dirty="0" smtClean="0"/>
              <a:t>의 단점</a:t>
            </a:r>
          </a:p>
          <a:p>
            <a:r>
              <a:rPr lang="en-US" altLang="ko-KR" dirty="0" smtClean="0"/>
              <a:t>long-term dependency</a:t>
            </a:r>
          </a:p>
          <a:p>
            <a:r>
              <a:rPr lang="en-US" altLang="ko-KR" dirty="0" smtClean="0"/>
              <a:t>→hidden state</a:t>
            </a:r>
            <a:r>
              <a:rPr lang="ko-KR" altLang="en-US" dirty="0" smtClean="0"/>
              <a:t>에 과거의 정보들을 요약해 두지만 먼 과거의 정보는 매우 희미해져 사실상 최근 정보에만 영향을 받는 것</a:t>
            </a:r>
          </a:p>
          <a:p>
            <a:r>
              <a:rPr lang="ko-KR" altLang="en-US" dirty="0" err="1" smtClean="0"/>
              <a:t>활성함수가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exploding gradient, 1</a:t>
            </a:r>
            <a:r>
              <a:rPr lang="ko-KR" altLang="en-US" dirty="0" smtClean="0"/>
              <a:t>보다 작으면 </a:t>
            </a:r>
            <a:r>
              <a:rPr lang="en-US" altLang="ko-KR" dirty="0" smtClean="0"/>
              <a:t>vanishing gradient </a:t>
            </a:r>
            <a:r>
              <a:rPr lang="ko-KR" altLang="en-US" dirty="0" smtClean="0"/>
              <a:t>문제 발생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36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LSTM(Long Short Term Memory)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61099"/>
            <a:ext cx="5720294" cy="27024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95" y="1962785"/>
            <a:ext cx="5347851" cy="2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635</Words>
  <Application>Microsoft Office PowerPoint</Application>
  <PresentationFormat>와이드스크린</PresentationFormat>
  <Paragraphs>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 Sans KR</vt:lpstr>
      <vt:lpstr>맑은 고딕</vt:lpstr>
      <vt:lpstr>Arial</vt:lpstr>
      <vt:lpstr>Office 테마</vt:lpstr>
      <vt:lpstr>RNN </vt:lpstr>
      <vt:lpstr>시퀀스 데이터</vt:lpstr>
      <vt:lpstr>PowerPoint 프레젠테이션</vt:lpstr>
      <vt:lpstr>Latent AR model </vt:lpstr>
      <vt:lpstr>PowerPoint 프레젠테이션</vt:lpstr>
      <vt:lpstr>PowerPoint 프레젠테이션</vt:lpstr>
      <vt:lpstr>PowerPoint 프레젠테이션</vt:lpstr>
      <vt:lpstr>기울기 소실, 폭발문제</vt:lpstr>
      <vt:lpstr>LSTM(Long Short Term Memory)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Gated Recurrent Unit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2021-02-04T20:10:07Z</dcterms:created>
  <dcterms:modified xsi:type="dcterms:W3CDTF">2021-02-05T04:59:56Z</dcterms:modified>
</cp:coreProperties>
</file>