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8" r:id="rId5"/>
    <p:sldId id="265" r:id="rId6"/>
    <p:sldId id="266" r:id="rId7"/>
    <p:sldId id="273" r:id="rId8"/>
    <p:sldId id="276" r:id="rId9"/>
    <p:sldId id="277" r:id="rId10"/>
    <p:sldId id="275" r:id="rId11"/>
    <p:sldId id="274" r:id="rId12"/>
    <p:sldId id="268" r:id="rId13"/>
    <p:sldId id="269" r:id="rId14"/>
    <p:sldId id="270" r:id="rId15"/>
    <p:sldId id="271" r:id="rId16"/>
    <p:sldId id="272" r:id="rId17"/>
    <p:sldId id="26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B280-B40F-463E-921C-1A7BCA381D0D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B147-3ABB-4F18-B9FB-849BBAE5F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7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B280-B40F-463E-921C-1A7BCA381D0D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B147-3ABB-4F18-B9FB-849BBAE5F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39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B280-B40F-463E-921C-1A7BCA381D0D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B147-3ABB-4F18-B9FB-849BBAE5F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344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B280-B40F-463E-921C-1A7BCA381D0D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B147-3ABB-4F18-B9FB-849BBAE5F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70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B280-B40F-463E-921C-1A7BCA381D0D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B147-3ABB-4F18-B9FB-849BBAE5F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11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B280-B40F-463E-921C-1A7BCA381D0D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B147-3ABB-4F18-B9FB-849BBAE5F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11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B280-B40F-463E-921C-1A7BCA381D0D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B147-3ABB-4F18-B9FB-849BBAE5F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10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B280-B40F-463E-921C-1A7BCA381D0D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B147-3ABB-4F18-B9FB-849BBAE5F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5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B280-B40F-463E-921C-1A7BCA381D0D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B147-3ABB-4F18-B9FB-849BBAE5F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79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B280-B40F-463E-921C-1A7BCA381D0D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B147-3ABB-4F18-B9FB-849BBAE5F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404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B280-B40F-463E-921C-1A7BCA381D0D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B147-3ABB-4F18-B9FB-849BBAE5F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83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4B280-B40F-463E-921C-1A7BCA381D0D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2B147-3ABB-4F18-B9FB-849BBAE5F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17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aeseongsu.github.io/posts/knowledge-distillation/" TargetMode="External"/><Relationship Id="rId2" Type="http://schemas.openxmlformats.org/officeDocument/2006/relationships/hyperlink" Target="http://dmqm.korea.ac.kr/activity/seminar/30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25978" y="839730"/>
            <a:ext cx="10338262" cy="3807084"/>
          </a:xfrm>
        </p:spPr>
        <p:txBody>
          <a:bodyPr/>
          <a:lstStyle/>
          <a:p>
            <a:r>
              <a:rPr lang="en-US" altLang="ko-KR" dirty="0" smtClean="0"/>
              <a:t>Annotation data efficient 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115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FastAutoAugment</a:t>
            </a:r>
            <a:r>
              <a:rPr lang="en-US" altLang="ko-KR" dirty="0" smtClean="0"/>
              <a:t>(Fast AA)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3185"/>
            <a:ext cx="2352675" cy="581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0619"/>
            <a:ext cx="7058025" cy="3876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225" y="2180619"/>
            <a:ext cx="41148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5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RandAugment</a:t>
            </a:r>
            <a:r>
              <a:rPr lang="en-US" altLang="ko-KR" dirty="0" smtClean="0"/>
              <a:t>(RA)</a:t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9225"/>
            <a:ext cx="2781300" cy="609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17729"/>
            <a:ext cx="4238625" cy="3800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152" y="1764462"/>
            <a:ext cx="3933825" cy="12287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3152" y="2825548"/>
            <a:ext cx="49911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17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Transfer learning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기존의 만들어진 모델을 사용하여 새로운 모델을 </a:t>
            </a:r>
            <a:r>
              <a:rPr lang="ko-KR" altLang="en-US" dirty="0" err="1" smtClean="0"/>
              <a:t>만들시</a:t>
            </a:r>
            <a:r>
              <a:rPr lang="ko-KR" altLang="en-US" dirty="0" smtClean="0"/>
              <a:t> 학습을 </a:t>
            </a:r>
            <a:r>
              <a:rPr lang="ko-KR" altLang="en-US" dirty="0" err="1" smtClean="0"/>
              <a:t>빠르게하며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성능을 높이는 방법</a:t>
            </a:r>
            <a:endParaRPr lang="en-US" altLang="ko-KR" dirty="0" smtClean="0"/>
          </a:p>
          <a:p>
            <a:r>
              <a:rPr lang="en-US" altLang="ko-KR" dirty="0" smtClean="0"/>
              <a:t>VGG, </a:t>
            </a:r>
            <a:r>
              <a:rPr lang="en-US" altLang="ko-KR" dirty="0" err="1" smtClean="0"/>
              <a:t>ResNet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 </a:t>
            </a:r>
            <a:r>
              <a:rPr lang="en-US" altLang="ko-KR" dirty="0" smtClean="0"/>
              <a:t>Pre-training Model</a:t>
            </a:r>
            <a:r>
              <a:rPr lang="ko-KR" altLang="en-US" dirty="0" smtClean="0"/>
              <a:t>을 가지고 우리가 원하는 학습에 조정을 하여 </a:t>
            </a:r>
            <a:r>
              <a:rPr lang="ko-KR" altLang="en-US" dirty="0" err="1" smtClean="0"/>
              <a:t>학습하는것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86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83" y="407583"/>
            <a:ext cx="7943850" cy="34744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9708" y="4056611"/>
            <a:ext cx="950144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Strategy 1 : </a:t>
            </a:r>
            <a:r>
              <a:rPr lang="ko-KR" altLang="en-US" dirty="0" smtClean="0"/>
              <a:t>모델 전체를 학습</a:t>
            </a:r>
            <a:endParaRPr lang="en-US" altLang="ko-KR" dirty="0" smtClean="0"/>
          </a:p>
          <a:p>
            <a:r>
              <a:rPr lang="en-US" altLang="ko-KR" dirty="0" smtClean="0"/>
              <a:t>Strategy 2 : Convolutional base </a:t>
            </a:r>
            <a:r>
              <a:rPr lang="ko-KR" altLang="en-US" dirty="0" smtClean="0"/>
              <a:t>일부분 고정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나머지 계층과 </a:t>
            </a:r>
            <a:r>
              <a:rPr lang="en-US" altLang="ko-KR" dirty="0" smtClean="0"/>
              <a:t>classifier</a:t>
            </a:r>
            <a:r>
              <a:rPr lang="ko-KR" altLang="en-US" dirty="0" smtClean="0"/>
              <a:t>를 새로 학습</a:t>
            </a:r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낮은 </a:t>
            </a:r>
            <a:r>
              <a:rPr lang="ko-KR" altLang="en-US" sz="1400" dirty="0"/>
              <a:t>레벨의 계층은 일반적인 특징</a:t>
            </a:r>
            <a:r>
              <a:rPr lang="en-US" altLang="ko-KR" sz="1400" dirty="0"/>
              <a:t>(</a:t>
            </a:r>
            <a:r>
              <a:rPr lang="ko-KR" altLang="en-US" sz="1400" dirty="0"/>
              <a:t>독립적인 특징</a:t>
            </a:r>
            <a:r>
              <a:rPr lang="en-US" altLang="ko-KR" sz="1400" dirty="0"/>
              <a:t>)</a:t>
            </a:r>
            <a:r>
              <a:rPr lang="ko-KR" altLang="en-US" sz="1400" dirty="0"/>
              <a:t>을 </a:t>
            </a:r>
            <a:r>
              <a:rPr lang="ko-KR" altLang="en-US" sz="1400" dirty="0" smtClean="0"/>
              <a:t>추출</a:t>
            </a:r>
            <a:r>
              <a:rPr lang="en-US" altLang="ko-KR" sz="1400" dirty="0" smtClean="0"/>
              <a:t>, </a:t>
            </a:r>
            <a:r>
              <a:rPr lang="ko-KR" altLang="en-US" sz="1400" dirty="0"/>
              <a:t>높은 레벨의 계층은 구체적이고 특유한 특징</a:t>
            </a:r>
            <a:r>
              <a:rPr lang="en-US" altLang="ko-KR" sz="1400" dirty="0"/>
              <a:t>(Task</a:t>
            </a:r>
            <a:r>
              <a:rPr lang="ko-KR" altLang="en-US" sz="1400" dirty="0"/>
              <a:t>에 따라 달라지는 특징</a:t>
            </a:r>
            <a:r>
              <a:rPr lang="en-US" altLang="ko-KR" sz="1400" dirty="0"/>
              <a:t>)</a:t>
            </a:r>
            <a:r>
              <a:rPr lang="ko-KR" altLang="en-US" sz="1400" dirty="0"/>
              <a:t>을 </a:t>
            </a:r>
            <a:r>
              <a:rPr lang="ko-KR" altLang="en-US" sz="1400" dirty="0" smtClean="0"/>
              <a:t>추출</a:t>
            </a:r>
            <a:r>
              <a:rPr lang="en-US" altLang="ko-KR" sz="1400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데이터 </a:t>
            </a:r>
            <a:r>
              <a:rPr lang="ko-KR" altLang="en-US" sz="1400" dirty="0"/>
              <a:t>셋이 작고 모델의 </a:t>
            </a:r>
            <a:r>
              <a:rPr lang="ko-KR" altLang="en-US" sz="1400" dirty="0" err="1"/>
              <a:t>파라미터가</a:t>
            </a:r>
            <a:r>
              <a:rPr lang="ko-KR" altLang="en-US" sz="1400" dirty="0"/>
              <a:t> 많다</a:t>
            </a:r>
            <a:r>
              <a:rPr lang="en-US" altLang="ko-KR" sz="1400" dirty="0"/>
              <a:t>. -&gt; </a:t>
            </a:r>
            <a:r>
              <a:rPr lang="ko-KR" altLang="en-US" sz="1400" dirty="0" err="1"/>
              <a:t>오버피팅이</a:t>
            </a:r>
            <a:r>
              <a:rPr lang="ko-KR" altLang="en-US" sz="1400" dirty="0"/>
              <a:t> 일어날 수 있다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데이터 </a:t>
            </a:r>
            <a:r>
              <a:rPr lang="ko-KR" altLang="en-US" sz="1400" dirty="0"/>
              <a:t>셋이 크고 모델이 작다</a:t>
            </a:r>
            <a:r>
              <a:rPr lang="en-US" altLang="ko-KR" sz="1400" dirty="0"/>
              <a:t>. -&gt; </a:t>
            </a:r>
            <a:r>
              <a:rPr lang="ko-KR" altLang="en-US" sz="1400" dirty="0"/>
              <a:t>더 많은 계층을 학습시켜 적합한 모델로 </a:t>
            </a:r>
            <a:r>
              <a:rPr lang="ko-KR" altLang="en-US" sz="1400" dirty="0" err="1"/>
              <a:t>발전가능하</a:t>
            </a:r>
            <a:endParaRPr lang="ko-KR" altLang="en-US" sz="1400" dirty="0"/>
          </a:p>
          <a:p>
            <a:endParaRPr lang="en-US" altLang="ko-KR" dirty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Strategy 3 : </a:t>
            </a:r>
            <a:r>
              <a:rPr lang="en-US" altLang="ko-KR" dirty="0" smtClean="0"/>
              <a:t>Convolutional base</a:t>
            </a:r>
            <a:r>
              <a:rPr lang="ko-KR" altLang="en-US" dirty="0" smtClean="0"/>
              <a:t>는 고정시키고</a:t>
            </a:r>
            <a:r>
              <a:rPr lang="en-US" altLang="ko-KR" dirty="0" smtClean="0"/>
              <a:t>, Classifier</a:t>
            </a:r>
            <a:r>
              <a:rPr lang="ko-KR" altLang="en-US" dirty="0" smtClean="0"/>
              <a:t>만 새로 학습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01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Knowledge distillation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084215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큰 모델</a:t>
            </a:r>
            <a:r>
              <a:rPr lang="en-US" altLang="ko-KR" dirty="0" smtClean="0"/>
              <a:t>(Teacher Network)</a:t>
            </a:r>
            <a:r>
              <a:rPr lang="ko-KR" altLang="en-US" dirty="0" smtClean="0"/>
              <a:t>로 부터 증류한 지식을 작은 모델</a:t>
            </a:r>
            <a:r>
              <a:rPr lang="en-US" altLang="ko-KR" dirty="0" smtClean="0"/>
              <a:t>(Student Network)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tranfer</a:t>
            </a:r>
            <a:r>
              <a:rPr lang="ko-KR" altLang="en-US" dirty="0" smtClean="0"/>
              <a:t>하는 과정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8292"/>
            <a:ext cx="51149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 Soft label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547" y="1947862"/>
            <a:ext cx="5781675" cy="1171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47862"/>
            <a:ext cx="2066925" cy="8953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934" y="3376611"/>
            <a:ext cx="5676900" cy="1123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324388"/>
            <a:ext cx="1838325" cy="8477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7547" y="4995515"/>
            <a:ext cx="5848350" cy="1704975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2905125" y="2533649"/>
            <a:ext cx="561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2751513" y="5748250"/>
            <a:ext cx="6151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9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3139" y="161824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2) Distillation loss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5829" y="1136333"/>
            <a:ext cx="6791325" cy="3305175"/>
          </a:xfrm>
          <a:prstGeom prst="rect">
            <a:avLst/>
          </a:prstGeom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671945" y="428356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0" i="0" dirty="0" smtClean="0">
                <a:solidFill>
                  <a:srgbClr val="212529"/>
                </a:solidFill>
                <a:effectLst/>
                <a:latin typeface="+mj-ea"/>
                <a:ea typeface="+mj-ea"/>
              </a:rPr>
              <a:t>L</a:t>
            </a:r>
            <a:r>
              <a:rPr lang="ko-KR" altLang="en-US" sz="2000" b="0" i="0" dirty="0" smtClean="0">
                <a:solidFill>
                  <a:srgbClr val="212529"/>
                </a:solidFill>
                <a:effectLst/>
                <a:latin typeface="+mj-ea"/>
                <a:ea typeface="+mj-ea"/>
              </a:rPr>
              <a:t>은 </a:t>
            </a:r>
            <a:r>
              <a:rPr lang="ko-KR" altLang="en-US" sz="2000" b="0" i="0" dirty="0" err="1" smtClean="0">
                <a:solidFill>
                  <a:srgbClr val="212529"/>
                </a:solidFill>
                <a:effectLst/>
                <a:latin typeface="+mj-ea"/>
                <a:ea typeface="+mj-ea"/>
              </a:rPr>
              <a:t>손실함수</a:t>
            </a:r>
            <a:r>
              <a:rPr lang="en-US" altLang="ko-KR" sz="2000" b="0" i="0" dirty="0" smtClean="0">
                <a:solidFill>
                  <a:srgbClr val="212529"/>
                </a:solidFill>
                <a:effectLst/>
                <a:latin typeface="+mj-ea"/>
                <a:ea typeface="+mj-ea"/>
              </a:rPr>
              <a:t>, S</a:t>
            </a:r>
            <a:r>
              <a:rPr lang="ko-KR" altLang="en-US" sz="2000" b="0" i="0" dirty="0" smtClean="0">
                <a:solidFill>
                  <a:srgbClr val="212529"/>
                </a:solidFill>
                <a:effectLst/>
                <a:latin typeface="+mj-ea"/>
                <a:ea typeface="+mj-ea"/>
              </a:rPr>
              <a:t>는 </a:t>
            </a:r>
            <a:r>
              <a:rPr lang="en-US" altLang="ko-KR" sz="2000" b="0" i="0" dirty="0" smtClean="0">
                <a:solidFill>
                  <a:srgbClr val="212529"/>
                </a:solidFill>
                <a:effectLst/>
                <a:latin typeface="+mj-ea"/>
                <a:ea typeface="+mj-ea"/>
              </a:rPr>
              <a:t>Student model, T</a:t>
            </a:r>
            <a:r>
              <a:rPr lang="ko-KR" altLang="en-US" sz="2000" b="0" i="0" dirty="0" smtClean="0">
                <a:solidFill>
                  <a:srgbClr val="212529"/>
                </a:solidFill>
                <a:effectLst/>
                <a:latin typeface="+mj-ea"/>
                <a:ea typeface="+mj-ea"/>
              </a:rPr>
              <a:t>는 </a:t>
            </a:r>
            <a:r>
              <a:rPr lang="en-US" altLang="ko-KR" sz="2000" b="0" i="0" dirty="0" smtClean="0">
                <a:solidFill>
                  <a:srgbClr val="212529"/>
                </a:solidFill>
                <a:effectLst/>
                <a:latin typeface="+mj-ea"/>
                <a:ea typeface="+mj-ea"/>
              </a:rPr>
              <a:t>Teacher model. </a:t>
            </a:r>
          </a:p>
          <a:p>
            <a:pPr marL="0" indent="0">
              <a:buNone/>
            </a:pPr>
            <a:r>
              <a:rPr lang="en-US" altLang="ko-KR" sz="2000" b="0" i="0" dirty="0" smtClean="0">
                <a:solidFill>
                  <a:srgbClr val="212529"/>
                </a:solidFill>
                <a:effectLst/>
                <a:latin typeface="+mj-ea"/>
                <a:ea typeface="+mj-ea"/>
              </a:rPr>
              <a:t>(</a:t>
            </a:r>
            <a:r>
              <a:rPr lang="en-US" altLang="ko-KR" sz="2000" b="0" i="0" dirty="0" err="1" smtClean="0">
                <a:solidFill>
                  <a:srgbClr val="212529"/>
                </a:solidFill>
                <a:effectLst/>
                <a:latin typeface="+mj-ea"/>
                <a:ea typeface="+mj-ea"/>
              </a:rPr>
              <a:t>x,y</a:t>
            </a:r>
            <a:r>
              <a:rPr lang="en-US" altLang="ko-KR" sz="2000" b="0" i="0" dirty="0" smtClean="0">
                <a:solidFill>
                  <a:srgbClr val="212529"/>
                </a:solidFill>
                <a:effectLst/>
                <a:latin typeface="+mj-ea"/>
                <a:ea typeface="+mj-ea"/>
              </a:rPr>
              <a:t>)</a:t>
            </a:r>
            <a:r>
              <a:rPr lang="ko-KR" altLang="en-US" sz="2000" b="0" i="0" dirty="0" smtClean="0">
                <a:solidFill>
                  <a:srgbClr val="212529"/>
                </a:solidFill>
                <a:effectLst/>
                <a:latin typeface="+mj-ea"/>
                <a:ea typeface="+mj-ea"/>
              </a:rPr>
              <a:t>는 하나의 이미지와 그 레이블</a:t>
            </a:r>
            <a:r>
              <a:rPr lang="en-US" altLang="ko-KR" sz="2000" b="0" i="0" dirty="0" smtClean="0">
                <a:solidFill>
                  <a:srgbClr val="212529"/>
                </a:solidFill>
                <a:effectLst/>
                <a:latin typeface="+mj-ea"/>
                <a:ea typeface="+mj-ea"/>
              </a:rPr>
              <a:t>, θ</a:t>
            </a:r>
            <a:r>
              <a:rPr lang="ko-KR" altLang="en-US" sz="2000" b="0" i="0" dirty="0" smtClean="0">
                <a:solidFill>
                  <a:srgbClr val="212529"/>
                </a:solidFill>
                <a:effectLst/>
                <a:latin typeface="+mj-ea"/>
                <a:ea typeface="+mj-ea"/>
              </a:rPr>
              <a:t>는 모델의 학습 </a:t>
            </a:r>
            <a:r>
              <a:rPr lang="ko-KR" altLang="en-US" sz="2000" b="0" i="0" dirty="0" err="1" smtClean="0">
                <a:solidFill>
                  <a:srgbClr val="212529"/>
                </a:solidFill>
                <a:effectLst/>
                <a:latin typeface="+mj-ea"/>
                <a:ea typeface="+mj-ea"/>
              </a:rPr>
              <a:t>파라미터</a:t>
            </a:r>
            <a:r>
              <a:rPr lang="en-US" altLang="ko-KR" sz="2000" b="0" i="0" dirty="0" smtClean="0">
                <a:solidFill>
                  <a:srgbClr val="212529"/>
                </a:solidFill>
                <a:effectLst/>
                <a:latin typeface="+mj-ea"/>
                <a:ea typeface="+mj-ea"/>
              </a:rPr>
              <a:t>, τ</a:t>
            </a:r>
            <a:r>
              <a:rPr lang="ko-KR" altLang="en-US" sz="2000" b="0" i="0" dirty="0" smtClean="0">
                <a:solidFill>
                  <a:srgbClr val="212529"/>
                </a:solidFill>
                <a:effectLst/>
                <a:latin typeface="+mj-ea"/>
                <a:ea typeface="+mj-ea"/>
              </a:rPr>
              <a:t>는 </a:t>
            </a:r>
            <a:r>
              <a:rPr lang="en-US" altLang="ko-KR" sz="2000" b="0" i="0" dirty="0" smtClean="0">
                <a:solidFill>
                  <a:srgbClr val="212529"/>
                </a:solidFill>
                <a:effectLst/>
                <a:latin typeface="+mj-ea"/>
                <a:ea typeface="+mj-ea"/>
              </a:rPr>
              <a:t>temperature</a:t>
            </a:r>
            <a:endParaRPr lang="en-US" altLang="ko-KR" sz="20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sz="2000" dirty="0" err="1" smtClean="0">
                <a:latin typeface="+mj-ea"/>
                <a:ea typeface="+mj-ea"/>
              </a:rPr>
              <a:t>손실함수는</a:t>
            </a:r>
            <a:r>
              <a:rPr lang="ko-KR" altLang="en-US" sz="2000" dirty="0" smtClean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크게 기존 이미지 분류에서 사용하는 </a:t>
            </a:r>
            <a:r>
              <a:rPr lang="en-US" altLang="ko-KR" sz="2000" dirty="0">
                <a:latin typeface="+mj-ea"/>
                <a:ea typeface="+mj-ea"/>
              </a:rPr>
              <a:t>Cross Entropy Loss </a:t>
            </a:r>
            <a:r>
              <a:rPr lang="en-US" altLang="ko-KR" sz="2000" dirty="0" smtClean="0">
                <a:latin typeface="+mj-ea"/>
                <a:ea typeface="+mj-ea"/>
              </a:rPr>
              <a:t>(LCE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  <a:r>
              <a:rPr lang="ko-KR" altLang="en-US" sz="2000" dirty="0">
                <a:latin typeface="+mj-ea"/>
                <a:ea typeface="+mj-ea"/>
              </a:rPr>
              <a:t>와 </a:t>
            </a:r>
            <a:r>
              <a:rPr lang="en-US" altLang="ko-KR" sz="2000" dirty="0">
                <a:latin typeface="+mj-ea"/>
                <a:ea typeface="+mj-ea"/>
              </a:rPr>
              <a:t>Distillation Loss </a:t>
            </a:r>
            <a:r>
              <a:rPr lang="en-US" altLang="ko-KR" sz="2000" dirty="0" smtClean="0">
                <a:latin typeface="+mj-ea"/>
                <a:ea typeface="+mj-ea"/>
              </a:rPr>
              <a:t>(LKD).</a:t>
            </a:r>
            <a:r>
              <a:rPr lang="en-US" altLang="ko-KR" sz="2000" dirty="0">
                <a:latin typeface="+mj-ea"/>
                <a:ea typeface="+mj-ea"/>
              </a:rPr>
              <a:t> </a:t>
            </a:r>
            <a:endParaRPr lang="en-US" altLang="ko-KR" sz="20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+mj-ea"/>
                <a:ea typeface="+mj-ea"/>
              </a:rPr>
              <a:t>LKD</a:t>
            </a:r>
            <a:r>
              <a:rPr lang="ko-KR" altLang="en-US" sz="2000" dirty="0" smtClean="0">
                <a:latin typeface="+mj-ea"/>
                <a:ea typeface="+mj-ea"/>
              </a:rPr>
              <a:t>는 </a:t>
            </a:r>
            <a:r>
              <a:rPr lang="ko-KR" altLang="en-US" sz="2000" dirty="0">
                <a:latin typeface="+mj-ea"/>
                <a:ea typeface="+mj-ea"/>
              </a:rPr>
              <a:t>잘 학습된 </a:t>
            </a:r>
            <a:r>
              <a:rPr lang="en-US" altLang="ko-KR" sz="2000" dirty="0">
                <a:latin typeface="+mj-ea"/>
                <a:ea typeface="+mj-ea"/>
              </a:rPr>
              <a:t>Teacher model</a:t>
            </a:r>
            <a:r>
              <a:rPr lang="ko-KR" altLang="en-US" sz="2000" dirty="0">
                <a:latin typeface="+mj-ea"/>
                <a:ea typeface="+mj-ea"/>
              </a:rPr>
              <a:t>의 </a:t>
            </a:r>
            <a:r>
              <a:rPr lang="en-US" altLang="ko-KR" sz="2000" dirty="0">
                <a:latin typeface="+mj-ea"/>
                <a:ea typeface="+mj-ea"/>
              </a:rPr>
              <a:t>soft labels</a:t>
            </a:r>
            <a:r>
              <a:rPr lang="ko-KR" altLang="en-US" sz="2000" dirty="0">
                <a:latin typeface="+mj-ea"/>
                <a:ea typeface="+mj-ea"/>
              </a:rPr>
              <a:t>와 </a:t>
            </a:r>
            <a:r>
              <a:rPr lang="en-US" altLang="ko-KR" sz="2000" dirty="0">
                <a:latin typeface="+mj-ea"/>
                <a:ea typeface="+mj-ea"/>
              </a:rPr>
              <a:t>Student model</a:t>
            </a:r>
            <a:r>
              <a:rPr lang="ko-KR" altLang="en-US" sz="2000" dirty="0">
                <a:latin typeface="+mj-ea"/>
                <a:ea typeface="+mj-ea"/>
              </a:rPr>
              <a:t>의 </a:t>
            </a:r>
            <a:r>
              <a:rPr lang="en-US" altLang="ko-KR" sz="2000" dirty="0">
                <a:latin typeface="+mj-ea"/>
                <a:ea typeface="+mj-ea"/>
              </a:rPr>
              <a:t>soft predictions</a:t>
            </a:r>
            <a:r>
              <a:rPr lang="ko-KR" altLang="en-US" sz="2000" dirty="0">
                <a:latin typeface="+mj-ea"/>
                <a:ea typeface="+mj-ea"/>
              </a:rPr>
              <a:t>를 비교하여 </a:t>
            </a:r>
            <a:r>
              <a:rPr lang="ko-KR" altLang="en-US" sz="2000" dirty="0" err="1">
                <a:latin typeface="+mj-ea"/>
                <a:ea typeface="+mj-ea"/>
              </a:rPr>
              <a:t>손실함수를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ko-KR" altLang="en-US" sz="2000" dirty="0" smtClean="0">
                <a:latin typeface="+mj-ea"/>
                <a:ea typeface="+mj-ea"/>
              </a:rPr>
              <a:t>구성</a:t>
            </a:r>
            <a:r>
              <a:rPr lang="en-US" altLang="ko-KR" sz="2000" dirty="0" smtClean="0">
                <a:latin typeface="+mj-ea"/>
                <a:ea typeface="+mj-ea"/>
              </a:rPr>
              <a:t>. </a:t>
            </a:r>
          </a:p>
          <a:p>
            <a:pPr marL="0" indent="0">
              <a:buNone/>
            </a:pPr>
            <a:r>
              <a:rPr lang="ko-KR" altLang="en-US" sz="2000" dirty="0" smtClean="0">
                <a:latin typeface="+mj-ea"/>
                <a:ea typeface="+mj-ea"/>
              </a:rPr>
              <a:t>이때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온도</a:t>
            </a:r>
            <a:r>
              <a:rPr lang="en-US" altLang="ko-KR" sz="2000" dirty="0" smtClean="0">
                <a:latin typeface="+mj-ea"/>
                <a:ea typeface="+mj-ea"/>
              </a:rPr>
              <a:t>(τ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  <a:r>
              <a:rPr lang="ko-KR" altLang="en-US" sz="2000" dirty="0">
                <a:latin typeface="+mj-ea"/>
                <a:ea typeface="+mj-ea"/>
              </a:rPr>
              <a:t>는 동일하게 설정하고 </a:t>
            </a:r>
            <a:r>
              <a:rPr lang="en-US" altLang="ko-KR" sz="2000" dirty="0">
                <a:latin typeface="+mj-ea"/>
                <a:ea typeface="+mj-ea"/>
              </a:rPr>
              <a:t>Cross Entropy Loss</a:t>
            </a:r>
            <a:r>
              <a:rPr lang="ko-KR" altLang="en-US" sz="2000" dirty="0">
                <a:latin typeface="+mj-ea"/>
                <a:ea typeface="+mj-ea"/>
              </a:rPr>
              <a:t>를 </a:t>
            </a:r>
            <a:r>
              <a:rPr lang="ko-KR" altLang="en-US" sz="2000" dirty="0" smtClean="0">
                <a:latin typeface="+mj-ea"/>
                <a:ea typeface="+mj-ea"/>
              </a:rPr>
              <a:t>사용</a:t>
            </a:r>
            <a:r>
              <a:rPr lang="en-US" altLang="ko-KR" sz="2000" dirty="0" smtClean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endParaRPr lang="ko-KR" altLang="en-US" sz="20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055" y="2125770"/>
            <a:ext cx="5562600" cy="151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1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http://dmqm.korea.ac.kr/activity/seminar/307</a:t>
            </a:r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https://baeseongsu.github.io/posts/knowledge-distillation/</a:t>
            </a:r>
            <a:endParaRPr lang="en-US" altLang="ko-KR" dirty="0" smtClean="0"/>
          </a:p>
          <a:p>
            <a:r>
              <a:rPr lang="en-US" altLang="ko-KR" dirty="0" smtClean="0"/>
              <a:t>https://pod3275.github.io/paper/2019/07/13/FastAutoAugment.html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878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Overfitting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3050"/>
            <a:ext cx="102584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0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1733550"/>
            <a:ext cx="105060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81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augmentation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0166"/>
            <a:ext cx="10743074" cy="480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2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Cutout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363200" cy="4362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82" y="1243185"/>
            <a:ext cx="38385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3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Mixup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71340"/>
            <a:ext cx="9858375" cy="3895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66664"/>
            <a:ext cx="27622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8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08" y="1690688"/>
            <a:ext cx="2838450" cy="5810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CutMix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4962" y="2182019"/>
            <a:ext cx="89820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2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AutoAugment</a:t>
            </a:r>
            <a:r>
              <a:rPr lang="en-US" altLang="ko-KR" dirty="0" smtClean="0"/>
              <a:t> (AA)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86" y="1690688"/>
            <a:ext cx="5029200" cy="31051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990706" y="3383248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b="0" i="0" dirty="0" smtClean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endParaRPr lang="en-US" altLang="ko-KR" b="0" i="0" dirty="0" smtClean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altLang="ko-KR" b="0" i="0" dirty="0" smtClean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Augmentation 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기법을 출력하는 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RNN controller 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생성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r>
              <a:rPr lang="ko-KR" altLang="en-US" b="0" i="0" dirty="0" smtClean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이를 통해 얻은 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augmentation 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기법을 학습 데이터에 적용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r>
              <a:rPr lang="ko-KR" altLang="en-US" b="0" i="0" dirty="0" smtClean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모델을 학습 및 성능을 평가하여 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reward(R)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를 얻음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r>
              <a:rPr lang="ko-KR" altLang="en-US" b="0" i="0" dirty="0" smtClean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계산된 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reward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를 통해 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RNN controller 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학습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r>
              <a:rPr lang="en-US" altLang="ko-KR" b="0" i="0" dirty="0" smtClean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Augmentation 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기법을 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policy, sub-policy 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단위로 나누어 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search space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를 체계화함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endParaRPr lang="en-US" altLang="ko-KR" b="0" i="0" dirty="0" smtClean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ko-KR" altLang="en-US" dirty="0"/>
              <a:t>성능 개선은 매우 높지만 </a:t>
            </a:r>
            <a:r>
              <a:rPr lang="ko-KR" altLang="en-US" b="1" dirty="0" smtClean="0"/>
              <a:t>시간이 </a:t>
            </a:r>
            <a:r>
              <a:rPr lang="ko-KR" altLang="en-US" b="1" dirty="0"/>
              <a:t>너무 </a:t>
            </a:r>
            <a:r>
              <a:rPr lang="ko-KR" altLang="en-US" b="1" dirty="0" err="1"/>
              <a:t>오래걸린다</a:t>
            </a:r>
            <a:r>
              <a:rPr lang="ko-KR" altLang="en-US" dirty="0"/>
              <a:t> 는 단점이 있음</a:t>
            </a:r>
            <a:r>
              <a:rPr lang="en-US" altLang="ko-KR" dirty="0"/>
              <a:t>.</a:t>
            </a:r>
            <a:endParaRPr lang="en-US" altLang="ko-KR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06137"/>
            <a:ext cx="2867025" cy="5715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327" y="245532"/>
            <a:ext cx="5068532" cy="365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22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Population Based Augmentation(PBA)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7796"/>
            <a:ext cx="6362700" cy="30099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69076" y="4767696"/>
            <a:ext cx="81076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0" dirty="0" smtClean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{ 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동일한 모델 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+ 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다른 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augmentation 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기법 적용 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} X 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여러 개 를 동시에 학습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r>
              <a:rPr lang="en-US" altLang="ko-KR" b="0" i="0" dirty="0" smtClean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중간 지점에서 각 모델의 성능을 비교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r>
              <a:rPr lang="ko-KR" altLang="en-US" b="0" i="0" dirty="0" smtClean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성능이 높은 모델의 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parameter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를 복제하고 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(exploit), 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적용된 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augmentation 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기법에 약간의 변형을 줌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 (explore)</a:t>
            </a:r>
          </a:p>
          <a:p>
            <a:r>
              <a:rPr lang="ko-KR" altLang="en-US" b="0" i="0" dirty="0" smtClean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동시 학습 진행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r>
              <a:rPr lang="en-US" altLang="ko-KR" dirty="0" err="1"/>
              <a:t>AutoAugment</a:t>
            </a:r>
            <a:r>
              <a:rPr lang="en-US" altLang="ko-KR" dirty="0"/>
              <a:t> </a:t>
            </a:r>
            <a:r>
              <a:rPr lang="ko-KR" altLang="en-US" dirty="0"/>
              <a:t>보다 높은 성능 개선 및 짧은 실행 시간 기록</a:t>
            </a:r>
            <a:r>
              <a:rPr lang="en-US" altLang="ko-KR" dirty="0"/>
              <a:t>.</a:t>
            </a:r>
          </a:p>
          <a:p>
            <a:endParaRPr lang="en-US" altLang="ko-KR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37050"/>
            <a:ext cx="23431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389</Words>
  <Application>Microsoft Office PowerPoint</Application>
  <PresentationFormat>와이드스크린</PresentationFormat>
  <Paragraphs>49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Open Sans</vt:lpstr>
      <vt:lpstr>Office 테마</vt:lpstr>
      <vt:lpstr>Annotation data efficient learning</vt:lpstr>
      <vt:lpstr>Overfitting</vt:lpstr>
      <vt:lpstr>PowerPoint 프레젠테이션</vt:lpstr>
      <vt:lpstr>Data augmentation</vt:lpstr>
      <vt:lpstr>Cutout </vt:lpstr>
      <vt:lpstr>Mixup</vt:lpstr>
      <vt:lpstr>CutMix</vt:lpstr>
      <vt:lpstr>AutoAugment (AA)</vt:lpstr>
      <vt:lpstr>Population Based Augmentation(PBA)</vt:lpstr>
      <vt:lpstr>FastAutoAugment(Fast AA)</vt:lpstr>
      <vt:lpstr>RandAugment(RA) </vt:lpstr>
      <vt:lpstr>Transfer learning</vt:lpstr>
      <vt:lpstr>PowerPoint 프레젠테이션</vt:lpstr>
      <vt:lpstr>Knowledge distillation</vt:lpstr>
      <vt:lpstr>1) Soft label</vt:lpstr>
      <vt:lpstr>2) Distillation loss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13</cp:revision>
  <dcterms:created xsi:type="dcterms:W3CDTF">2021-03-09T03:13:34Z</dcterms:created>
  <dcterms:modified xsi:type="dcterms:W3CDTF">2021-03-09T08:05:05Z</dcterms:modified>
</cp:coreProperties>
</file>