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64" r:id="rId8"/>
    <p:sldId id="269" r:id="rId9"/>
    <p:sldId id="270" r:id="rId10"/>
    <p:sldId id="271" r:id="rId11"/>
    <p:sldId id="265" r:id="rId12"/>
    <p:sldId id="266" r:id="rId13"/>
    <p:sldId id="272" r:id="rId14"/>
    <p:sldId id="267" r:id="rId15"/>
    <p:sldId id="273" r:id="rId16"/>
    <p:sldId id="275" r:id="rId17"/>
    <p:sldId id="276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4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2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8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C663-45BE-4ED2-BAD2-B89F77CA7C6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BAC7-D535-4F2C-B419-7665F5AAE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Instance Segmentation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평가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14" y="2056534"/>
            <a:ext cx="7143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Panoptic Segmentation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64029" y="4211565"/>
            <a:ext cx="10008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Panoptic segmentation</a:t>
            </a:r>
            <a:r>
              <a:rPr lang="ko-KR" altLang="en-US" dirty="0">
                <a:solidFill>
                  <a:srgbClr val="333333"/>
                </a:solidFill>
                <a:latin typeface="AppleSDGothicNeo-Regular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AppleSDGothicNeo-Regular"/>
              </a:rPr>
              <a:t>=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semantic segmentation (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각 픽셀 별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ppleSDGothicNeo-Regular"/>
              </a:rPr>
              <a:t>레이블링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)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+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instance segmentation(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물체를 인식하고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segment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하는 것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)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 </a:t>
            </a:r>
            <a:endParaRPr lang="en-US" altLang="ko-KR" b="0" i="0" dirty="0" smtClean="0">
              <a:solidFill>
                <a:srgbClr val="333333"/>
              </a:solidFill>
              <a:effectLst/>
              <a:latin typeface="AppleSDGothicNeo-Regular"/>
            </a:endParaRPr>
          </a:p>
          <a:p>
            <a:endParaRPr lang="en-US" altLang="ko-KR" dirty="0">
              <a:solidFill>
                <a:srgbClr val="333333"/>
              </a:solidFill>
              <a:latin typeface="AppleSDGothicNeo-Regular"/>
            </a:endParaRPr>
          </a:p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즉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, panoptic segmentation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은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stuff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와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thing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의 구별도 포함하는 개념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8451"/>
            <a:ext cx="9603547" cy="205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UPSNet</a:t>
            </a:r>
            <a:r>
              <a:rPr lang="en-US" altLang="ko-KR" dirty="0" smtClean="0"/>
              <a:t> : A Unified Panoptic Segmentation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2" y="1795820"/>
            <a:ext cx="6981825" cy="2371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2152" y="4272677"/>
            <a:ext cx="116876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rgbClr val="333333"/>
                </a:solidFill>
                <a:effectLst/>
                <a:latin typeface="AppleSDGothicNeo-Regular"/>
              </a:rPr>
              <a:t>Backbone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 : Feature Pyramid Network (FPN)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과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ppleSDGothicNeo-Regular"/>
              </a:rPr>
              <a:t>Resnet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을 사용한 기존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Mask R-CNN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의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backbone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SDGothicNeo-Regular"/>
              </a:rPr>
              <a:t>을 사용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  <a:br>
              <a:rPr lang="en-US" altLang="ko-KR" b="0" i="0" dirty="0" smtClean="0">
                <a:solidFill>
                  <a:srgbClr val="333333"/>
                </a:solidFill>
                <a:effectLst/>
                <a:latin typeface="AppleSDGothicNeo-Regular"/>
              </a:rPr>
            </a:br>
            <a:endParaRPr lang="en-US" altLang="ko-KR" b="0" i="0" dirty="0" smtClean="0">
              <a:solidFill>
                <a:srgbClr val="333333"/>
              </a:solidFill>
              <a:effectLst/>
              <a:latin typeface="AppleSDGothicNeo-Regular"/>
            </a:endParaRPr>
          </a:p>
          <a:p>
            <a:r>
              <a:rPr lang="en-US" altLang="ko-KR" b="1" dirty="0"/>
              <a:t>Instance Segmentation Head</a:t>
            </a:r>
            <a:r>
              <a:rPr lang="en-US" altLang="ko-KR" dirty="0"/>
              <a:t> : Bounding box regression, classification, segmentation mask</a:t>
            </a:r>
            <a:r>
              <a:rPr lang="ko-KR" altLang="en-US" dirty="0"/>
              <a:t>를 출력하는 </a:t>
            </a:r>
            <a:r>
              <a:rPr lang="en-US" altLang="ko-KR" dirty="0"/>
              <a:t>Mask R-CNN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en-US" altLang="ko-KR" dirty="0"/>
              <a:t>Instance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thing </a:t>
            </a:r>
            <a:r>
              <a:rPr lang="ko-KR" altLang="en-US" dirty="0"/>
              <a:t>클래스를 더욱 정확하게 식별할 수 있는 </a:t>
            </a:r>
            <a:r>
              <a:rPr lang="en-US" altLang="ko-KR" dirty="0"/>
              <a:t>instance aware representations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Semantic Segmentation Head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en-US" altLang="ko-KR" dirty="0" smtClean="0"/>
              <a:t>instance</a:t>
            </a:r>
            <a:r>
              <a:rPr lang="ko-KR" altLang="en-US" dirty="0"/>
              <a:t>의 구별 없이 모든 </a:t>
            </a:r>
            <a:r>
              <a:rPr lang="en-US" altLang="ko-KR" dirty="0"/>
              <a:t>semantic class</a:t>
            </a:r>
            <a:r>
              <a:rPr lang="ko-KR" altLang="en-US" dirty="0"/>
              <a:t>를 </a:t>
            </a:r>
            <a:r>
              <a:rPr lang="en-US" altLang="ko-KR" dirty="0"/>
              <a:t>segment</a:t>
            </a:r>
            <a:r>
              <a:rPr lang="ko-KR" altLang="en-US" dirty="0"/>
              <a:t>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features </a:t>
            </a:r>
            <a:r>
              <a:rPr lang="en-US" altLang="ko-KR" dirty="0"/>
              <a:t>maps</a:t>
            </a:r>
            <a:r>
              <a:rPr lang="ko-KR" altLang="en-US" dirty="0"/>
              <a:t>을 각각 동일한 </a:t>
            </a:r>
            <a:r>
              <a:rPr lang="en-US" altLang="ko-KR" dirty="0"/>
              <a:t>deformable convolution network</a:t>
            </a:r>
            <a:r>
              <a:rPr lang="ko-KR" altLang="en-US" dirty="0"/>
              <a:t>에 통과시킨 후 </a:t>
            </a:r>
            <a:r>
              <a:rPr lang="en-US" altLang="ko-KR" dirty="0" err="1"/>
              <a:t>upsampling</a:t>
            </a:r>
            <a:r>
              <a:rPr lang="ko-KR" altLang="en-US" dirty="0"/>
              <a:t>을 하여 동일한 크기로 조정해준 후 </a:t>
            </a:r>
            <a:r>
              <a:rPr lang="en-US" altLang="ko-KR" dirty="0" smtClean="0"/>
              <a:t>concatenate. 1 </a:t>
            </a:r>
            <a:r>
              <a:rPr lang="en-US" altLang="ko-KR" dirty="0"/>
              <a:t>x 1 convolutions</a:t>
            </a:r>
            <a:r>
              <a:rPr lang="ko-KR" altLang="en-US" dirty="0"/>
              <a:t>을 통해 최종 </a:t>
            </a:r>
            <a:r>
              <a:rPr lang="en-US" altLang="ko-KR" dirty="0"/>
              <a:t>semantic class</a:t>
            </a:r>
            <a:r>
              <a:rPr lang="ko-KR" altLang="en-US" dirty="0"/>
              <a:t>를 예측하게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7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Panoptic Segmentation 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640"/>
            <a:ext cx="5924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Landmark localization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5" y="4921134"/>
            <a:ext cx="9053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Landmark localization (= </a:t>
            </a:r>
            <a:r>
              <a:rPr lang="en-US" altLang="ko-KR" dirty="0" err="1" smtClean="0"/>
              <a:t>keypoint</a:t>
            </a:r>
            <a:r>
              <a:rPr lang="en-US" altLang="ko-KR" dirty="0" smtClean="0"/>
              <a:t> estimation):  Predicting the coordinates of </a:t>
            </a:r>
            <a:r>
              <a:rPr lang="en-US" altLang="ko-KR" dirty="0" err="1" smtClean="0"/>
              <a:t>keypoints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얼굴이나 사람의 몸 등 중요한 </a:t>
            </a:r>
            <a:r>
              <a:rPr lang="en-US" altLang="ko-KR" dirty="0" err="1" smtClean="0"/>
              <a:t>Keypoints</a:t>
            </a:r>
            <a:r>
              <a:rPr lang="ko-KR" altLang="en-US" dirty="0" smtClean="0"/>
              <a:t>들을 추적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4" y="1309439"/>
            <a:ext cx="9310255" cy="33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Hourglass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73" y="1915304"/>
            <a:ext cx="8401050" cy="2428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2697" y="4477182"/>
            <a:ext cx="87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effectLst/>
                <a:latin typeface="Spoqa Han Sans"/>
              </a:rPr>
              <a:t>이미지의 모든 </a:t>
            </a:r>
            <a:r>
              <a:rPr lang="en-US" altLang="ko-KR" b="0" i="0" dirty="0" smtClean="0">
                <a:effectLst/>
                <a:latin typeface="Spoqa Han Sans"/>
              </a:rPr>
              <a:t>scale</a:t>
            </a:r>
            <a:r>
              <a:rPr lang="ko-KR" altLang="en-US" b="0" i="0" dirty="0" smtClean="0">
                <a:effectLst/>
                <a:latin typeface="Spoqa Han Sans"/>
              </a:rPr>
              <a:t>에 대한 정보를 </a:t>
            </a:r>
            <a:r>
              <a:rPr lang="en-US" altLang="ko-KR" b="0" i="0" dirty="0" err="1" smtClean="0">
                <a:effectLst/>
                <a:latin typeface="Spoqa Han Sans"/>
              </a:rPr>
              <a:t>downsampling</a:t>
            </a:r>
            <a:r>
              <a:rPr lang="ko-KR" altLang="en-US" b="0" i="0" dirty="0" smtClean="0">
                <a:effectLst/>
                <a:latin typeface="Spoqa Han Sans"/>
              </a:rPr>
              <a:t>의 과정에서 추출하고 이를 </a:t>
            </a:r>
            <a:r>
              <a:rPr lang="en-US" altLang="ko-KR" b="0" i="0" dirty="0" err="1" smtClean="0">
                <a:effectLst/>
                <a:latin typeface="Spoqa Han Sans"/>
              </a:rPr>
              <a:t>upsampling</a:t>
            </a:r>
            <a:r>
              <a:rPr lang="en-US" altLang="ko-KR" b="0" i="0" dirty="0" smtClean="0">
                <a:effectLst/>
                <a:latin typeface="Spoqa Han Sans"/>
              </a:rPr>
              <a:t> </a:t>
            </a:r>
            <a:r>
              <a:rPr lang="ko-KR" altLang="en-US" b="0" i="0" dirty="0" smtClean="0">
                <a:effectLst/>
                <a:latin typeface="Spoqa Han Sans"/>
              </a:rPr>
              <a:t>과정에 반영하여 </a:t>
            </a:r>
            <a:r>
              <a:rPr lang="en-US" altLang="ko-KR" b="0" i="0" dirty="0" smtClean="0">
                <a:effectLst/>
                <a:latin typeface="Spoqa Han Sans"/>
              </a:rPr>
              <a:t>pixel-wise output</a:t>
            </a:r>
            <a:r>
              <a:rPr lang="ko-KR" altLang="en-US" b="0" i="0" dirty="0" smtClean="0">
                <a:effectLst/>
                <a:latin typeface="Spoqa Han Sans"/>
              </a:rPr>
              <a:t>을 </a:t>
            </a:r>
            <a:r>
              <a:rPr lang="ko-KR" altLang="en-US" dirty="0" smtClean="0">
                <a:latin typeface="Spoqa Han Sans"/>
              </a:rPr>
              <a:t>생성</a:t>
            </a:r>
            <a:endParaRPr lang="en-US" altLang="ko-KR" dirty="0" smtClean="0">
              <a:latin typeface="Spoqa Han Sans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52697" y="5284133"/>
            <a:ext cx="9612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얼굴이나 손과 같은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feature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들을 식별하는 것에는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local evidence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가 중요한 반면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,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최종적인 포즈의 추정하기 위해서는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full body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에 대한 이해가 필요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 </a:t>
            </a:r>
          </a:p>
          <a:p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따라서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,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여러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scale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에 걸쳐 필요한 정보를 포착해낼 수 있어야 한다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 </a:t>
            </a:r>
          </a:p>
          <a:p>
            <a:endParaRPr lang="en-US" altLang="ko-KR" b="0" i="0" dirty="0" smtClean="0">
              <a:solidFill>
                <a:srgbClr val="343A40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32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30" y="309130"/>
            <a:ext cx="7000875" cy="2914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3754" y="3477643"/>
            <a:ext cx="97037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F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eature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의 추출과 저차원으로의 </a:t>
            </a:r>
            <a:r>
              <a:rPr lang="en-US" altLang="ko-KR" b="0" i="0" dirty="0" err="1" smtClean="0">
                <a:solidFill>
                  <a:srgbClr val="343A40"/>
                </a:solidFill>
                <a:effectLst/>
                <a:latin typeface="Spoqa Han Sans"/>
              </a:rPr>
              <a:t>downsampling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을 위해 </a:t>
            </a:r>
            <a:r>
              <a:rPr lang="en-US" altLang="ko-KR" b="0" i="0" dirty="0" err="1" smtClean="0">
                <a:solidFill>
                  <a:srgbClr val="343A40"/>
                </a:solidFill>
                <a:effectLst/>
                <a:latin typeface="Spoqa Han Sans"/>
              </a:rPr>
              <a:t>Convlutional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 layer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와 </a:t>
            </a:r>
            <a:r>
              <a:rPr lang="en-US" altLang="ko-KR" b="0" i="0" dirty="0" err="1" smtClean="0">
                <a:solidFill>
                  <a:srgbClr val="343A40"/>
                </a:solidFill>
                <a:effectLst/>
                <a:latin typeface="Spoqa Han Sans"/>
              </a:rPr>
              <a:t>maxpooling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 layer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를 사용한다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</a:t>
            </a:r>
          </a:p>
          <a:p>
            <a:endParaRPr lang="en-US" altLang="ko-KR" b="0" i="0" dirty="0" smtClean="0">
              <a:solidFill>
                <a:srgbClr val="343A40"/>
              </a:solidFill>
              <a:effectLst/>
              <a:latin typeface="Spoqa Han Sans"/>
            </a:endParaRPr>
          </a:p>
          <a:p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매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max pooling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단계에서의 입력을 또한 별도의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branch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로 내보내고 이에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convolution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연산을 적용한다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이를 통해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scale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마다의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feature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가 추출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</a:t>
            </a:r>
          </a:p>
          <a:p>
            <a:endParaRPr lang="en-US" altLang="ko-KR" b="0" i="0" dirty="0" smtClean="0">
              <a:solidFill>
                <a:srgbClr val="343A40"/>
              </a:solidFill>
              <a:effectLst/>
              <a:latin typeface="Spoqa Han Sans"/>
            </a:endParaRPr>
          </a:p>
          <a:p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가장 낮은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resolution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에 도달한 후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, </a:t>
            </a:r>
            <a:r>
              <a:rPr lang="en-US" altLang="ko-KR" b="0" i="0" dirty="0" err="1" smtClean="0">
                <a:solidFill>
                  <a:srgbClr val="343A40"/>
                </a:solidFill>
                <a:effectLst/>
                <a:latin typeface="Spoqa Han Sans"/>
              </a:rPr>
              <a:t>upsampling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과정에서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scale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별로 추출한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feature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들을 조합한다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 </a:t>
            </a:r>
            <a:r>
              <a:rPr lang="en-US" altLang="ko-KR" b="0" i="0" dirty="0" err="1" smtClean="0">
                <a:solidFill>
                  <a:srgbClr val="343A40"/>
                </a:solidFill>
                <a:effectLst/>
                <a:latin typeface="Spoqa Han Sans"/>
              </a:rPr>
              <a:t>Upsampling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으로는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Nearest Neighbor </a:t>
            </a:r>
            <a:r>
              <a:rPr lang="en-US" altLang="ko-KR" b="0" i="0" dirty="0" err="1" smtClean="0">
                <a:solidFill>
                  <a:srgbClr val="343A40"/>
                </a:solidFill>
                <a:effectLst/>
                <a:latin typeface="Spoqa Han Sans"/>
              </a:rPr>
              <a:t>Upsampling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방식을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, feature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와의 조합에는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elementwise addition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연산을 이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용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15" y="1008958"/>
            <a:ext cx="3600500" cy="2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75894" y="2905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Hourglass module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간에 가중치를 공유하지 않는다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</a:t>
            </a:r>
          </a:p>
          <a:p>
            <a:endParaRPr lang="en-US" altLang="ko-KR" b="0" i="0" dirty="0" smtClean="0">
              <a:solidFill>
                <a:srgbClr val="343A40"/>
              </a:solidFill>
              <a:effectLst/>
              <a:latin typeface="Spoqa Han Sans"/>
            </a:endParaRPr>
          </a:p>
          <a:p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Loss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를 </a:t>
            </a:r>
            <a:r>
              <a:rPr lang="ko-KR" altLang="en-US" b="0" i="0" dirty="0" err="1" smtClean="0">
                <a:solidFill>
                  <a:srgbClr val="343A40"/>
                </a:solidFill>
                <a:effectLst/>
                <a:latin typeface="Spoqa Han Sans"/>
              </a:rPr>
              <a:t>계산할때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, 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모든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hourglass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들의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prediction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에 대해 동일한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ground truth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Spoqa Han Sans"/>
              </a:rPr>
              <a:t>를 사용한다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Spoqa Han Sans"/>
              </a:rPr>
              <a:t>.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622"/>
            <a:ext cx="5163969" cy="48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https://ganghee-lee.tistory.com/42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b="0" i="0" dirty="0" smtClean="0">
                <a:effectLst/>
                <a:latin typeface="Noto Sans KR"/>
              </a:rPr>
              <a:t>https://eehoeskrap.tistory.com/375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https://mylifemystudy.tistory.com/82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https://cdm98.tistory.com/40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https://curt-park.github.io/2018-07-03/stacked-hourglass-networks-for-human-pose-estimation/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Segmentation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29600" cy="2181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4879" y="4292013"/>
            <a:ext cx="10152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Nanum Gothic"/>
              </a:rPr>
              <a:t>semantic segmentation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Nanum Gothic"/>
              </a:rPr>
              <a:t>의 </a:t>
            </a:r>
            <a:r>
              <a:rPr lang="en-US" altLang="ko-KR" dirty="0" smtClean="0">
                <a:solidFill>
                  <a:srgbClr val="000000"/>
                </a:solidFill>
                <a:latin typeface="Nanum Gothic"/>
              </a:rPr>
              <a:t>Object segmentation</a:t>
            </a:r>
            <a:r>
              <a:rPr lang="ko-KR" altLang="en-US" dirty="0" smtClean="0">
                <a:solidFill>
                  <a:srgbClr val="000000"/>
                </a:solidFill>
                <a:latin typeface="Nanum Gothic"/>
              </a:rPr>
              <a:t>에서 더 나아가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Nanum Gothic"/>
              </a:rPr>
              <a:t>같은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Nanum Gothic"/>
              </a:rPr>
              <a:t>class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Nanum Gothic"/>
              </a:rPr>
              <a:t>이더라도 서로 다른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Nanum Gothic"/>
              </a:rPr>
              <a:t>instance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Nanum Gothic"/>
              </a:rPr>
              <a:t>들을 구분해주는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0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Mask R-CNN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8516" y="4281161"/>
            <a:ext cx="11330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R-CNN, Fast R-CNN</a:t>
            </a:r>
            <a:r>
              <a:rPr lang="en-US" altLang="ko-KR" smtClean="0">
                <a:solidFill>
                  <a:srgbClr val="000000"/>
                </a:solidFill>
                <a:latin typeface="Noto Serif KR"/>
              </a:rPr>
              <a:t>, Faster 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R-CNN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이 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Object Detection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을 위한다면 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Mask R-CNN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은 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Instance segmentation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에 적용하고자 하는 모델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.</a:t>
            </a:r>
            <a:endParaRPr lang="en-US" altLang="ko-KR" i="0" dirty="0" smtClean="0">
              <a:solidFill>
                <a:srgbClr val="000000"/>
              </a:solidFill>
              <a:effectLst/>
              <a:latin typeface="Noto Serif KR"/>
            </a:endParaRPr>
          </a:p>
          <a:p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Fast R-CNN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erif KR"/>
              </a:rPr>
              <a:t>의 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classification, localization(bounding box regression) branch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erif KR"/>
              </a:rPr>
              <a:t>에 새롭게 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mask branch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erif KR"/>
              </a:rPr>
              <a:t>가 추가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.</a:t>
            </a:r>
          </a:p>
          <a:p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Image segmentation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erif KR"/>
              </a:rPr>
              <a:t>의 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masking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erif KR"/>
              </a:rPr>
              <a:t>을 위해 </a:t>
            </a:r>
            <a:r>
              <a:rPr lang="en-US" altLang="ko-KR" i="0" dirty="0" err="1" smtClean="0">
                <a:solidFill>
                  <a:srgbClr val="000000"/>
                </a:solidFill>
                <a:effectLst/>
                <a:latin typeface="Noto Serif KR"/>
              </a:rPr>
              <a:t>RoI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 align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erif KR"/>
              </a:rPr>
              <a:t>이 </a:t>
            </a:r>
            <a:r>
              <a:rPr lang="en-US" altLang="ko-KR" i="0" dirty="0" err="1" smtClean="0">
                <a:solidFill>
                  <a:srgbClr val="000000"/>
                </a:solidFill>
                <a:effectLst/>
                <a:latin typeface="Noto Serif KR"/>
              </a:rPr>
              <a:t>RoI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 pooling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erif KR"/>
              </a:rPr>
              <a:t>을 대신하게 됨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erif KR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endParaRPr lang="ko-KR" altLang="en-US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589809"/>
            <a:ext cx="5600700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57" y="730828"/>
            <a:ext cx="3238500" cy="33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RoI</a:t>
            </a:r>
            <a:r>
              <a:rPr lang="en-US" altLang="ko-KR" dirty="0" smtClean="0"/>
              <a:t> Pooling   vs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1" y="1690688"/>
            <a:ext cx="4275946" cy="254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251" y="4547062"/>
            <a:ext cx="481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정확한 위치정보가 중요하지 않기때문에 픽셀좌표값이 소수점이면 반올림 한 뒤 </a:t>
            </a:r>
            <a:r>
              <a:rPr lang="en-US" altLang="ko-KR" dirty="0" smtClean="0"/>
              <a:t>Pooling</a:t>
            </a:r>
          </a:p>
          <a:p>
            <a:endParaRPr lang="en-US" altLang="ko-KR" dirty="0"/>
          </a:p>
          <a:p>
            <a:r>
              <a:rPr lang="en-US" altLang="ko-KR" dirty="0" smtClean="0"/>
              <a:t>-&gt; Input Image</a:t>
            </a:r>
            <a:r>
              <a:rPr lang="ko-KR" altLang="en-US" dirty="0" smtClean="0"/>
              <a:t>의 원본 위치정보가 왜곡됨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71" y="1862138"/>
            <a:ext cx="2466975" cy="2200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3309" y="4389120"/>
            <a:ext cx="4620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검은색 라인은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각 점은 각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샘플링 포인트</a:t>
            </a:r>
            <a:endParaRPr lang="en-US" altLang="ko-KR" dirty="0" smtClean="0"/>
          </a:p>
          <a:p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bilinear interpolation</a:t>
            </a:r>
            <a:r>
              <a:rPr lang="ko-KR" altLang="en-US" dirty="0" smtClean="0"/>
              <a:t>을 통해 샘플링 포인트를 계산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피쳐가</a:t>
            </a:r>
            <a:r>
              <a:rPr lang="ko-KR" altLang="en-US" dirty="0"/>
              <a:t> 차지하고 있는 비율을 곱해준다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Max Pooing</a:t>
            </a:r>
          </a:p>
          <a:p>
            <a:endParaRPr lang="en-US" altLang="ko-KR" dirty="0"/>
          </a:p>
          <a:p>
            <a:r>
              <a:rPr lang="en-US" altLang="ko-KR" dirty="0" smtClean="0"/>
              <a:t>Mask Accuracy</a:t>
            </a:r>
            <a:r>
              <a:rPr lang="ko-KR" altLang="en-US" dirty="0" smtClean="0"/>
              <a:t>에서 큰 향상을 보임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59" y="1239766"/>
            <a:ext cx="367976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Bilinear </a:t>
            </a:r>
            <a:r>
              <a:rPr lang="en-US" altLang="ko-KR" dirty="0" err="1" smtClean="0"/>
              <a:t>Interpolataion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982"/>
            <a:ext cx="4476750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64" y="4419601"/>
            <a:ext cx="3110898" cy="11416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50377" y="1925442"/>
            <a:ext cx="6495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점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에서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x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축 방향으로 사각형의 변까지의 거리를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w1, w2, y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축 방향으로 거리를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h1, h2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라 하고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 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알려진 네 점에서의 데이터 값을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A, B, C, D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라 할 때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</a:p>
          <a:p>
            <a:endParaRPr lang="en-US" altLang="ko-KR" dirty="0">
              <a:solidFill>
                <a:srgbClr val="333333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P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에서의 데이터 값은 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bilinear interpolation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에 의해 다음과 같이 계산된다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(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단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α=h1/(h1+h2), β=h2/(h1+h2), p=w1/(w1+w2), q=w2/(w1+w2)).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20178" y="6077239"/>
            <a:ext cx="361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https://darkpgmr.tistory.com/117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1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Mask Branch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196930"/>
            <a:ext cx="98353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0" dirty="0" smtClean="0">
                <a:solidFill>
                  <a:srgbClr val="000000"/>
                </a:solidFill>
                <a:effectLst/>
                <a:latin typeface="Noto Sans Demilight"/>
              </a:rPr>
              <a:t>mask branch : </a:t>
            </a:r>
            <a:r>
              <a:rPr lang="en-US" altLang="ko-KR" i="0" dirty="0" smtClean="0">
                <a:solidFill>
                  <a:srgbClr val="EE2323"/>
                </a:solidFill>
                <a:effectLst/>
                <a:latin typeface="Noto Sans Demilight"/>
              </a:rPr>
              <a:t>object</a:t>
            </a:r>
            <a:r>
              <a:rPr lang="ko-KR" altLang="en-US" i="0" dirty="0" smtClean="0">
                <a:solidFill>
                  <a:srgbClr val="EE2323"/>
                </a:solidFill>
                <a:effectLst/>
                <a:latin typeface="Noto Sans Demilight"/>
              </a:rPr>
              <a:t>의 </a:t>
            </a:r>
            <a:r>
              <a:rPr lang="en-US" altLang="ko-KR" i="0" dirty="0" smtClean="0">
                <a:solidFill>
                  <a:srgbClr val="EE2323"/>
                </a:solidFill>
                <a:effectLst/>
                <a:latin typeface="Noto Sans Demilight"/>
              </a:rPr>
              <a:t>mask</a:t>
            </a:r>
            <a:r>
              <a:rPr lang="ko-KR" altLang="en-US" i="0" dirty="0" smtClean="0">
                <a:solidFill>
                  <a:srgbClr val="EE2323"/>
                </a:solidFill>
                <a:effectLst/>
                <a:latin typeface="Noto Sans Demilight"/>
              </a:rPr>
              <a:t>를 예측</a:t>
            </a:r>
            <a:r>
              <a:rPr lang="ko-KR" altLang="en-US" i="0" dirty="0" smtClean="0">
                <a:solidFill>
                  <a:srgbClr val="000000"/>
                </a:solidFill>
                <a:effectLst/>
                <a:latin typeface="Noto Sans Demilight"/>
              </a:rPr>
              <a:t>하는 </a:t>
            </a:r>
            <a:r>
              <a:rPr lang="en-US" altLang="ko-KR" i="0" dirty="0" smtClean="0">
                <a:solidFill>
                  <a:srgbClr val="000000"/>
                </a:solidFill>
                <a:effectLst/>
                <a:latin typeface="Noto Sans Demilight"/>
              </a:rPr>
              <a:t>branch</a:t>
            </a: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/>
              <a:t>mask branch</a:t>
            </a:r>
            <a:r>
              <a:rPr lang="ko-KR" altLang="en-US" dirty="0"/>
              <a:t>는 </a:t>
            </a:r>
            <a:r>
              <a:rPr lang="en-US" altLang="ko-KR" dirty="0"/>
              <a:t>classification, bounding box regression branch</a:t>
            </a:r>
            <a:r>
              <a:rPr lang="ko-KR" altLang="en-US" dirty="0"/>
              <a:t>와 독립적이며 </a:t>
            </a:r>
            <a:r>
              <a:rPr lang="en-US" altLang="ko-KR" dirty="0"/>
              <a:t>small FCN(Fully Convolution </a:t>
            </a:r>
            <a:r>
              <a:rPr lang="en-US" altLang="ko-KR" dirty="0" smtClean="0"/>
              <a:t>Network</a:t>
            </a:r>
          </a:p>
          <a:p>
            <a:endParaRPr lang="en-US" altLang="ko-KR" i="0" dirty="0">
              <a:solidFill>
                <a:srgbClr val="000000"/>
              </a:solidFill>
              <a:effectLst/>
              <a:latin typeface="Noto Sans Demilight"/>
            </a:endParaRPr>
          </a:p>
          <a:p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/>
              <a:t>class, box </a:t>
            </a:r>
            <a:r>
              <a:rPr lang="ko-KR" altLang="en-US" dirty="0"/>
              <a:t>정보들은 </a:t>
            </a:r>
            <a:r>
              <a:rPr lang="en-US" altLang="ko-KR" dirty="0"/>
              <a:t>FC(Fully Connected) layers</a:t>
            </a:r>
            <a:r>
              <a:rPr lang="ko-KR" altLang="en-US" dirty="0"/>
              <a:t>에 의해 고정된 </a:t>
            </a:r>
            <a:r>
              <a:rPr lang="en-US" altLang="ko-KR" dirty="0"/>
              <a:t>vector</a:t>
            </a:r>
            <a:r>
              <a:rPr lang="ko-KR" altLang="en-US" dirty="0"/>
              <a:t>로 변환되기 때문에 공간적 정보 손실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en-US" altLang="ko-KR" dirty="0" smtClean="0"/>
              <a:t>But, mask</a:t>
            </a:r>
            <a:r>
              <a:rPr lang="ko-KR" altLang="en-US" dirty="0"/>
              <a:t>는 </a:t>
            </a:r>
            <a:r>
              <a:rPr lang="en-US" altLang="ko-KR" dirty="0"/>
              <a:t>convolutions </a:t>
            </a:r>
            <a:r>
              <a:rPr lang="ko-KR" altLang="en-US" dirty="0"/>
              <a:t>연산에 의해 공간적 정보 손실을 최소화 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en-US" altLang="ko-KR" i="0" dirty="0" smtClean="0">
              <a:solidFill>
                <a:srgbClr val="000000"/>
              </a:solidFill>
              <a:effectLst/>
              <a:latin typeface="Noto Sans Demilight"/>
            </a:endParaRP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9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YOLACT (You Only Look At </a:t>
            </a:r>
            <a:r>
              <a:rPr lang="en-US" altLang="ko-KR" dirty="0" err="1" smtClean="0"/>
              <a:t>CoefficenTs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9338" y="1582341"/>
            <a:ext cx="10349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0" dirty="0" smtClean="0">
                <a:effectLst/>
                <a:latin typeface="Noto Sans"/>
              </a:rPr>
              <a:t>MS COCO </a:t>
            </a:r>
            <a:r>
              <a:rPr lang="ko-KR" altLang="en-US" i="0" dirty="0" smtClean="0">
                <a:effectLst/>
                <a:latin typeface="Noto Sans"/>
              </a:rPr>
              <a:t>기준 </a:t>
            </a:r>
            <a:r>
              <a:rPr lang="en-US" altLang="ko-KR" i="0" dirty="0" smtClean="0">
                <a:effectLst/>
                <a:latin typeface="Noto Sans"/>
              </a:rPr>
              <a:t>29.8 </a:t>
            </a:r>
            <a:r>
              <a:rPr lang="en-US" altLang="ko-KR" i="0" dirty="0" err="1" smtClean="0">
                <a:effectLst/>
                <a:latin typeface="Noto Sans"/>
              </a:rPr>
              <a:t>mAP</a:t>
            </a:r>
            <a:r>
              <a:rPr lang="en-US" altLang="ko-KR" i="0" dirty="0" smtClean="0">
                <a:effectLst/>
                <a:latin typeface="Noto Sans"/>
              </a:rPr>
              <a:t> </a:t>
            </a:r>
            <a:r>
              <a:rPr lang="ko-KR" altLang="en-US" i="0" dirty="0" smtClean="0">
                <a:effectLst/>
                <a:latin typeface="Noto Sans"/>
              </a:rPr>
              <a:t>및 </a:t>
            </a:r>
            <a:r>
              <a:rPr lang="en-US" altLang="ko-KR" i="0" dirty="0" smtClean="0">
                <a:effectLst/>
                <a:latin typeface="Noto Sans"/>
              </a:rPr>
              <a:t>33.5 fps</a:t>
            </a:r>
            <a:r>
              <a:rPr lang="ko-KR" altLang="en-US" i="0" dirty="0" smtClean="0">
                <a:effectLst/>
                <a:latin typeface="Noto Sans"/>
              </a:rPr>
              <a:t>를 달성하여 실시간으로 객체를 탐지</a:t>
            </a:r>
            <a:r>
              <a:rPr lang="en-US" altLang="ko-KR" i="0" dirty="0" smtClean="0">
                <a:effectLst/>
                <a:latin typeface="Noto Sans"/>
              </a:rPr>
              <a:t>.</a:t>
            </a:r>
          </a:p>
          <a:p>
            <a:endParaRPr lang="en-US" altLang="ko-KR" i="0" dirty="0" smtClean="0">
              <a:effectLst/>
              <a:latin typeface="Noto Sans"/>
            </a:endParaRPr>
          </a:p>
          <a:p>
            <a:r>
              <a:rPr lang="ko-KR" altLang="en-US" i="0" dirty="0" smtClean="0">
                <a:effectLst/>
                <a:latin typeface="Noto Sans"/>
              </a:rPr>
              <a:t>오직 한번 </a:t>
            </a:r>
            <a:r>
              <a:rPr lang="en-US" altLang="ko-KR" i="0" dirty="0" smtClean="0">
                <a:effectLst/>
                <a:latin typeface="Noto Sans"/>
              </a:rPr>
              <a:t>GPU</a:t>
            </a:r>
            <a:r>
              <a:rPr lang="ko-KR" altLang="en-US" i="0" dirty="0" smtClean="0">
                <a:effectLst/>
                <a:latin typeface="Noto Sans"/>
              </a:rPr>
              <a:t>를 </a:t>
            </a:r>
            <a:r>
              <a:rPr lang="ko-KR" altLang="en-US" i="0" dirty="0" err="1" smtClean="0">
                <a:effectLst/>
                <a:latin typeface="Noto Sans"/>
              </a:rPr>
              <a:t>훈련시킨후에</a:t>
            </a:r>
            <a:r>
              <a:rPr lang="ko-KR" altLang="en-US" i="0" dirty="0" smtClean="0">
                <a:effectLst/>
                <a:latin typeface="Noto Sans"/>
              </a:rPr>
              <a:t> 결과를 </a:t>
            </a:r>
            <a:r>
              <a:rPr lang="ko-KR" altLang="en-US" i="0" dirty="0" err="1" smtClean="0">
                <a:effectLst/>
                <a:latin typeface="Noto Sans"/>
              </a:rPr>
              <a:t>얻을수있음</a:t>
            </a:r>
            <a:r>
              <a:rPr lang="en-US" altLang="ko-KR" i="0" dirty="0" smtClean="0">
                <a:effectLst/>
                <a:latin typeface="Noto Sans"/>
              </a:rPr>
              <a:t>. </a:t>
            </a:r>
          </a:p>
          <a:p>
            <a:endParaRPr lang="en-US" altLang="ko-KR" dirty="0">
              <a:latin typeface="Noto Sans"/>
            </a:endParaRPr>
          </a:p>
          <a:p>
            <a:r>
              <a:rPr lang="ko-KR" altLang="en-US" i="0" dirty="0" err="1" smtClean="0">
                <a:effectLst/>
                <a:latin typeface="Noto Sans"/>
              </a:rPr>
              <a:t>프로토타입</a:t>
            </a:r>
            <a:r>
              <a:rPr lang="ko-KR" altLang="en-US" i="0" dirty="0" smtClean="0">
                <a:effectLst/>
                <a:latin typeface="Noto Sans"/>
              </a:rPr>
              <a:t> </a:t>
            </a:r>
            <a:r>
              <a:rPr lang="en-US" altLang="ko-KR" i="0" dirty="0" smtClean="0">
                <a:effectLst/>
                <a:latin typeface="Noto Sans"/>
              </a:rPr>
              <a:t>mask set</a:t>
            </a:r>
            <a:r>
              <a:rPr lang="ko-KR" altLang="en-US" i="0" dirty="0" smtClean="0">
                <a:effectLst/>
                <a:latin typeface="Noto Sans"/>
              </a:rPr>
              <a:t>를 생성하고</a:t>
            </a:r>
            <a:r>
              <a:rPr lang="en-US" altLang="ko-KR" i="0" dirty="0" smtClean="0">
                <a:effectLst/>
                <a:latin typeface="Noto Sans"/>
              </a:rPr>
              <a:t>, instance</a:t>
            </a:r>
            <a:r>
              <a:rPr lang="ko-KR" altLang="en-US" i="0" dirty="0" smtClean="0">
                <a:effectLst/>
                <a:latin typeface="Noto Sans"/>
              </a:rPr>
              <a:t>별 </a:t>
            </a:r>
            <a:r>
              <a:rPr lang="en-US" altLang="ko-KR" i="0" dirty="0" smtClean="0">
                <a:effectLst/>
                <a:latin typeface="Noto Sans"/>
              </a:rPr>
              <a:t>mask </a:t>
            </a:r>
            <a:r>
              <a:rPr lang="ko-KR" altLang="en-US" i="0" dirty="0" smtClean="0">
                <a:effectLst/>
                <a:latin typeface="Noto Sans"/>
              </a:rPr>
              <a:t>계수</a:t>
            </a:r>
            <a:r>
              <a:rPr lang="en-US" altLang="ko-KR" i="0" dirty="0" smtClean="0">
                <a:effectLst/>
                <a:latin typeface="Noto Sans"/>
              </a:rPr>
              <a:t>(coefficient)</a:t>
            </a:r>
            <a:r>
              <a:rPr lang="ko-KR" altLang="en-US" i="0" dirty="0" smtClean="0">
                <a:effectLst/>
                <a:latin typeface="Noto Sans"/>
              </a:rPr>
              <a:t>를 예측</a:t>
            </a:r>
            <a:r>
              <a:rPr lang="en-US" altLang="ko-KR" i="0" dirty="0" smtClean="0">
                <a:effectLst/>
                <a:latin typeface="Noto Sans"/>
              </a:rPr>
              <a:t>.</a:t>
            </a:r>
          </a:p>
          <a:p>
            <a:endParaRPr lang="en-US" altLang="ko-KR" dirty="0">
              <a:latin typeface="Noto Sans"/>
            </a:endParaRPr>
          </a:p>
          <a:p>
            <a:r>
              <a:rPr lang="ko-KR" altLang="en-US" i="0" dirty="0" smtClean="0">
                <a:effectLst/>
                <a:latin typeface="Noto Sans"/>
              </a:rPr>
              <a:t>프로토타입을 </a:t>
            </a:r>
            <a:r>
              <a:rPr lang="en-US" altLang="ko-KR" i="0" dirty="0" smtClean="0">
                <a:effectLst/>
                <a:latin typeface="Noto Sans"/>
              </a:rPr>
              <a:t>mask </a:t>
            </a:r>
            <a:r>
              <a:rPr lang="ko-KR" altLang="en-US" i="0" dirty="0" smtClean="0">
                <a:effectLst/>
                <a:latin typeface="Noto Sans"/>
              </a:rPr>
              <a:t>계수와 선형으로 결합하여 </a:t>
            </a:r>
            <a:r>
              <a:rPr lang="en-US" altLang="ko-KR" i="0" dirty="0" smtClean="0">
                <a:effectLst/>
                <a:latin typeface="Noto Sans"/>
              </a:rPr>
              <a:t>instance mask</a:t>
            </a:r>
            <a:r>
              <a:rPr lang="ko-KR" altLang="en-US" i="0" dirty="0" smtClean="0">
                <a:effectLst/>
                <a:latin typeface="Noto Sans"/>
              </a:rPr>
              <a:t>를 생성</a:t>
            </a:r>
            <a:r>
              <a:rPr lang="en-US" altLang="ko-KR" i="0" dirty="0" smtClean="0">
                <a:effectLst/>
                <a:latin typeface="Noto Sans"/>
              </a:rPr>
              <a:t>.</a:t>
            </a:r>
          </a:p>
          <a:p>
            <a:endParaRPr lang="en-US" altLang="ko-KR" i="0" dirty="0" smtClean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601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0559" y="4133934"/>
            <a:ext cx="92797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i="0" dirty="0" smtClean="0">
                <a:effectLst/>
                <a:latin typeface="Noto Sans KR"/>
              </a:rPr>
              <a:t>전체 영상에 대해 </a:t>
            </a:r>
            <a:r>
              <a:rPr lang="en-US" altLang="ko-KR" i="0" dirty="0" smtClean="0">
                <a:effectLst/>
                <a:latin typeface="Noto Sans KR"/>
              </a:rPr>
              <a:t>Non-local Prototype Mask </a:t>
            </a:r>
            <a:r>
              <a:rPr lang="ko-KR" altLang="en-US" i="0" dirty="0" smtClean="0">
                <a:effectLst/>
                <a:latin typeface="Noto Sans KR"/>
              </a:rPr>
              <a:t>를 생성</a:t>
            </a:r>
            <a:endParaRPr lang="en-US" altLang="ko-KR" dirty="0" smtClean="0"/>
          </a:p>
          <a:p>
            <a:r>
              <a:rPr lang="ko-KR" altLang="en-US" dirty="0" smtClean="0"/>
              <a:t>인스턴스 당 선형 조합</a:t>
            </a:r>
            <a:r>
              <a:rPr lang="en-US" altLang="ko-KR" dirty="0" smtClean="0"/>
              <a:t>(Linear Combination) </a:t>
            </a:r>
            <a:r>
              <a:rPr lang="ko-KR" altLang="en-US" dirty="0" smtClean="0"/>
              <a:t>계수 세트를 예측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이 두가지를 병렬 연산한 뒤 선형으로 </a:t>
            </a:r>
            <a:r>
              <a:rPr lang="ko-KR" altLang="en-US" dirty="0"/>
              <a:t>결합한 다음 예측된 경계 상자를 이용하여 </a:t>
            </a:r>
            <a:r>
              <a:rPr lang="ko-KR" altLang="en-US" dirty="0" err="1" smtClean="0"/>
              <a:t>크롭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신경망은 </a:t>
            </a:r>
            <a:r>
              <a:rPr lang="ko-KR" altLang="en-US" dirty="0"/>
              <a:t>시각적</a:t>
            </a:r>
            <a:r>
              <a:rPr lang="en-US" altLang="ko-KR" dirty="0"/>
              <a:t>(visually), </a:t>
            </a:r>
            <a:r>
              <a:rPr lang="ko-KR" altLang="en-US" dirty="0"/>
              <a:t>공간적</a:t>
            </a:r>
            <a:r>
              <a:rPr lang="en-US" altLang="ko-KR" dirty="0"/>
              <a:t>(spatially), </a:t>
            </a:r>
            <a:r>
              <a:rPr lang="ko-KR" altLang="en-US" dirty="0"/>
              <a:t>의미적</a:t>
            </a:r>
            <a:r>
              <a:rPr lang="en-US" altLang="ko-KR" dirty="0"/>
              <a:t>(semantically)</a:t>
            </a:r>
            <a:r>
              <a:rPr lang="ko-KR" altLang="en-US" dirty="0"/>
              <a:t>으로 유사한 인스턴스가 프로토타입에서 다르게 나타나는 인스턴스 마스크를 자체적으로 </a:t>
            </a:r>
            <a:r>
              <a:rPr lang="en-US" altLang="ko-KR" dirty="0"/>
              <a:t>Localization </a:t>
            </a:r>
            <a:r>
              <a:rPr lang="ko-KR" altLang="en-US" dirty="0"/>
              <a:t>하는 방법을 학습하게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41317"/>
            <a:ext cx="10245437" cy="3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9" y="840539"/>
            <a:ext cx="5210175" cy="51030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66756" y="196090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공간적으로 이미지를 분할하고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instance</a:t>
            </a:r>
            <a:r>
              <a:rPr lang="ko-KR" altLang="en-US" dirty="0"/>
              <a:t>를 </a:t>
            </a:r>
            <a:r>
              <a:rPr lang="en-US" altLang="ko-KR" dirty="0"/>
              <a:t>localize</a:t>
            </a:r>
            <a:r>
              <a:rPr lang="ko-KR" altLang="en-US" dirty="0"/>
              <a:t>하고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instance</a:t>
            </a:r>
            <a:r>
              <a:rPr lang="ko-KR" altLang="en-US" dirty="0"/>
              <a:t>의 외곽을 </a:t>
            </a:r>
            <a:r>
              <a:rPr lang="en-US" altLang="ko-KR" dirty="0"/>
              <a:t>detect</a:t>
            </a:r>
            <a:r>
              <a:rPr lang="ko-KR" altLang="en-US" dirty="0"/>
              <a:t>하고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position-sensitive directional map</a:t>
            </a:r>
            <a:r>
              <a:rPr lang="ko-KR" altLang="en-US" dirty="0"/>
              <a:t>을 생성함으로써 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이미지의 </a:t>
            </a:r>
            <a:r>
              <a:rPr lang="en-US" altLang="ko-KR" dirty="0"/>
              <a:t>partition</a:t>
            </a:r>
            <a:r>
              <a:rPr lang="ko-KR" altLang="en-US" dirty="0"/>
              <a:t>을 </a:t>
            </a:r>
            <a:r>
              <a:rPr lang="en-US" altLang="ko-KR" dirty="0"/>
              <a:t>activate</a:t>
            </a:r>
            <a:r>
              <a:rPr lang="ko-KR" altLang="en-US" dirty="0"/>
              <a:t>시킬 수 있고 즉</a:t>
            </a:r>
            <a:r>
              <a:rPr lang="en-US" altLang="ko-KR" dirty="0"/>
              <a:t>, </a:t>
            </a:r>
            <a:r>
              <a:rPr lang="ko-KR" altLang="en-US" dirty="0"/>
              <a:t>네트워크가 </a:t>
            </a:r>
            <a:r>
              <a:rPr lang="en-US" altLang="ko-KR" dirty="0"/>
              <a:t>instance</a:t>
            </a:r>
            <a:r>
              <a:rPr lang="ko-KR" altLang="en-US" dirty="0"/>
              <a:t>를 </a:t>
            </a:r>
            <a:r>
              <a:rPr lang="en-US" altLang="ko-KR" dirty="0"/>
              <a:t>localize</a:t>
            </a:r>
            <a:r>
              <a:rPr lang="ko-KR" altLang="en-US" dirty="0"/>
              <a:t>하는 방법을 </a:t>
            </a:r>
            <a:r>
              <a:rPr lang="ko-KR" altLang="en-US" dirty="0" smtClean="0"/>
              <a:t>배운다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실시간으로 동작할 만큼 </a:t>
            </a:r>
            <a:r>
              <a:rPr lang="ko-KR" altLang="en-US" dirty="0" smtClean="0"/>
              <a:t>빠름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병렬 </a:t>
            </a:r>
            <a:r>
              <a:rPr lang="ko-KR" altLang="en-US" dirty="0"/>
              <a:t>구조를 가지고 있으며 초경량으로 프로세스를 조합했기 때문에 </a:t>
            </a:r>
            <a:r>
              <a:rPr lang="en-US" altLang="ko-KR" dirty="0" smtClean="0"/>
              <a:t>30 </a:t>
            </a:r>
            <a:r>
              <a:rPr lang="en-US" altLang="ko-KR" dirty="0"/>
              <a:t>fps</a:t>
            </a:r>
            <a:r>
              <a:rPr lang="ko-KR" altLang="en-US" dirty="0"/>
              <a:t> 를 기록한다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816</Words>
  <Application>Microsoft Office PowerPoint</Application>
  <PresentationFormat>와이드스크린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AppleSDGothicNeo-Regular</vt:lpstr>
      <vt:lpstr>Nanum Gothic</vt:lpstr>
      <vt:lpstr>Noto Sans</vt:lpstr>
      <vt:lpstr>Noto Sans Demilight</vt:lpstr>
      <vt:lpstr>Noto Sans KR</vt:lpstr>
      <vt:lpstr>Noto Serif KR</vt:lpstr>
      <vt:lpstr>Spoqa Han Sans</vt:lpstr>
      <vt:lpstr>Gulim</vt:lpstr>
      <vt:lpstr>맑은 고딕</vt:lpstr>
      <vt:lpstr>Arial</vt:lpstr>
      <vt:lpstr>Office 테마</vt:lpstr>
      <vt:lpstr>Instance Segmentation</vt:lpstr>
      <vt:lpstr>Instance Segmentation이란?</vt:lpstr>
      <vt:lpstr>Mask R-CNN</vt:lpstr>
      <vt:lpstr>RoI Pooling   vs RoI Align</vt:lpstr>
      <vt:lpstr>Bilinear Interpolataion</vt:lpstr>
      <vt:lpstr>Mask Branch</vt:lpstr>
      <vt:lpstr>YOLACT (You Only Look At CoefficenTs)</vt:lpstr>
      <vt:lpstr>PowerPoint 프레젠테이션</vt:lpstr>
      <vt:lpstr>PowerPoint 프레젠테이션</vt:lpstr>
      <vt:lpstr>성능 평가</vt:lpstr>
      <vt:lpstr>Panoptic Segmentation</vt:lpstr>
      <vt:lpstr>UPSNet : A Unified Panoptic Segmentation Network</vt:lpstr>
      <vt:lpstr>Panoptic Segmentation Head</vt:lpstr>
      <vt:lpstr>Landmark localization</vt:lpstr>
      <vt:lpstr>Hourglass Network</vt:lpstr>
      <vt:lpstr>PowerPoint 프레젠테이션</vt:lpstr>
      <vt:lpstr>Result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Segmentation</dc:title>
  <dc:creator>USER</dc:creator>
  <cp:lastModifiedBy>USER</cp:lastModifiedBy>
  <cp:revision>18</cp:revision>
  <dcterms:created xsi:type="dcterms:W3CDTF">2021-03-12T03:30:47Z</dcterms:created>
  <dcterms:modified xsi:type="dcterms:W3CDTF">2021-03-12T09:18:56Z</dcterms:modified>
</cp:coreProperties>
</file>