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61" r:id="rId3"/>
    <p:sldId id="257" r:id="rId4"/>
    <p:sldId id="258" r:id="rId5"/>
    <p:sldId id="259" r:id="rId6"/>
    <p:sldId id="265" r:id="rId7"/>
    <p:sldId id="266" r:id="rId8"/>
    <p:sldId id="270" r:id="rId9"/>
    <p:sldId id="273" r:id="rId10"/>
    <p:sldId id="275" r:id="rId11"/>
    <p:sldId id="277" r:id="rId12"/>
    <p:sldId id="276" r:id="rId13"/>
    <p:sldId id="260" r:id="rId14"/>
    <p:sldId id="262" r:id="rId15"/>
    <p:sldId id="264" r:id="rId16"/>
    <p:sldId id="267" r:id="rId17"/>
    <p:sldId id="269" r:id="rId18"/>
    <p:sldId id="268" r:id="rId19"/>
    <p:sldId id="263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2DED8-2442-496B-96EB-BFE9FDF1ED49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6D090-4232-4728-B7F4-66ED95217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74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2DED8-2442-496B-96EB-BFE9FDF1ED49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6D090-4232-4728-B7F4-66ED95217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399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2DED8-2442-496B-96EB-BFE9FDF1ED49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6D090-4232-4728-B7F4-66ED95217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8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2DED8-2442-496B-96EB-BFE9FDF1ED49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6D090-4232-4728-B7F4-66ED95217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83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2DED8-2442-496B-96EB-BFE9FDF1ED49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6D090-4232-4728-B7F4-66ED95217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647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2DED8-2442-496B-96EB-BFE9FDF1ED49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6D090-4232-4728-B7F4-66ED95217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309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2DED8-2442-496B-96EB-BFE9FDF1ED49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6D090-4232-4728-B7F4-66ED95217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8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2DED8-2442-496B-96EB-BFE9FDF1ED49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6D090-4232-4728-B7F4-66ED95217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913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2DED8-2442-496B-96EB-BFE9FDF1ED49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6D090-4232-4728-B7F4-66ED95217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962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2DED8-2442-496B-96EB-BFE9FDF1ED49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6D090-4232-4728-B7F4-66ED95217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744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2DED8-2442-496B-96EB-BFE9FDF1ED49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6D090-4232-4728-B7F4-66ED95217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267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2DED8-2442-496B-96EB-BFE9FDF1ED49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6D090-4232-4728-B7F4-66ED95217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061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ingrammer.com/underscore-in-python/" TargetMode="External"/><Relationship Id="rId2" Type="http://schemas.openxmlformats.org/officeDocument/2006/relationships/hyperlink" Target="https://medium.com/@psychet_learn/cli-cli-%EA%B8%B0%EB%B3%B8-%EA%B0%9C%EB%85%90-%EB%B0%8F-%EC%82%AC%EC%9A%A9%EB%B2%95-c8d000ebc16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94065" y="1321724"/>
            <a:ext cx="7082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 smtClean="0"/>
              <a:t>DAY2 </a:t>
            </a:r>
            <a:r>
              <a:rPr lang="ko-KR" altLang="en-US" sz="7200" dirty="0" err="1" smtClean="0"/>
              <a:t>학습정리</a:t>
            </a:r>
            <a:endParaRPr lang="ko-KR" altLang="en-US" sz="7200" dirty="0"/>
          </a:p>
        </p:txBody>
      </p:sp>
      <p:sp>
        <p:nvSpPr>
          <p:cNvPr id="5" name="TextBox 4"/>
          <p:cNvSpPr txBox="1"/>
          <p:nvPr/>
        </p:nvSpPr>
        <p:spPr>
          <a:xfrm>
            <a:off x="6799811" y="3424843"/>
            <a:ext cx="3981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안동주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799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숫자의 자릿수 구분을 위해 </a:t>
            </a:r>
            <a:r>
              <a:rPr lang="ko-KR" altLang="en-US" dirty="0"/>
              <a:t>사용하는 경우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4" y="1690688"/>
            <a:ext cx="3886403" cy="259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99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중복을 피하기 위해 사용하는 경우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2" y="2005012"/>
            <a:ext cx="3724275" cy="34194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075" y="1776869"/>
            <a:ext cx="5191125" cy="470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95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38337"/>
            <a:ext cx="2647950" cy="24288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48" y="2090737"/>
            <a:ext cx="2247900" cy="914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200" y="4733925"/>
            <a:ext cx="2495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Private</a:t>
            </a:r>
            <a:r>
              <a:rPr lang="ko-KR" altLang="en-US" dirty="0" smtClean="0"/>
              <a:t>선언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38625" y="36576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다른파일에서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참조할수</a:t>
            </a:r>
            <a:r>
              <a:rPr lang="ko-KR" altLang="en-US" dirty="0" smtClean="0"/>
              <a:t> 없다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15325" y="4210050"/>
            <a:ext cx="25669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But </a:t>
            </a:r>
            <a:r>
              <a:rPr lang="ko-KR" altLang="en-US" dirty="0" smtClean="0"/>
              <a:t>특정 </a:t>
            </a:r>
            <a:r>
              <a:rPr lang="ko-KR" altLang="en-US" dirty="0" err="1" smtClean="0"/>
              <a:t>함수명을</a:t>
            </a:r>
            <a:r>
              <a:rPr lang="ko-KR" altLang="en-US" dirty="0" smtClean="0"/>
              <a:t> 지칭해주면 </a:t>
            </a:r>
            <a:r>
              <a:rPr lang="ko-KR" altLang="en-US" dirty="0" err="1" smtClean="0"/>
              <a:t>사용할수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  </a:t>
            </a:r>
          </a:p>
          <a:p>
            <a:endParaRPr lang="en-US" altLang="ko-KR" dirty="0"/>
          </a:p>
          <a:p>
            <a:r>
              <a:rPr lang="ko-KR" altLang="en-US" dirty="0" err="1" smtClean="0"/>
              <a:t>파이썬에서는</a:t>
            </a:r>
            <a:r>
              <a:rPr lang="ko-KR" altLang="en-US" dirty="0" smtClean="0"/>
              <a:t> 완벽히 </a:t>
            </a:r>
            <a:r>
              <a:rPr lang="en-US" altLang="ko-KR" dirty="0" smtClean="0"/>
              <a:t>private</a:t>
            </a:r>
            <a:r>
              <a:rPr lang="ko-KR" altLang="en-US" dirty="0" smtClean="0"/>
              <a:t>를 지원하지 않는다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6262" y="2205037"/>
            <a:ext cx="23526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73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CLI(Command Line Interface)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04925" y="1981885"/>
            <a:ext cx="7924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292929"/>
                </a:solidFill>
                <a:effectLst/>
                <a:latin typeface="charter"/>
              </a:rPr>
              <a:t>-</a:t>
            </a:r>
            <a:r>
              <a:rPr lang="ko-KR" altLang="en-US" dirty="0" smtClean="0">
                <a:solidFill>
                  <a:srgbClr val="292929"/>
                </a:solidFill>
                <a:effectLst/>
                <a:latin typeface="charter"/>
              </a:rPr>
              <a:t>명령 줄 인터페이스 또는 명령어 인터페이스라고 한다</a:t>
            </a:r>
            <a:r>
              <a:rPr lang="en-US" altLang="ko-KR" dirty="0" smtClean="0">
                <a:solidFill>
                  <a:srgbClr val="292929"/>
                </a:solidFill>
                <a:latin typeface="charter"/>
              </a:rPr>
              <a:t>.</a:t>
            </a:r>
          </a:p>
          <a:p>
            <a:r>
              <a:rPr lang="en-US" altLang="ko-KR" dirty="0" smtClean="0"/>
              <a:t>ex)window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CMD, </a:t>
            </a:r>
            <a:r>
              <a:rPr lang="ko-KR" altLang="en-US" dirty="0" smtClean="0"/>
              <a:t>맥</a:t>
            </a:r>
            <a:r>
              <a:rPr lang="en-US" altLang="ko-KR" dirty="0" smtClean="0"/>
              <a:t>OS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Terminal</a:t>
            </a:r>
          </a:p>
          <a:p>
            <a:endParaRPr lang="en-US" altLang="ko-KR" dirty="0"/>
          </a:p>
          <a:p>
            <a:r>
              <a:rPr lang="ko-KR" altLang="en-US" dirty="0"/>
              <a:t>사용자가 입력한 명령어를 해석해 주는 소프트웨어를 </a:t>
            </a:r>
            <a:r>
              <a:rPr lang="ko-KR" altLang="en-US" b="1" dirty="0"/>
              <a:t>쉘</a:t>
            </a:r>
            <a:r>
              <a:rPr lang="en-US" altLang="ko-KR" b="1" dirty="0" smtClean="0"/>
              <a:t>(shell)</a:t>
            </a:r>
            <a:r>
              <a:rPr lang="ko-KR" altLang="en-US" dirty="0" smtClean="0"/>
              <a:t> 이라고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606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 </a:t>
            </a:r>
            <a:r>
              <a:rPr lang="ko-KR" altLang="en-US" dirty="0" smtClean="0"/>
              <a:t>명령어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0075" y="2152650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whoami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운영체제에 로그인한 사용자 정보를 출력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0072" y="2711365"/>
            <a:ext cx="517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exit: </a:t>
            </a:r>
            <a:r>
              <a:rPr lang="ko-KR" altLang="en-US" dirty="0" smtClean="0"/>
              <a:t>터미널을 종료한다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0072" y="4358847"/>
            <a:ext cx="8572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cd  directory : </a:t>
            </a:r>
            <a:r>
              <a:rPr lang="ko-KR" altLang="en-US" dirty="0" smtClean="0"/>
              <a:t>해당 디렉토리로 이동한다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현재위치에</a:t>
            </a:r>
            <a:r>
              <a:rPr lang="ko-KR" altLang="en-US" dirty="0" smtClean="0"/>
              <a:t> 있는 디렉토리여야 함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0071" y="5742201"/>
            <a:ext cx="6800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cd ~ : CLI</a:t>
            </a:r>
            <a:r>
              <a:rPr lang="ko-KR" altLang="en-US" dirty="0" smtClean="0"/>
              <a:t>를 처음 시작한 위치로 돌아간다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0072" y="3245792"/>
            <a:ext cx="10525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ls: </a:t>
            </a:r>
            <a:r>
              <a:rPr lang="ko-KR" altLang="en-US" dirty="0" smtClean="0"/>
              <a:t>현재 위치에 있는 파일과 디렉토리를 알려주는 명령어 </a:t>
            </a:r>
            <a:r>
              <a:rPr lang="en-US" altLang="ko-KR" dirty="0" smtClean="0"/>
              <a:t>–l </a:t>
            </a:r>
            <a:r>
              <a:rPr lang="ko-KR" altLang="en-US" dirty="0" smtClean="0"/>
              <a:t>명령어를 주면 상세정보를 출력해준다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0072" y="5050524"/>
            <a:ext cx="6800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cd .. : </a:t>
            </a:r>
            <a:r>
              <a:rPr lang="ko-KR" altLang="en-US" dirty="0" smtClean="0"/>
              <a:t>상위 디렉토리로 이동한다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0071" y="3757357"/>
            <a:ext cx="6800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pwd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현재 위치를 알려준다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901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3922" y="1044147"/>
            <a:ext cx="10325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mv   </a:t>
            </a:r>
            <a:r>
              <a:rPr lang="en-US" altLang="ko-KR" dirty="0" err="1" smtClean="0"/>
              <a:t>fileA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fileB</a:t>
            </a:r>
            <a:r>
              <a:rPr lang="en-US" altLang="ko-KR" dirty="0" smtClean="0"/>
              <a:t>   : </a:t>
            </a:r>
            <a:r>
              <a:rPr lang="ko-KR" altLang="en-US" dirty="0" smtClean="0"/>
              <a:t>파일의 이름을 바꾸는 명령어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바꾸기 전 파일명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바꿀 파일명으로 입력한다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23922" y="1901397"/>
            <a:ext cx="10325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cat   fileA.txt   : </a:t>
            </a:r>
            <a:r>
              <a:rPr lang="ko-KR" altLang="en-US" dirty="0" smtClean="0"/>
              <a:t>파일의 내용을 출력해준다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23922" y="3044397"/>
            <a:ext cx="10325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cp</a:t>
            </a:r>
            <a:r>
              <a:rPr lang="en-US" altLang="ko-KR" dirty="0" smtClean="0"/>
              <a:t>  -R </a:t>
            </a:r>
            <a:r>
              <a:rPr lang="en-US" altLang="ko-KR" dirty="0" err="1" smtClean="0"/>
              <a:t>fileA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fileB</a:t>
            </a:r>
            <a:r>
              <a:rPr lang="en-US" altLang="ko-KR" dirty="0" smtClean="0"/>
              <a:t>   : </a:t>
            </a:r>
            <a:r>
              <a:rPr lang="en-US" altLang="ko-KR" dirty="0" err="1" smtClean="0"/>
              <a:t>fileA</a:t>
            </a:r>
            <a:r>
              <a:rPr lang="ko-KR" altLang="en-US" dirty="0" smtClean="0"/>
              <a:t>을 </a:t>
            </a:r>
            <a:r>
              <a:rPr lang="en-US" altLang="ko-KR" dirty="0" err="1" smtClean="0"/>
              <a:t>fileB</a:t>
            </a:r>
            <a:r>
              <a:rPr lang="ko-KR" altLang="en-US" dirty="0" smtClean="0"/>
              <a:t>에 복제한다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23920" y="4756153"/>
            <a:ext cx="10325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rmdir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folderA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folderA</a:t>
            </a:r>
            <a:r>
              <a:rPr lang="ko-KR" altLang="en-US" dirty="0" smtClean="0"/>
              <a:t>를 삭제한다</a:t>
            </a:r>
            <a:r>
              <a:rPr lang="en-US" altLang="ko-KR" dirty="0" smtClean="0"/>
              <a:t>. –</a:t>
            </a:r>
            <a:r>
              <a:rPr lang="en-US" altLang="ko-KR" dirty="0" err="1" smtClean="0"/>
              <a:t>rf</a:t>
            </a:r>
            <a:r>
              <a:rPr lang="ko-KR" altLang="en-US" dirty="0" smtClean="0"/>
              <a:t>명령어를 추가하면 비어있지 않아도 </a:t>
            </a:r>
            <a:r>
              <a:rPr lang="ko-KR" altLang="en-US" dirty="0" err="1" smtClean="0"/>
              <a:t>삭제할수</a:t>
            </a:r>
            <a:r>
              <a:rPr lang="ko-KR" altLang="en-US" dirty="0" smtClean="0"/>
              <a:t> 있음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3921" y="3900275"/>
            <a:ext cx="10325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mkdir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folderA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folderA</a:t>
            </a:r>
            <a:r>
              <a:rPr lang="ko-KR" altLang="en-US" dirty="0" smtClean="0"/>
              <a:t>를 생성한다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735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9625" y="75565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if __name__ == "__main__":</a:t>
            </a:r>
            <a:br>
              <a:rPr lang="en-US" altLang="ko-KR" dirty="0"/>
            </a:br>
            <a:r>
              <a:rPr lang="en-US" altLang="ko-KR" dirty="0"/>
              <a:t>    main()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2743200"/>
            <a:ext cx="709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파일을 </a:t>
            </a:r>
            <a:r>
              <a:rPr lang="en-US" altLang="ko-KR" dirty="0" smtClean="0"/>
              <a:t>import</a:t>
            </a:r>
            <a:r>
              <a:rPr lang="ko-KR" altLang="en-US" dirty="0" err="1" smtClean="0"/>
              <a:t>했을때</a:t>
            </a:r>
            <a:r>
              <a:rPr lang="ko-KR" altLang="en-US" dirty="0" smtClean="0"/>
              <a:t> 실행되지 않기 위해서 </a:t>
            </a:r>
            <a:r>
              <a:rPr lang="ko-KR" altLang="en-US" dirty="0" err="1" smtClean="0"/>
              <a:t>사용하는것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499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562725" y="182433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if __name__ == "__main__":</a:t>
            </a:r>
            <a:br>
              <a:rPr lang="en-US" altLang="ko-KR" dirty="0" smtClean="0"/>
            </a:br>
            <a:r>
              <a:rPr lang="en-US" altLang="ko-KR" dirty="0" smtClean="0"/>
              <a:t>    main()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을 사용한 경우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49" y="4857749"/>
            <a:ext cx="3190875" cy="15716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5" y="309562"/>
            <a:ext cx="44767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86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962025"/>
            <a:ext cx="5924550" cy="1962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28700" y="3705225"/>
            <a:ext cx="650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사용하지 </a:t>
            </a:r>
            <a:r>
              <a:rPr lang="ko-KR" altLang="en-US" dirty="0" err="1" smtClean="0"/>
              <a:t>않을경우</a:t>
            </a:r>
            <a:r>
              <a:rPr lang="ko-KR" altLang="en-US" dirty="0"/>
              <a:t> </a:t>
            </a:r>
            <a:r>
              <a:rPr lang="en-US" altLang="ko-KR" dirty="0" err="1" smtClean="0"/>
              <a:t>impor</a:t>
            </a:r>
            <a:r>
              <a:rPr lang="ko-KR" altLang="en-US" dirty="0" smtClean="0"/>
              <a:t>와 동시에 </a:t>
            </a:r>
            <a:r>
              <a:rPr lang="en-US" altLang="ko-KR" dirty="0" smtClean="0"/>
              <a:t>main</a:t>
            </a:r>
            <a:r>
              <a:rPr lang="ko-KR" altLang="en-US" dirty="0" smtClean="0"/>
              <a:t>이 실행된다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790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23950" y="2876461"/>
            <a:ext cx="94107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hlinkClick r:id="rId2"/>
              </a:rPr>
              <a:t>https://medium.com/@psychet_learn/cli-cli-%EA%B8%B0%EB%B3%B8-%EA%B0%9C%EB%85%90-%EB%B0%8F-%EC%82%AC%EC%9A%A9%EB%B2%95-c8d000ebc162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hlinkClick r:id="rId3"/>
              </a:rPr>
              <a:t>https://mingrammer.com/underscore-in-python/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부스트캠프</a:t>
            </a:r>
            <a:r>
              <a:rPr lang="ko-KR" altLang="en-US" dirty="0" smtClean="0"/>
              <a:t> </a:t>
            </a:r>
            <a:r>
              <a:rPr lang="en-US" altLang="ko-KR" dirty="0" smtClean="0"/>
              <a:t>AI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76375" y="800100"/>
            <a:ext cx="315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참고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738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</a:t>
            </a:r>
            <a:r>
              <a:rPr lang="en-US" altLang="ko-KR" dirty="0" smtClean="0"/>
              <a:t>(Variable)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5375" y="1809750"/>
            <a:ext cx="707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프로그래밍에서는 변수는 </a:t>
            </a:r>
            <a:r>
              <a:rPr lang="ko-KR" altLang="en-US" dirty="0" smtClean="0">
                <a:solidFill>
                  <a:srgbClr val="FF0000"/>
                </a:solidFill>
              </a:rPr>
              <a:t>값</a:t>
            </a:r>
            <a:r>
              <a:rPr lang="ko-KR" altLang="en-US" dirty="0" smtClean="0"/>
              <a:t>을 저장하는 </a:t>
            </a:r>
            <a:r>
              <a:rPr lang="ko-KR" altLang="en-US" dirty="0" smtClean="0">
                <a:solidFill>
                  <a:srgbClr val="FF0000"/>
                </a:solidFill>
              </a:rPr>
              <a:t>장소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95375" y="3042458"/>
            <a:ext cx="8171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student </a:t>
            </a:r>
            <a:r>
              <a:rPr lang="ko-KR" altLang="en-US" dirty="0" smtClean="0"/>
              <a:t>라는 변수에 “</a:t>
            </a:r>
            <a:r>
              <a:rPr lang="en-US" altLang="ko-KR" dirty="0" smtClean="0"/>
              <a:t>tom“ </a:t>
            </a:r>
            <a:r>
              <a:rPr lang="ko-KR" altLang="en-US" dirty="0" smtClean="0"/>
              <a:t>라는 값을 넣으라는 의미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63782" y="2410691"/>
            <a:ext cx="396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student = “tom“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5375" y="3762461"/>
            <a:ext cx="923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변수는 메모리 주소를 가지고 있고 변수에 들어가는 값은 메모리 주소에 할당됨</a:t>
            </a:r>
          </a:p>
        </p:txBody>
      </p:sp>
    </p:spTree>
    <p:extLst>
      <p:ext uri="{BB962C8B-B14F-4D97-AF65-F5344CB8AC3E}">
        <p14:creationId xmlns:p14="http://schemas.microsoft.com/office/powerpoint/2010/main" val="244990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파이썬의</a:t>
            </a:r>
            <a:r>
              <a:rPr lang="ko-KR" altLang="en-US" dirty="0" smtClean="0"/>
              <a:t> 메모리 영역</a:t>
            </a:r>
            <a:endParaRPr lang="ko-KR" altLang="en-US" dirty="0"/>
          </a:p>
        </p:txBody>
      </p:sp>
      <p:pic>
        <p:nvPicPr>
          <p:cNvPr id="1026" name="Picture 2" descr="https://blog.kakaocdn.net/dn/bBw71Z/btqEHOUBFE0/MmjamVfLjKowctiJ34LAg1/im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684" y="1690688"/>
            <a:ext cx="3736705" cy="4594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978954" y="6488668"/>
            <a:ext cx="25346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이미지</a:t>
            </a:r>
            <a:r>
              <a:rPr lang="en-US" altLang="ko-KR" sz="1000" dirty="0" smtClean="0"/>
              <a:t>:</a:t>
            </a:r>
            <a:r>
              <a:rPr lang="ko-KR" altLang="en-US" sz="1000" dirty="0" smtClean="0"/>
              <a:t>https://kyundev.tistory.com/m/15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4962594" y="180528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i="0" dirty="0" smtClean="0">
                <a:solidFill>
                  <a:srgbClr val="FF0000"/>
                </a:solidFill>
                <a:effectLst/>
                <a:latin typeface="Spoqa Han Sans"/>
              </a:rPr>
              <a:t>코드 영역</a:t>
            </a:r>
            <a:r>
              <a:rPr lang="ko-KR" altLang="en-US" b="0" i="0" dirty="0" smtClean="0">
                <a:solidFill>
                  <a:srgbClr val="555555"/>
                </a:solidFill>
                <a:effectLst/>
                <a:latin typeface="Spoqa Han Sans"/>
              </a:rPr>
              <a:t>에는 실행할 프로그램의 코드 저장</a:t>
            </a:r>
            <a:r>
              <a:rPr lang="en-US" altLang="ko-KR" b="0" i="0" dirty="0" smtClean="0">
                <a:solidFill>
                  <a:srgbClr val="555555"/>
                </a:solidFill>
                <a:effectLst/>
                <a:latin typeface="Spoqa Han Sans"/>
              </a:rPr>
              <a:t>. </a:t>
            </a:r>
          </a:p>
          <a:p>
            <a:r>
              <a:rPr lang="ko-KR" altLang="en-US" b="0" i="0" dirty="0" smtClean="0">
                <a:solidFill>
                  <a:srgbClr val="555555"/>
                </a:solidFill>
                <a:effectLst/>
                <a:latin typeface="Spoqa Han Sans"/>
              </a:rPr>
              <a:t>이 영역에서 </a:t>
            </a:r>
            <a:r>
              <a:rPr lang="en-US" altLang="ko-KR" b="0" i="0" dirty="0" smtClean="0">
                <a:solidFill>
                  <a:srgbClr val="555555"/>
                </a:solidFill>
                <a:effectLst/>
                <a:latin typeface="Spoqa Han Sans"/>
              </a:rPr>
              <a:t>CPU</a:t>
            </a:r>
            <a:r>
              <a:rPr lang="ko-KR" altLang="en-US" b="0" i="0" dirty="0" smtClean="0">
                <a:solidFill>
                  <a:srgbClr val="555555"/>
                </a:solidFill>
                <a:effectLst/>
                <a:latin typeface="Spoqa Han Sans"/>
              </a:rPr>
              <a:t>는 코드 영역에 저장된 명령어를 하나씩 </a:t>
            </a:r>
            <a:r>
              <a:rPr lang="ko-KR" altLang="en-US" dirty="0" smtClean="0">
                <a:solidFill>
                  <a:srgbClr val="555555"/>
                </a:solidFill>
                <a:latin typeface="Spoqa Han Sans"/>
              </a:rPr>
              <a:t>처리</a:t>
            </a:r>
            <a:r>
              <a:rPr lang="en-US" altLang="ko-KR" b="0" i="0" dirty="0" smtClean="0">
                <a:solidFill>
                  <a:srgbClr val="555555"/>
                </a:solidFill>
                <a:effectLst/>
                <a:latin typeface="Spoqa Han Sans"/>
              </a:rPr>
              <a:t>.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962594" y="280343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i="0" dirty="0" smtClean="0">
                <a:solidFill>
                  <a:srgbClr val="FF0000"/>
                </a:solidFill>
                <a:effectLst/>
                <a:latin typeface="Spoqa Han Sans"/>
              </a:rPr>
              <a:t>데이터 영역</a:t>
            </a:r>
            <a:r>
              <a:rPr lang="ko-KR" altLang="en-US" b="0" i="0" dirty="0" smtClean="0">
                <a:solidFill>
                  <a:srgbClr val="555555"/>
                </a:solidFill>
                <a:effectLst/>
                <a:latin typeface="Spoqa Han Sans"/>
              </a:rPr>
              <a:t>은 프로그램의 </a:t>
            </a:r>
            <a:r>
              <a:rPr lang="ko-KR" altLang="en-US" b="0" i="0" dirty="0" err="1" smtClean="0">
                <a:solidFill>
                  <a:srgbClr val="555555"/>
                </a:solidFill>
                <a:effectLst/>
                <a:latin typeface="Spoqa Han Sans"/>
              </a:rPr>
              <a:t>전역변수</a:t>
            </a:r>
            <a:r>
              <a:rPr lang="en-US" altLang="ko-KR" b="0" i="0" dirty="0" smtClean="0">
                <a:solidFill>
                  <a:srgbClr val="555555"/>
                </a:solidFill>
                <a:effectLst/>
                <a:latin typeface="Spoqa Han Sans"/>
              </a:rPr>
              <a:t>, </a:t>
            </a:r>
            <a:r>
              <a:rPr lang="ko-KR" altLang="en-US" b="0" i="0" dirty="0" smtClean="0">
                <a:solidFill>
                  <a:srgbClr val="555555"/>
                </a:solidFill>
                <a:effectLst/>
                <a:latin typeface="Spoqa Han Sans"/>
              </a:rPr>
              <a:t>정적 변수</a:t>
            </a:r>
            <a:r>
              <a:rPr lang="en-US" altLang="ko-KR" b="0" i="0" dirty="0" smtClean="0">
                <a:solidFill>
                  <a:srgbClr val="555555"/>
                </a:solidFill>
                <a:effectLst/>
                <a:latin typeface="Spoqa Han Sans"/>
              </a:rPr>
              <a:t>(static), </a:t>
            </a:r>
            <a:r>
              <a:rPr lang="ko-KR" altLang="en-US" b="0" i="0" dirty="0" smtClean="0">
                <a:solidFill>
                  <a:srgbClr val="555555"/>
                </a:solidFill>
                <a:effectLst/>
                <a:latin typeface="Spoqa Han Sans"/>
              </a:rPr>
              <a:t>문자열</a:t>
            </a:r>
            <a:r>
              <a:rPr lang="en-US" altLang="ko-KR" b="0" i="0" dirty="0" smtClean="0">
                <a:solidFill>
                  <a:srgbClr val="555555"/>
                </a:solidFill>
                <a:effectLst/>
                <a:latin typeface="Spoqa Han Sans"/>
              </a:rPr>
              <a:t>, </a:t>
            </a:r>
            <a:r>
              <a:rPr lang="ko-KR" altLang="en-US" dirty="0" smtClean="0">
                <a:solidFill>
                  <a:srgbClr val="555555"/>
                </a:solidFill>
                <a:latin typeface="Spoqa Han Sans"/>
              </a:rPr>
              <a:t>상수</a:t>
            </a:r>
            <a:r>
              <a:rPr lang="ko-KR" altLang="en-US" b="0" i="0" dirty="0" smtClean="0">
                <a:solidFill>
                  <a:srgbClr val="555555"/>
                </a:solidFill>
                <a:effectLst/>
                <a:latin typeface="Spoqa Han Sans"/>
              </a:rPr>
              <a:t>를 저장하는 공간</a:t>
            </a:r>
            <a:endParaRPr lang="en-US" altLang="ko-KR" b="0" i="0" dirty="0" smtClean="0">
              <a:solidFill>
                <a:srgbClr val="555555"/>
              </a:solidFill>
              <a:effectLst/>
              <a:latin typeface="Spoqa Han Sans"/>
            </a:endParaRPr>
          </a:p>
          <a:p>
            <a:r>
              <a:rPr lang="ko-KR" altLang="en-US" b="0" i="0" dirty="0" smtClean="0">
                <a:solidFill>
                  <a:srgbClr val="555555"/>
                </a:solidFill>
                <a:effectLst/>
                <a:latin typeface="Spoqa Han Sans"/>
              </a:rPr>
              <a:t> 프로그램 시작과 함께 할당하며 프로그램이 종료될때까지 메모리에 남아있음</a:t>
            </a:r>
            <a:r>
              <a:rPr lang="en-US" altLang="ko-KR" b="0" i="0" dirty="0" smtClean="0">
                <a:solidFill>
                  <a:srgbClr val="555555"/>
                </a:solidFill>
                <a:effectLst/>
                <a:latin typeface="Spoqa Han Sans"/>
              </a:rPr>
              <a:t>.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962594" y="398780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i="0" dirty="0" smtClean="0">
                <a:solidFill>
                  <a:srgbClr val="FF0000"/>
                </a:solidFill>
                <a:effectLst/>
                <a:latin typeface="Spoqa Han Sans"/>
              </a:rPr>
              <a:t>스택 영역</a:t>
            </a:r>
            <a:r>
              <a:rPr lang="ko-KR" altLang="en-US" b="0" i="0" dirty="0" smtClean="0">
                <a:solidFill>
                  <a:srgbClr val="555555"/>
                </a:solidFill>
                <a:effectLst/>
                <a:latin typeface="Spoqa Han Sans"/>
              </a:rPr>
              <a:t>은 </a:t>
            </a:r>
            <a:r>
              <a:rPr lang="ko-KR" altLang="en-US" b="0" i="0" dirty="0" err="1" smtClean="0">
                <a:solidFill>
                  <a:srgbClr val="555555"/>
                </a:solidFill>
                <a:effectLst/>
                <a:latin typeface="Spoqa Han Sans"/>
              </a:rPr>
              <a:t>지역변수와</a:t>
            </a:r>
            <a:r>
              <a:rPr lang="ko-KR" altLang="en-US" b="0" i="0" dirty="0" smtClean="0">
                <a:solidFill>
                  <a:srgbClr val="555555"/>
                </a:solidFill>
                <a:effectLst/>
                <a:latin typeface="Spoqa Han Sans"/>
              </a:rPr>
              <a:t> 매개변수를 저장하는 공간이며 함수의 호출과 함께 할당되며 함수의 호출이 완료되면 소멸</a:t>
            </a:r>
            <a:r>
              <a:rPr lang="en-US" altLang="ko-KR" b="0" i="0" dirty="0" smtClean="0">
                <a:solidFill>
                  <a:srgbClr val="555555"/>
                </a:solidFill>
                <a:effectLst/>
                <a:latin typeface="Spoqa Han Sans"/>
              </a:rPr>
              <a:t>. 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962594" y="511651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i="0" dirty="0" err="1" smtClean="0">
                <a:solidFill>
                  <a:srgbClr val="FF0000"/>
                </a:solidFill>
                <a:effectLst/>
                <a:latin typeface="Spoqa Han Sans"/>
              </a:rPr>
              <a:t>힙</a:t>
            </a:r>
            <a:r>
              <a:rPr lang="ko-KR" altLang="en-US" b="1" i="0" dirty="0" smtClean="0">
                <a:solidFill>
                  <a:srgbClr val="FF0000"/>
                </a:solidFill>
                <a:effectLst/>
                <a:latin typeface="Spoqa Han Sans"/>
              </a:rPr>
              <a:t> 영역</a:t>
            </a:r>
            <a:r>
              <a:rPr lang="ko-KR" altLang="en-US" b="0" i="0" dirty="0" smtClean="0">
                <a:solidFill>
                  <a:srgbClr val="555555"/>
                </a:solidFill>
                <a:effectLst/>
                <a:latin typeface="Spoqa Han Sans"/>
              </a:rPr>
              <a:t>은 사용자의 동적 할당으로 생성</a:t>
            </a:r>
            <a:r>
              <a:rPr lang="en-US" altLang="ko-KR" b="0" i="0" dirty="0" smtClean="0">
                <a:solidFill>
                  <a:srgbClr val="555555"/>
                </a:solidFill>
                <a:effectLst/>
                <a:latin typeface="Spoqa Han Sans"/>
              </a:rPr>
              <a:t>.</a:t>
            </a:r>
          </a:p>
          <a:p>
            <a:r>
              <a:rPr lang="ko-KR" altLang="en-US" b="0" i="0" dirty="0" smtClean="0">
                <a:solidFill>
                  <a:srgbClr val="555555"/>
                </a:solidFill>
                <a:effectLst/>
                <a:latin typeface="Spoqa Han Sans"/>
              </a:rPr>
              <a:t>사용자가 메모리 공간을 동적으로 할당하고 해제</a:t>
            </a:r>
            <a:r>
              <a:rPr lang="en-US" altLang="ko-KR" b="0" i="0" dirty="0" smtClean="0">
                <a:solidFill>
                  <a:srgbClr val="555555"/>
                </a:solidFill>
                <a:effectLst/>
                <a:latin typeface="Spoqa Han Sans"/>
              </a:rPr>
              <a:t>.</a:t>
            </a:r>
          </a:p>
          <a:p>
            <a:r>
              <a:rPr lang="en-US" altLang="ko-KR" dirty="0" err="1" smtClean="0">
                <a:solidFill>
                  <a:srgbClr val="555555"/>
                </a:solidFill>
                <a:latin typeface="Spoqa Han Sans"/>
              </a:rPr>
              <a:t>Heapoverflow</a:t>
            </a:r>
            <a:r>
              <a:rPr lang="en-US" altLang="ko-KR" dirty="0" smtClean="0">
                <a:solidFill>
                  <a:srgbClr val="555555"/>
                </a:solidFill>
                <a:latin typeface="Spoqa Han Sans"/>
              </a:rPr>
              <a:t> : heap</a:t>
            </a:r>
            <a:r>
              <a:rPr lang="ko-KR" altLang="en-US" dirty="0" smtClean="0">
                <a:solidFill>
                  <a:srgbClr val="555555"/>
                </a:solidFill>
                <a:latin typeface="Spoqa Han Sans"/>
              </a:rPr>
              <a:t>이 </a:t>
            </a:r>
            <a:r>
              <a:rPr lang="ko-KR" altLang="en-US" dirty="0" err="1" smtClean="0">
                <a:solidFill>
                  <a:srgbClr val="555555"/>
                </a:solidFill>
                <a:latin typeface="Spoqa Han Sans"/>
              </a:rPr>
              <a:t>주소값을</a:t>
            </a:r>
            <a:r>
              <a:rPr lang="ko-KR" altLang="en-US" dirty="0" smtClean="0">
                <a:solidFill>
                  <a:srgbClr val="555555"/>
                </a:solidFill>
                <a:latin typeface="Spoqa Han Sans"/>
              </a:rPr>
              <a:t> 채우다가 </a:t>
            </a:r>
            <a:r>
              <a:rPr lang="en-US" altLang="ko-KR" dirty="0" smtClean="0">
                <a:solidFill>
                  <a:srgbClr val="555555"/>
                </a:solidFill>
                <a:latin typeface="Spoqa Han Sans"/>
              </a:rPr>
              <a:t>stack</a:t>
            </a:r>
            <a:r>
              <a:rPr lang="ko-KR" altLang="en-US" dirty="0" smtClean="0">
                <a:solidFill>
                  <a:srgbClr val="555555"/>
                </a:solidFill>
                <a:latin typeface="Spoqa Han Sans"/>
              </a:rPr>
              <a:t>영역을 침범하는 경우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731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354" y="790574"/>
            <a:ext cx="1650206" cy="297435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549639" y="790575"/>
            <a:ext cx="3404063" cy="4211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35503" y="1438276"/>
            <a:ext cx="915750" cy="8479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735502" y="3400425"/>
            <a:ext cx="915750" cy="8479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04234" y="1145887"/>
            <a:ext cx="4673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/>
              <a:t>x</a:t>
            </a:r>
            <a:endParaRPr lang="ko-KR" altLang="en-US" sz="4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204234" y="2505075"/>
            <a:ext cx="4673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/>
              <a:t>y</a:t>
            </a:r>
            <a:endParaRPr lang="ko-KR" alt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251858" y="4231987"/>
            <a:ext cx="4673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/>
              <a:t>z</a:t>
            </a:r>
            <a:endParaRPr lang="ko-KR" altLang="en-US" sz="4800" b="1" dirty="0"/>
          </a:p>
        </p:txBody>
      </p:sp>
      <p:sp>
        <p:nvSpPr>
          <p:cNvPr id="15" name="아래쪽 화살표 14"/>
          <p:cNvSpPr/>
          <p:nvPr/>
        </p:nvSpPr>
        <p:spPr>
          <a:xfrm rot="16200000">
            <a:off x="8504309" y="1557306"/>
            <a:ext cx="175204" cy="798917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아래쪽 화살표 15"/>
          <p:cNvSpPr/>
          <p:nvPr/>
        </p:nvSpPr>
        <p:spPr>
          <a:xfrm rot="14551862">
            <a:off x="8499678" y="4281787"/>
            <a:ext cx="175206" cy="79891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아래쪽 화살표 16"/>
          <p:cNvSpPr/>
          <p:nvPr/>
        </p:nvSpPr>
        <p:spPr>
          <a:xfrm rot="17239413">
            <a:off x="8596703" y="3162899"/>
            <a:ext cx="175206" cy="79891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485936" y="893099"/>
            <a:ext cx="2623919" cy="3526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671800" y="1540800"/>
            <a:ext cx="705878" cy="7099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4587617" y="2505075"/>
            <a:ext cx="705878" cy="7099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140531" y="1248411"/>
            <a:ext cx="3602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/>
              <a:t>x</a:t>
            </a:r>
            <a:endParaRPr lang="ko-KR" altLang="en-US" sz="48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140531" y="2607599"/>
            <a:ext cx="3602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/>
              <a:t>y</a:t>
            </a:r>
            <a:endParaRPr lang="ko-KR" altLang="en-US" sz="4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163812" y="3766854"/>
            <a:ext cx="3602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/>
              <a:t>z</a:t>
            </a:r>
            <a:endParaRPr lang="ko-KR" altLang="en-US" sz="4800" b="1" dirty="0"/>
          </a:p>
        </p:txBody>
      </p:sp>
      <p:sp>
        <p:nvSpPr>
          <p:cNvPr id="22" name="아래쪽 화살표 21"/>
          <p:cNvSpPr/>
          <p:nvPr/>
        </p:nvSpPr>
        <p:spPr>
          <a:xfrm rot="16200000">
            <a:off x="3363323" y="1737114"/>
            <a:ext cx="146677" cy="61582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아래쪽 화살표 22"/>
          <p:cNvSpPr/>
          <p:nvPr/>
        </p:nvSpPr>
        <p:spPr>
          <a:xfrm rot="16200000">
            <a:off x="3240935" y="3768739"/>
            <a:ext cx="190792" cy="56702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아래쪽 화살표 23"/>
          <p:cNvSpPr/>
          <p:nvPr/>
        </p:nvSpPr>
        <p:spPr>
          <a:xfrm rot="15904219">
            <a:off x="3264376" y="2774153"/>
            <a:ext cx="133658" cy="57566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595852" y="3551308"/>
            <a:ext cx="705878" cy="7099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29860" y="4906767"/>
            <a:ext cx="3155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endParaRPr lang="ko-KR" altLang="en-US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981710" y="5144107"/>
            <a:ext cx="3155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endParaRPr lang="ko-KR" altLang="en-US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2574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257799" y="542925"/>
            <a:ext cx="5133975" cy="5724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443662" y="1190625"/>
            <a:ext cx="1381125" cy="11525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443661" y="3152774"/>
            <a:ext cx="1381125" cy="11525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12394" y="898237"/>
            <a:ext cx="7048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dirty="0" smtClean="0"/>
              <a:t>x</a:t>
            </a:r>
            <a:endParaRPr lang="ko-KR" altLang="en-US" sz="8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912394" y="2257425"/>
            <a:ext cx="7048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dirty="0"/>
              <a:t>y</a:t>
            </a:r>
            <a:endParaRPr lang="ko-KR" altLang="en-US" sz="8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960018" y="3984337"/>
            <a:ext cx="7048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dirty="0" smtClean="0"/>
              <a:t>z</a:t>
            </a:r>
            <a:endParaRPr lang="ko-KR" altLang="en-US" sz="8800" b="1" dirty="0"/>
          </a:p>
        </p:txBody>
      </p:sp>
      <p:sp>
        <p:nvSpPr>
          <p:cNvPr id="10" name="아래쪽 화살표 9"/>
          <p:cNvSpPr/>
          <p:nvPr/>
        </p:nvSpPr>
        <p:spPr>
          <a:xfrm rot="19016365">
            <a:off x="5417084" y="2022561"/>
            <a:ext cx="238125" cy="120491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아래쪽 화살표 10"/>
          <p:cNvSpPr/>
          <p:nvPr/>
        </p:nvSpPr>
        <p:spPr>
          <a:xfrm rot="18340026">
            <a:off x="5356831" y="4681416"/>
            <a:ext cx="238125" cy="120491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 rot="17239413">
            <a:off x="5457827" y="2802728"/>
            <a:ext cx="238125" cy="120491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92" y="1210632"/>
            <a:ext cx="2676525" cy="226503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6436713" y="4707612"/>
            <a:ext cx="1381125" cy="11525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5" name="아래쪽 화살표 14"/>
          <p:cNvSpPr/>
          <p:nvPr/>
        </p:nvSpPr>
        <p:spPr>
          <a:xfrm rot="16550912">
            <a:off x="5542752" y="1312108"/>
            <a:ext cx="238125" cy="120491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곱셈 기호 2"/>
          <p:cNvSpPr/>
          <p:nvPr/>
        </p:nvSpPr>
        <p:spPr>
          <a:xfrm>
            <a:off x="5458621" y="1667516"/>
            <a:ext cx="372533" cy="440267"/>
          </a:xfrm>
          <a:prstGeom prst="mathMultipl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70496" y="1974505"/>
            <a:ext cx="155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은</a:t>
            </a:r>
            <a:r>
              <a:rPr lang="en-US" altLang="ko-KR" dirty="0"/>
              <a:t> </a:t>
            </a:r>
            <a:r>
              <a:rPr lang="ko-KR" altLang="en-US" dirty="0" smtClean="0"/>
              <a:t>소멸된다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426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4552950" y="257175"/>
            <a:ext cx="7353300" cy="66008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591550" y="571500"/>
            <a:ext cx="2857499" cy="5724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727280" y="1220837"/>
            <a:ext cx="1381125" cy="11525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9720331" y="4737824"/>
            <a:ext cx="1381125" cy="11525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279" y="1143000"/>
            <a:ext cx="2581275" cy="274320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5057775" y="571500"/>
            <a:ext cx="3171825" cy="57245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543550" y="419100"/>
            <a:ext cx="2400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/>
              <a:t>stack</a:t>
            </a:r>
            <a:endParaRPr lang="ko-KR" altLang="en-US" sz="6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9048749" y="84161"/>
            <a:ext cx="2400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/>
              <a:t>heap</a:t>
            </a:r>
            <a:endParaRPr lang="ko-KR" altLang="en-US" sz="6000" b="1" dirty="0"/>
          </a:p>
        </p:txBody>
      </p:sp>
      <p:sp>
        <p:nvSpPr>
          <p:cNvPr id="21" name="직사각형 20"/>
          <p:cNvSpPr/>
          <p:nvPr/>
        </p:nvSpPr>
        <p:spPr>
          <a:xfrm>
            <a:off x="5286375" y="4495384"/>
            <a:ext cx="2657475" cy="14465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676900" y="4819650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5286375" y="2795311"/>
            <a:ext cx="2657475" cy="14465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676900" y="3066480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Add()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781800" y="3032311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sum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662737" y="4819650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662737" y="5288085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11" name="아래쪽 화살표 10"/>
          <p:cNvSpPr/>
          <p:nvPr/>
        </p:nvSpPr>
        <p:spPr>
          <a:xfrm rot="16200000">
            <a:off x="8524875" y="4251880"/>
            <a:ext cx="238125" cy="2619374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아래쪽 화살표 29"/>
          <p:cNvSpPr/>
          <p:nvPr/>
        </p:nvSpPr>
        <p:spPr>
          <a:xfrm rot="18206782">
            <a:off x="8377969" y="2749654"/>
            <a:ext cx="238125" cy="2619374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아래쪽 화살표 30"/>
          <p:cNvSpPr/>
          <p:nvPr/>
        </p:nvSpPr>
        <p:spPr>
          <a:xfrm rot="13112240">
            <a:off x="8332907" y="2599484"/>
            <a:ext cx="238125" cy="2619374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37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언더스코어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_ </a:t>
            </a:r>
            <a:r>
              <a:rPr lang="ko-KR" altLang="en-US" dirty="0" smtClean="0"/>
              <a:t>란 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23974" y="2514600"/>
            <a:ext cx="83058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dirty="0" smtClean="0"/>
              <a:t>인터프리터에서 사용하는 경우</a:t>
            </a:r>
            <a:endParaRPr lang="en-US" altLang="ko-KR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dirty="0" smtClean="0"/>
              <a:t>값을 무시하는 경우</a:t>
            </a:r>
            <a:endParaRPr lang="en-US" altLang="ko-KR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dirty="0" smtClean="0"/>
              <a:t>숫자 자릿수를 구분하기 위해</a:t>
            </a:r>
            <a:endParaRPr lang="en-US" altLang="ko-KR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 smtClean="0"/>
              <a:t>Private</a:t>
            </a:r>
            <a:r>
              <a:rPr lang="ko-KR" altLang="en-US" sz="3200" dirty="0" smtClean="0"/>
              <a:t>으로 선언하고 싶은 경우</a:t>
            </a:r>
            <a:endParaRPr lang="en-US" altLang="ko-KR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dirty="0" smtClean="0"/>
              <a:t>중복을 피하기 위해 사용하는 경우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2128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인터프리터에서 사용하는 경우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1343025"/>
            <a:ext cx="3028950" cy="3009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57850" y="2009775"/>
            <a:ext cx="4105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변수의 마지막 값이 </a:t>
            </a:r>
            <a:r>
              <a:rPr lang="en-US" altLang="ko-KR" dirty="0" smtClean="0"/>
              <a:t>_</a:t>
            </a:r>
            <a:r>
              <a:rPr lang="ko-KR" altLang="en-US" dirty="0" smtClean="0"/>
              <a:t>에 할당된다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마지막 변수의 값을 일시적으로 가지고 </a:t>
            </a:r>
            <a:r>
              <a:rPr lang="ko-KR" altLang="en-US" dirty="0" err="1" smtClean="0"/>
              <a:t>있을때</a:t>
            </a:r>
            <a:r>
              <a:rPr lang="ko-KR" altLang="en-US" dirty="0" smtClean="0"/>
              <a:t> 사용한다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402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값을 </a:t>
            </a:r>
            <a:r>
              <a:rPr lang="ko-KR" altLang="en-US" dirty="0" err="1" smtClean="0"/>
              <a:t>무시할때</a:t>
            </a:r>
            <a:r>
              <a:rPr lang="ko-KR" altLang="en-US" dirty="0" smtClean="0"/>
              <a:t> </a:t>
            </a:r>
            <a:r>
              <a:rPr lang="ko-KR" altLang="en-US" dirty="0"/>
              <a:t>사용하는 경우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2" y="1438275"/>
            <a:ext cx="31527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17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468</Words>
  <Application>Microsoft Office PowerPoint</Application>
  <PresentationFormat>와이드스크린</PresentationFormat>
  <Paragraphs>92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charter</vt:lpstr>
      <vt:lpstr>Spoqa Han Sans</vt:lpstr>
      <vt:lpstr>맑은 고딕</vt:lpstr>
      <vt:lpstr>Arial</vt:lpstr>
      <vt:lpstr>Office 테마</vt:lpstr>
      <vt:lpstr>PowerPoint 프레젠테이션</vt:lpstr>
      <vt:lpstr>변수(Variable)</vt:lpstr>
      <vt:lpstr>파이썬의 메모리 영역</vt:lpstr>
      <vt:lpstr>PowerPoint 프레젠테이션</vt:lpstr>
      <vt:lpstr>PowerPoint 프레젠테이션</vt:lpstr>
      <vt:lpstr>PowerPoint 프레젠테이션</vt:lpstr>
      <vt:lpstr>파이썬 언더스코어 _ 란 ?</vt:lpstr>
      <vt:lpstr>인터프리터에서 사용하는 경우 </vt:lpstr>
      <vt:lpstr>값을 무시할때 사용하는 경우 </vt:lpstr>
      <vt:lpstr>숫자의 자릿수 구분을 위해 사용하는 경우 </vt:lpstr>
      <vt:lpstr>중복을 피하기 위해 사용하는 경우</vt:lpstr>
      <vt:lpstr>PowerPoint 프레젠테이션</vt:lpstr>
      <vt:lpstr>CLI(Command Line Interface)란? </vt:lpstr>
      <vt:lpstr>CLI 명령어</vt:lpstr>
      <vt:lpstr>PowerPoint 프레젠테이션</vt:lpstr>
      <vt:lpstr>if __name__ == "__main__":     main() 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16</cp:revision>
  <dcterms:created xsi:type="dcterms:W3CDTF">2021-01-19T20:28:07Z</dcterms:created>
  <dcterms:modified xsi:type="dcterms:W3CDTF">2021-01-20T05:53:29Z</dcterms:modified>
</cp:coreProperties>
</file>