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73E2B-B9EE-3245-AFF3-12B6A4BC575D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48F93-C7FC-B745-AB41-F14A535DAA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9F459-D429-F94B-A92C-7FF419F6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F17CF-2E9F-7846-A80C-5F93135B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C4FED-7546-3746-A29C-1C075C4A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8A860-A9D9-414B-950B-99F9B77D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12217-F7EE-1D4D-A975-BA65ABD9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7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9893-1552-BD42-8149-4C569163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1E9F6-9D20-B649-8D03-716350BED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11A2A-B128-5F4F-B6E8-6E1E2827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495AD-5E64-B84F-A6B3-580BD44C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31B47-07E2-A74B-916E-6A967EC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522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2B999-6352-3245-9B6A-D8C4AB3EB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4DC1E-7C15-A045-A5F4-22D3ED9E1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C82BB-3F5A-564C-9157-9A434BB0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01B7D-6E27-364D-9351-C6941AE0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9AC91-30B2-A049-840E-00D1E654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23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3C90-60B7-644D-8A79-E56B0CD4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7B08C-8881-C44E-8398-6D8E834B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9CD91-93EF-BA41-AB1C-137FB3CA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5E47E-9059-0C4D-86D0-98CC7D89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7614A-45E0-B941-AA41-DCFF947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14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6DEFD-867B-8D47-A2AE-5CE8B102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F443-F483-F742-9B3A-3B3C2C39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7AB9-4AC4-8A44-9B95-82A93B92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20C4D-6EF5-1949-A74E-CC3C1170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B4C4-96C9-6244-9A75-C9CF7995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0BA6A-0423-414E-8EAE-2B41766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7E48C-F7E9-324D-A4A8-E8371B84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F8D86-B26B-404D-B4A7-F15B9DBA9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C167F-C971-6849-9E28-6F303411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B8B9D-7D83-8447-9D02-58D50E64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4DDA4-B0F6-A740-986C-A4238024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57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CAA5-5A3E-3546-BEFC-375ABAAB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A1E0D-FB20-E846-93DB-BAA81677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BB00D-B17F-0E4A-8B88-51794F68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8F001-2654-8445-B14D-16BF159C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9EE06A-799B-FA4F-AC49-CC98A3979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2772A2-9D33-214B-B1E4-96E66EE0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239151-7A77-5448-B664-165E8484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6430A-7E7F-E94F-8798-8C323257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88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F891-2114-BF42-9911-3CE81F2E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D680C-D3BC-AE4E-B7CE-25DF18B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7CB4D-5820-5B41-AFF0-59C7F1E8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5BF40-FED2-8048-9D38-9A93AE70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9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15D-53FA-A446-AC0F-AAB45FC2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D9CF11-E331-054C-8119-685D241C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5643F-B98A-454B-BD38-61612901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20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D9E9-6BE0-334C-970F-A40A1D09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A57AD-E723-8F43-A7A5-05358411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DAC9A-0DB0-0043-BBB2-D3C01A6F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C03DD-3B1F-7142-BD2A-66904B8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0FFFF-CDC5-404A-9FED-BFDF9C5D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CC334-515D-B942-A331-F615B16F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32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C01E1-03B3-B046-A458-1E2A312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A589C0-65A0-C749-B718-705D6284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5E544-7713-6749-B7F4-DB86D777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EA203-5403-6B49-886B-B37F4917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BBB2A-727F-FA49-B479-10296B95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EF875-1F0C-4247-8235-8CD5554D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712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64D52-80D6-C34E-B4C0-B3B3231E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2F09A-2A87-854C-BE72-78274C1A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44F68-793D-414C-B59F-37CD3854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FC33-D54C-734A-8CC0-562050C4B696}" type="datetimeFigureOut">
              <a:rPr kumimoji="1" lang="ko-KR" altLang="en-US" smtClean="0"/>
              <a:t>2021. 2. 1.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94B85-ECC2-8248-AF7D-8606D4C39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5930C-0DB1-6C4D-A8CC-CDFE58C7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1A9D-9338-914C-8B08-F451572353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0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_peo6U7IR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6689B-04E5-4876-95A0-608D7D6B298B}"/>
              </a:ext>
            </a:extLst>
          </p:cNvPr>
          <p:cNvSpPr txBox="1"/>
          <p:nvPr/>
        </p:nvSpPr>
        <p:spPr>
          <a:xfrm>
            <a:off x="484188" y="678902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우리의 목적</a:t>
            </a:r>
            <a:endParaRPr lang="en-US" altLang="ko-KR" sz="2000" b="1" i="0" u="none" strike="noStrik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91CB39C-843D-43B0-8E32-E647360BE2FD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C4925B-56C8-3742-83B9-11C464542087}"/>
              </a:ext>
            </a:extLst>
          </p:cNvPr>
          <p:cNvSpPr/>
          <p:nvPr/>
        </p:nvSpPr>
        <p:spPr>
          <a:xfrm>
            <a:off x="545307" y="1329633"/>
            <a:ext cx="7787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기계학습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딥러닝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통계학을 활용하여 예측 모델을 찾는 건</a:t>
            </a:r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,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모델을 구성하는 최적의 </a:t>
            </a:r>
            <a:r>
              <a:rPr lang="ko-KR" altLang="en-US" b="1" i="0" u="none" strike="noStrike" dirty="0" err="1">
                <a:solidFill>
                  <a:srgbClr val="0B6E99"/>
                </a:solidFill>
                <a:effectLst/>
              </a:rPr>
              <a:t>모수</a:t>
            </a:r>
            <a:r>
              <a:rPr lang="en-US" altLang="ko-KR" b="1" i="0" u="none" strike="noStrike" dirty="0">
                <a:solidFill>
                  <a:srgbClr val="0B6E99"/>
                </a:solidFill>
                <a:effectLst/>
              </a:rPr>
              <a:t>(</a:t>
            </a:r>
            <a:r>
              <a:rPr lang="en" altLang="ko-KR" b="1" i="0" u="none" strike="noStrike" dirty="0">
                <a:solidFill>
                  <a:srgbClr val="0B6E99"/>
                </a:solidFill>
                <a:effectLst/>
              </a:rPr>
              <a:t>parameter)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찾아내는 것이다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7E055C-0B9A-5542-9523-A7BDF61E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1" y="2324401"/>
            <a:ext cx="6054243" cy="2528779"/>
          </a:xfrm>
          <a:prstGeom prst="rect">
            <a:avLst/>
          </a:prstGeom>
        </p:spPr>
      </p:pic>
      <p:pic>
        <p:nvPicPr>
          <p:cNvPr id="23" name="그림 22" descr="텍스트, 시계, 장치이(가) 표시된 사진&#10;&#10;자동 생성된 설명">
            <a:extLst>
              <a:ext uri="{FF2B5EF4-FFF2-40B4-BE49-F238E27FC236}">
                <a16:creationId xmlns:a16="http://schemas.microsoft.com/office/drawing/2014/main" id="{DC855ED2-EDCA-A146-877B-E675F126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05" y="4403033"/>
            <a:ext cx="6726476" cy="2335582"/>
          </a:xfrm>
          <a:prstGeom prst="rect">
            <a:avLst/>
          </a:prstGeom>
        </p:spPr>
      </p:pic>
      <p:sp>
        <p:nvSpPr>
          <p:cNvPr id="24" name="도넛[D] 23">
            <a:extLst>
              <a:ext uri="{FF2B5EF4-FFF2-40B4-BE49-F238E27FC236}">
                <a16:creationId xmlns:a16="http://schemas.microsoft.com/office/drawing/2014/main" id="{4E8D4990-F8C2-E04E-B6A2-9842CE6AEEAA}"/>
              </a:ext>
            </a:extLst>
          </p:cNvPr>
          <p:cNvSpPr/>
          <p:nvPr/>
        </p:nvSpPr>
        <p:spPr>
          <a:xfrm>
            <a:off x="4518874" y="3638352"/>
            <a:ext cx="701457" cy="720382"/>
          </a:xfrm>
          <a:prstGeom prst="donut">
            <a:avLst>
              <a:gd name="adj" fmla="val 8774"/>
            </a:avLst>
          </a:prstGeom>
          <a:solidFill>
            <a:schemeClr val="accent2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도넛[D] 28">
            <a:extLst>
              <a:ext uri="{FF2B5EF4-FFF2-40B4-BE49-F238E27FC236}">
                <a16:creationId xmlns:a16="http://schemas.microsoft.com/office/drawing/2014/main" id="{5EE78CDF-CB6B-5546-879D-7E984C11BE24}"/>
              </a:ext>
            </a:extLst>
          </p:cNvPr>
          <p:cNvSpPr/>
          <p:nvPr/>
        </p:nvSpPr>
        <p:spPr>
          <a:xfrm>
            <a:off x="7214057" y="5469240"/>
            <a:ext cx="701457" cy="720382"/>
          </a:xfrm>
          <a:prstGeom prst="donut">
            <a:avLst>
              <a:gd name="adj" fmla="val 8774"/>
            </a:avLst>
          </a:prstGeom>
          <a:solidFill>
            <a:schemeClr val="accent2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E090BB0-DAD2-6E43-B1AA-4DD31344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864" y="2638919"/>
            <a:ext cx="4352837" cy="923329"/>
          </a:xfrm>
          <a:prstGeom prst="rect">
            <a:avLst/>
          </a:prstGeom>
        </p:spPr>
      </p:pic>
      <p:sp>
        <p:nvSpPr>
          <p:cNvPr id="32" name="도넛[D] 31">
            <a:extLst>
              <a:ext uri="{FF2B5EF4-FFF2-40B4-BE49-F238E27FC236}">
                <a16:creationId xmlns:a16="http://schemas.microsoft.com/office/drawing/2014/main" id="{0F9CF221-52D1-9547-AF4B-344AFDCC3477}"/>
              </a:ext>
            </a:extLst>
          </p:cNvPr>
          <p:cNvSpPr/>
          <p:nvPr/>
        </p:nvSpPr>
        <p:spPr>
          <a:xfrm>
            <a:off x="9719263" y="2488046"/>
            <a:ext cx="701457" cy="720382"/>
          </a:xfrm>
          <a:prstGeom prst="donut">
            <a:avLst>
              <a:gd name="adj" fmla="val 8774"/>
            </a:avLst>
          </a:prstGeom>
          <a:solidFill>
            <a:schemeClr val="accent2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도넛[D] 32">
            <a:extLst>
              <a:ext uri="{FF2B5EF4-FFF2-40B4-BE49-F238E27FC236}">
                <a16:creationId xmlns:a16="http://schemas.microsoft.com/office/drawing/2014/main" id="{234406A8-CE03-564C-895C-E5A099F2688F}"/>
              </a:ext>
            </a:extLst>
          </p:cNvPr>
          <p:cNvSpPr/>
          <p:nvPr/>
        </p:nvSpPr>
        <p:spPr>
          <a:xfrm>
            <a:off x="7483063" y="3161348"/>
            <a:ext cx="323667" cy="315644"/>
          </a:xfrm>
          <a:prstGeom prst="donut">
            <a:avLst>
              <a:gd name="adj" fmla="val 8774"/>
            </a:avLst>
          </a:prstGeom>
          <a:solidFill>
            <a:schemeClr val="accent2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도넛[D] 33">
            <a:extLst>
              <a:ext uri="{FF2B5EF4-FFF2-40B4-BE49-F238E27FC236}">
                <a16:creationId xmlns:a16="http://schemas.microsoft.com/office/drawing/2014/main" id="{A4EADB42-5EAF-E545-8263-898060A4D767}"/>
              </a:ext>
            </a:extLst>
          </p:cNvPr>
          <p:cNvSpPr/>
          <p:nvPr/>
        </p:nvSpPr>
        <p:spPr>
          <a:xfrm>
            <a:off x="9668225" y="3105479"/>
            <a:ext cx="478355" cy="449933"/>
          </a:xfrm>
          <a:prstGeom prst="donut">
            <a:avLst>
              <a:gd name="adj" fmla="val 8774"/>
            </a:avLst>
          </a:prstGeom>
          <a:solidFill>
            <a:schemeClr val="accent2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43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BF16E-85E2-4B48-A2A7-B38411B275F6}"/>
              </a:ext>
            </a:extLst>
          </p:cNvPr>
          <p:cNvSpPr txBox="1"/>
          <p:nvPr/>
        </p:nvSpPr>
        <p:spPr>
          <a:xfrm>
            <a:off x="670719" y="1232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E3A74-C8A0-A44A-A4EB-F4AEE6886500}"/>
              </a:ext>
            </a:extLst>
          </p:cNvPr>
          <p:cNvSpPr txBox="1"/>
          <p:nvPr/>
        </p:nvSpPr>
        <p:spPr>
          <a:xfrm>
            <a:off x="2179529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E5A8D-DFFC-7C4A-9BB6-5FC120F32606}"/>
              </a:ext>
            </a:extLst>
          </p:cNvPr>
          <p:cNvSpPr/>
          <p:nvPr/>
        </p:nvSpPr>
        <p:spPr>
          <a:xfrm>
            <a:off x="1100202" y="1604958"/>
            <a:ext cx="999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데이터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분포가 </a:t>
            </a:r>
            <a:r>
              <a:rPr lang="ko-KR" altLang="en-US" b="1" i="0" u="none" strike="noStrike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데이터 분포임을 가정하고 접근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8B3DE-5557-3041-ACA9-F56ADEC8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49" y="2301565"/>
            <a:ext cx="8820412" cy="40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BF16E-85E2-4B48-A2A7-B38411B275F6}"/>
              </a:ext>
            </a:extLst>
          </p:cNvPr>
          <p:cNvSpPr txBox="1"/>
          <p:nvPr/>
        </p:nvSpPr>
        <p:spPr>
          <a:xfrm>
            <a:off x="670719" y="1232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E3A74-C8A0-A44A-A4EB-F4AEE6886500}"/>
              </a:ext>
            </a:extLst>
          </p:cNvPr>
          <p:cNvSpPr txBox="1"/>
          <p:nvPr/>
        </p:nvSpPr>
        <p:spPr>
          <a:xfrm>
            <a:off x="2179529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9E4C21-6E4E-C34E-85C7-A2093921942A}"/>
              </a:ext>
            </a:extLst>
          </p:cNvPr>
          <p:cNvSpPr/>
          <p:nvPr/>
        </p:nvSpPr>
        <p:spPr>
          <a:xfrm>
            <a:off x="1388300" y="1951672"/>
            <a:ext cx="9991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 연산 복잡도를 낮추는 경우도 존재</a:t>
            </a:r>
            <a:r>
              <a:rPr lang="en-US" altLang="ko-KR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모델에 대한 </a:t>
            </a:r>
            <a:r>
              <a:rPr lang="ko-KR" altLang="en-US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해석론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</a:t>
            </a:r>
            <a:r>
              <a:rPr lang="ko-KR" altLang="en-US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관점</a:t>
            </a:r>
            <a:endParaRPr lang="en-US" altLang="ko-KR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분포의 가정에 따라서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backpropagation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MSE, Cross Entropy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입장에서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설명가능</a:t>
            </a:r>
            <a:endParaRPr lang="en-US" altLang="ko-KR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60ABD7-F750-5143-9530-46C34F4FD9B0}"/>
              </a:ext>
            </a:extLst>
          </p:cNvPr>
          <p:cNvSpPr/>
          <p:nvPr/>
        </p:nvSpPr>
        <p:spPr>
          <a:xfrm>
            <a:off x="1388299" y="3995502"/>
            <a:ext cx="9991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분포의 가정 </a:t>
            </a:r>
            <a:endParaRPr lang="en-US" altLang="ko-KR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우리가 추정한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모수들을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찾으면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데이터의 분포를 알 수 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 generating.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분포에 따라서 데이터를 재생성 가능하다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Variation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AutoEncoder</a:t>
            </a:r>
            <a:endParaRPr lang="en-US" altLang="ko-KR" b="1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C54A9-E8E8-AF47-B578-180AAB3AF316}"/>
              </a:ext>
            </a:extLst>
          </p:cNvPr>
          <p:cNvSpPr txBox="1"/>
          <p:nvPr/>
        </p:nvSpPr>
        <p:spPr>
          <a:xfrm>
            <a:off x="1388299" y="5958674"/>
            <a:ext cx="622375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출처 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" altLang="ko-KR" sz="1300" dirty="0">
                <a:hlinkClick r:id="rId2"/>
              </a:rPr>
              <a:t>https://www.youtube.com/watch?v=o_peo6U7IRM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(</a:t>
            </a:r>
            <a:r>
              <a:rPr kumimoji="1" lang="ko-KR" altLang="en-US" sz="1300" dirty="0"/>
              <a:t>오토인코더의 </a:t>
            </a:r>
            <a:r>
              <a:rPr kumimoji="1" lang="ko-KR" altLang="en-US" sz="1300" dirty="0" err="1"/>
              <a:t>모든것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)</a:t>
            </a:r>
          </a:p>
          <a:p>
            <a:r>
              <a:rPr kumimoji="1" lang="en-US" altLang="ko-KR" sz="1300" dirty="0"/>
              <a:t>Dive into deep learning</a:t>
            </a:r>
          </a:p>
          <a:p>
            <a:r>
              <a:rPr kumimoji="1" lang="en-US" altLang="ko-KR" sz="1300" dirty="0" err="1"/>
              <a:t>Eduwith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0790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6689B-04E5-4876-95A0-608D7D6B298B}"/>
              </a:ext>
            </a:extLst>
          </p:cNvPr>
          <p:cNvSpPr txBox="1"/>
          <p:nvPr/>
        </p:nvSpPr>
        <p:spPr>
          <a:xfrm>
            <a:off x="484188" y="678902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우리의 목적</a:t>
            </a:r>
            <a:endParaRPr lang="en-US" altLang="ko-KR" sz="2000" b="1" i="0" u="none" strike="noStrik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91CB39C-843D-43B0-8E32-E647360BE2FD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64F7223-611A-4048-AF4E-2406B5D3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2" y="1321148"/>
            <a:ext cx="9271000" cy="23368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F3B9E2-67C2-5342-9365-F9CF0B6E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2" y="3900083"/>
            <a:ext cx="9220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6689B-04E5-4876-95A0-608D7D6B298B}"/>
              </a:ext>
            </a:extLst>
          </p:cNvPr>
          <p:cNvSpPr txBox="1"/>
          <p:nvPr/>
        </p:nvSpPr>
        <p:spPr>
          <a:xfrm>
            <a:off x="484188" y="678902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</a:t>
            </a:r>
            <a:endParaRPr lang="en-US" altLang="ko-KR" sz="2000" b="1" i="0" u="none" strike="noStrik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91CB39C-843D-43B0-8E32-E647360BE2FD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EA83ED-03B9-CD46-B4ED-B6CCF46DCC03}"/>
              </a:ext>
            </a:extLst>
          </p:cNvPr>
          <p:cNvSpPr/>
          <p:nvPr/>
        </p:nvSpPr>
        <p:spPr>
          <a:xfrm>
            <a:off x="1198966" y="1079012"/>
            <a:ext cx="8633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특정 데이터를 통계적으로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분석할때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 데이터의 분포를 임의로 상정하고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선정한 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분포를 결정하는 값들을 </a:t>
            </a:r>
            <a:r>
              <a:rPr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74F6AA-CA03-FD4A-A015-35182489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9" y="1856114"/>
            <a:ext cx="8940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A06BCC-B909-A642-864D-07CC97D1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77" y="1471112"/>
            <a:ext cx="82677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중심극한</a:t>
            </a:r>
            <a:r>
              <a:rPr lang="ko-KR" altLang="en-US" sz="2000" b="1" i="0" u="none" strike="noStrik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정리</a:t>
            </a:r>
            <a:endParaRPr lang="en-US" altLang="ko-KR" sz="2000" b="1" i="0" u="none" strike="noStrik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1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90B4C-B470-6F40-AC83-48AA40BDA2F4}"/>
              </a:ext>
            </a:extLst>
          </p:cNvPr>
          <p:cNvSpPr/>
          <p:nvPr/>
        </p:nvSpPr>
        <p:spPr>
          <a:xfrm>
            <a:off x="1100202" y="1848454"/>
            <a:ext cx="99915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데이터가 주어졌을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모수가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 데이터의 </a:t>
            </a:r>
            <a:r>
              <a:rPr lang="ko-KR" altLang="en-US" sz="2500" b="1" i="0" u="none" strike="noStrike" dirty="0">
                <a:solidFill>
                  <a:srgbClr val="C00000"/>
                </a:solidFill>
                <a:effectLst/>
                <a:latin typeface="GungsuhChe" panose="02030609000101010101" pitchFamily="49" charset="-127"/>
                <a:ea typeface="GungsuhChe" panose="02030609000101010101" pitchFamily="49" charset="-127"/>
              </a:rPr>
              <a:t>분포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가장 잘 설명할 수 있는가 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 수치적 표현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75EF3-9384-9C47-B25B-F723A373B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14"/>
          <a:stretch/>
        </p:blipFill>
        <p:spPr>
          <a:xfrm>
            <a:off x="4045906" y="2720699"/>
            <a:ext cx="3807913" cy="2729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08000-DA9B-EB45-B7EA-40665388D925}"/>
              </a:ext>
            </a:extLst>
          </p:cNvPr>
          <p:cNvSpPr txBox="1"/>
          <p:nvPr/>
        </p:nvSpPr>
        <p:spPr>
          <a:xfrm>
            <a:off x="796132" y="1479122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Likelihood(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가능도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/>
              <p:nvPr/>
            </p:nvSpPr>
            <p:spPr>
              <a:xfrm>
                <a:off x="1100202" y="2648674"/>
                <a:ext cx="20229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02" y="2648674"/>
                <a:ext cx="2022954" cy="430887"/>
              </a:xfrm>
              <a:prstGeom prst="rect">
                <a:avLst/>
              </a:prstGeom>
              <a:blipFill>
                <a:blip r:embed="rId3"/>
                <a:stretch>
                  <a:fillRect t="-5714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53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5D75EF3-9384-9C47-B25B-F723A373B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86"/>
          <a:stretch/>
        </p:blipFill>
        <p:spPr>
          <a:xfrm>
            <a:off x="5092696" y="4594586"/>
            <a:ext cx="6395631" cy="213448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A00FEE7-9194-CC4B-82A0-66200D1C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7" y="3275113"/>
            <a:ext cx="5338088" cy="1089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/>
              <p:nvPr/>
            </p:nvSpPr>
            <p:spPr>
              <a:xfrm>
                <a:off x="1950877" y="3121223"/>
                <a:ext cx="20229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𝑏𝑎𝑦𝑒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𝑟𝑢𝑙𝑒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77" y="3121223"/>
                <a:ext cx="2022954" cy="307777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1BF16E-85E2-4B48-A2A7-B38411B275F6}"/>
              </a:ext>
            </a:extLst>
          </p:cNvPr>
          <p:cNvSpPr txBox="1"/>
          <p:nvPr/>
        </p:nvSpPr>
        <p:spPr>
          <a:xfrm>
            <a:off x="670719" y="1232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99F021C-CF48-F649-8591-BB65847F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45" y="3131557"/>
            <a:ext cx="4978534" cy="108997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FD1D9FD7-B101-0046-B3AF-7EF050FFAC0D}"/>
              </a:ext>
            </a:extLst>
          </p:cNvPr>
          <p:cNvSpPr/>
          <p:nvPr/>
        </p:nvSpPr>
        <p:spPr>
          <a:xfrm>
            <a:off x="3901125" y="3429000"/>
            <a:ext cx="977031" cy="4035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C7810-6FF5-9341-8A15-A5E92BF8C410}"/>
              </a:ext>
            </a:extLst>
          </p:cNvPr>
          <p:cNvSpPr/>
          <p:nvPr/>
        </p:nvSpPr>
        <p:spPr>
          <a:xfrm>
            <a:off x="999994" y="1609040"/>
            <a:ext cx="999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데이터가 주어졌을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</a:t>
            </a:r>
            <a:r>
              <a:rPr lang="ko-KR" altLang="en-US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조정하며 </a:t>
            </a:r>
            <a:r>
              <a:rPr lang="ko-KR" altLang="en-US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가능도를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최대화 하는 방법론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E5A8D-DFFC-7C4A-9BB6-5FC120F32606}"/>
              </a:ext>
            </a:extLst>
          </p:cNvPr>
          <p:cNvSpPr/>
          <p:nvPr/>
        </p:nvSpPr>
        <p:spPr>
          <a:xfrm>
            <a:off x="670719" y="2157560"/>
            <a:ext cx="999159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가정 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데이터가 </a:t>
            </a:r>
            <a:r>
              <a:rPr lang="ko-KR" altLang="en-US" b="1" i="0" u="none" strike="noStrike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</a:t>
            </a:r>
            <a:r>
              <a:rPr lang="ko-KR" altLang="en-US" sz="2500" b="1" i="0" u="none" strike="noStrike" dirty="0">
                <a:solidFill>
                  <a:schemeClr val="accent2"/>
                </a:solidFill>
                <a:effectLst/>
                <a:latin typeface="GungsuhChe" panose="02030609000101010101" pitchFamily="49" charset="-127"/>
                <a:ea typeface="GungsuhChe" panose="02030609000101010101" pitchFamily="49" charset="-127"/>
              </a:rPr>
              <a:t>분포</a:t>
            </a:r>
            <a:r>
              <a:rPr lang="ko-KR" altLang="en-US" b="1" i="0" u="none" strike="noStrike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임을 가정하고 접근 </a:t>
            </a:r>
            <a:r>
              <a:rPr lang="en-US" altLang="ko-KR" b="1" i="0" u="none" strike="noStrike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베르누이 분포</a:t>
            </a:r>
            <a:r>
              <a: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 err="1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이항분포</a:t>
            </a:r>
            <a:r>
              <a: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lang="ko-KR" altLang="en-US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가우시안</a:t>
            </a:r>
            <a:r>
              <a:rPr lang="ko-KR" altLang="en-US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분포</a:t>
            </a:r>
            <a:r>
              <a: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정규분포</a:t>
            </a:r>
            <a:r>
              <a:rPr lang="en-US" altLang="ko-KR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D930B-F67E-F543-BE8C-808DBB34D3F0}"/>
              </a:ext>
            </a:extLst>
          </p:cNvPr>
          <p:cNvSpPr txBox="1"/>
          <p:nvPr/>
        </p:nvSpPr>
        <p:spPr>
          <a:xfrm>
            <a:off x="808656" y="4508646"/>
            <a:ext cx="42840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조건부 확률 공식에 의해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38273-A366-2A40-B1C5-F2B3B73ED004}"/>
                  </a:ext>
                </a:extLst>
              </p:cNvPr>
              <p:cNvSpPr txBox="1"/>
              <p:nvPr/>
            </p:nvSpPr>
            <p:spPr>
              <a:xfrm>
                <a:off x="755753" y="5341860"/>
                <a:ext cx="475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ko-KR" altLang="en-US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ko-KR" altLang="en-US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의 값에 따라 변하지 않음</a:t>
                </a:r>
                <a:r>
                  <a:rPr kumimoji="1" lang="en-US" altLang="ko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  <a:r>
                  <a:rPr kumimoji="1" lang="ko-KR" altLang="en-US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38273-A366-2A40-B1C5-F2B3B73E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53" y="5341860"/>
                <a:ext cx="4752896" cy="36933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82F5B-DAB5-C749-92C4-DF4BB77208B5}"/>
                  </a:ext>
                </a:extLst>
              </p:cNvPr>
              <p:cNvSpPr txBox="1"/>
              <p:nvPr/>
            </p:nvSpPr>
            <p:spPr>
              <a:xfrm>
                <a:off x="1589716" y="4835364"/>
                <a:ext cx="2660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82F5B-DAB5-C749-92C4-DF4BB772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716" y="4835364"/>
                <a:ext cx="2660664" cy="276999"/>
              </a:xfrm>
              <a:prstGeom prst="rect">
                <a:avLst/>
              </a:prstGeom>
              <a:blipFill>
                <a:blip r:embed="rId8"/>
                <a:stretch>
                  <a:fillRect l="-952" r="-2381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BF16E-85E2-4B48-A2A7-B38411B275F6}"/>
              </a:ext>
            </a:extLst>
          </p:cNvPr>
          <p:cNvSpPr txBox="1"/>
          <p:nvPr/>
        </p:nvSpPr>
        <p:spPr>
          <a:xfrm>
            <a:off x="670719" y="1232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C7810-6FF5-9341-8A15-A5E92BF8C410}"/>
              </a:ext>
            </a:extLst>
          </p:cNvPr>
          <p:cNvSpPr/>
          <p:nvPr/>
        </p:nvSpPr>
        <p:spPr>
          <a:xfrm>
            <a:off x="999993" y="2121527"/>
            <a:ext cx="999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(y)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주어졌을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</a:t>
            </a:r>
            <a:r>
              <a:rPr lang="ko-KR" altLang="en-US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조정하며 </a:t>
            </a:r>
            <a:r>
              <a:rPr lang="ko-KR" altLang="en-US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가능도를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최대화 하여 적합한 모델을 찾는 방법론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E3A74-C8A0-A44A-A4EB-F4AEE6886500}"/>
              </a:ext>
            </a:extLst>
          </p:cNvPr>
          <p:cNvSpPr txBox="1"/>
          <p:nvPr/>
        </p:nvSpPr>
        <p:spPr>
          <a:xfrm>
            <a:off x="2179529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6E5A8D-DFFC-7C4A-9BB6-5FC120F32606}"/>
              </a:ext>
            </a:extLst>
          </p:cNvPr>
          <p:cNvSpPr/>
          <p:nvPr/>
        </p:nvSpPr>
        <p:spPr>
          <a:xfrm>
            <a:off x="999994" y="3167390"/>
            <a:ext cx="999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데이터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분포가 </a:t>
            </a:r>
            <a:r>
              <a:rPr lang="ko-KR" altLang="en-US" b="1" i="0" u="none" strike="noStrike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데이터 분포임을 가정하고 접근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FCF0322-B638-D248-BF87-67BF6224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4" y="4454973"/>
            <a:ext cx="5230602" cy="116235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545E8D80-37A9-DF48-A3C6-C0E24A5E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02" y="4454973"/>
            <a:ext cx="5047946" cy="11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/>
              <p:nvPr/>
            </p:nvSpPr>
            <p:spPr>
              <a:xfrm>
                <a:off x="2219558" y="4217881"/>
                <a:ext cx="20229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𝑏𝑎𝑦𝑒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𝑟𝑢𝑙𝑒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E1066-9E5A-3A4D-A8FD-957B2A59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58" y="4217881"/>
                <a:ext cx="2022954" cy="307777"/>
              </a:xfrm>
              <a:prstGeom prst="rect">
                <a:avLst/>
              </a:prstGeom>
              <a:blipFill>
                <a:blip r:embed="rId4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F665B908-36B0-3344-98FB-0E3E9DC0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291" y="3562248"/>
            <a:ext cx="1788090" cy="6556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929C77-1F18-4B4C-A3A8-6CD381CCF34B}"/>
              </a:ext>
            </a:extLst>
          </p:cNvPr>
          <p:cNvSpPr/>
          <p:nvPr/>
        </p:nvSpPr>
        <p:spPr>
          <a:xfrm>
            <a:off x="670719" y="1809515"/>
            <a:ext cx="9991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기계학습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50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1BF16E-85E2-4B48-A2A7-B38411B275F6}"/>
              </a:ext>
            </a:extLst>
          </p:cNvPr>
          <p:cNvSpPr txBox="1"/>
          <p:nvPr/>
        </p:nvSpPr>
        <p:spPr>
          <a:xfrm>
            <a:off x="670719" y="1232902"/>
            <a:ext cx="409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 negative Maximum Likelihood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C7810-6FF5-9341-8A15-A5E92BF8C410}"/>
              </a:ext>
            </a:extLst>
          </p:cNvPr>
          <p:cNvSpPr/>
          <p:nvPr/>
        </p:nvSpPr>
        <p:spPr>
          <a:xfrm>
            <a:off x="999994" y="1609040"/>
            <a:ext cx="999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컴퓨터의 효율적 계산을 위한 트릭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음수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E3A74-C8A0-A44A-A4EB-F4AEE6886500}"/>
              </a:ext>
            </a:extLst>
          </p:cNvPr>
          <p:cNvSpPr txBox="1"/>
          <p:nvPr/>
        </p:nvSpPr>
        <p:spPr>
          <a:xfrm>
            <a:off x="2179529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9BB702-CF1F-B340-8B0B-2724EAFD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2568"/>
            <a:ext cx="3541908" cy="12568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FD9126-E748-5D49-A30F-0BD8F251514A}"/>
              </a:ext>
            </a:extLst>
          </p:cNvPr>
          <p:cNvSpPr/>
          <p:nvPr/>
        </p:nvSpPr>
        <p:spPr>
          <a:xfrm>
            <a:off x="2271894" y="3835727"/>
            <a:ext cx="9991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미분에 효율적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아주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낮은값에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계산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정보량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(information gain) 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유사함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Dive into Deep Learning  0.16.1  p.890-891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0DCD3-A0EC-5E44-9C85-E34AFEC4BB47}"/>
              </a:ext>
            </a:extLst>
          </p:cNvPr>
          <p:cNvSpPr txBox="1"/>
          <p:nvPr/>
        </p:nvSpPr>
        <p:spPr>
          <a:xfrm>
            <a:off x="484188" y="678902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Maximum Likelihood</a:t>
            </a: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4F5309C9-1C93-474A-8A78-C120F45D5D42}"/>
              </a:ext>
            </a:extLst>
          </p:cNvPr>
          <p:cNvCxnSpPr>
            <a:cxnSpLocks/>
          </p:cNvCxnSpPr>
          <p:nvPr/>
        </p:nvCxnSpPr>
        <p:spPr>
          <a:xfrm>
            <a:off x="545307" y="1079012"/>
            <a:ext cx="250825" cy="0"/>
          </a:xfrm>
          <a:prstGeom prst="line">
            <a:avLst/>
          </a:prstGeom>
          <a:ln w="28575">
            <a:solidFill>
              <a:srgbClr val="5B32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1BF16E-85E2-4B48-A2A7-B38411B275F6}"/>
                  </a:ext>
                </a:extLst>
              </p:cNvPr>
              <p:cNvSpPr txBox="1"/>
              <p:nvPr/>
            </p:nvSpPr>
            <p:spPr>
              <a:xfrm>
                <a:off x="670719" y="1232902"/>
                <a:ext cx="5165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Loss </a:t>
                </a: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계산을 위한 기본 가정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𝒊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.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𝒊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.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𝒅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a:rPr lang="en-US" altLang="ko-KR" sz="2000" b="1" i="1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𝒄𝒐𝒏𝒅𝒊𝒕𝒊𝒐𝒏</m:t>
                    </m:r>
                  </m:oMath>
                </a14:m>
                <a:r>
                  <a:rPr lang="en-US" altLang="ko-KR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1BF16E-85E2-4B48-A2A7-B38411B2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9" y="1232902"/>
                <a:ext cx="516577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FE3A74-C8A0-A44A-A4EB-F4AEE6886500}"/>
              </a:ext>
            </a:extLst>
          </p:cNvPr>
          <p:cNvSpPr txBox="1"/>
          <p:nvPr/>
        </p:nvSpPr>
        <p:spPr>
          <a:xfrm>
            <a:off x="2179529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CF87B-2F6A-CC4B-BD49-78509F8BC445}"/>
              </a:ext>
            </a:extLst>
          </p:cNvPr>
          <p:cNvSpPr/>
          <p:nvPr/>
        </p:nvSpPr>
        <p:spPr>
          <a:xfrm>
            <a:off x="733383" y="1734234"/>
            <a:ext cx="9991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Mini batch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고려 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여러개의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샘플데이터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ko-KR" altLang="en-US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모수를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추정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4AA84-1565-AA4B-BFB7-83575DDBD28E}"/>
              </a:ext>
            </a:extLst>
          </p:cNvPr>
          <p:cNvSpPr txBox="1"/>
          <p:nvPr/>
        </p:nvSpPr>
        <p:spPr>
          <a:xfrm>
            <a:off x="484188" y="2787552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가정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추출된 샘플들은 모두 독립적이다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B11F7-E959-0448-8CE2-E4EBAF1888D5}"/>
              </a:ext>
            </a:extLst>
          </p:cNvPr>
          <p:cNvSpPr txBox="1"/>
          <p:nvPr/>
        </p:nvSpPr>
        <p:spPr>
          <a:xfrm>
            <a:off x="5215614" y="2787552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가정</a:t>
            </a:r>
            <a:r>
              <a:rPr kumimoji="1" lang="en-US" altLang="ko-KR" dirty="0"/>
              <a:t>2.</a:t>
            </a:r>
            <a:r>
              <a:rPr kumimoji="1" lang="ko-KR" altLang="en-US" dirty="0"/>
              <a:t> 예측할 </a:t>
            </a:r>
            <a:r>
              <a:rPr kumimoji="1" lang="en-US" altLang="ko-KR" dirty="0"/>
              <a:t>y</a:t>
            </a:r>
            <a:r>
              <a:rPr kumimoji="1" lang="ko-KR" altLang="en-US" dirty="0"/>
              <a:t>의 값들은 모두 동일한 분포 하에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7" name="그림 6" descr="텍스트, 가구, 테이블이(가) 표시된 사진&#10;&#10;자동 생성된 설명">
            <a:extLst>
              <a:ext uri="{FF2B5EF4-FFF2-40B4-BE49-F238E27FC236}">
                <a16:creationId xmlns:a16="http://schemas.microsoft.com/office/drawing/2014/main" id="{A12A6E22-F965-DC49-A9B7-68ACA48E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53" y="3221728"/>
            <a:ext cx="4153161" cy="1147064"/>
          </a:xfrm>
          <a:prstGeom prst="rect">
            <a:avLst/>
          </a:prstGeom>
        </p:spPr>
      </p:pic>
      <p:pic>
        <p:nvPicPr>
          <p:cNvPr id="12" name="그림 11" descr="텍스트, 가구, 테이블이(가) 표시된 사진&#10;&#10;자동 생성된 설명">
            <a:extLst>
              <a:ext uri="{FF2B5EF4-FFF2-40B4-BE49-F238E27FC236}">
                <a16:creationId xmlns:a16="http://schemas.microsoft.com/office/drawing/2014/main" id="{5EA14191-CF3F-F64B-A60E-297C79C21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02" y="3160740"/>
            <a:ext cx="3689467" cy="1080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F228D-585A-C245-84CE-FBCFFECA3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05" y="5063914"/>
            <a:ext cx="3451268" cy="17988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7F2C4F-1FC5-5040-A9C7-331C9D81D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344" y="5001051"/>
            <a:ext cx="3136181" cy="18569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D0082B-ACE1-784E-8CE6-30753FED38A6}"/>
              </a:ext>
            </a:extLst>
          </p:cNvPr>
          <p:cNvSpPr txBox="1"/>
          <p:nvPr/>
        </p:nvSpPr>
        <p:spPr>
          <a:xfrm>
            <a:off x="4903473" y="44960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가정할 분포들</a:t>
            </a:r>
          </a:p>
        </p:txBody>
      </p:sp>
    </p:spTree>
    <p:extLst>
      <p:ext uri="{BB962C8B-B14F-4D97-AF65-F5344CB8AC3E}">
        <p14:creationId xmlns:p14="http://schemas.microsoft.com/office/powerpoint/2010/main" val="393279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351</Words>
  <Application>Microsoft Macintosh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-webkit-standard</vt:lpstr>
      <vt:lpstr>GungsuhChe</vt:lpstr>
      <vt:lpstr>맑은 고딕</vt:lpstr>
      <vt:lpstr>Apple SD Gothic Neo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이주남</dc:creator>
  <cp:lastModifiedBy>이주남</cp:lastModifiedBy>
  <cp:revision>16</cp:revision>
  <dcterms:created xsi:type="dcterms:W3CDTF">2021-01-31T17:29:05Z</dcterms:created>
  <dcterms:modified xsi:type="dcterms:W3CDTF">2021-02-01T06:12:40Z</dcterms:modified>
</cp:coreProperties>
</file>