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4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93"/>
    <p:restoredTop sz="96327"/>
  </p:normalViewPr>
  <p:slideViewPr>
    <p:cSldViewPr snapToGrid="0" snapToObjects="1">
      <p:cViewPr varScale="1">
        <p:scale>
          <a:sx n="101" d="100"/>
          <a:sy n="101" d="100"/>
        </p:scale>
        <p:origin x="200" y="1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0A5378-ED4E-0241-9F2A-4DB3E32D6B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C6FF6A-B78F-C145-BDF0-1EC82E595D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78D9A0-771C-2142-A523-8E886AA8A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3F0D-7EAB-4D4E-AB61-29252A0C0112}" type="datetimeFigureOut">
              <a:rPr kumimoji="1" lang="ko-KR" altLang="en-US" smtClean="0"/>
              <a:t>2021. 1. 27.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58D68B-EBD2-4641-A555-A1D81520F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B663CB-6CA9-BB47-BFCA-82360A031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37C0-1101-0745-B870-2F2FF2F32F5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53222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A1AE5-A5A5-1D4F-947A-29E564E8E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9B51A2-B549-344F-A512-58883B243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F52E13-733B-B54E-8B9D-B94321E50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3F0D-7EAB-4D4E-AB61-29252A0C0112}" type="datetimeFigureOut">
              <a:rPr kumimoji="1" lang="ko-KR" altLang="en-US" smtClean="0"/>
              <a:t>2021. 1. 27.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97620B-41BA-4E4A-A9CF-791730E2B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692680-2067-5447-856D-B2C7A0004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37C0-1101-0745-B870-2F2FF2F32F5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59092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2B7F96B-02DC-594B-97C0-D73AF99B27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C73394-7942-C14B-82DB-403029CD3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E43CEA-F01B-2B4B-BEB9-09E23D9C0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3F0D-7EAB-4D4E-AB61-29252A0C0112}" type="datetimeFigureOut">
              <a:rPr kumimoji="1" lang="ko-KR" altLang="en-US" smtClean="0"/>
              <a:t>2021. 1. 27.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0C9336-1265-EC43-BCB2-7AE2B9177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E64537-C2CA-8E4D-BBF4-4715ACD81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37C0-1101-0745-B870-2F2FF2F32F5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21169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F66C61-7F5E-EF43-B040-45D8054D8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3041CE-E996-6A41-A143-679170860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504C08-57D9-B345-AE73-285B77F2C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3F0D-7EAB-4D4E-AB61-29252A0C0112}" type="datetimeFigureOut">
              <a:rPr kumimoji="1" lang="ko-KR" altLang="en-US" smtClean="0"/>
              <a:t>2021. 1. 27.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3B55CD-5675-354D-A231-253463A9C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820C27-CBB9-2142-88F1-CE6B3AEEA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37C0-1101-0745-B870-2F2FF2F32F5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5655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32FB08-0555-C34E-9964-B71A30359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5827D7-2DAB-7648-9C58-F407A37F3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0C63DA-C7B0-7C48-B4BD-94A935DFA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3F0D-7EAB-4D4E-AB61-29252A0C0112}" type="datetimeFigureOut">
              <a:rPr kumimoji="1" lang="ko-KR" altLang="en-US" smtClean="0"/>
              <a:t>2021. 1. 27.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21E9E6-B24F-214E-BBFB-00035C18C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A638ED-491F-9D4C-9884-164C4B1C3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37C0-1101-0745-B870-2F2FF2F32F5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08241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10A1F2-ABA5-DA4E-AA20-7C9A79A16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5D8902-6441-CF44-A9BD-BFA4AB81D5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D3DB54-9E5F-8F44-A9BC-52AD2034E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A5AA1B-541F-8848-8DA3-0DF5B9DD2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3F0D-7EAB-4D4E-AB61-29252A0C0112}" type="datetimeFigureOut">
              <a:rPr kumimoji="1" lang="ko-KR" altLang="en-US" smtClean="0"/>
              <a:t>2021. 1. 27.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1646B9-E4B0-9B42-88F3-549C96131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09DC3C-E4D1-114E-858E-17B78DECF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37C0-1101-0745-B870-2F2FF2F32F5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7010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9FD2DB-A795-714C-AE04-E26F93C01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0EF63D-6C88-B047-AD8D-E76C62153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CF5AF9-F12E-994C-A4D0-B6561A5C8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B9BC856-1899-934B-836B-D8FDA2D60A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91AF44-67C6-C241-87C3-E047DF5C6D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831CDF-5819-FA41-ABDC-A1826FE8D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3F0D-7EAB-4D4E-AB61-29252A0C0112}" type="datetimeFigureOut">
              <a:rPr kumimoji="1" lang="ko-KR" altLang="en-US" smtClean="0"/>
              <a:t>2021. 1. 27.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E4D3F3-62C5-4F49-89DE-CC22FE759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E9B83B7-18D8-824E-85A4-D5C2E5170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37C0-1101-0745-B870-2F2FF2F32F5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94892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FA40D9-0368-1842-B98B-13FD13705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D06C39-D9FE-E34C-8D26-93114700D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3F0D-7EAB-4D4E-AB61-29252A0C0112}" type="datetimeFigureOut">
              <a:rPr kumimoji="1" lang="ko-KR" altLang="en-US" smtClean="0"/>
              <a:t>2021. 1. 27.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F1D3093-6279-FE41-881B-438225A89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657B10C-1F07-D740-8014-D685CAB32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37C0-1101-0745-B870-2F2FF2F32F5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87006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EB51FA-8622-844A-96E1-51C88D071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3F0D-7EAB-4D4E-AB61-29252A0C0112}" type="datetimeFigureOut">
              <a:rPr kumimoji="1" lang="ko-KR" altLang="en-US" smtClean="0"/>
              <a:t>2021. 1. 27.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C83AF0C-0A5C-7544-B1E9-F4F1CA7F9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0924DB-3798-7048-858C-769914E9F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37C0-1101-0745-B870-2F2FF2F32F5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0674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FDB20-5FBE-144B-9320-4D2BD5034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1081BA-713E-BA4F-9110-01767EB2C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D6CF9B-30D4-FC48-B458-45483BEDD2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3E4ABF-0581-EB43-BB46-59B28DC65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3F0D-7EAB-4D4E-AB61-29252A0C0112}" type="datetimeFigureOut">
              <a:rPr kumimoji="1" lang="ko-KR" altLang="en-US" smtClean="0"/>
              <a:t>2021. 1. 27.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03430E-A4EB-1B48-9DBF-7C1FB0B31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396489-A9DF-9D4C-A4EB-C6C84CADF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37C0-1101-0745-B870-2F2FF2F32F5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73343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1AF6D4-7D55-B44E-96B1-E0E1EBA2C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9F74EF5-E0F6-1740-B56A-826AC336A6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700414-BA6C-6E46-8B26-42E56A3A9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FD61EF-1E64-CC4F-B078-004B97011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3F0D-7EAB-4D4E-AB61-29252A0C0112}" type="datetimeFigureOut">
              <a:rPr kumimoji="1" lang="ko-KR" altLang="en-US" smtClean="0"/>
              <a:t>2021. 1. 27.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923509-4E57-254B-B599-3EF6E19E4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4D377A-EE22-5442-9E40-D938B696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37C0-1101-0745-B870-2F2FF2F32F5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17551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57AF3F-14BC-CD44-AEA6-984229DF6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ECE724-D99B-0745-B82E-A78634FC1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8B0FA6-0B0E-DC42-9762-ADAE373FE2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13F0D-7EAB-4D4E-AB61-29252A0C0112}" type="datetimeFigureOut">
              <a:rPr kumimoji="1" lang="ko-KR" altLang="en-US" smtClean="0"/>
              <a:t>2021. 1. 27.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3BC6B1-48B1-F742-8A0A-50F1049B31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DAE3D6-4489-E34D-B830-57488AE8A5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137C0-1101-0745-B870-2F2FF2F32F5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0934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모서리 8">
            <a:extLst>
              <a:ext uri="{FF2B5EF4-FFF2-40B4-BE49-F238E27FC236}">
                <a16:creationId xmlns:a16="http://schemas.microsoft.com/office/drawing/2014/main" id="{4ABFF892-7EF8-CE42-BC1A-EB8BB4BF757F}"/>
              </a:ext>
            </a:extLst>
          </p:cNvPr>
          <p:cNvSpPr/>
          <p:nvPr/>
        </p:nvSpPr>
        <p:spPr>
          <a:xfrm>
            <a:off x="509286" y="250251"/>
            <a:ext cx="10785078" cy="39288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90D023B-318F-E54C-A49D-11821C02C7AA}"/>
              </a:ext>
            </a:extLst>
          </p:cNvPr>
          <p:cNvSpPr/>
          <p:nvPr/>
        </p:nvSpPr>
        <p:spPr>
          <a:xfrm>
            <a:off x="509286" y="899421"/>
            <a:ext cx="104329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0" i="0" u="none" strike="noStrike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옵티마이저의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발전과정은 </a:t>
            </a:r>
            <a:r>
              <a:rPr lang="en" altLang="ko-KR" b="0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gradient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와 </a:t>
            </a:r>
            <a:r>
              <a:rPr lang="en" altLang="ko-KR" b="0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learning rate </a:t>
            </a:r>
            <a:r>
              <a:rPr lang="ko-KR" altLang="en-US" b="0" i="0" u="none" strike="noStrike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어떻게 </a:t>
            </a:r>
            <a:r>
              <a:rPr lang="ko-KR" altLang="en-US" b="0" i="0" u="none" strike="noStrike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수정했냐에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따라서 달라진다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6AAA2A9-4FF9-6D4A-8C95-AF242011CEBA}"/>
              </a:ext>
            </a:extLst>
          </p:cNvPr>
          <p:cNvSpPr/>
          <p:nvPr/>
        </p:nvSpPr>
        <p:spPr>
          <a:xfrm>
            <a:off x="0" y="1525039"/>
            <a:ext cx="72489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ko-KR" b="0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Gradient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수정 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</a:t>
            </a:r>
            <a:r>
              <a:rPr lang="en" altLang="ko-KR" b="0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Momentum , Nag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ko-KR" b="0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Learning Rate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수정 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</a:t>
            </a:r>
            <a:r>
              <a:rPr lang="en" altLang="ko-KR" b="0" i="0" u="none" strike="noStrike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Adagrad</a:t>
            </a:r>
            <a:r>
              <a:rPr lang="en" altLang="ko-KR" b="0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en" altLang="ko-KR" b="0" i="0" u="none" strike="noStrike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RMSProp</a:t>
            </a:r>
            <a:r>
              <a:rPr lang="en" altLang="ko-KR" b="0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en" altLang="ko-KR" b="0" i="0" u="none" strike="noStrike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AdaDelta</a:t>
            </a:r>
            <a:endParaRPr lang="en" altLang="ko-KR" b="0" i="0" u="none" strike="noStrike" dirty="0">
              <a:solidFill>
                <a:srgbClr val="000000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두가지를 합한 것 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</a:t>
            </a:r>
            <a:r>
              <a:rPr lang="en" altLang="ko-KR" b="0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Adam , </a:t>
            </a:r>
            <a:r>
              <a:rPr lang="en" altLang="ko-KR" b="0" i="0" u="none" strike="noStrike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Nadam</a:t>
            </a:r>
            <a:endParaRPr lang="en" altLang="ko-KR" b="0" i="0" u="none" strike="noStrike" dirty="0">
              <a:solidFill>
                <a:srgbClr val="000000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0CDD4C-0F55-914D-8BE8-658D4F15BE44}"/>
              </a:ext>
            </a:extLst>
          </p:cNvPr>
          <p:cNvSpPr txBox="1"/>
          <p:nvPr/>
        </p:nvSpPr>
        <p:spPr>
          <a:xfrm>
            <a:off x="655983" y="273804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Optimizer </a:t>
            </a:r>
            <a:endParaRPr kumimoji="1" lang="ko-KR" altLang="en-US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8CEA6ADA-66B2-7F4A-9E52-6267D2D6F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983" y="3771282"/>
            <a:ext cx="4583958" cy="170500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0E88E37-EA83-1B48-8A91-39980C87E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1825" y="1623422"/>
            <a:ext cx="5930347" cy="450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913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모서리 8">
            <a:extLst>
              <a:ext uri="{FF2B5EF4-FFF2-40B4-BE49-F238E27FC236}">
                <a16:creationId xmlns:a16="http://schemas.microsoft.com/office/drawing/2014/main" id="{4ABFF892-7EF8-CE42-BC1A-EB8BB4BF757F}"/>
              </a:ext>
            </a:extLst>
          </p:cNvPr>
          <p:cNvSpPr/>
          <p:nvPr/>
        </p:nvSpPr>
        <p:spPr>
          <a:xfrm>
            <a:off x="509286" y="250251"/>
            <a:ext cx="10785078" cy="39288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0CDD4C-0F55-914D-8BE8-658D4F15BE44}"/>
              </a:ext>
            </a:extLst>
          </p:cNvPr>
          <p:cNvSpPr txBox="1"/>
          <p:nvPr/>
        </p:nvSpPr>
        <p:spPr>
          <a:xfrm>
            <a:off x="655983" y="273804"/>
            <a:ext cx="2310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모멘텀 </a:t>
            </a:r>
            <a:r>
              <a:rPr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 </a:t>
            </a:r>
            <a:r>
              <a:rPr lang="en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Momentum )</a:t>
            </a:r>
            <a:endParaRPr kumimoji="1" lang="ko-KR" altLang="en-US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8061031-0909-4E4C-B591-861927E110FE}"/>
              </a:ext>
            </a:extLst>
          </p:cNvPr>
          <p:cNvSpPr/>
          <p:nvPr/>
        </p:nvSpPr>
        <p:spPr>
          <a:xfrm>
            <a:off x="575423" y="4031732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이전 벡터의 이동의 크기를 현재에 반영해주는 것</a:t>
            </a:r>
            <a:endParaRPr lang="en-US" altLang="ko-KR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b="0" i="0" u="none" strike="noStrike" dirty="0">
              <a:solidFill>
                <a:srgbClr val="000000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b="0" i="0" u="none" strike="noStrike" dirty="0">
              <a:solidFill>
                <a:srgbClr val="000000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로컬 미니멈에 도달하여 기울기가 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</a:t>
            </a:r>
            <a:r>
              <a:rPr lang="ko-KR" altLang="en-US" b="0" i="0" u="none" strike="noStrike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이여도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</a:p>
          <a:p>
            <a:r>
              <a:rPr lang="ko-KR" altLang="en-US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이전의 기울기를 가져와서 움직이기 때문에 로컬 미니멈을 탈출하는 효과를 얻을 수 있다</a:t>
            </a:r>
            <a:r>
              <a:rPr lang="en-US" altLang="ko-KR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 </a:t>
            </a:r>
          </a:p>
          <a:p>
            <a:endParaRPr lang="en-US" altLang="ko-KR" b="0" i="0" u="none" strike="noStrike" dirty="0">
              <a:solidFill>
                <a:srgbClr val="000000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하지만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이동 벡터를 추가하면서 그 값을 기억해야 하기 때문에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경사 </a:t>
            </a:r>
            <a:r>
              <a:rPr lang="ko-KR" altLang="en-US" b="0" i="0" u="none" strike="noStrike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하강법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대비 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배의 메모리를 사용하게 된다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F83C5B2-297A-6C44-BEE0-C43213A31F58}"/>
              </a:ext>
            </a:extLst>
          </p:cNvPr>
          <p:cNvSpPr/>
          <p:nvPr/>
        </p:nvSpPr>
        <p:spPr>
          <a:xfrm>
            <a:off x="509286" y="974239"/>
            <a:ext cx="939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관성이라는 물리학 법칙 </a:t>
            </a:r>
            <a:r>
              <a:rPr lang="ko-KR" altLang="en-US" b="0" i="0" u="none" strike="noStrike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처럼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이동 벡터를 이용해 </a:t>
            </a:r>
            <a:r>
              <a:rPr lang="ko-KR" altLang="en-US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이전 </a:t>
            </a:r>
            <a:r>
              <a:rPr lang="ko-KR" altLang="en-US" b="1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기울기</a:t>
            </a:r>
            <a:r>
              <a:rPr lang="ko-KR" altLang="en-US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 영향을 받도록 하는 것</a:t>
            </a:r>
            <a:r>
              <a:rPr lang="en-US" altLang="ko-KR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842A4D2-1292-204A-A80C-02319F715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686" y="1552604"/>
            <a:ext cx="8968277" cy="227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955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모서리 8">
            <a:extLst>
              <a:ext uri="{FF2B5EF4-FFF2-40B4-BE49-F238E27FC236}">
                <a16:creationId xmlns:a16="http://schemas.microsoft.com/office/drawing/2014/main" id="{4ABFF892-7EF8-CE42-BC1A-EB8BB4BF757F}"/>
              </a:ext>
            </a:extLst>
          </p:cNvPr>
          <p:cNvSpPr/>
          <p:nvPr/>
        </p:nvSpPr>
        <p:spPr>
          <a:xfrm>
            <a:off x="509286" y="250251"/>
            <a:ext cx="10785078" cy="39288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0CDD4C-0F55-914D-8BE8-658D4F15BE44}"/>
              </a:ext>
            </a:extLst>
          </p:cNvPr>
          <p:cNvSpPr txBox="1"/>
          <p:nvPr/>
        </p:nvSpPr>
        <p:spPr>
          <a:xfrm>
            <a:off x="655983" y="273804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AdaGrad</a:t>
            </a:r>
            <a:endParaRPr kumimoji="1" lang="ko-KR" altLang="en-US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69D6B13-93C9-D044-91E4-0935A578226B}"/>
              </a:ext>
            </a:extLst>
          </p:cNvPr>
          <p:cNvSpPr/>
          <p:nvPr/>
        </p:nvSpPr>
        <p:spPr>
          <a:xfrm>
            <a:off x="655983" y="896035"/>
            <a:ext cx="82463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적응적 기울기 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en" altLang="ko-KR" b="1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Adaptive gradient ; </a:t>
            </a:r>
            <a:r>
              <a:rPr lang="en" altLang="ko-KR" b="1" i="0" u="none" strike="noStrike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AdaGrad</a:t>
            </a:r>
            <a:r>
              <a:rPr lang="en" altLang="ko-KR" b="1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, </a:t>
            </a:r>
            <a:r>
              <a:rPr lang="ko-KR" altLang="en-US" b="1" i="0" u="none" strike="noStrike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에이다그라드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endParaRPr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93D5B69-BFE0-DF4A-9309-FB93F82854B0}"/>
              </a:ext>
            </a:extLst>
          </p:cNvPr>
          <p:cNvSpPr/>
          <p:nvPr/>
        </p:nvSpPr>
        <p:spPr>
          <a:xfrm>
            <a:off x="914155" y="4736746"/>
            <a:ext cx="1032951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0" i="0" u="none" strike="noStrike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변수별로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 </a:t>
            </a:r>
            <a:r>
              <a:rPr lang="ko-KR" altLang="en-US" b="1" i="0" u="none" strike="noStrike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학습율</a:t>
            </a:r>
            <a:r>
              <a:rPr lang="ko-KR" altLang="en-US" b="0" i="0" u="none" strike="noStrike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달라지게 조절하는 알고리즘</a:t>
            </a:r>
            <a:endParaRPr lang="en-US" altLang="ko-KR" b="0" i="0" u="none" strike="noStrike" dirty="0">
              <a:solidFill>
                <a:srgbClr val="000000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ko-KR" altLang="en-US" b="0" i="0" u="none" strike="noStrike" dirty="0">
              <a:solidFill>
                <a:srgbClr val="000000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매개변수들은 각자 의미하는 바가 다른데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모든 매개변수에 동일한 </a:t>
            </a:r>
            <a:r>
              <a:rPr lang="ko-KR" altLang="en-US" b="0" i="0" u="none" strike="noStrike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학습률을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적용하면 비효율적</a:t>
            </a:r>
            <a:endParaRPr lang="en-US" altLang="ko-KR" b="0" i="0" u="none" strike="noStrike" dirty="0">
              <a:solidFill>
                <a:srgbClr val="000000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" altLang="ko-KR" b="0" i="0" u="none" strike="noStrike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adagrad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는 각 매개변수에 서로 다른 </a:t>
            </a:r>
            <a:r>
              <a:rPr lang="ko-KR" altLang="en-US" b="0" i="0" u="none" strike="noStrike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학습률을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적용 시킨다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endParaRPr lang="en-US" altLang="ko-KR" b="0" i="0" u="none" strike="noStrike" dirty="0">
              <a:solidFill>
                <a:srgbClr val="000000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이때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기울기가 커서 변화가 많은 매개변수는 </a:t>
            </a:r>
            <a:r>
              <a:rPr lang="ko-KR" altLang="en-US" b="0" i="0" u="none" strike="noStrike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학습률을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감소시켜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다른 변수들이 잘 학습되도록 한다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D480ACD-B138-C94D-AC91-6DFB686C1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978" y="1658376"/>
            <a:ext cx="10683694" cy="268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096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모서리 8">
            <a:extLst>
              <a:ext uri="{FF2B5EF4-FFF2-40B4-BE49-F238E27FC236}">
                <a16:creationId xmlns:a16="http://schemas.microsoft.com/office/drawing/2014/main" id="{4ABFF892-7EF8-CE42-BC1A-EB8BB4BF757F}"/>
              </a:ext>
            </a:extLst>
          </p:cNvPr>
          <p:cNvSpPr/>
          <p:nvPr/>
        </p:nvSpPr>
        <p:spPr>
          <a:xfrm>
            <a:off x="509286" y="250251"/>
            <a:ext cx="10785078" cy="39288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0CDD4C-0F55-914D-8BE8-658D4F15BE44}"/>
              </a:ext>
            </a:extLst>
          </p:cNvPr>
          <p:cNvSpPr txBox="1"/>
          <p:nvPr/>
        </p:nvSpPr>
        <p:spPr>
          <a:xfrm>
            <a:off x="655983" y="273804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AdaGrad</a:t>
            </a:r>
            <a:endParaRPr kumimoji="1" lang="ko-KR" altLang="en-US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69D6B13-93C9-D044-91E4-0935A578226B}"/>
              </a:ext>
            </a:extLst>
          </p:cNvPr>
          <p:cNvSpPr/>
          <p:nvPr/>
        </p:nvSpPr>
        <p:spPr>
          <a:xfrm>
            <a:off x="655983" y="896035"/>
            <a:ext cx="82463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적응적 기울기 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en" altLang="ko-KR" b="1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Adaptive gradient ; </a:t>
            </a:r>
            <a:r>
              <a:rPr lang="en" altLang="ko-KR" b="1" i="0" u="none" strike="noStrike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AdaGrad</a:t>
            </a:r>
            <a:r>
              <a:rPr lang="en" altLang="ko-KR" b="1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, </a:t>
            </a:r>
            <a:r>
              <a:rPr lang="ko-KR" altLang="en-US" b="1" i="0" u="none" strike="noStrike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에이다그라드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endParaRPr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D480ACD-B138-C94D-AC91-6DFB686C18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171"/>
          <a:stretch/>
        </p:blipFill>
        <p:spPr>
          <a:xfrm>
            <a:off x="306086" y="1462833"/>
            <a:ext cx="5551260" cy="244372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05A3E1C-2B4A-CA49-8FA9-D0427E137F9D}"/>
              </a:ext>
            </a:extLst>
          </p:cNvPr>
          <p:cNvSpPr/>
          <p:nvPr/>
        </p:nvSpPr>
        <p:spPr>
          <a:xfrm>
            <a:off x="306086" y="4296297"/>
            <a:ext cx="55512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b="0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번째 </a:t>
            </a:r>
            <a:r>
              <a:rPr lang="en" altLang="ko-KR" b="0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step</a:t>
            </a:r>
            <a:r>
              <a:rPr lang="ko-KR" altLang="en-US" b="0" i="0" u="none" strike="noStrike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까지의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기울기의 누적 크기</a:t>
            </a:r>
          </a:p>
          <a:p>
            <a:r>
              <a:rPr lang="en" altLang="ko-KR" b="0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gradient 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크기를 누적해서 더해 주는 것을 의미함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endParaRPr lang="en-US" altLang="ko-KR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즉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  </a:t>
            </a:r>
            <a:r>
              <a:rPr lang="en" altLang="ko-KR" b="0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gradient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 비례해서 이동하게 해줌</a:t>
            </a:r>
          </a:p>
          <a:p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현재까지 얼만큼 </a:t>
            </a:r>
            <a:r>
              <a:rPr lang="en" altLang="ko-KR" b="0" i="0" u="none" strike="noStrike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gradien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 대해서 이동을 했는지 각 변수에 따라서 각각 계산을 해주는 역할</a:t>
            </a:r>
            <a:endParaRPr lang="en-US" altLang="ko-KR" b="0" i="0" u="none" strike="noStrike" dirty="0">
              <a:solidFill>
                <a:srgbClr val="000000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ko-KR" altLang="en-US" b="0" i="0" u="none" strike="noStrike" dirty="0">
              <a:solidFill>
                <a:srgbClr val="000000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0B31741-78B2-0647-87D3-81F3D0781D91}"/>
              </a:ext>
            </a:extLst>
          </p:cNvPr>
          <p:cNvSpPr/>
          <p:nvPr/>
        </p:nvSpPr>
        <p:spPr>
          <a:xfrm>
            <a:off x="6096000" y="154408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R" b="0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gradient 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 스칼라를 제곱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1E679E-7C6F-AC4E-9A6E-0E62F5E6B06E}"/>
              </a:ext>
            </a:extLst>
          </p:cNvPr>
          <p:cNvSpPr/>
          <p:nvPr/>
        </p:nvSpPr>
        <p:spPr>
          <a:xfrm>
            <a:off x="6096000" y="310583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누적 크기를 나누어 줌으로써 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</a:p>
          <a:p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학습이 많이 된 것을 나눠서 줄여주는 효과를 가짐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6A08C62-17C8-0645-AAB1-14EC586512DB}"/>
              </a:ext>
            </a:extLst>
          </p:cNvPr>
          <p:cNvSpPr/>
          <p:nvPr/>
        </p:nvSpPr>
        <p:spPr>
          <a:xfrm>
            <a:off x="5997046" y="507200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0 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 가까우면 무한대로 튀는 문제가 발생하기 때문에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 </a:t>
            </a:r>
          </a:p>
          <a:p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이를 더해줘서 분모가 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0 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 되지 </a:t>
            </a:r>
            <a:r>
              <a:rPr lang="ko-KR" altLang="en-US" b="0" i="0" u="none" strike="noStrike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않게함</a:t>
            </a:r>
            <a:endParaRPr lang="ko-KR" altLang="en-US" b="0" i="0" u="none" strike="noStrike" dirty="0">
              <a:solidFill>
                <a:srgbClr val="000000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2A63B5F-411F-694F-BE50-FA5ECCD8ADF9}"/>
              </a:ext>
            </a:extLst>
          </p:cNvPr>
          <p:cNvCxnSpPr>
            <a:endCxn id="6" idx="1"/>
          </p:cNvCxnSpPr>
          <p:nvPr/>
        </p:nvCxnSpPr>
        <p:spPr>
          <a:xfrm flipV="1">
            <a:off x="4521200" y="1728752"/>
            <a:ext cx="1574800" cy="328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A5A0843-A63E-4D41-BEA5-95757E10EB56}"/>
              </a:ext>
            </a:extLst>
          </p:cNvPr>
          <p:cNvCxnSpPr>
            <a:cxnSpLocks/>
          </p:cNvCxnSpPr>
          <p:nvPr/>
        </p:nvCxnSpPr>
        <p:spPr>
          <a:xfrm flipH="1">
            <a:off x="1054100" y="2417294"/>
            <a:ext cx="406400" cy="181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E8E6FB7-950E-EB44-83E2-6288169A37C8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416300" y="3105834"/>
            <a:ext cx="2679700" cy="32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4DDB6EC-EBC5-6048-872F-BA55241517CC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3723746" y="3084439"/>
            <a:ext cx="2273300" cy="2310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954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모서리 8">
            <a:extLst>
              <a:ext uri="{FF2B5EF4-FFF2-40B4-BE49-F238E27FC236}">
                <a16:creationId xmlns:a16="http://schemas.microsoft.com/office/drawing/2014/main" id="{4ABFF892-7EF8-CE42-BC1A-EB8BB4BF757F}"/>
              </a:ext>
            </a:extLst>
          </p:cNvPr>
          <p:cNvSpPr/>
          <p:nvPr/>
        </p:nvSpPr>
        <p:spPr>
          <a:xfrm>
            <a:off x="509286" y="250251"/>
            <a:ext cx="10785078" cy="39288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96CE3A91-AFEE-7B4F-BD74-944D143A5C0D}"/>
                  </a:ext>
                </a:extLst>
              </p:cNvPr>
              <p:cNvSpPr/>
              <p:nvPr/>
            </p:nvSpPr>
            <p:spPr>
              <a:xfrm>
                <a:off x="1846528" y="1330236"/>
                <a:ext cx="8752944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ko-KR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b="0" i="0" u="none" strike="noStrike" dirty="0">
                    <a:solidFill>
                      <a:srgbClr val="000000"/>
                    </a:solidFill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</a:t>
                </a:r>
                <a:r>
                  <a:rPr lang="ko-KR" altLang="en-US" b="0" i="0" u="none" strike="noStrike" dirty="0">
                    <a:solidFill>
                      <a:srgbClr val="000000"/>
                    </a:solidFill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가</a:t>
                </a:r>
                <a:r>
                  <a:rPr lang="en-US" altLang="ko-KR" b="0" i="0" u="none" strike="noStrike" dirty="0">
                    <a:solidFill>
                      <a:srgbClr val="000000"/>
                    </a:solidFill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</a:t>
                </a:r>
                <a:r>
                  <a:rPr lang="ko-KR" altLang="en-US" b="0" i="0" u="none" strike="noStrike" dirty="0">
                    <a:solidFill>
                      <a:srgbClr val="000000"/>
                    </a:solidFill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누적 </a:t>
                </a:r>
                <a:r>
                  <a:rPr lang="ko-KR" altLang="en-US" dirty="0">
                    <a:solidFill>
                      <a:srgbClr val="000000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될 수록 줄어들지 않기에 </a:t>
                </a:r>
                <a:r>
                  <a:rPr lang="ko-KR" altLang="en-US" b="0" i="0" u="none" strike="noStrike" dirty="0">
                    <a:solidFill>
                      <a:srgbClr val="000000"/>
                    </a:solidFill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더이상 학습이 이루어지지 않는 단점</a:t>
                </a:r>
                <a:endParaRPr lang="en-US" altLang="ko-KR" b="0" i="0" u="none" strike="noStrike" dirty="0">
                  <a:solidFill>
                    <a:srgbClr val="000000"/>
                  </a:solidFill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endParaRPr lang="en-US" altLang="ko-KR" dirty="0">
                  <a:solidFill>
                    <a:srgbClr val="000000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r>
                  <a:rPr lang="ko-KR" altLang="en-US" b="0" i="0" u="none" strike="noStrike" dirty="0">
                    <a:solidFill>
                      <a:srgbClr val="000000"/>
                    </a:solidFill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이러한 단점을 개선하기 위해서 </a:t>
                </a:r>
                <a:r>
                  <a:rPr lang="en-US" altLang="ko-KR" b="0" i="0" u="none" strike="noStrike" dirty="0">
                    <a:solidFill>
                      <a:srgbClr val="000000"/>
                    </a:solidFill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, </a:t>
                </a:r>
                <a:r>
                  <a:rPr lang="en" altLang="ko-KR" b="0" i="0" u="none" strike="noStrike" dirty="0" err="1">
                    <a:solidFill>
                      <a:srgbClr val="000000"/>
                    </a:solidFill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RMSProp</a:t>
                </a:r>
                <a:r>
                  <a:rPr lang="en" altLang="ko-KR" b="0" i="0" u="none" strike="noStrike" dirty="0">
                    <a:solidFill>
                      <a:srgbClr val="000000"/>
                    </a:solidFill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</a:t>
                </a:r>
                <a:r>
                  <a:rPr lang="ko-KR" altLang="en-US" b="0" i="0" u="none" strike="noStrike" dirty="0">
                    <a:solidFill>
                      <a:srgbClr val="000000"/>
                    </a:solidFill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가 등장하였다</a:t>
                </a:r>
                <a:r>
                  <a:rPr lang="en-US" altLang="ko-KR" b="0" i="0" u="none" strike="noStrike" dirty="0">
                    <a:solidFill>
                      <a:srgbClr val="000000"/>
                    </a:solidFill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.</a:t>
                </a:r>
              </a:p>
            </p:txBody>
          </p:sp>
        </mc:Choice>
        <mc:Fallback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96CE3A91-AFEE-7B4F-BD74-944D143A5C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6528" y="1330236"/>
                <a:ext cx="8752944" cy="923330"/>
              </a:xfrm>
              <a:prstGeom prst="rect">
                <a:avLst/>
              </a:prstGeom>
              <a:blipFill>
                <a:blip r:embed="rId2"/>
                <a:stretch>
                  <a:fillRect l="-580" t="-2703" b="-81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0FCEB81-50D8-BD42-B710-382994471AC0}"/>
              </a:ext>
            </a:extLst>
          </p:cNvPr>
          <p:cNvSpPr txBox="1"/>
          <p:nvPr/>
        </p:nvSpPr>
        <p:spPr>
          <a:xfrm>
            <a:off x="1016498" y="865520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문제점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5A1B69-2D0B-0A40-BC01-B39B7F32C8B7}"/>
              </a:ext>
            </a:extLst>
          </p:cNvPr>
          <p:cNvSpPr txBox="1"/>
          <p:nvPr/>
        </p:nvSpPr>
        <p:spPr>
          <a:xfrm>
            <a:off x="655983" y="273804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AdaGrad</a:t>
            </a:r>
            <a:endParaRPr kumimoji="1" lang="ko-KR" altLang="en-US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4895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모서리 8">
            <a:extLst>
              <a:ext uri="{FF2B5EF4-FFF2-40B4-BE49-F238E27FC236}">
                <a16:creationId xmlns:a16="http://schemas.microsoft.com/office/drawing/2014/main" id="{4ABFF892-7EF8-CE42-BC1A-EB8BB4BF757F}"/>
              </a:ext>
            </a:extLst>
          </p:cNvPr>
          <p:cNvSpPr/>
          <p:nvPr/>
        </p:nvSpPr>
        <p:spPr>
          <a:xfrm>
            <a:off x="509286" y="250251"/>
            <a:ext cx="10785078" cy="39288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0CDD4C-0F55-914D-8BE8-658D4F15BE44}"/>
              </a:ext>
            </a:extLst>
          </p:cNvPr>
          <p:cNvSpPr txBox="1"/>
          <p:nvPr/>
        </p:nvSpPr>
        <p:spPr>
          <a:xfrm>
            <a:off x="655983" y="273804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RMSProp</a:t>
            </a:r>
            <a:endParaRPr kumimoji="1" lang="ko-KR" altLang="en-US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73B487C5-F500-584E-AE3B-8712C103B992}"/>
                  </a:ext>
                </a:extLst>
              </p:cNvPr>
              <p:cNvSpPr/>
              <p:nvPr/>
            </p:nvSpPr>
            <p:spPr>
              <a:xfrm>
                <a:off x="655983" y="923836"/>
                <a:ext cx="10939117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" altLang="ko-KR" b="0" i="0" u="none" strike="noStrike" dirty="0">
                    <a:solidFill>
                      <a:srgbClr val="000000"/>
                    </a:solidFill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AdaGrad</a:t>
                </a:r>
                <a:r>
                  <a:rPr lang="ko-KR" altLang="en-US" b="0" i="0" u="none" strike="noStrike" dirty="0">
                    <a:solidFill>
                      <a:srgbClr val="000000"/>
                    </a:solidFill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의 문제점을 개선한 것으로</a:t>
                </a:r>
                <a:r>
                  <a:rPr lang="en-US" altLang="ko-KR" b="0" i="0" u="none" strike="noStrike" dirty="0">
                    <a:solidFill>
                      <a:srgbClr val="000000"/>
                    </a:solidFill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, </a:t>
                </a:r>
                <a:r>
                  <a:rPr lang="ko-KR" altLang="en-US" b="0" i="0" u="none" strike="noStrike" dirty="0">
                    <a:solidFill>
                      <a:srgbClr val="000000"/>
                    </a:solidFill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합 대신 지수 평</a:t>
                </a:r>
                <a:r>
                  <a:rPr lang="ko-KR" altLang="en-US" dirty="0">
                    <a:solidFill>
                      <a:srgbClr val="000000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균</a:t>
                </a:r>
                <a:endParaRPr lang="en-US" altLang="ko-KR" dirty="0">
                  <a:solidFill>
                    <a:srgbClr val="000000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endParaRPr lang="en-US" altLang="ko-KR" b="0" i="0" u="none" strike="noStrike" dirty="0">
                  <a:solidFill>
                    <a:srgbClr val="000000"/>
                  </a:solidFill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r>
                  <a:rPr lang="ko-KR" altLang="en-US" b="0" i="0" u="none" strike="noStrike" dirty="0">
                    <a:solidFill>
                      <a:srgbClr val="000000"/>
                    </a:solidFill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변수 간의 상대적인 </a:t>
                </a:r>
                <a:r>
                  <a:rPr lang="ko-KR" altLang="en-US" b="0" i="0" u="none" strike="noStrike" dirty="0" err="1">
                    <a:solidFill>
                      <a:srgbClr val="000000"/>
                    </a:solidFill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학습차이를</a:t>
                </a:r>
                <a:r>
                  <a:rPr lang="ko-KR" altLang="en-US" b="0" i="0" u="none" strike="noStrike" dirty="0">
                    <a:solidFill>
                      <a:srgbClr val="000000"/>
                    </a:solidFill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유지하면서</a:t>
                </a:r>
                <a:r>
                  <a:rPr lang="en-US" altLang="ko-KR" b="0" i="0" u="none" strike="noStrike" dirty="0">
                    <a:solidFill>
                      <a:srgbClr val="000000"/>
                    </a:solidFill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ko-KR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b="0" i="0" u="none" strike="noStrike" dirty="0">
                    <a:solidFill>
                      <a:srgbClr val="000000"/>
                    </a:solidFill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가 무한정 커지는 것을 막</a:t>
                </a:r>
                <a:r>
                  <a:rPr lang="ko-KR" altLang="en-US" dirty="0">
                    <a:solidFill>
                      <a:srgbClr val="000000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을 수 있다</a:t>
                </a:r>
                <a:r>
                  <a:rPr lang="en-US" altLang="ko-KR" b="0" i="0" u="none" strike="noStrike" dirty="0">
                    <a:solidFill>
                      <a:srgbClr val="000000"/>
                    </a:solidFill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.</a:t>
                </a:r>
              </a:p>
            </p:txBody>
          </p:sp>
        </mc:Choice>
        <mc:Fallback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73B487C5-F500-584E-AE3B-8712C103B9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983" y="923836"/>
                <a:ext cx="10939117" cy="923330"/>
              </a:xfrm>
              <a:prstGeom prst="rect">
                <a:avLst/>
              </a:prstGeom>
              <a:blipFill>
                <a:blip r:embed="rId2"/>
                <a:stretch>
                  <a:fillRect l="-464" t="-2703" b="-94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41AE77CD-4E3A-7649-AD73-4CDF1FF02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565" y="2352674"/>
            <a:ext cx="10052869" cy="247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967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모서리 8">
            <a:extLst>
              <a:ext uri="{FF2B5EF4-FFF2-40B4-BE49-F238E27FC236}">
                <a16:creationId xmlns:a16="http://schemas.microsoft.com/office/drawing/2014/main" id="{4ABFF892-7EF8-CE42-BC1A-EB8BB4BF757F}"/>
              </a:ext>
            </a:extLst>
          </p:cNvPr>
          <p:cNvSpPr/>
          <p:nvPr/>
        </p:nvSpPr>
        <p:spPr>
          <a:xfrm>
            <a:off x="509286" y="250251"/>
            <a:ext cx="10785078" cy="39288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0CDD4C-0F55-914D-8BE8-658D4F15BE44}"/>
              </a:ext>
            </a:extLst>
          </p:cNvPr>
          <p:cNvSpPr txBox="1"/>
          <p:nvPr/>
        </p:nvSpPr>
        <p:spPr>
          <a:xfrm>
            <a:off x="655983" y="273804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Adam</a:t>
            </a:r>
            <a:endParaRPr kumimoji="1" lang="ko-KR" altLang="en-US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B65C7D1-2696-2C43-8DB4-730342D56E37}"/>
              </a:ext>
            </a:extLst>
          </p:cNvPr>
          <p:cNvSpPr/>
          <p:nvPr/>
        </p:nvSpPr>
        <p:spPr>
          <a:xfrm>
            <a:off x="620091" y="796906"/>
            <a:ext cx="109518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b="0" i="0" u="none" strike="noStrike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RMSProp</a:t>
            </a:r>
            <a:r>
              <a:rPr lang="en" altLang="ko-KR" b="0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와 </a:t>
            </a:r>
            <a:r>
              <a:rPr lang="en" altLang="ko-KR" b="0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Momentum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 장점을 결합한 알고리즘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가장 최신의 기술이며 </a:t>
            </a:r>
            <a:r>
              <a:rPr lang="ko-KR" altLang="en-US" b="0" i="0" u="none" strike="noStrike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딥러닝에서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가장 많이 사용됨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모르면 아담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..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endParaRPr lang="en-US" altLang="ko-KR" b="0" i="0" u="none" strike="noStrike" dirty="0">
              <a:solidFill>
                <a:srgbClr val="000000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A0F2F44-8048-6B44-9C77-10A8E7F37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974" y="1676401"/>
            <a:ext cx="8810626" cy="508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304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302</Words>
  <Application>Microsoft Macintosh PowerPoint</Application>
  <PresentationFormat>와이드스크린</PresentationFormat>
  <Paragraphs>46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Apple SD Gothic Neo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이주남</dc:creator>
  <cp:lastModifiedBy>이주남</cp:lastModifiedBy>
  <cp:revision>5</cp:revision>
  <dcterms:created xsi:type="dcterms:W3CDTF">2021-01-27T00:56:26Z</dcterms:created>
  <dcterms:modified xsi:type="dcterms:W3CDTF">2021-01-27T01:36:31Z</dcterms:modified>
</cp:coreProperties>
</file>