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2" r:id="rId6"/>
    <p:sldId id="275" r:id="rId7"/>
    <p:sldId id="273" r:id="rId8"/>
    <p:sldId id="274" r:id="rId9"/>
    <p:sldId id="262" r:id="rId10"/>
    <p:sldId id="282" r:id="rId11"/>
    <p:sldId id="287" r:id="rId12"/>
    <p:sldId id="288" r:id="rId13"/>
    <p:sldId id="286" r:id="rId14"/>
    <p:sldId id="290" r:id="rId15"/>
    <p:sldId id="289" r:id="rId16"/>
    <p:sldId id="276" r:id="rId17"/>
    <p:sldId id="277" r:id="rId18"/>
    <p:sldId id="285" r:id="rId19"/>
    <p:sldId id="257" r:id="rId20"/>
    <p:sldId id="263" r:id="rId21"/>
    <p:sldId id="278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경" initials="재" lastIdx="2" clrIdx="0">
    <p:extLst>
      <p:ext uri="{19B8F6BF-5375-455C-9EA6-DF929625EA0E}">
        <p15:presenceInfo xmlns:p15="http://schemas.microsoft.com/office/powerpoint/2012/main" userId="9b685ebdfbc7d4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5CC9-6B27-4E67-9211-B96A3FEC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D2968-7B75-4725-BD1A-DB3E8B675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B1AD2-0D47-428E-AD59-529D665D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596B7-7E6B-489C-B4D7-B39193AA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FA3D1-2E8B-416B-90E0-5ECA172F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5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586E-96E5-45D8-9C98-36FF8D67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F9DB1-4682-4AD4-B1A1-EDCF36E5C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CE2AC-0A3B-4EF5-9F6E-50732FE8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0DFA0-67C8-4EA2-A5AC-70C01948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6DB07-4A69-46A0-AC48-A8051AD4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3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C48601-A9B7-43F2-8A66-126D43C9D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FB6F2-B77A-472F-85EB-8A7E89D95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56143-AD61-470D-AC76-92D5A947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89D20-18F8-464F-A94D-C10BA4D1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11292-9D94-4496-AB6D-0797D489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5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40649-32CE-4485-B79D-2FB86DD5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DC867-3505-4906-991C-CC7CC70D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1748D-4221-41BA-9E87-33415CF8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1FB54-D49F-42FB-BD2C-3F894D81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F03CF-0E1F-4101-9C11-8BD732B5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0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FF8B2-CE41-49C9-86A4-7BF2B6B6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9F523-E555-4C4F-966C-14C966EC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DC639-EFD9-4419-B01E-81B8AB24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690AD-7F8D-4F1A-9A29-D445A3B2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7878E-6F7B-4307-A718-625B5A48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6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27C28-CEBC-40BD-A3CC-E7E36108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21796-A957-4D0B-B69D-727FA7E02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8E0A8-8B78-47EE-BBD3-C48D6DBE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CA171-E883-42BE-B4A9-45B856A2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5872E-28EB-471A-8267-24DD220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4D137-D786-49FC-A519-A1B8B1BE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F1FB-02E3-4698-A977-4D803834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E6687-278A-436A-B9F6-8663C7500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BA398-C0FD-43CA-A54E-C34E39E8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5FC93C-A338-4BB3-B1D3-19A61A1E3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343034-F1F6-46BB-888A-6E835A156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86AD79-1146-4951-B187-AEB51F8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91990-FAA7-429A-A966-83C6773A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BC6DD-CAB4-4456-A3F6-7E84EB5C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4F61-032A-43C5-B758-D1393BE7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7B8AD-D2C2-40C0-B207-A6AAF4F9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6C8A98-BEB0-4F5E-B931-F4B20D43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13124-030E-44E8-91B1-04169220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5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5F240-7574-446C-8308-8E16BBDB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5ED1F-750C-4B23-87FC-0E5B928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22B3F-90AA-41DA-862A-E28D1C35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4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BD2D-9D47-4EEB-BB5D-109CECE8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CE861-220A-4EB5-AFD1-E2D885AF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41845-5B23-402D-A680-CCA467F4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261F7-D0DF-42F4-929A-5E0B39D6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AFC1E-F6D4-473A-A5F5-5AB2CCA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52046-CC9F-4EC1-896D-92B26919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8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5FFDD-9051-4604-96EB-B00A2529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5F441A-51E0-4197-8055-A1775D94A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CD07F-E69A-42C5-B5BD-E9FBBBA76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EFAE4-3AFB-428E-BAF5-E0AE7EAB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1445D-7005-483B-905F-52ECE50B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1D17F-0F2F-4249-B19A-2E69F547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CF8816-CB0E-49A1-AF7D-21FAA8C8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47CEE-076D-48E5-ABFD-2CDCB0129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DC9F4-65B1-4919-B3D8-02876AFD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05427-0F1B-476E-83DD-B98ABF1C8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02308-6BC2-454D-9FDE-F4D54EC2B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rogan.tistory.com/entry/" TargetMode="External"/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426C3-5C6B-4F0C-832B-BF5735736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98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14619"/>
              </p:ext>
            </p:extLst>
          </p:nvPr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4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list(d)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CBC8DC-426F-41DD-8D27-B77B8939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" y="3632511"/>
            <a:ext cx="2339543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1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clear()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B8267A-80BA-4E9F-9386-97B48401F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2" t="557"/>
          <a:stretch/>
        </p:blipFill>
        <p:spPr>
          <a:xfrm>
            <a:off x="729906" y="3632511"/>
            <a:ext cx="2065323" cy="15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1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copy()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164EE-3DEF-4E0F-9DCC-1DC3C2E88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9" t="1643"/>
          <a:stretch/>
        </p:blipFill>
        <p:spPr>
          <a:xfrm>
            <a:off x="695259" y="3684195"/>
            <a:ext cx="2699855" cy="28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copy()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99462-220E-47B9-B549-5889571A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" y="3582283"/>
            <a:ext cx="439712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</a:t>
            </a:r>
            <a:r>
              <a:rPr lang="en-US" altLang="ko-KR" sz="2000" dirty="0" err="1"/>
              <a:t>copy.deepcopy</a:t>
            </a:r>
            <a:r>
              <a:rPr lang="en-US" altLang="ko-KR" sz="2000" dirty="0"/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9F82DD-CC2C-435F-B753-81E24A54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" y="3632511"/>
            <a:ext cx="4570772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en-US" altLang="ko-KR" dirty="0"/>
              <a:t> type </a:t>
            </a:r>
            <a:r>
              <a:rPr lang="ko-KR" altLang="en-US" dirty="0"/>
              <a:t>초기화 </a:t>
            </a:r>
            <a:r>
              <a:rPr lang="en-US" altLang="ko-KR" dirty="0"/>
              <a:t>–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방지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DA0FA5-C396-457D-BAC5-E98284E6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726"/>
            <a:ext cx="10515600" cy="3972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8F5E8-5EF8-4455-80F3-F5A05D518E16}"/>
              </a:ext>
            </a:extLst>
          </p:cNvPr>
          <p:cNvSpPr txBox="1"/>
          <p:nvPr/>
        </p:nvSpPr>
        <p:spPr>
          <a:xfrm>
            <a:off x="838200" y="1459855"/>
            <a:ext cx="447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d.get</a:t>
            </a:r>
            <a:r>
              <a:rPr lang="en-US" altLang="ko-KR" sz="2400" dirty="0"/>
              <a:t>(key, 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580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en-US" altLang="ko-KR" dirty="0"/>
              <a:t> type </a:t>
            </a:r>
            <a:r>
              <a:rPr lang="ko-KR" altLang="en-US" dirty="0"/>
              <a:t>초기화 </a:t>
            </a:r>
            <a:r>
              <a:rPr lang="en-US" altLang="ko-KR" dirty="0"/>
              <a:t>–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방지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8F5E8-5EF8-4455-80F3-F5A05D518E16}"/>
              </a:ext>
            </a:extLst>
          </p:cNvPr>
          <p:cNvSpPr txBox="1"/>
          <p:nvPr/>
        </p:nvSpPr>
        <p:spPr>
          <a:xfrm>
            <a:off x="838200" y="1459855"/>
            <a:ext cx="447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d.setdefault</a:t>
            </a:r>
            <a:r>
              <a:rPr lang="en-US" altLang="ko-KR" sz="2400" dirty="0"/>
              <a:t>(key, 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FA9B61-AA2C-42D0-B531-9B385E87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277"/>
            <a:ext cx="10515600" cy="33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846869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Set Support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remove(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), discard(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12962"/>
              </p:ext>
            </p:extLst>
          </p:nvPr>
        </p:nvGraphicFramePr>
        <p:xfrm>
          <a:off x="5486400" y="629266"/>
          <a:ext cx="6400800" cy="43449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추가한다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remove(</a:t>
                      </a:r>
                      <a:r>
                        <a:rPr lang="en-US" altLang="ko-KR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elem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지원다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없다면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discard(</a:t>
                      </a:r>
                      <a:r>
                        <a:rPr lang="en-US" altLang="ko-KR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elem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존재한다면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지운다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임의의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뽑은 후 반환한다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비었다면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clear()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지운다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추가한다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0B2D89D-58D0-41DF-B521-C7E4AD1E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9" y="3695675"/>
            <a:ext cx="3519537" cy="17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827199-7E42-4BFB-A68B-FE9F6D1E4403}"/>
              </a:ext>
            </a:extLst>
          </p:cNvPr>
          <p:cNvCxnSpPr/>
          <p:nvPr/>
        </p:nvCxnSpPr>
        <p:spPr>
          <a:xfrm>
            <a:off x="0" y="3373582"/>
            <a:ext cx="121920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E6C3E4-14D5-4910-A6CD-BEB327AF69F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F1C20F-B3DF-4904-9FF0-0C15A6908CBB}"/>
              </a:ext>
            </a:extLst>
          </p:cNvPr>
          <p:cNvSpPr txBox="1"/>
          <p:nvPr/>
        </p:nvSpPr>
        <p:spPr>
          <a:xfrm>
            <a:off x="263236" y="263236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BA2B6-216C-43F5-A779-CC6E46A254AD}"/>
              </a:ext>
            </a:extLst>
          </p:cNvPr>
          <p:cNvSpPr txBox="1"/>
          <p:nvPr/>
        </p:nvSpPr>
        <p:spPr>
          <a:xfrm>
            <a:off x="6525491" y="263236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C4BDD-CE10-4FE4-9CC6-463B4EA4CA09}"/>
              </a:ext>
            </a:extLst>
          </p:cNvPr>
          <p:cNvSpPr txBox="1"/>
          <p:nvPr/>
        </p:nvSpPr>
        <p:spPr>
          <a:xfrm>
            <a:off x="263236" y="3740727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6D5DF-0706-43C3-B9C9-FEC84DEFCCAB}"/>
              </a:ext>
            </a:extLst>
          </p:cNvPr>
          <p:cNvSpPr txBox="1"/>
          <p:nvPr/>
        </p:nvSpPr>
        <p:spPr>
          <a:xfrm>
            <a:off x="6525491" y="3740727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68628C-AACA-4512-BDA4-4C45FB9D796D}"/>
              </a:ext>
            </a:extLst>
          </p:cNvPr>
          <p:cNvSpPr/>
          <p:nvPr/>
        </p:nvSpPr>
        <p:spPr>
          <a:xfrm>
            <a:off x="263236" y="853872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mutable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D068AC-0C99-4E80-A13B-E33E691D5624}"/>
              </a:ext>
            </a:extLst>
          </p:cNvPr>
          <p:cNvSpPr/>
          <p:nvPr/>
        </p:nvSpPr>
        <p:spPr>
          <a:xfrm>
            <a:off x="263236" y="1564830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 Type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153B7-6625-419B-91BA-82BDFE899C6B}"/>
              </a:ext>
            </a:extLst>
          </p:cNvPr>
          <p:cNvSpPr/>
          <p:nvPr/>
        </p:nvSpPr>
        <p:spPr>
          <a:xfrm>
            <a:off x="6525491" y="586594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unordered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90244-0F6B-44F2-940E-B4EDA7A91F82}"/>
              </a:ext>
            </a:extLst>
          </p:cNvPr>
          <p:cNvSpPr/>
          <p:nvPr/>
        </p:nvSpPr>
        <p:spPr>
          <a:xfrm>
            <a:off x="3089564" y="156109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2C68DA-45A6-4C2B-AC58-F489B0781E02}"/>
              </a:ext>
            </a:extLst>
          </p:cNvPr>
          <p:cNvSpPr/>
          <p:nvPr/>
        </p:nvSpPr>
        <p:spPr>
          <a:xfrm>
            <a:off x="3089564" y="853873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F176DD-159B-47C7-A987-39C61BA1D7A2}"/>
              </a:ext>
            </a:extLst>
          </p:cNvPr>
          <p:cNvSpPr/>
          <p:nvPr/>
        </p:nvSpPr>
        <p:spPr>
          <a:xfrm>
            <a:off x="6525491" y="156109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Mapping Type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6857B2-B746-451E-97A4-476E51198D82}"/>
              </a:ext>
            </a:extLst>
          </p:cNvPr>
          <p:cNvSpPr/>
          <p:nvPr/>
        </p:nvSpPr>
        <p:spPr>
          <a:xfrm>
            <a:off x="6525491" y="5146965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Type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B71087-BEE2-49C4-92B3-0DC1FE84C5E4}"/>
              </a:ext>
            </a:extLst>
          </p:cNvPr>
          <p:cNvSpPr/>
          <p:nvPr/>
        </p:nvSpPr>
        <p:spPr>
          <a:xfrm>
            <a:off x="6525491" y="4427987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mutable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1D0746-8A4B-4A22-882C-2E9DA648812B}"/>
              </a:ext>
            </a:extLst>
          </p:cNvPr>
          <p:cNvSpPr/>
          <p:nvPr/>
        </p:nvSpPr>
        <p:spPr>
          <a:xfrm>
            <a:off x="6525491" y="806659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mutable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53FEC2-C04E-46D7-8857-FDB4AC4BC764}"/>
              </a:ext>
            </a:extLst>
          </p:cNvPr>
          <p:cNvSpPr/>
          <p:nvPr/>
        </p:nvSpPr>
        <p:spPr>
          <a:xfrm>
            <a:off x="3089564" y="444038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A585EC-8FEF-4C4F-89F2-D91128BAEDFA}"/>
              </a:ext>
            </a:extLst>
          </p:cNvPr>
          <p:cNvSpPr/>
          <p:nvPr/>
        </p:nvSpPr>
        <p:spPr>
          <a:xfrm>
            <a:off x="9346713" y="806658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A3A14B-9C27-4141-BFCC-1400342E815A}"/>
              </a:ext>
            </a:extLst>
          </p:cNvPr>
          <p:cNvSpPr/>
          <p:nvPr/>
        </p:nvSpPr>
        <p:spPr>
          <a:xfrm>
            <a:off x="9346713" y="4427986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25F5FE-8DAB-4367-A93C-B040B4087C5F}"/>
              </a:ext>
            </a:extLst>
          </p:cNvPr>
          <p:cNvSpPr/>
          <p:nvPr/>
        </p:nvSpPr>
        <p:spPr>
          <a:xfrm>
            <a:off x="263236" y="5146965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 Type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B7029A-3305-4F1B-9CFC-36A738EDDA70}"/>
              </a:ext>
            </a:extLst>
          </p:cNvPr>
          <p:cNvSpPr/>
          <p:nvPr/>
        </p:nvSpPr>
        <p:spPr>
          <a:xfrm>
            <a:off x="3089564" y="514696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61DC8E-7903-4820-9914-112276BC01C5}"/>
              </a:ext>
            </a:extLst>
          </p:cNvPr>
          <p:cNvSpPr/>
          <p:nvPr/>
        </p:nvSpPr>
        <p:spPr>
          <a:xfrm>
            <a:off x="9346713" y="156109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0B5671-CCB0-4B48-8454-BCDCAC290681}"/>
              </a:ext>
            </a:extLst>
          </p:cNvPr>
          <p:cNvSpPr/>
          <p:nvPr/>
        </p:nvSpPr>
        <p:spPr>
          <a:xfrm>
            <a:off x="9346713" y="514696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D74C5E-DA7E-44ED-BFCF-6B5C8C29A61F}"/>
              </a:ext>
            </a:extLst>
          </p:cNvPr>
          <p:cNvSpPr/>
          <p:nvPr/>
        </p:nvSpPr>
        <p:spPr>
          <a:xfrm>
            <a:off x="263236" y="4427986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immutable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B27B71-D6AF-4552-A2CD-1D263F2A4205}"/>
              </a:ext>
            </a:extLst>
          </p:cNvPr>
          <p:cNvSpPr/>
          <p:nvPr/>
        </p:nvSpPr>
        <p:spPr>
          <a:xfrm>
            <a:off x="9346713" y="5865942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 허용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4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Python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ucida Grande"/>
              </a:rPr>
              <a:t>의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기본적인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built-in type:</a:t>
            </a: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Lucida Grande"/>
              </a:rPr>
              <a:t>numerics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Lucida Grande"/>
              </a:rPr>
              <a:t>sequences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Lucida Grande"/>
              </a:rPr>
              <a:t>sets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Lucida Grande"/>
              </a:rPr>
              <a:t>mappings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, classes, instances and exceptions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Lucida Grande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몇몇 연산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(operation)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들은 매우 다양한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object type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을 지원</a:t>
            </a:r>
            <a:endParaRPr lang="en-US" altLang="ko-KR" dirty="0">
              <a:solidFill>
                <a:srgbClr val="222222"/>
              </a:solidFill>
              <a:latin typeface="Lucida Grande"/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==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Tested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for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truth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value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문자열로 치환</a:t>
            </a:r>
            <a:endParaRPr lang="en-US" altLang="ko-KR" dirty="0">
              <a:solidFill>
                <a:srgbClr val="222222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2228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606D3-E4A9-470D-A4A0-10B667F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&amp; </a:t>
            </a:r>
            <a:r>
              <a:rPr lang="ko-KR" altLang="en-US" dirty="0"/>
              <a:t>자료 출처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5F6AF-5C90-44DE-B609-43845CDC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/>
              <a:t>Python Built-in Type</a:t>
            </a:r>
            <a:endParaRPr lang="en-US" altLang="ko-KR" dirty="0"/>
          </a:p>
          <a:p>
            <a:pPr lvl="1"/>
            <a:r>
              <a:rPr lang="en-US" altLang="ko-KR" dirty="0"/>
              <a:t>https://docs.python.org/3/library/stdtypes.html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Container</a:t>
            </a:r>
          </a:p>
          <a:p>
            <a:pPr lvl="1"/>
            <a:r>
              <a:rPr lang="en-US" altLang="ko-KR" dirty="0">
                <a:hlinkClick r:id="rId2"/>
              </a:rPr>
              <a:t>https://docs.python.org/3/library/collections.html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https://blog-rogan.tistory.com/entry/</a:t>
            </a:r>
            <a:r>
              <a:rPr lang="ko-KR" altLang="en-US" dirty="0"/>
              <a:t>파이썬</a:t>
            </a:r>
            <a:r>
              <a:rPr lang="en-US" altLang="ko-KR" dirty="0"/>
              <a:t>-</a:t>
            </a:r>
            <a:r>
              <a:rPr lang="ko-KR" altLang="en-US" dirty="0"/>
              <a:t>컨테이너</a:t>
            </a:r>
            <a:r>
              <a:rPr lang="en-US" altLang="ko-KR" dirty="0"/>
              <a:t>-Container</a:t>
            </a:r>
            <a:r>
              <a:rPr lang="ko-KR" altLang="en-US" dirty="0"/>
              <a:t>란</a:t>
            </a:r>
            <a:r>
              <a:rPr lang="en-US" altLang="ko-KR" dirty="0"/>
              <a:t>-</a:t>
            </a:r>
            <a:r>
              <a:rPr lang="ko-KR" altLang="en-US" dirty="0"/>
              <a:t>리스트</a:t>
            </a:r>
            <a:r>
              <a:rPr lang="en-US" altLang="ko-KR" dirty="0"/>
              <a:t>-List</a:t>
            </a:r>
            <a:r>
              <a:rPr lang="ko-KR" altLang="en-US" dirty="0"/>
              <a:t>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iterables</a:t>
            </a:r>
            <a:r>
              <a:rPr lang="en-US" altLang="ko-KR" dirty="0"/>
              <a:t>, iterators</a:t>
            </a:r>
          </a:p>
          <a:p>
            <a:pPr lvl="1"/>
            <a:r>
              <a:rPr lang="en-US" altLang="ko-KR" dirty="0"/>
              <a:t>https://realpython.com/python-for-loop/</a:t>
            </a:r>
          </a:p>
        </p:txBody>
      </p:sp>
    </p:spTree>
    <p:extLst>
      <p:ext uri="{BB962C8B-B14F-4D97-AF65-F5344CB8AC3E}">
        <p14:creationId xmlns:p14="http://schemas.microsoft.com/office/powerpoint/2010/main" val="138387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C392-F456-4E6A-9D42-474527B9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26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43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4EAA84-D546-49C6-BC9A-550F6D496470}"/>
              </a:ext>
            </a:extLst>
          </p:cNvPr>
          <p:cNvSpPr/>
          <p:nvPr/>
        </p:nvSpPr>
        <p:spPr>
          <a:xfrm>
            <a:off x="3616960" y="731520"/>
            <a:ext cx="59944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{‘a’: </a:t>
            </a:r>
            <a:r>
              <a:rPr lang="ko-KR" altLang="en-US" dirty="0"/>
              <a:t>주소</a:t>
            </a:r>
            <a:r>
              <a:rPr lang="en-US" altLang="ko-KR" dirty="0"/>
              <a:t>, ‘b’: </a:t>
            </a:r>
            <a:r>
              <a:rPr lang="ko-KR" altLang="en-US" dirty="0"/>
              <a:t>주소</a:t>
            </a:r>
            <a:r>
              <a:rPr lang="en-US" altLang="ko-KR" dirty="0"/>
              <a:t>, ‘c’: 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D8E08E-7BE5-474B-925B-D64FECC30C7D}"/>
              </a:ext>
            </a:extLst>
          </p:cNvPr>
          <p:cNvCxnSpPr/>
          <p:nvPr/>
        </p:nvCxnSpPr>
        <p:spPr>
          <a:xfrm>
            <a:off x="2204720" y="1290320"/>
            <a:ext cx="119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D06802-5FFC-4BE0-A7B0-C0649E4966B3}"/>
              </a:ext>
            </a:extLst>
          </p:cNvPr>
          <p:cNvCxnSpPr/>
          <p:nvPr/>
        </p:nvCxnSpPr>
        <p:spPr>
          <a:xfrm>
            <a:off x="2204720" y="2743200"/>
            <a:ext cx="119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F8ABCF-C88A-4327-B3C2-E2A07415ED16}"/>
              </a:ext>
            </a:extLst>
          </p:cNvPr>
          <p:cNvSpPr/>
          <p:nvPr/>
        </p:nvSpPr>
        <p:spPr>
          <a:xfrm>
            <a:off x="3616960" y="2311400"/>
            <a:ext cx="59944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{‘a’: </a:t>
            </a:r>
            <a:r>
              <a:rPr lang="ko-KR" altLang="en-US" dirty="0"/>
              <a:t>주소</a:t>
            </a:r>
            <a:r>
              <a:rPr lang="en-US" altLang="ko-KR" dirty="0"/>
              <a:t>, ‘b’: </a:t>
            </a:r>
            <a:r>
              <a:rPr lang="ko-KR" altLang="en-US" dirty="0"/>
              <a:t>주소</a:t>
            </a:r>
            <a:r>
              <a:rPr lang="en-US" altLang="ko-KR" dirty="0"/>
              <a:t>, ‘c’: 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E8FF1-E795-4A4F-A3C0-FB40B2D0E2E4}"/>
              </a:ext>
            </a:extLst>
          </p:cNvPr>
          <p:cNvSpPr txBox="1"/>
          <p:nvPr/>
        </p:nvSpPr>
        <p:spPr>
          <a:xfrm>
            <a:off x="1214120" y="110565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310E3-68D7-47DF-9F24-C38C8BCF4E50}"/>
              </a:ext>
            </a:extLst>
          </p:cNvPr>
          <p:cNvSpPr txBox="1"/>
          <p:nvPr/>
        </p:nvSpPr>
        <p:spPr>
          <a:xfrm>
            <a:off x="876300" y="255853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test_copy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DF6FE-A96C-482A-B24E-8D73CDF16179}"/>
              </a:ext>
            </a:extLst>
          </p:cNvPr>
          <p:cNvSpPr/>
          <p:nvPr/>
        </p:nvSpPr>
        <p:spPr>
          <a:xfrm>
            <a:off x="10246360" y="1659820"/>
            <a:ext cx="1696720" cy="74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[1,2,3]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C819DF-67D0-4BD9-A1C7-5DC54C724C07}"/>
              </a:ext>
            </a:extLst>
          </p:cNvPr>
          <p:cNvCxnSpPr/>
          <p:nvPr/>
        </p:nvCxnSpPr>
        <p:spPr>
          <a:xfrm>
            <a:off x="6096000" y="1474986"/>
            <a:ext cx="3972560" cy="52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544265-4FFD-4EC8-8E6B-A70519644070}"/>
              </a:ext>
            </a:extLst>
          </p:cNvPr>
          <p:cNvCxnSpPr>
            <a:cxnSpLocks/>
          </p:cNvCxnSpPr>
          <p:nvPr/>
        </p:nvCxnSpPr>
        <p:spPr>
          <a:xfrm flipV="1">
            <a:off x="6014720" y="2202319"/>
            <a:ext cx="4053840" cy="46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515C1E-F3D8-4EDA-A8A4-67D13B1B3AE2}"/>
              </a:ext>
            </a:extLst>
          </p:cNvPr>
          <p:cNvSpPr/>
          <p:nvPr/>
        </p:nvSpPr>
        <p:spPr>
          <a:xfrm>
            <a:off x="3616960" y="3722747"/>
            <a:ext cx="59944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{‘a’: </a:t>
            </a:r>
            <a:r>
              <a:rPr lang="ko-KR" altLang="en-US" dirty="0"/>
              <a:t>주소</a:t>
            </a:r>
            <a:r>
              <a:rPr lang="en-US" altLang="ko-KR" dirty="0"/>
              <a:t>, ‘b’: </a:t>
            </a:r>
            <a:r>
              <a:rPr lang="ko-KR" altLang="en-US" dirty="0"/>
              <a:t>주소</a:t>
            </a:r>
            <a:r>
              <a:rPr lang="en-US" altLang="ko-KR" dirty="0"/>
              <a:t>, ‘c’: 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C44A630-581F-4CDF-8E86-CF6136021DAA}"/>
              </a:ext>
            </a:extLst>
          </p:cNvPr>
          <p:cNvCxnSpPr/>
          <p:nvPr/>
        </p:nvCxnSpPr>
        <p:spPr>
          <a:xfrm>
            <a:off x="2204720" y="4281547"/>
            <a:ext cx="119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BE3546-F04B-4B2F-9905-BD70F8462D9D}"/>
              </a:ext>
            </a:extLst>
          </p:cNvPr>
          <p:cNvCxnSpPr/>
          <p:nvPr/>
        </p:nvCxnSpPr>
        <p:spPr>
          <a:xfrm>
            <a:off x="2204720" y="5734427"/>
            <a:ext cx="119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453201-EF72-406E-B18A-DCC7A6822668}"/>
              </a:ext>
            </a:extLst>
          </p:cNvPr>
          <p:cNvSpPr/>
          <p:nvPr/>
        </p:nvSpPr>
        <p:spPr>
          <a:xfrm>
            <a:off x="3616960" y="5302627"/>
            <a:ext cx="59944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{‘a’: </a:t>
            </a:r>
            <a:r>
              <a:rPr lang="ko-KR" altLang="en-US" dirty="0"/>
              <a:t>주소</a:t>
            </a:r>
            <a:r>
              <a:rPr lang="en-US" altLang="ko-KR" dirty="0"/>
              <a:t>, ‘b’: </a:t>
            </a:r>
            <a:r>
              <a:rPr lang="ko-KR" altLang="en-US" dirty="0"/>
              <a:t>주소</a:t>
            </a:r>
            <a:r>
              <a:rPr lang="en-US" altLang="ko-KR" dirty="0"/>
              <a:t>, ‘c’: 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205329-9184-426E-A67F-1C58229C8697}"/>
              </a:ext>
            </a:extLst>
          </p:cNvPr>
          <p:cNvSpPr txBox="1"/>
          <p:nvPr/>
        </p:nvSpPr>
        <p:spPr>
          <a:xfrm>
            <a:off x="1214120" y="4096881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8E5920-21D0-42C3-A9CE-761F3C54F951}"/>
              </a:ext>
            </a:extLst>
          </p:cNvPr>
          <p:cNvSpPr txBox="1"/>
          <p:nvPr/>
        </p:nvSpPr>
        <p:spPr>
          <a:xfrm>
            <a:off x="436880" y="5549761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test_deep_copy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062CF3-1474-4D41-98B5-CEE5BC80178A}"/>
              </a:ext>
            </a:extLst>
          </p:cNvPr>
          <p:cNvSpPr/>
          <p:nvPr/>
        </p:nvSpPr>
        <p:spPr>
          <a:xfrm>
            <a:off x="10246360" y="3985121"/>
            <a:ext cx="1696720" cy="74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[1,2,3]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F19E9C-506D-456A-9D0D-C48804C695FE}"/>
              </a:ext>
            </a:extLst>
          </p:cNvPr>
          <p:cNvCxnSpPr>
            <a:cxnSpLocks/>
          </p:cNvCxnSpPr>
          <p:nvPr/>
        </p:nvCxnSpPr>
        <p:spPr>
          <a:xfrm>
            <a:off x="6096000" y="4281547"/>
            <a:ext cx="415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3A1A1C-5103-4163-AF42-AB247B3D1344}"/>
              </a:ext>
            </a:extLst>
          </p:cNvPr>
          <p:cNvSpPr/>
          <p:nvPr/>
        </p:nvSpPr>
        <p:spPr>
          <a:xfrm>
            <a:off x="10256520" y="5553948"/>
            <a:ext cx="1696720" cy="74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[1,2,3]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3BDD7A5-0E18-49E0-8DF9-AC61F4488E62}"/>
              </a:ext>
            </a:extLst>
          </p:cNvPr>
          <p:cNvCxnSpPr>
            <a:cxnSpLocks/>
          </p:cNvCxnSpPr>
          <p:nvPr/>
        </p:nvCxnSpPr>
        <p:spPr>
          <a:xfrm>
            <a:off x="6106160" y="5850374"/>
            <a:ext cx="415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222222"/>
                </a:solidFill>
                <a:latin typeface="Lucida Grande"/>
              </a:rPr>
              <a:t>tested</a:t>
            </a:r>
            <a:r>
              <a:rPr lang="ko-KR" altLang="en-US" b="1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Lucida Grande"/>
              </a:rPr>
              <a:t>for</a:t>
            </a:r>
            <a:r>
              <a:rPr lang="ko-KR" altLang="en-US" b="1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Lucida Grande"/>
              </a:rPr>
              <a:t>truth</a:t>
            </a:r>
            <a:r>
              <a:rPr lang="ko-KR" altLang="en-US" b="1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Lucida Grande"/>
              </a:rPr>
              <a:t>vale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개체의 진리 값을 테스트 하는 것으로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if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또는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while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조건에서 사용한다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기본적으로 객체와 함께 호출될 때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__bool__()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메서드가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False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를 반환하거나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__</a:t>
            </a:r>
            <a:r>
              <a:rPr lang="en-US" altLang="ko-KR" dirty="0" err="1">
                <a:solidFill>
                  <a:srgbClr val="222222"/>
                </a:solidFill>
                <a:latin typeface="Lucida Grande"/>
              </a:rPr>
              <a:t>len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()__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메서드가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0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을 반환하지 않는 한 객체는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true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로 간주된다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다음은 거짓으로 간주되는 대부분의 내장 객체이다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False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로 정의된 상수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: None, False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모든 숫자 유형의 제로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: 0, 0.0, 0j, Decimal(0), Fraction(0, 1)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빈 시퀀스와 컬렉션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: ‘’, (), [], {}, set(), range(0)</a:t>
            </a:r>
          </a:p>
          <a:p>
            <a:pPr>
              <a:buFontTx/>
              <a:buChar char="-"/>
            </a:pPr>
            <a:endParaRPr lang="en-US" altLang="ko-KR" dirty="0">
              <a:solidFill>
                <a:srgbClr val="222222"/>
              </a:solidFill>
              <a:latin typeface="Lucida Grande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*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숫자 </a:t>
            </a:r>
            <a:r>
              <a:rPr lang="ko-KR" altLang="en-US" dirty="0" err="1">
                <a:solidFill>
                  <a:srgbClr val="222222"/>
                </a:solidFill>
                <a:latin typeface="Lucida Grande"/>
              </a:rPr>
              <a:t>리터럴에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‘j’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또는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‘J’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를 추가하면 허수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실수가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0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인 복소수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)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가 생성된다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Lucida Grande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753814-EDE8-45F2-AEBB-3880475CA559}"/>
              </a:ext>
            </a:extLst>
          </p:cNvPr>
          <p:cNvSpPr/>
          <p:nvPr/>
        </p:nvSpPr>
        <p:spPr>
          <a:xfrm>
            <a:off x="0" y="2157547"/>
            <a:ext cx="12192000" cy="2802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E1C7F4-56E7-4FED-8F36-8A39055F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88" y="2401334"/>
            <a:ext cx="170521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Container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영어로 컨테이너란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‘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담는 것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‘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을 의미한다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 </a:t>
            </a:r>
            <a:r>
              <a:rPr lang="ko-KR" altLang="en-US" dirty="0" err="1">
                <a:solidFill>
                  <a:srgbClr val="222222"/>
                </a:solidFill>
                <a:latin typeface="Lucida Grande"/>
              </a:rPr>
              <a:t>파이썬에서도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비슷한 개념으로 데이터를 저장하는 그릇 이라고 생각하며 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222222"/>
                </a:solidFill>
                <a:latin typeface="Lucida Grande"/>
              </a:rPr>
              <a:t>파이썬의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built-in container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에는 </a:t>
            </a:r>
            <a:r>
              <a:rPr lang="en-US" altLang="ko-KR" dirty="0" err="1">
                <a:solidFill>
                  <a:srgbClr val="222222"/>
                </a:solidFill>
                <a:latin typeface="Lucida Grande"/>
              </a:rPr>
              <a:t>dict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, list, set, tuple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이 있다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7ED72F-86F0-44CE-8D0C-E74EDA71A848}"/>
              </a:ext>
            </a:extLst>
          </p:cNvPr>
          <p:cNvSpPr/>
          <p:nvPr/>
        </p:nvSpPr>
        <p:spPr>
          <a:xfrm>
            <a:off x="1780674" y="4203032"/>
            <a:ext cx="3128210" cy="14598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 =1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BAE18-A4F1-4D64-A481-07D13287764E}"/>
              </a:ext>
            </a:extLst>
          </p:cNvPr>
          <p:cNvSpPr/>
          <p:nvPr/>
        </p:nvSpPr>
        <p:spPr>
          <a:xfrm>
            <a:off x="6721643" y="4203032"/>
            <a:ext cx="3128210" cy="14598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container1 = [1, 2, 3, ‘a’]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875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Sequence Types</a:t>
            </a:r>
          </a:p>
          <a:p>
            <a:pPr marL="0" indent="0">
              <a:buNone/>
            </a:pPr>
            <a:r>
              <a:rPr lang="ko-KR" altLang="en-US" dirty="0"/>
              <a:t>순서를 가지고 인덱스를 사용하여 참조할 수 있는 자료형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Basic sequence type: </a:t>
            </a:r>
            <a:r>
              <a:rPr lang="en-US" altLang="ko-KR" dirty="0">
                <a:solidFill>
                  <a:srgbClr val="FF0000"/>
                </a:solidFill>
              </a:rPr>
              <a:t>list, tuple</a:t>
            </a:r>
            <a:r>
              <a:rPr lang="en-US" altLang="ko-KR" dirty="0"/>
              <a:t>, range</a:t>
            </a:r>
          </a:p>
          <a:p>
            <a:pPr>
              <a:buFontTx/>
              <a:buChar char="-"/>
            </a:pPr>
            <a:r>
              <a:rPr lang="en-US" altLang="ko-KR" dirty="0"/>
              <a:t>Binary sequence type: bytes, </a:t>
            </a:r>
            <a:r>
              <a:rPr lang="en-US" altLang="ko-KR" dirty="0" err="1"/>
              <a:t>bytearray</a:t>
            </a:r>
            <a:r>
              <a:rPr lang="en-US" altLang="ko-KR" dirty="0"/>
              <a:t>, </a:t>
            </a:r>
            <a:r>
              <a:rPr lang="en-US" altLang="ko-KR" dirty="0" err="1"/>
              <a:t>memoryview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Text sequence type: </a:t>
            </a:r>
            <a:r>
              <a:rPr lang="en-US" altLang="ko-KR" dirty="0">
                <a:solidFill>
                  <a:srgbClr val="FF0000"/>
                </a:solidFill>
              </a:rPr>
              <a:t>str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B9C5F7-FD8C-4F8C-BF01-A5169B5F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70" y="4919306"/>
            <a:ext cx="396295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Immutable Sequence Types:</a:t>
            </a:r>
          </a:p>
          <a:p>
            <a:pPr marL="0" indent="0">
              <a:buNone/>
            </a:pPr>
            <a:r>
              <a:rPr lang="en-US" altLang="ko-KR" sz="2800" dirty="0"/>
              <a:t>str, tuple, range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b="0" i="0" dirty="0">
                <a:effectLst/>
                <a:latin typeface="Lucida Grande"/>
              </a:rPr>
              <a:t>Mutable Sequence Types:</a:t>
            </a:r>
          </a:p>
          <a:p>
            <a:pPr marL="0" indent="0">
              <a:buNone/>
            </a:pPr>
            <a:r>
              <a:rPr lang="en-US" altLang="ko-KR" sz="2800" dirty="0"/>
              <a:t>list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6705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3100" dirty="0"/>
              <a:t>Python</a:t>
            </a:r>
            <a:r>
              <a:rPr lang="ko-KR" altLang="en-US" sz="3100" dirty="0"/>
              <a:t> </a:t>
            </a:r>
            <a:r>
              <a:rPr lang="en-US" altLang="ko-KR" sz="3100" dirty="0"/>
              <a:t>Data Structure </a:t>
            </a:r>
            <a:br>
              <a:rPr lang="en-US" altLang="ko-KR" sz="3100" dirty="0"/>
            </a:br>
            <a:r>
              <a:rPr lang="en-US" altLang="ko-KR" sz="3100" dirty="0"/>
              <a:t>(</a:t>
            </a:r>
            <a:r>
              <a:rPr lang="en-US" altLang="ko-KR" sz="3400" dirty="0"/>
              <a:t>Python</a:t>
            </a:r>
            <a:r>
              <a:rPr lang="en-US" altLang="ko-KR" sz="3100" dirty="0"/>
              <a:t>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Common sequence operation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s.index</a:t>
            </a:r>
            <a:r>
              <a:rPr lang="en-US" altLang="ko-KR" sz="2000" dirty="0"/>
              <a:t>(x[,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[, j]])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8F33F78-D2DE-43A0-B6E3-AFA4AB85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52894"/>
            <a:ext cx="6019331" cy="4348966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D21685-581B-432A-8FA8-45C6AAB9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7" y="3950056"/>
            <a:ext cx="229584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Common Mutable Sequence Types 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2C7BD6E-AC99-437C-90C9-EF6F0CCF4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289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440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Mapping Types – </a:t>
            </a:r>
            <a:r>
              <a:rPr lang="en-US" altLang="ko-KR" dirty="0" err="1"/>
              <a:t>dict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mutable object</a:t>
            </a:r>
          </a:p>
          <a:p>
            <a:pPr marL="0" indent="0">
              <a:buNone/>
            </a:pPr>
            <a:r>
              <a:rPr lang="en-US" altLang="ko-KR" dirty="0" err="1"/>
              <a:t>Mappting</a:t>
            </a:r>
            <a:r>
              <a:rPr lang="en-US" altLang="ko-KR" dirty="0"/>
              <a:t> </a:t>
            </a:r>
            <a:r>
              <a:rPr lang="ko-KR" altLang="en-US" dirty="0"/>
              <a:t>객체는 해시</a:t>
            </a:r>
            <a:r>
              <a:rPr lang="en-US" altLang="ko-KR" dirty="0"/>
              <a:t> </a:t>
            </a:r>
            <a:r>
              <a:rPr lang="ko-KR" altLang="en-US" dirty="0"/>
              <a:t>가능한 값을 임의의 개체에 매핑한다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 Types – set, </a:t>
            </a:r>
            <a:r>
              <a:rPr lang="en-US" altLang="ko-KR" dirty="0" err="1"/>
              <a:t>frozenset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mutable object(set)</a:t>
            </a:r>
          </a:p>
          <a:p>
            <a:pPr marL="0" indent="0">
              <a:buNone/>
            </a:pPr>
            <a:r>
              <a:rPr lang="en-US" altLang="ko-KR" dirty="0"/>
              <a:t>Unordered</a:t>
            </a:r>
          </a:p>
          <a:p>
            <a:pPr marL="0" indent="0">
              <a:buNone/>
            </a:pPr>
            <a:r>
              <a:rPr lang="ko-KR" altLang="en-US" dirty="0"/>
              <a:t>중복을 허용하지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고유한 해시 가능한 객체의 정렬되지 않은 컬렉션이다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13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1605</Words>
  <Application>Microsoft Office PowerPoint</Application>
  <PresentationFormat>와이드스크린</PresentationFormat>
  <Paragraphs>222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Lucida Grande</vt:lpstr>
      <vt:lpstr>맑은 고딕</vt:lpstr>
      <vt:lpstr>Arial</vt:lpstr>
      <vt:lpstr>Office 테마</vt:lpstr>
      <vt:lpstr>Python Data Structure</vt:lpstr>
      <vt:lpstr>Python Data Structure (Python Built-in Type)</vt:lpstr>
      <vt:lpstr>Python Data Structure (Python Built-in Type)</vt:lpstr>
      <vt:lpstr>Python Data Structure (Python Built-in Type)</vt:lpstr>
      <vt:lpstr>Python Data Structure (Python Built-in Type)</vt:lpstr>
      <vt:lpstr>Python Data Structure (Python Built-in Type)</vt:lpstr>
      <vt:lpstr>Python Data Structure  (Python Built-in Type)</vt:lpstr>
      <vt:lpstr>Python Data Structure  (Python Built-in Type)</vt:lpstr>
      <vt:lpstr>Python Data Structure (Python Built-in Type)</vt:lpstr>
      <vt:lpstr>Python Data Structure  (Python Built-in Type)</vt:lpstr>
      <vt:lpstr>Python Data Structure  (Python Built-in Type)</vt:lpstr>
      <vt:lpstr>Python Data Structure  (Python Built-in Type)</vt:lpstr>
      <vt:lpstr>Python Data Structure  (Python Built-in Type)</vt:lpstr>
      <vt:lpstr>Python Data Structure  (Python Built-in Type)</vt:lpstr>
      <vt:lpstr>Python Data Structure  (Python Built-in Type)</vt:lpstr>
      <vt:lpstr>Dict type 초기화 – KeyError 방지</vt:lpstr>
      <vt:lpstr>Dict type 초기화 – KeyError 방지</vt:lpstr>
      <vt:lpstr>Python Data Structure  (Python Built-in Type)</vt:lpstr>
      <vt:lpstr>PowerPoint 프레젠테이션</vt:lpstr>
      <vt:lpstr>참고 &amp; 자료 출처 사이트</vt:lpstr>
      <vt:lpstr>감사합니다.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</dc:title>
  <dc:creator>재경</dc:creator>
  <cp:lastModifiedBy>재경</cp:lastModifiedBy>
  <cp:revision>28</cp:revision>
  <dcterms:created xsi:type="dcterms:W3CDTF">2021-01-20T16:57:26Z</dcterms:created>
  <dcterms:modified xsi:type="dcterms:W3CDTF">2021-01-21T05:55:13Z</dcterms:modified>
</cp:coreProperties>
</file>