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7" r:id="rId8"/>
    <p:sldId id="266" r:id="rId9"/>
    <p:sldId id="268" r:id="rId10"/>
    <p:sldId id="269" r:id="rId11"/>
    <p:sldId id="258" r:id="rId12"/>
    <p:sldId id="271" r:id="rId13"/>
    <p:sldId id="275" r:id="rId14"/>
    <p:sldId id="273" r:id="rId15"/>
    <p:sldId id="261" r:id="rId16"/>
    <p:sldId id="274" r:id="rId17"/>
    <p:sldId id="285" r:id="rId18"/>
    <p:sldId id="276" r:id="rId19"/>
    <p:sldId id="259" r:id="rId20"/>
    <p:sldId id="279" r:id="rId21"/>
    <p:sldId id="280" r:id="rId22"/>
    <p:sldId id="282" r:id="rId23"/>
    <p:sldId id="283" r:id="rId24"/>
    <p:sldId id="284" r:id="rId25"/>
    <p:sldId id="2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302E4-75F6-4061-A131-85DEC411D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A0D7A1-70C0-44A7-AD90-698D1F8CC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5C7CB-7518-4850-B1E0-F4325C7F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09371-4FC4-4CEF-8CB0-260BB96E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24236-46B7-48C9-9ACC-83ACF9CA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0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09629-EE87-4BD7-B357-4B464E72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D80AF-3388-493E-82D7-85CD8590E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FBE81-CBDE-4FFE-8A9D-3A55E9BE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F4899-6BBC-4166-803E-8C617631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DE8A8-4C3C-408E-851C-BB50A17D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9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17C5DF-4C37-451C-8BF7-A0A21F84F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18578-3F05-4A39-B405-3987CD504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E7F82-DF6B-4D69-932D-B0AB3AFF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030A9-F17F-4D29-A8E6-C15E9F65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FA497-B301-4853-A6E9-06186B69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1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DBDBC-3F17-4552-9359-F4A0D20F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15643-0359-4500-9703-1D401AAA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A398C-0FD4-4511-BCFB-9F37C5C2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463F4-B469-42DA-89E8-C0B2CEF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98698-D982-4B58-BCA7-90899A94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8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0A531-BDC2-424A-8B66-3033A9D5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1F4ED-738D-41DC-9E42-56CEFBCB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93A80-4A57-48EE-84D1-53EB4FAC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4B822-67E0-4989-BAFD-86C2454A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2BA98-9FE7-4AB3-8932-1DC4B65B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2D21F-40D9-4C54-9604-014A6B79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D2634-20F8-486C-B205-DE01A106D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C04A0-8F4C-4D4E-B2F6-A6C3F102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C3E59-5264-4E67-965E-5623FEEA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2D2BA-6665-4194-9E06-EA7BC2E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B5BA6-C6D4-4EDE-8CA4-419FF54E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9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DDE73-9D70-4315-B094-6799C651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E1EDA-3203-4B7B-9F55-F89281C94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971667-2D33-4203-9B51-CA4324474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08AFB8-6824-4BFC-95A3-E1D0FF9F3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7C4EB-5000-4353-AC27-AC4ECF488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2DBA2-C641-488E-BBB2-226FF652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5ECDA4-3B15-4446-8DB0-83496F23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F60EA8-A92C-4543-B76A-8E401AD4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6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5EB1-005A-420B-8001-B9D0F823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60EB34-3EE6-4EB7-AA89-32819DD6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E7E9CA-B040-45CC-83B3-BEF8B348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0CD6A9-59B1-4266-9FBD-F8C3F3FE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0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98B98-EF49-499C-9464-53B97E33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B34E4B-110C-4FAE-B70B-17F4379F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097D4-D9CA-4BF2-99D4-F64378D8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289BF-B8E5-457D-954C-D4BA6CCD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0AB82-8734-4570-8A7F-5AECFB1B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409986-031B-4CA2-8281-625343FE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E3BEE-0FBC-402F-AA63-0E63D7B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710DD-41D1-4533-9C1B-1BC25146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DB872-35F9-4478-9B62-4F69D3FC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2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DE99B-0EF1-4613-94CE-F8FE9633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080F73-D469-4919-BB95-EB3508239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A3948-0576-4E13-94C4-B0FF3D74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313997-03D0-4F81-AACD-BD420B17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3A853-A0AB-4EFD-A0EC-2CE78A80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1C3526-FD05-4393-AF75-65C62F9E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0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7CEA08-10A1-4663-9AD9-5E4375F0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C5C6-243A-4C7A-8993-5EBFF776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3EAD8-DB72-46E4-89F6-1727B4EA2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7284-52FC-43D3-9FD8-EED62796DA4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439F5-CDEB-4621-A484-6193CD2F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AAF10-74E2-4BE4-B903-6DFCDC82C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6477D-0EC2-41C9-ADC2-654116D4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3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2E158-7D9F-4D28-A486-69FE51C9F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35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속성 및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boolean</a:t>
            </a:r>
            <a:r>
              <a:rPr lang="en-US" altLang="ko-KR" dirty="0"/>
              <a:t> index &amp; fancy index</a:t>
            </a:r>
          </a:p>
          <a:p>
            <a:r>
              <a:rPr lang="en-US" altLang="ko-KR" dirty="0" err="1"/>
              <a:t>loadtxt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savetxt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load()</a:t>
            </a:r>
          </a:p>
          <a:p>
            <a:r>
              <a:rPr lang="en-US" altLang="ko-KR" dirty="0"/>
              <a:t>save</a:t>
            </a:r>
            <a:endParaRPr lang="ko-KR" altLang="en-US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F9AEF5C8-11D9-4224-8AEF-05A5CF63874C}"/>
              </a:ext>
            </a:extLst>
          </p:cNvPr>
          <p:cNvSpPr/>
          <p:nvPr/>
        </p:nvSpPr>
        <p:spPr>
          <a:xfrm>
            <a:off x="2903621" y="2431800"/>
            <a:ext cx="368968" cy="802105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DDB26A-2323-41CF-ABB4-201F81325D71}"/>
              </a:ext>
            </a:extLst>
          </p:cNvPr>
          <p:cNvSpPr/>
          <p:nvPr/>
        </p:nvSpPr>
        <p:spPr>
          <a:xfrm>
            <a:off x="3272589" y="2556378"/>
            <a:ext cx="1892969" cy="568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</a:t>
            </a:r>
            <a:r>
              <a:rPr lang="en-US" altLang="ko-KR" dirty="0" err="1"/>
              <a:t>i</a:t>
            </a:r>
            <a:r>
              <a:rPr lang="en-US" altLang="ko-KR" dirty="0"/>
              <a:t>/o</a:t>
            </a:r>
            <a:endParaRPr lang="ko-KR" altLang="en-US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D8B93359-4C8D-4B3C-BD11-F50C200356DA}"/>
              </a:ext>
            </a:extLst>
          </p:cNvPr>
          <p:cNvSpPr/>
          <p:nvPr/>
        </p:nvSpPr>
        <p:spPr>
          <a:xfrm>
            <a:off x="2903621" y="3429000"/>
            <a:ext cx="368968" cy="802105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2A730E-10C7-47C1-A92E-193D2CFDAECD}"/>
              </a:ext>
            </a:extLst>
          </p:cNvPr>
          <p:cNvSpPr/>
          <p:nvPr/>
        </p:nvSpPr>
        <p:spPr>
          <a:xfrm>
            <a:off x="3272589" y="3553578"/>
            <a:ext cx="1892969" cy="568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 </a:t>
            </a:r>
            <a:r>
              <a:rPr lang="en-US" altLang="ko-KR" dirty="0" err="1"/>
              <a:t>i</a:t>
            </a:r>
            <a:r>
              <a:rPr lang="en-US" altLang="ko-KR" dirty="0"/>
              <a:t>/o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0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broadcasting </a:t>
            </a:r>
            <a:r>
              <a:rPr lang="ko-KR" altLang="en-US" dirty="0"/>
              <a:t>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When operating on two arrays, t</a:t>
            </a:r>
            <a:r>
              <a:rPr lang="en-US" altLang="ko-KR" dirty="0"/>
              <a:t>wo dimensions are compatible when </a:t>
            </a:r>
            <a:r>
              <a:rPr lang="en-US" altLang="ko-KR" b="1" dirty="0"/>
              <a:t>they are equal</a:t>
            </a:r>
            <a:r>
              <a:rPr lang="en-US" altLang="ko-KR" dirty="0"/>
              <a:t>, or </a:t>
            </a:r>
            <a:r>
              <a:rPr lang="en-US" altLang="ko-KR" b="1" dirty="0"/>
              <a:t>one of them is 1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F115BE-0E4F-4B89-AA92-0D68C64A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39" y="2781199"/>
            <a:ext cx="2619741" cy="828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3CBFFC-D6AE-44D6-8271-E478E0FD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38" y="3744927"/>
            <a:ext cx="2762636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AF9D7-1A69-4E27-868B-6D0F9C357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38" y="4727707"/>
            <a:ext cx="5525271" cy="1247949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7160C5D-1AE0-4344-AEB6-CD5AC3AA3439}"/>
              </a:ext>
            </a:extLst>
          </p:cNvPr>
          <p:cNvSpPr txBox="1">
            <a:spLocks/>
          </p:cNvSpPr>
          <p:nvPr/>
        </p:nvSpPr>
        <p:spPr>
          <a:xfrm>
            <a:off x="838200" y="6203741"/>
            <a:ext cx="10515600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https://numpy.org/doc/stable/user/basics.broadcasting.html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38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broadcasting </a:t>
            </a:r>
            <a:r>
              <a:rPr lang="ko-KR" altLang="en-US"/>
              <a:t>조건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AF9D7-1A69-4E27-868B-6D0F9C35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2768"/>
            <a:ext cx="5525271" cy="12479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E15A0F-483F-4727-A353-0DBEDB85B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4126"/>
            <a:ext cx="6664178" cy="33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8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F82FD-5196-44EA-BB37-22C7A095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np.newaxis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F389F-2106-4EA3-8F63-B24228D0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/>
              <a:t>np.newaxis</a:t>
            </a:r>
            <a:r>
              <a:rPr lang="ko-KR" altLang="en-US" sz="2800" dirty="0"/>
              <a:t>는 차원을 늘려준다</a:t>
            </a:r>
            <a:r>
              <a:rPr lang="en-US" altLang="ko-KR" sz="2800" dirty="0"/>
              <a:t>. 1D</a:t>
            </a:r>
            <a:r>
              <a:rPr lang="ko-KR" altLang="en-US" sz="2800" dirty="0"/>
              <a:t>는 </a:t>
            </a:r>
            <a:r>
              <a:rPr lang="en-US" altLang="ko-KR" sz="2800" dirty="0"/>
              <a:t>2D</a:t>
            </a:r>
            <a:r>
              <a:rPr lang="ko-KR" altLang="en-US" sz="2800" dirty="0"/>
              <a:t>가 되고</a:t>
            </a:r>
            <a:r>
              <a:rPr lang="en-US" altLang="ko-KR" sz="2800" dirty="0"/>
              <a:t>, 2D</a:t>
            </a:r>
            <a:r>
              <a:rPr lang="ko-KR" altLang="en-US" sz="2800" dirty="0"/>
              <a:t>는 </a:t>
            </a:r>
            <a:r>
              <a:rPr lang="en-US" altLang="ko-KR" sz="2800" dirty="0"/>
              <a:t>3D</a:t>
            </a:r>
            <a:r>
              <a:rPr lang="ko-KR" altLang="en-US" sz="2800" dirty="0"/>
              <a:t>가 되는 식이다</a:t>
            </a:r>
            <a:r>
              <a:rPr lang="en-US" altLang="ko-KR" sz="28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01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np.newaxis</a:t>
            </a:r>
            <a:r>
              <a:rPr lang="en-US" altLang="ko-KR" dirty="0"/>
              <a:t> </a:t>
            </a:r>
            <a:r>
              <a:rPr lang="ko-KR" altLang="en-US" dirty="0"/>
              <a:t>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1D array</a:t>
            </a:r>
            <a:r>
              <a:rPr lang="ko-KR" altLang="en-US" sz="2000" dirty="0"/>
              <a:t>를 </a:t>
            </a:r>
            <a:r>
              <a:rPr lang="en-US" altLang="ko-KR" sz="2000" dirty="0"/>
              <a:t>row vector</a:t>
            </a:r>
            <a:r>
              <a:rPr lang="ko-KR" altLang="en-US" sz="2000" dirty="0"/>
              <a:t>나 </a:t>
            </a:r>
            <a:r>
              <a:rPr lang="en-US" altLang="ko-KR" sz="2000" dirty="0"/>
              <a:t>column vector</a:t>
            </a:r>
            <a:r>
              <a:rPr lang="ko-KR" altLang="en-US" sz="2000" dirty="0"/>
              <a:t>로 사용하고 싶은 경우</a:t>
            </a:r>
            <a:endParaRPr lang="en-US" altLang="ko-KR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F18D915-2C71-48C7-B79C-FAFA3347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002165"/>
            <a:ext cx="6019331" cy="28504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972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np.newaxis</a:t>
            </a:r>
            <a:r>
              <a:rPr lang="en-US" altLang="ko-KR" dirty="0"/>
              <a:t> </a:t>
            </a:r>
            <a:r>
              <a:rPr lang="ko-KR" altLang="en-US" dirty="0"/>
              <a:t>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broadcasting</a:t>
            </a:r>
            <a:r>
              <a:rPr lang="ko-KR" altLang="en-US" sz="2000" dirty="0"/>
              <a:t>으로 </a:t>
            </a:r>
            <a:r>
              <a:rPr lang="en-US" altLang="ko-KR" sz="2000" dirty="0"/>
              <a:t>shape</a:t>
            </a:r>
            <a:r>
              <a:rPr lang="ko-KR" altLang="en-US" sz="2000" dirty="0"/>
              <a:t>이 다른 </a:t>
            </a:r>
            <a:r>
              <a:rPr lang="en-US" altLang="ko-KR" sz="2000" dirty="0"/>
              <a:t>array</a:t>
            </a:r>
            <a:r>
              <a:rPr lang="ko-KR" altLang="en-US" sz="2000" dirty="0"/>
              <a:t>간 연산을 할 때</a:t>
            </a:r>
            <a:endParaRPr lang="en-US" altLang="ko-K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38CE24-CAF1-420F-B00D-646BDA95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36" y="807593"/>
            <a:ext cx="5501182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1339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np.newaxis</a:t>
            </a:r>
            <a:r>
              <a:rPr lang="en-US" altLang="ko-KR" dirty="0"/>
              <a:t> </a:t>
            </a:r>
            <a:r>
              <a:rPr lang="ko-KR" altLang="en-US" dirty="0"/>
              <a:t>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3. array</a:t>
            </a:r>
            <a:r>
              <a:rPr lang="ko-KR" altLang="en-US" sz="2000" dirty="0"/>
              <a:t>를 단순히 좀 더 고차원으로 만들고 싶을 때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25E4DA-ACA0-4CDA-A72F-65E02775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883" y="883166"/>
            <a:ext cx="6049290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/>
              <a:t>np.newaxis </a:t>
            </a:r>
            <a:r>
              <a:rPr lang="ko-KR" altLang="en-US"/>
              <a:t>사용 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3. array</a:t>
            </a:r>
            <a:r>
              <a:rPr lang="ko-KR" altLang="en-US" sz="2000"/>
              <a:t>를 단순히 좀 더 고차원으로 만들고 싶을 때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48CB21-6B05-484B-BF8C-87E39F173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27" y="3320359"/>
            <a:ext cx="4925112" cy="2572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754A36-B5B1-4284-A03B-D38E4240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94" y="800800"/>
            <a:ext cx="1874791" cy="50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F82FD-5196-44EA-BB37-22C7A095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np.newaxis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F389F-2106-4EA3-8F63-B24228D0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np.newaxis</a:t>
            </a:r>
            <a:r>
              <a:rPr lang="ko-KR" altLang="en-US" dirty="0"/>
              <a:t>는 </a:t>
            </a:r>
            <a:r>
              <a:rPr lang="en-US" altLang="ko-KR" dirty="0"/>
              <a:t>None</a:t>
            </a:r>
            <a:r>
              <a:rPr lang="ko-KR" altLang="en-US" dirty="0"/>
              <a:t>과 같다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으로도</a:t>
            </a:r>
            <a:r>
              <a:rPr lang="ko-KR" altLang="en-US" dirty="0"/>
              <a:t> 새로운 차원을 추가할 수 있지만</a:t>
            </a:r>
            <a:r>
              <a:rPr lang="en-US" altLang="ko-KR" dirty="0"/>
              <a:t>, </a:t>
            </a:r>
            <a:r>
              <a:rPr lang="ko-KR" altLang="en-US" dirty="0"/>
              <a:t>명시적으로 </a:t>
            </a:r>
            <a:r>
              <a:rPr lang="en-US" altLang="ko-KR" dirty="0" err="1"/>
              <a:t>np.newaxis</a:t>
            </a:r>
            <a:r>
              <a:rPr lang="ko-KR" altLang="en-US" dirty="0"/>
              <a:t>를 쓰는 것이 권장된다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607C9B7-4B61-400A-BF50-AB1D8787E959}"/>
              </a:ext>
            </a:extLst>
          </p:cNvPr>
          <p:cNvSpPr txBox="1">
            <a:spLocks/>
          </p:cNvSpPr>
          <p:nvPr/>
        </p:nvSpPr>
        <p:spPr>
          <a:xfrm>
            <a:off x="838200" y="6203741"/>
            <a:ext cx="10515600" cy="5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https://azanewta.tistory.com/3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AEC235-3158-4952-9321-0CFE93A5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666893"/>
            <a:ext cx="720190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1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err="1"/>
              <a:t>masic</a:t>
            </a:r>
            <a:r>
              <a:rPr lang="ko-KR" altLang="en-US" dirty="0"/>
              <a:t> </a:t>
            </a:r>
            <a:r>
              <a:rPr lang="en-US" altLang="ko-KR" i="0" dirty="0">
                <a:solidFill>
                  <a:srgbClr val="222426"/>
                </a:solidFill>
                <a:effectLst/>
              </a:rPr>
              <a:t>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0" dirty="0">
                <a:solidFill>
                  <a:srgbClr val="222426"/>
                </a:solidFill>
                <a:effectLst/>
                <a:latin typeface="-apple-system"/>
              </a:rPr>
              <a:t>Magic Command</a:t>
            </a:r>
            <a:r>
              <a:rPr lang="ko-KR" altLang="en-US" i="0" dirty="0">
                <a:solidFill>
                  <a:srgbClr val="222426"/>
                </a:solidFill>
                <a:effectLst/>
                <a:latin typeface="-apple-system"/>
              </a:rPr>
              <a:t>란</a:t>
            </a:r>
            <a:r>
              <a:rPr lang="en-US" altLang="ko-KR" i="0" dirty="0">
                <a:solidFill>
                  <a:srgbClr val="222426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	Python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시스템에서 제공하는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add-on function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	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접두사로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%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또는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%%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를 사용하는 키워드들로 사용된다</a:t>
            </a:r>
            <a:endParaRPr lang="en-US" altLang="ko-KR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6AC083A-9782-40BF-BF52-FDF2D883EA9A}"/>
              </a:ext>
            </a:extLst>
          </p:cNvPr>
          <p:cNvSpPr txBox="1">
            <a:spLocks/>
          </p:cNvSpPr>
          <p:nvPr/>
        </p:nvSpPr>
        <p:spPr>
          <a:xfrm>
            <a:off x="838200" y="6203741"/>
            <a:ext cx="10515600" cy="57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https://velog.io/@log327/Jupyter-Notebook</a:t>
            </a:r>
            <a:r>
              <a:rPr lang="ko-KR" altLang="en-US" dirty="0"/>
              <a:t>에서</a:t>
            </a:r>
            <a:r>
              <a:rPr lang="en-US" altLang="ko-KR" dirty="0"/>
              <a:t>-Magic-Command-</a:t>
            </a:r>
            <a:r>
              <a:rPr lang="ko-KR" altLang="en-US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31936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가 빠른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없이 데이터 배열에 대한 처리를 지원함</a:t>
            </a:r>
            <a:endParaRPr lang="en-US" altLang="ko-KR" b="0" i="0" dirty="0">
              <a:solidFill>
                <a:srgbClr val="404040"/>
              </a:solidFill>
              <a:effectLst/>
              <a:latin typeface="Lato"/>
            </a:endParaRPr>
          </a:p>
          <a:p>
            <a:r>
              <a:rPr lang="en-US" altLang="ko-KR" dirty="0"/>
              <a:t>interface</a:t>
            </a:r>
            <a:r>
              <a:rPr lang="ko-KR" altLang="en-US" dirty="0"/>
              <a:t>는 </a:t>
            </a:r>
            <a:r>
              <a:rPr lang="ko-KR" altLang="en-US" dirty="0" err="1"/>
              <a:t>파이썬으로</a:t>
            </a:r>
            <a:r>
              <a:rPr lang="ko-KR" altLang="en-US" dirty="0"/>
              <a:t> 되어있지만 내부적으로는 </a:t>
            </a:r>
            <a:r>
              <a:rPr lang="en-US" altLang="ko-KR" dirty="0"/>
              <a:t>C</a:t>
            </a:r>
            <a:r>
              <a:rPr lang="ko-KR" altLang="en-US" dirty="0"/>
              <a:t>로 구현되어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는 </a:t>
            </a:r>
            <a:r>
              <a:rPr lang="ko-KR" altLang="en-US" dirty="0" err="1"/>
              <a:t>벡터화하여</a:t>
            </a:r>
            <a:r>
              <a:rPr lang="ko-KR" altLang="en-US" dirty="0"/>
              <a:t> 계산하기 때문에 루프가 없습니다</a:t>
            </a:r>
            <a:r>
              <a:rPr lang="en-US" altLang="ko-KR" dirty="0"/>
              <a:t>. </a:t>
            </a:r>
            <a:r>
              <a:rPr lang="ko-KR" altLang="en-US" dirty="0"/>
              <a:t>사전에 </a:t>
            </a:r>
            <a:r>
              <a:rPr lang="en-US" altLang="ko-KR" dirty="0"/>
              <a:t>C </a:t>
            </a:r>
            <a:r>
              <a:rPr lang="ko-KR" altLang="en-US" dirty="0"/>
              <a:t>코드로 작성된 코드에 의해 동작합니다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20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jupyter</a:t>
            </a:r>
            <a:r>
              <a:rPr lang="en-US" altLang="ko-KR" sz="4000" dirty="0"/>
              <a:t> </a:t>
            </a:r>
            <a:r>
              <a:rPr lang="en-US" altLang="ko-KR" sz="4000" dirty="0" err="1"/>
              <a:t>masic</a:t>
            </a:r>
            <a:r>
              <a:rPr lang="ko-KR" altLang="en-US" sz="4000" dirty="0"/>
              <a:t> </a:t>
            </a:r>
            <a:r>
              <a:rPr lang="en-US" altLang="ko-KR" sz="4000" i="0" dirty="0">
                <a:solidFill>
                  <a:srgbClr val="222426"/>
                </a:solidFill>
                <a:effectLst/>
              </a:rPr>
              <a:t>Command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%alias</a:t>
            </a:r>
          </a:p>
          <a:p>
            <a:r>
              <a:rPr lang="en-US" altLang="ko-KR" sz="1800" dirty="0"/>
              <a:t>%alias </a:t>
            </a:r>
            <a:r>
              <a:rPr lang="en-US" altLang="ko-KR" sz="1800" dirty="0" err="1"/>
              <a:t>alias_name</a:t>
            </a:r>
            <a:r>
              <a:rPr lang="en-US" altLang="ko-KR" sz="1800" dirty="0"/>
              <a:t> </a:t>
            </a:r>
            <a:r>
              <a:rPr lang="ko-KR" altLang="en-US" sz="1800" dirty="0"/>
              <a:t>층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222426"/>
                </a:solidFill>
                <a:effectLst/>
                <a:latin typeface="-apple-system"/>
              </a:rPr>
              <a:t>%l</a:t>
            </a:r>
            <a:r>
              <a:rPr lang="ko-KR" altLang="en-US" sz="1800" b="0" i="0" dirty="0">
                <a:solidFill>
                  <a:srgbClr val="222426"/>
                </a:solidFill>
                <a:effectLst/>
                <a:latin typeface="-apple-system"/>
              </a:rPr>
              <a:t>은 라인 전체</a:t>
            </a:r>
            <a:r>
              <a:rPr lang="en-US" altLang="ko-KR" sz="1800" b="0" i="0" dirty="0">
                <a:solidFill>
                  <a:srgbClr val="222426"/>
                </a:solidFill>
                <a:effectLst/>
                <a:latin typeface="-apple-system"/>
              </a:rPr>
              <a:t>, %s</a:t>
            </a:r>
            <a:r>
              <a:rPr lang="ko-KR" altLang="en-US" sz="1800" b="0" i="0" dirty="0">
                <a:solidFill>
                  <a:srgbClr val="222426"/>
                </a:solidFill>
                <a:effectLst/>
                <a:latin typeface="-apple-system"/>
              </a:rPr>
              <a:t>는 단어 하나를 </a:t>
            </a:r>
            <a:r>
              <a:rPr lang="ko-KR" altLang="en-US" sz="1800" b="0" i="0" dirty="0" err="1">
                <a:solidFill>
                  <a:srgbClr val="222426"/>
                </a:solidFill>
                <a:effectLst/>
                <a:latin typeface="-apple-system"/>
              </a:rPr>
              <a:t>포맷팅한다</a:t>
            </a:r>
            <a:r>
              <a:rPr lang="en-US" altLang="ko-KR" sz="1800" b="0" i="0" dirty="0">
                <a:solidFill>
                  <a:srgbClr val="222426"/>
                </a:solidFill>
                <a:effectLst/>
                <a:latin typeface="-apple-system"/>
              </a:rPr>
              <a:t>. %l</a:t>
            </a:r>
            <a:r>
              <a:rPr lang="ko-KR" altLang="en-US" sz="1800" b="0" i="0" dirty="0">
                <a:solidFill>
                  <a:srgbClr val="222426"/>
                </a:solidFill>
                <a:effectLst/>
                <a:latin typeface="-apple-system"/>
              </a:rPr>
              <a:t>와 </a:t>
            </a:r>
            <a:r>
              <a:rPr lang="en-US" altLang="ko-KR" sz="1800" b="0" i="0" dirty="0">
                <a:solidFill>
                  <a:srgbClr val="222426"/>
                </a:solidFill>
                <a:effectLst/>
                <a:latin typeface="-apple-system"/>
              </a:rPr>
              <a:t>%s</a:t>
            </a:r>
            <a:r>
              <a:rPr lang="ko-KR" altLang="en-US" sz="1800" b="0" i="0" dirty="0">
                <a:solidFill>
                  <a:srgbClr val="222426"/>
                </a:solidFill>
                <a:effectLst/>
                <a:latin typeface="-apple-system"/>
              </a:rPr>
              <a:t>는 상호 </a:t>
            </a:r>
            <a:r>
              <a:rPr lang="ko-KR" altLang="en-US" sz="1800" b="0" i="0" dirty="0" err="1">
                <a:solidFill>
                  <a:srgbClr val="222426"/>
                </a:solidFill>
                <a:effectLst/>
                <a:latin typeface="-apple-system"/>
              </a:rPr>
              <a:t>베타적이므로</a:t>
            </a:r>
            <a:r>
              <a:rPr lang="ko-KR" altLang="en-US" sz="1800" b="0" i="0" dirty="0">
                <a:solidFill>
                  <a:srgbClr val="222426"/>
                </a:solidFill>
                <a:effectLst/>
                <a:latin typeface="-apple-system"/>
              </a:rPr>
              <a:t> 하나의 명령어에는 둘 중 하나만 사용될 수 있다</a:t>
            </a:r>
            <a:endParaRPr lang="en-US" altLang="ko-KR" sz="18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222426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sz="1800" dirty="0"/>
              <a:t>‘%</a:t>
            </a:r>
            <a:r>
              <a:rPr lang="en-US" altLang="ko-KR" sz="1800" dirty="0" err="1"/>
              <a:t>automagic</a:t>
            </a:r>
            <a:r>
              <a:rPr lang="en-US" altLang="ko-KR" sz="1800" dirty="0"/>
              <a:t>’</a:t>
            </a:r>
            <a:r>
              <a:rPr lang="ko-KR" altLang="en-US" sz="1800" dirty="0"/>
              <a:t>으로 </a:t>
            </a:r>
            <a:r>
              <a:rPr lang="en-US" altLang="ko-KR" sz="1800" dirty="0"/>
              <a:t>‘%’ </a:t>
            </a:r>
            <a:r>
              <a:rPr lang="ko-KR" altLang="en-US" sz="1800" dirty="0"/>
              <a:t>접두사를 붙이지 않고 </a:t>
            </a:r>
            <a:r>
              <a:rPr lang="en-US" altLang="ko-KR" sz="1800" dirty="0"/>
              <a:t>Magic Command</a:t>
            </a:r>
            <a:r>
              <a:rPr lang="ko-KR" altLang="en-US" sz="1800" dirty="0"/>
              <a:t>를 사용하게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‘%</a:t>
            </a:r>
            <a:r>
              <a:rPr lang="en-US" altLang="ko-KR" sz="1800" dirty="0" err="1"/>
              <a:t>automagic</a:t>
            </a:r>
            <a:r>
              <a:rPr lang="en-US" altLang="ko-KR" sz="1800" dirty="0"/>
              <a:t>’</a:t>
            </a:r>
            <a:r>
              <a:rPr lang="ko-KR" altLang="en-US" sz="1800" dirty="0"/>
              <a:t>으로 해당기능을 끄면 반드시 앞에 </a:t>
            </a:r>
            <a:r>
              <a:rPr lang="en-US" altLang="ko-KR" sz="1800" dirty="0"/>
              <a:t>‘%’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붙여야한다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C04D40-4886-4F6E-8C51-ABBBCFF9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67" y="946301"/>
            <a:ext cx="6008322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9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sz="4100" err="1"/>
              <a:t>jupyter</a:t>
            </a:r>
            <a:r>
              <a:rPr lang="en-US" altLang="ko-KR" sz="4100"/>
              <a:t> </a:t>
            </a:r>
            <a:r>
              <a:rPr lang="en-US" altLang="ko-KR" sz="4100" err="1"/>
              <a:t>masic</a:t>
            </a:r>
            <a:r>
              <a:rPr lang="ko-KR" altLang="en-US" sz="4100"/>
              <a:t> </a:t>
            </a:r>
            <a:r>
              <a:rPr lang="en-US" altLang="ko-KR" sz="4100" i="0">
                <a:effectLst/>
              </a:rPr>
              <a:t>Command</a:t>
            </a:r>
            <a:endParaRPr lang="ko-KR" altLang="en-US" sz="41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%run</a:t>
            </a:r>
          </a:p>
          <a:p>
            <a:pPr marL="0" indent="0">
              <a:buNone/>
            </a:pPr>
            <a:r>
              <a:rPr lang="ko-KR" altLang="en-US" sz="2000" dirty="0"/>
              <a:t>외부 </a:t>
            </a:r>
            <a:r>
              <a:rPr lang="en-US" altLang="ko-KR" sz="2000" dirty="0"/>
              <a:t>python </a:t>
            </a:r>
            <a:r>
              <a:rPr lang="ko-KR" altLang="en-US" sz="2000" dirty="0"/>
              <a:t>스크립트를 실행한다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한 번 실행시킨 파이썬 스크립트 안에 있는 변수나 함수 또한 사용 가능하다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6B724A-AF66-41AD-94ED-A380AFC3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67" y="2900559"/>
            <a:ext cx="6004411" cy="733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846A87-260E-4044-A6B9-D5ECCDC1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63" y="1290985"/>
            <a:ext cx="3023998" cy="1367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915997-97C2-47C8-8C94-709593EED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568" y="733670"/>
            <a:ext cx="2819794" cy="1991003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5A7C4AD-452F-4533-B63B-CEEEA2B1DFDB}"/>
              </a:ext>
            </a:extLst>
          </p:cNvPr>
          <p:cNvCxnSpPr>
            <a:cxnSpLocks/>
          </p:cNvCxnSpPr>
          <p:nvPr/>
        </p:nvCxnSpPr>
        <p:spPr>
          <a:xfrm flipV="1">
            <a:off x="6938682" y="1362635"/>
            <a:ext cx="1592560" cy="113347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74E47E0-CB1C-402A-AD4E-9B1C6C98E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567" y="3922682"/>
            <a:ext cx="6013971" cy="12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6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sz="4100" err="1"/>
              <a:t>jupyter</a:t>
            </a:r>
            <a:r>
              <a:rPr lang="en-US" altLang="ko-KR" sz="4100"/>
              <a:t> </a:t>
            </a:r>
            <a:r>
              <a:rPr lang="en-US" altLang="ko-KR" sz="4100" err="1"/>
              <a:t>masic</a:t>
            </a:r>
            <a:r>
              <a:rPr lang="ko-KR" altLang="en-US" sz="4100"/>
              <a:t> </a:t>
            </a:r>
            <a:r>
              <a:rPr lang="en-US" altLang="ko-KR" sz="4100" i="0">
                <a:effectLst/>
              </a:rPr>
              <a:t>Command</a:t>
            </a:r>
            <a:endParaRPr lang="ko-KR" altLang="en-US" sz="41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%time</a:t>
            </a:r>
          </a:p>
          <a:p>
            <a:pPr marL="0" indent="0">
              <a:buNone/>
            </a:pPr>
            <a:r>
              <a:rPr lang="ko-KR" altLang="en-US" sz="1600" dirty="0"/>
              <a:t>코드가 실행되는데 걸리는 시간을 측정해준다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%</a:t>
            </a:r>
            <a:r>
              <a:rPr lang="en-US" altLang="ko-KR" sz="1600" dirty="0" err="1"/>
              <a:t>timeit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주어진 코드를 여러 번 실행해보고 그 평균시간을 알려준다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10AA7E-46FE-459C-81EC-2C87DB192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99" y="2438400"/>
            <a:ext cx="5885858" cy="25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48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sz="4100" err="1"/>
              <a:t>jupyter</a:t>
            </a:r>
            <a:r>
              <a:rPr lang="en-US" altLang="ko-KR" sz="4100"/>
              <a:t> </a:t>
            </a:r>
            <a:r>
              <a:rPr lang="en-US" altLang="ko-KR" sz="4100" err="1"/>
              <a:t>masic</a:t>
            </a:r>
            <a:r>
              <a:rPr lang="ko-KR" altLang="en-US" sz="4100"/>
              <a:t> </a:t>
            </a:r>
            <a:r>
              <a:rPr lang="en-US" altLang="ko-KR" sz="4100" i="0">
                <a:effectLst/>
              </a:rPr>
              <a:t>Command</a:t>
            </a:r>
            <a:endParaRPr lang="ko-KR" altLang="en-US" sz="41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%matplotlib</a:t>
            </a:r>
            <a:r>
              <a:rPr lang="ko-KR" altLang="en-US" sz="2000" dirty="0"/>
              <a:t> </a:t>
            </a:r>
            <a:r>
              <a:rPr lang="en-US" altLang="ko-KR" sz="2000" dirty="0"/>
              <a:t>inline</a:t>
            </a:r>
          </a:p>
          <a:p>
            <a:pPr marL="0" indent="0">
              <a:buNone/>
            </a:pPr>
            <a:r>
              <a:rPr lang="ko-KR" altLang="en-US" sz="2000" dirty="0"/>
              <a:t>현재 노트북에서 </a:t>
            </a:r>
            <a:r>
              <a:rPr lang="ko-KR" altLang="en-US" sz="2000" dirty="0" err="1"/>
              <a:t>플로팅을</a:t>
            </a:r>
            <a:r>
              <a:rPr lang="ko-KR" altLang="en-US" sz="2000" dirty="0"/>
              <a:t> 활성화한다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inline</a:t>
            </a:r>
            <a:r>
              <a:rPr lang="ko-KR" altLang="en-US" sz="2000" dirty="0"/>
              <a:t>외에도 </a:t>
            </a:r>
            <a:r>
              <a:rPr lang="en-US" altLang="ko-KR" sz="2000" dirty="0"/>
              <a:t>‘</a:t>
            </a:r>
            <a:r>
              <a:rPr lang="en-US" altLang="ko-KR" sz="2000" dirty="0" err="1"/>
              <a:t>tk</a:t>
            </a:r>
            <a:r>
              <a:rPr lang="en-US" altLang="ko-KR" sz="2000" dirty="0"/>
              <a:t>’, ‘</a:t>
            </a:r>
            <a:r>
              <a:rPr lang="en-US" altLang="ko-KR" sz="2000" dirty="0" err="1"/>
              <a:t>gtk</a:t>
            </a:r>
            <a:r>
              <a:rPr lang="en-US" altLang="ko-KR" sz="2000" dirty="0"/>
              <a:t>’, ‘gtk3’, ‘qt’ </a:t>
            </a:r>
            <a:r>
              <a:rPr lang="ko-KR" altLang="en-US" sz="2000" dirty="0"/>
              <a:t>등 </a:t>
            </a:r>
            <a:r>
              <a:rPr lang="en-US" altLang="ko-KR" sz="2000" dirty="0"/>
              <a:t>matplotlib GUI backends</a:t>
            </a:r>
            <a:r>
              <a:rPr lang="ko-KR" altLang="en-US" sz="2000" dirty="0"/>
              <a:t>를 사용할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520BE8-4606-4407-AAB7-81BC4BA8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702" y="950531"/>
            <a:ext cx="4620270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1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sz="4100"/>
              <a:t>jupyter masic</a:t>
            </a:r>
            <a:r>
              <a:rPr lang="ko-KR" altLang="en-US" sz="4100"/>
              <a:t> </a:t>
            </a:r>
            <a:r>
              <a:rPr lang="en-US" altLang="ko-KR" sz="4100" i="0">
                <a:effectLst/>
              </a:rPr>
              <a:t>Command</a:t>
            </a:r>
            <a:endParaRPr lang="ko-KR" altLang="en-US" sz="41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%?</a:t>
            </a:r>
          </a:p>
          <a:p>
            <a:pPr marL="0" indent="0">
              <a:buNone/>
            </a:pPr>
            <a:r>
              <a:rPr lang="en-US" altLang="ko-KR" sz="2000" dirty="0"/>
              <a:t>magic command </a:t>
            </a:r>
            <a:r>
              <a:rPr lang="ko-KR" altLang="en-US" sz="2000" dirty="0"/>
              <a:t>뒤에 붙이면 해당 </a:t>
            </a:r>
            <a:r>
              <a:rPr lang="en-US" altLang="ko-KR" sz="2000" dirty="0"/>
              <a:t>magic</a:t>
            </a:r>
            <a:r>
              <a:rPr lang="ko-KR" altLang="en-US" sz="2000" dirty="0"/>
              <a:t>에 대한 설명을 보여준다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9DCA71-3289-490F-9E38-16351F1A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94" y="909830"/>
            <a:ext cx="6177275" cy="50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8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가 빠른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Lato"/>
              </a:rPr>
              <a:t>“vectorized operation”</a:t>
            </a:r>
          </a:p>
          <a:p>
            <a:r>
              <a:rPr lang="ko-KR" altLang="en-US" dirty="0"/>
              <a:t>벡터화는 데이터 시퀀스에 대해 수학적 연산을 수행하기 위해 </a:t>
            </a:r>
            <a:r>
              <a:rPr lang="ko-KR" altLang="en-US" b="1" dirty="0" err="1"/>
              <a:t>저수준</a:t>
            </a:r>
            <a:r>
              <a:rPr lang="ko-KR" altLang="en-US" b="1" dirty="0"/>
              <a:t> 언어</a:t>
            </a:r>
            <a:r>
              <a:rPr lang="en-US" altLang="ko-KR" b="1" dirty="0"/>
              <a:t>(ex. C)</a:t>
            </a:r>
            <a:r>
              <a:rPr lang="ko-KR" altLang="en-US" b="1" dirty="0"/>
              <a:t>로 작성된 최적화되고 </a:t>
            </a:r>
            <a:r>
              <a:rPr lang="ko-KR" altLang="en-US" b="1" dirty="0" err="1"/>
              <a:t>컴파일된</a:t>
            </a:r>
            <a:r>
              <a:rPr lang="ko-KR" altLang="en-US" b="1" dirty="0"/>
              <a:t> 코드의 사용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404040"/>
              </a:solidFill>
              <a:latin typeface="Lato"/>
            </a:endParaRPr>
          </a:p>
          <a:p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en-US" altLang="ko-KR" dirty="0"/>
              <a:t>array</a:t>
            </a:r>
            <a:r>
              <a:rPr lang="ko-KR" altLang="en-US" dirty="0"/>
              <a:t>는 동종으로 </a:t>
            </a:r>
            <a:r>
              <a:rPr lang="ko-KR" altLang="en-US" dirty="0" err="1"/>
              <a:t>저장되어야만</a:t>
            </a:r>
            <a:r>
              <a:rPr lang="ko-KR" altLang="en-US" dirty="0"/>
              <a:t> 한다는 제약을 </a:t>
            </a:r>
            <a:r>
              <a:rPr lang="ko-KR" altLang="en-US" dirty="0" err="1"/>
              <a:t>걸어둔</a:t>
            </a:r>
            <a:r>
              <a:rPr lang="ko-KR" altLang="en-US" dirty="0"/>
              <a:t> 대신 배열 내용에 대해 수학적 연산을 수행하는 작업을 최적화된 </a:t>
            </a:r>
            <a:r>
              <a:rPr lang="en-US" altLang="ko-KR" dirty="0"/>
              <a:t>C</a:t>
            </a:r>
            <a:r>
              <a:rPr lang="ko-KR" altLang="en-US" dirty="0"/>
              <a:t>코드에 위임</a:t>
            </a:r>
            <a:r>
              <a:rPr lang="en-US" altLang="ko-KR" dirty="0"/>
              <a:t>(</a:t>
            </a:r>
            <a:r>
              <a:rPr lang="ko-KR" altLang="en-US" dirty="0"/>
              <a:t>벡터화</a:t>
            </a:r>
            <a:r>
              <a:rPr lang="en-US" altLang="ko-KR" dirty="0"/>
              <a:t>)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15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가 빠른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78183"/>
            <a:ext cx="10515600" cy="80285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https://www.pythonlikeyoumeanit.com/Module3_IntroducingNumpy/VectorizedOperations.html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49942A-5CC4-4324-B7D3-83F65CC2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57" y="1849509"/>
            <a:ext cx="8392696" cy="1352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C3AE36-8236-4C44-A46C-14781AF9E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57" y="3364832"/>
            <a:ext cx="837364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2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속성 및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shape</a:t>
            </a:r>
          </a:p>
          <a:p>
            <a:r>
              <a:rPr lang="en-US" altLang="ko-KR" dirty="0" err="1"/>
              <a:t>dtype</a:t>
            </a:r>
            <a:endParaRPr lang="en-US" altLang="ko-KR" dirty="0"/>
          </a:p>
          <a:p>
            <a:r>
              <a:rPr lang="en-US" altLang="ko-KR" dirty="0" err="1"/>
              <a:t>ndim</a:t>
            </a:r>
            <a:endParaRPr lang="en-US" altLang="ko-KR" dirty="0"/>
          </a:p>
          <a:p>
            <a:r>
              <a:rPr lang="en-US" altLang="ko-KR" dirty="0"/>
              <a:t>size</a:t>
            </a:r>
          </a:p>
          <a:p>
            <a:r>
              <a:rPr lang="en-US" altLang="ko-KR" dirty="0" err="1"/>
              <a:t>nbytes</a:t>
            </a:r>
            <a:endParaRPr lang="en-US" altLang="ko-KR" dirty="0"/>
          </a:p>
          <a:p>
            <a:r>
              <a:rPr lang="en-US" altLang="ko-KR" dirty="0"/>
              <a:t>reshape()</a:t>
            </a:r>
          </a:p>
          <a:p>
            <a:r>
              <a:rPr lang="en-US" altLang="ko-KR" dirty="0"/>
              <a:t>flatten()</a:t>
            </a:r>
          </a:p>
          <a:p>
            <a:r>
              <a:rPr lang="en-US" altLang="ko-KR" dirty="0"/>
              <a:t>indexing(ex. [0, 0]) &amp; slicing(ex. [:, 2:])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D59F6023-CFFF-4613-B265-B0A28736959E}"/>
              </a:ext>
            </a:extLst>
          </p:cNvPr>
          <p:cNvSpPr/>
          <p:nvPr/>
        </p:nvSpPr>
        <p:spPr>
          <a:xfrm>
            <a:off x="3224464" y="4549358"/>
            <a:ext cx="368968" cy="802105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924C5A-2E27-4784-9E3E-343809D7A903}"/>
              </a:ext>
            </a:extLst>
          </p:cNvPr>
          <p:cNvSpPr/>
          <p:nvPr/>
        </p:nvSpPr>
        <p:spPr>
          <a:xfrm>
            <a:off x="3593432" y="4673936"/>
            <a:ext cx="1892969" cy="568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Handling shape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43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arrange()</a:t>
            </a:r>
          </a:p>
          <a:p>
            <a:r>
              <a:rPr lang="en-US" altLang="ko-KR" dirty="0"/>
              <a:t>ones(), zeros(), and empty()</a:t>
            </a:r>
          </a:p>
          <a:p>
            <a:r>
              <a:rPr lang="en-US" altLang="ko-KR" dirty="0" err="1"/>
              <a:t>something_like</a:t>
            </a:r>
            <a:r>
              <a:rPr lang="en-US" altLang="ko-KR" dirty="0"/>
              <a:t> () *something: ones, zeros, empty</a:t>
            </a:r>
          </a:p>
          <a:p>
            <a:r>
              <a:rPr lang="en-US" altLang="ko-KR" dirty="0"/>
              <a:t>identity()</a:t>
            </a:r>
          </a:p>
          <a:p>
            <a:r>
              <a:rPr lang="en-US" altLang="ko-KR" dirty="0"/>
              <a:t>eye()</a:t>
            </a:r>
          </a:p>
          <a:p>
            <a:r>
              <a:rPr lang="en-US" altLang="ko-KR" dirty="0" err="1"/>
              <a:t>diag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random.something</a:t>
            </a:r>
            <a:r>
              <a:rPr lang="en-US" altLang="ko-KR" dirty="0"/>
              <a:t>() * something: uniform, normal, …</a:t>
            </a:r>
          </a:p>
          <a:p>
            <a:endParaRPr lang="ko-KR" altLang="en-US" dirty="0"/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9F2835CA-9DEF-4959-B8E2-86921B674AE6}"/>
              </a:ext>
            </a:extLst>
          </p:cNvPr>
          <p:cNvSpPr/>
          <p:nvPr/>
        </p:nvSpPr>
        <p:spPr>
          <a:xfrm>
            <a:off x="7170821" y="1982621"/>
            <a:ext cx="433137" cy="3359400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9953E7-D1E4-4F78-896C-2DBDA7F5895D}"/>
              </a:ext>
            </a:extLst>
          </p:cNvPr>
          <p:cNvSpPr/>
          <p:nvPr/>
        </p:nvSpPr>
        <p:spPr>
          <a:xfrm>
            <a:off x="7892716" y="3378284"/>
            <a:ext cx="1892969" cy="568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creation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8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sum()</a:t>
            </a:r>
          </a:p>
          <a:p>
            <a:r>
              <a:rPr lang="en-US" altLang="ko-KR" dirty="0"/>
              <a:t>mean()</a:t>
            </a:r>
          </a:p>
          <a:p>
            <a:r>
              <a:rPr lang="en-US" altLang="ko-KR" dirty="0"/>
              <a:t>std()</a:t>
            </a:r>
          </a:p>
          <a:p>
            <a:r>
              <a:rPr lang="en-US" altLang="ko-KR" dirty="0"/>
              <a:t>concatenate()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9953E7-D1E4-4F78-896C-2DBDA7F5895D}"/>
              </a:ext>
            </a:extLst>
          </p:cNvPr>
          <p:cNvSpPr/>
          <p:nvPr/>
        </p:nvSpPr>
        <p:spPr>
          <a:xfrm>
            <a:off x="9460831" y="3875213"/>
            <a:ext cx="1892969" cy="568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 functions</a:t>
            </a:r>
            <a:endParaRPr lang="ko-KR" altLang="en-US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C70A4EE7-4782-4C46-88EF-4CE23B45148E}"/>
              </a:ext>
            </a:extLst>
          </p:cNvPr>
          <p:cNvSpPr/>
          <p:nvPr/>
        </p:nvSpPr>
        <p:spPr>
          <a:xfrm>
            <a:off x="8851230" y="1825625"/>
            <a:ext cx="481263" cy="4667250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9BAA2AF8-713E-4F44-B1F9-6770854C22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BF73D1-9C83-400D-9B45-153C7A39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305" y="2543730"/>
            <a:ext cx="3328493" cy="39491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80B8FD-B011-49AD-8812-AA64C5F5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18" y="4063975"/>
            <a:ext cx="3763976" cy="238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3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+, -, *, /, %, //, **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dot()</a:t>
            </a:r>
          </a:p>
          <a:p>
            <a:r>
              <a:rPr lang="en-US" altLang="ko-KR" dirty="0"/>
              <a:t>transpose() or 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3B3812-BD61-4F3A-9DCC-B8DF77AD4AB0}"/>
              </a:ext>
            </a:extLst>
          </p:cNvPr>
          <p:cNvSpPr/>
          <p:nvPr/>
        </p:nvSpPr>
        <p:spPr>
          <a:xfrm>
            <a:off x="6424863" y="3581400"/>
            <a:ext cx="1892969" cy="812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array operations</a:t>
            </a:r>
            <a:endParaRPr lang="ko-KR" altLang="en-US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2E4AD0BE-1FF7-4439-A72C-2CB31BEF0078}"/>
              </a:ext>
            </a:extLst>
          </p:cNvPr>
          <p:cNvSpPr/>
          <p:nvPr/>
        </p:nvSpPr>
        <p:spPr>
          <a:xfrm>
            <a:off x="5767137" y="1825624"/>
            <a:ext cx="481263" cy="4351337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9BAA2AF8-713E-4F44-B1F9-6770854C22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070A57-4162-4570-83F1-3930F8E6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11" y="2419689"/>
            <a:ext cx="4279315" cy="20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6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5B4B-68C0-4B18-99B8-DD5ECB6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속성 및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FF1C-1E1D-4536-AF78-00DE7E5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&gt;, ==, &lt;, &gt;=, &lt;=</a:t>
            </a:r>
          </a:p>
          <a:p>
            <a:r>
              <a:rPr lang="en-US" altLang="ko-KR" dirty="0" err="1"/>
              <a:t>logical_and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logical_not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logical_or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all() &amp; any()</a:t>
            </a:r>
          </a:p>
          <a:p>
            <a:r>
              <a:rPr lang="en-US" altLang="ko-KR" dirty="0"/>
              <a:t>where()</a:t>
            </a:r>
          </a:p>
          <a:p>
            <a:r>
              <a:rPr lang="en-US" altLang="ko-KR" dirty="0" err="1"/>
              <a:t>isnan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isfinite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argmax() &amp; </a:t>
            </a:r>
            <a:r>
              <a:rPr lang="en-US" altLang="ko-KR" dirty="0" err="1"/>
              <a:t>argmin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D59F6023-CFFF-4613-B265-B0A28736959E}"/>
              </a:ext>
            </a:extLst>
          </p:cNvPr>
          <p:cNvSpPr/>
          <p:nvPr/>
        </p:nvSpPr>
        <p:spPr>
          <a:xfrm>
            <a:off x="5325979" y="1986045"/>
            <a:ext cx="529389" cy="3933491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924C5A-2E27-4784-9E3E-343809D7A903}"/>
              </a:ext>
            </a:extLst>
          </p:cNvPr>
          <p:cNvSpPr/>
          <p:nvPr/>
        </p:nvSpPr>
        <p:spPr>
          <a:xfrm>
            <a:off x="6063916" y="3668753"/>
            <a:ext cx="1892969" cy="568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comparison operation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57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648</Words>
  <Application>Microsoft Office PowerPoint</Application>
  <PresentationFormat>와이드스크린</PresentationFormat>
  <Paragraphs>121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-apple-system</vt:lpstr>
      <vt:lpstr>Lato</vt:lpstr>
      <vt:lpstr>Open Sans</vt:lpstr>
      <vt:lpstr>맑은 고딕</vt:lpstr>
      <vt:lpstr>Arial</vt:lpstr>
      <vt:lpstr>Office 테마</vt:lpstr>
      <vt:lpstr>Numpy</vt:lpstr>
      <vt:lpstr>numpy가 빠른 이유</vt:lpstr>
      <vt:lpstr>numpy가 빠른 이유</vt:lpstr>
      <vt:lpstr>numpy가 빠른 이유</vt:lpstr>
      <vt:lpstr>numpy 속성 및 연산</vt:lpstr>
      <vt:lpstr>numpy 연산</vt:lpstr>
      <vt:lpstr>numpy 연산</vt:lpstr>
      <vt:lpstr>numpy 연산</vt:lpstr>
      <vt:lpstr>numpy 속성 및 연산</vt:lpstr>
      <vt:lpstr>numpy 속성 및 연산</vt:lpstr>
      <vt:lpstr>broadcasting 조건</vt:lpstr>
      <vt:lpstr>broadcasting 조건</vt:lpstr>
      <vt:lpstr>np.newaxis</vt:lpstr>
      <vt:lpstr>np.newaxis 사용 예시</vt:lpstr>
      <vt:lpstr>np.newaxis 사용 예시</vt:lpstr>
      <vt:lpstr>np.newaxis 사용 예시</vt:lpstr>
      <vt:lpstr>np.newaxis 사용 예시</vt:lpstr>
      <vt:lpstr>np.newaxis</vt:lpstr>
      <vt:lpstr>jupyter masic Command</vt:lpstr>
      <vt:lpstr>jupyter masic Command</vt:lpstr>
      <vt:lpstr>jupyter masic Command</vt:lpstr>
      <vt:lpstr>jupyter masic Command</vt:lpstr>
      <vt:lpstr>jupyter masic Command</vt:lpstr>
      <vt:lpstr>jupyter masic Command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재경</dc:creator>
  <cp:lastModifiedBy>재경</cp:lastModifiedBy>
  <cp:revision>4</cp:revision>
  <dcterms:created xsi:type="dcterms:W3CDTF">2021-01-26T01:35:59Z</dcterms:created>
  <dcterms:modified xsi:type="dcterms:W3CDTF">2021-01-26T04:35:28Z</dcterms:modified>
</cp:coreProperties>
</file>