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7" r:id="rId4"/>
    <p:sldId id="272" r:id="rId5"/>
    <p:sldId id="281" r:id="rId6"/>
    <p:sldId id="280" r:id="rId7"/>
    <p:sldId id="274" r:id="rId8"/>
    <p:sldId id="278" r:id="rId9"/>
    <p:sldId id="279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066"/>
    <a:srgbClr val="FDE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B604-E3B9-4B39-8E75-4A82BBED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3B77D-FDC9-4C77-9BE8-31B0854F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0C47C-BF61-409D-9B68-37F7ED3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CF785-D5CB-4021-AB66-173BDAB1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26E23-B680-4F39-AF94-69F141D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1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4EA-45BB-4F9E-9A82-E493E3A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4BF16-69E9-4214-BAD3-CB0CEC4F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BC57E-EAE2-45B0-BC82-B1F68324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6FFC7-AACB-49E2-8BE6-69B25720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05035-2102-4A5A-AF21-A241C34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D2B3B-88F2-418C-A23E-64FC574D0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9E158-52BA-431C-A750-ECE97451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60DEC-78D1-4A08-92B2-6020E846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5E52D-350A-476A-BD89-768C673D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37A40-D3DB-4E4B-8BDC-B3789871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FC8-C833-48F7-8EAB-9C1075F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633A-AD95-4702-897D-5D461773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4753E-3CC0-4830-8B27-04A97DF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2251-7591-4EEF-8F35-537CB995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32DA7-6CAF-449C-9AFF-3D5448E1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019C-472B-415E-8E0B-0E96DF5B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9C808-D31A-4326-A545-87E0D719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DA9DA-16A8-4606-9E52-9147FA07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D3AB-1233-4D11-9630-5D9DBE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BF05-832B-491B-98B0-4431C75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93E5D-A67C-4E85-A942-3827338B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1E34C-76AA-467C-BD33-9306FD8D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21E36-D472-4031-B3B4-8DC4C7AE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E9BE8-A7E4-4076-9016-9F637119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EC45-B18C-45E4-BA96-9CA046E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640B8-3979-429A-BEBA-727C47F4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7D84-C0FE-4E3A-9705-FED13812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E1AEA-3972-4377-A20A-0CC1254D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CDCAA-B582-4B86-83E5-4D8FB3B1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7C51D-FA63-4527-8487-E8BF1A63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73E617-F4A2-4975-8545-BA443DE0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03C18-DDEC-4B28-BE20-977659AD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1E067C-4E00-43DC-93B2-F5487986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CC31AC-9027-45E0-A344-3DF671D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0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0C423-DE05-4613-B148-5F612DCE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AE3A8-D228-4AB5-94ED-3A7A5B3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883087-C3FC-4884-AB82-02A745A8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B259F-12CD-4926-A33F-1E4B3A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745D7-7A2F-46B7-A958-A73C51A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71900-EBB0-4A51-A865-C1EB1EEE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F8876-B7A0-4DB6-A9B1-385026F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68F8-BB05-42EC-BD4C-7757FF81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DB749-5DE7-4364-9DF4-3DCFA45E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D1CBC-A49A-4BB4-B225-2D38DA6C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43E66-7054-4552-B78E-8FB32EE5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4A0CD-0E04-4ACA-8605-0F177B6D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6C3DB-8769-4EFB-892C-79B06FD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5FEA3-B0CC-4BB7-9AC1-61374A1B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9C19-C9A1-458D-ABE4-CE0FEEC0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4F5CE-C5D3-4C43-BA80-6F667870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9305-0E70-4498-88F7-C4562C64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EEAFD-8868-4BDE-B10B-00F38B3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1B9EA-BF23-4953-AE93-99F8AA45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9D5E8-A950-4EE1-9BE4-A9A47955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DD786-7727-42DF-9152-0A9B9104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9F083-1AF3-4083-B02D-A14B80B4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55D8C-7953-4512-A64E-7D8C2DBF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4274D-E7DF-41E2-99E0-684E31DA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Bootstrapping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797B-9567-4109-97BA-E648EA05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validation(</a:t>
            </a:r>
            <a:r>
              <a:rPr lang="ko-KR" altLang="en-US" dirty="0"/>
              <a:t>교차검증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9E1E5-4ABA-4E78-AF61-AD3CE2AD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과적합을 방지하며 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2FC5E-C9D1-4D3D-908B-01592C96522E}"/>
              </a:ext>
            </a:extLst>
          </p:cNvPr>
          <p:cNvSpPr txBox="1"/>
          <p:nvPr/>
        </p:nvSpPr>
        <p:spPr>
          <a:xfrm>
            <a:off x="838200" y="5807631"/>
            <a:ext cx="52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i="0" dirty="0">
                <a:effectLst/>
                <a:latin typeface="Lato"/>
              </a:rPr>
              <a:t>Mathematics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697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adapts some internal parameters of the predictors so that it performs well on future unseen input data.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미래의</a:t>
            </a:r>
            <a:r>
              <a:rPr lang="en-US" altLang="ko-KR" dirty="0"/>
              <a:t>(</a:t>
            </a:r>
            <a:r>
              <a:rPr lang="ko-KR" altLang="en-US" dirty="0"/>
              <a:t>알 수 없는</a:t>
            </a:r>
            <a:r>
              <a:rPr lang="en-US" altLang="ko-KR" dirty="0"/>
              <a:t>)</a:t>
            </a:r>
            <a:r>
              <a:rPr lang="ko-KR" altLang="en-US" dirty="0"/>
              <a:t> 입력 데이터에 대해 예측을 잘하는</a:t>
            </a:r>
            <a:r>
              <a:rPr lang="en-US" altLang="ko-KR" dirty="0"/>
              <a:t> </a:t>
            </a:r>
            <a:r>
              <a:rPr lang="ko-KR" altLang="en-US" dirty="0"/>
              <a:t>내부의 파라미터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찾아내는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8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할 때 데이터가 많으면 좋지만</a:t>
            </a:r>
            <a:r>
              <a:rPr lang="en-US" altLang="ko-KR" dirty="0"/>
              <a:t>, </a:t>
            </a:r>
            <a:r>
              <a:rPr lang="ko-KR" altLang="en-US" dirty="0"/>
              <a:t>모든 데이터를 이용해서 학습을 하게 되면 그 상황에 </a:t>
            </a: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ko-KR" altLang="en-US" dirty="0"/>
              <a:t> 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미래에 들어온 데이터에 대해서 정확도가 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내 모델이 예측을 잘하는지 확인해야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일부 데이터를 빼내어</a:t>
            </a:r>
            <a:r>
              <a:rPr lang="en-US" altLang="ko-KR" dirty="0"/>
              <a:t>, test dataset</a:t>
            </a:r>
            <a:r>
              <a:rPr lang="ko-KR" altLang="en-US" dirty="0"/>
              <a:t>으로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en-US" altLang="ko-KR" dirty="0"/>
              <a:t> = </a:t>
            </a:r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r>
              <a:rPr lang="ko-KR" altLang="en-US" dirty="0"/>
              <a:t> 되지 않는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46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hypterparameter</a:t>
            </a:r>
            <a:r>
              <a:rPr lang="en-US" altLang="ko-KR" dirty="0"/>
              <a:t> </a:t>
            </a:r>
            <a:r>
              <a:rPr lang="ko-KR" altLang="en-US" dirty="0"/>
              <a:t>들에 대해 어떤 게 좋을지 실험을 통해 알아봐야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때 </a:t>
            </a:r>
            <a:r>
              <a:rPr lang="en-US" altLang="ko-KR" dirty="0"/>
              <a:t>train data</a:t>
            </a:r>
            <a:r>
              <a:rPr lang="ko-KR" altLang="en-US" dirty="0"/>
              <a:t>로 학습시키고</a:t>
            </a:r>
            <a:r>
              <a:rPr lang="en-US" altLang="ko-KR" dirty="0"/>
              <a:t>, test </a:t>
            </a:r>
            <a:r>
              <a:rPr lang="ko-KR" altLang="en-US" dirty="0"/>
              <a:t>데이터로 결과 보고</a:t>
            </a:r>
            <a:r>
              <a:rPr lang="en-US" altLang="ko-KR" dirty="0"/>
              <a:t>, </a:t>
            </a:r>
            <a:r>
              <a:rPr lang="ko-KR" altLang="en-US" dirty="0"/>
              <a:t>그 결과를 이용해 다시 </a:t>
            </a:r>
            <a:r>
              <a:rPr lang="en-US" altLang="ko-KR" dirty="0"/>
              <a:t>train data</a:t>
            </a:r>
            <a:r>
              <a:rPr lang="ko-KR" altLang="en-US" dirty="0"/>
              <a:t>로 학습시키면 </a:t>
            </a:r>
            <a:r>
              <a:rPr lang="en-US" altLang="ko-KR" dirty="0"/>
              <a:t>test set</a:t>
            </a:r>
            <a:r>
              <a:rPr lang="ko-KR" altLang="en-US" dirty="0"/>
              <a:t>에 대한 정보가 누설</a:t>
            </a:r>
            <a:r>
              <a:rPr lang="en-US" altLang="ko-KR" dirty="0"/>
              <a:t>(leak)</a:t>
            </a:r>
            <a:r>
              <a:rPr lang="ko-KR" altLang="en-US" dirty="0"/>
              <a:t>될 수 있고</a:t>
            </a:r>
            <a:r>
              <a:rPr lang="en-US" altLang="ko-KR" dirty="0"/>
              <a:t>, </a:t>
            </a:r>
            <a:r>
              <a:rPr lang="ko-KR" altLang="en-US" dirty="0"/>
              <a:t>이는 과적합의 원인이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hyperparameter</a:t>
            </a:r>
          </a:p>
          <a:p>
            <a:pPr lvl="1"/>
            <a:r>
              <a:rPr lang="en-US" altLang="ko-KR" dirty="0"/>
              <a:t>epoch</a:t>
            </a:r>
          </a:p>
          <a:p>
            <a:pPr lvl="1"/>
            <a:r>
              <a:rPr lang="en-US" altLang="ko-KR" dirty="0"/>
              <a:t>learning rate</a:t>
            </a:r>
          </a:p>
          <a:p>
            <a:pPr lvl="1"/>
            <a:r>
              <a:rPr lang="en-US" altLang="ko-KR" dirty="0"/>
              <a:t>batch size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</p:spTree>
    <p:extLst>
      <p:ext uri="{BB962C8B-B14F-4D97-AF65-F5344CB8AC3E}">
        <p14:creationId xmlns:p14="http://schemas.microsoft.com/office/powerpoint/2010/main" val="284923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validation</a:t>
            </a:r>
            <a:r>
              <a:rPr lang="ko-KR" altLang="en-US" dirty="0"/>
              <a:t> 이라는 새로운 </a:t>
            </a:r>
            <a:r>
              <a:rPr lang="en-US" altLang="ko-KR" dirty="0"/>
              <a:t>data set</a:t>
            </a:r>
            <a:r>
              <a:rPr lang="ko-KR" altLang="en-US" dirty="0"/>
              <a:t>으로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training set: 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validation set: </a:t>
            </a:r>
            <a:r>
              <a:rPr lang="ko-KR" altLang="en-US" dirty="0"/>
              <a:t>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 set: </a:t>
            </a:r>
            <a:r>
              <a:rPr lang="ko-KR" altLang="en-US" dirty="0"/>
              <a:t>모델 자체를 평가해서</a:t>
            </a:r>
            <a:r>
              <a:rPr lang="en-US" altLang="ko-KR" dirty="0"/>
              <a:t>, </a:t>
            </a:r>
            <a:r>
              <a:rPr lang="ko-KR" altLang="en-US" dirty="0"/>
              <a:t>결과만 확인하는 과정</a:t>
            </a:r>
            <a:r>
              <a:rPr lang="en-US" altLang="ko-KR" dirty="0"/>
              <a:t>. </a:t>
            </a:r>
            <a:r>
              <a:rPr lang="ko-KR" altLang="en-US" dirty="0"/>
              <a:t>다른 모델을 쓰는게 더 좋은가 확인하는 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 모델 평가를 제외하고는 </a:t>
            </a:r>
            <a:r>
              <a:rPr lang="en-US" altLang="ko-KR" dirty="0"/>
              <a:t>test set</a:t>
            </a:r>
            <a:r>
              <a:rPr lang="ko-KR" altLang="en-US" dirty="0"/>
              <a:t>을 사용하지 않는 것이 중요하다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14140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그냥 전체 데이터를 </a:t>
            </a:r>
            <a:r>
              <a:rPr lang="en-US" altLang="ko-KR" dirty="0"/>
              <a:t>3</a:t>
            </a:r>
            <a:r>
              <a:rPr lang="ko-KR" altLang="en-US" dirty="0"/>
              <a:t>등분해서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학습에 사용할 수 있는 샘플 수가 줄어든다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그럼 특정 비율로 나누어서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결과가 </a:t>
            </a:r>
            <a:r>
              <a:rPr lang="en-US" altLang="ko-KR" dirty="0"/>
              <a:t>(train, validation) </a:t>
            </a:r>
            <a:r>
              <a:rPr lang="ko-KR" altLang="en-US" dirty="0"/>
              <a:t>쌍에 대한 선택에 따라 달라질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cross-validation, </a:t>
            </a:r>
            <a:r>
              <a:rPr lang="ko-KR" altLang="en-US" dirty="0"/>
              <a:t>교차 검증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838200" y="5780314"/>
            <a:ext cx="669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https://scikit-learn.org/stable/modules/cross_validation.html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8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4095"/>
            <a:ext cx="5195455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철저한 교차 검증 방법은 원본 샘플을 </a:t>
            </a:r>
            <a:r>
              <a:rPr lang="en-US" altLang="ko-KR" sz="1800" dirty="0"/>
              <a:t>training data(training </a:t>
            </a:r>
            <a:r>
              <a:rPr lang="en-US" altLang="ko-KR" sz="1800" dirty="0" err="1"/>
              <a:t>data+validation</a:t>
            </a:r>
            <a:r>
              <a:rPr lang="en-US" altLang="ko-KR" sz="1800" dirty="0"/>
              <a:t> data)</a:t>
            </a:r>
            <a:r>
              <a:rPr lang="ko-KR" altLang="en-US" sz="1800" dirty="0"/>
              <a:t>와 </a:t>
            </a:r>
            <a:r>
              <a:rPr lang="en-US" altLang="ko-KR" sz="1800" dirty="0"/>
              <a:t>test data</a:t>
            </a:r>
            <a:r>
              <a:rPr lang="ko-KR" altLang="en-US" sz="1800" dirty="0"/>
              <a:t>로 나누는 가능한 모든 방법을 학습하고 테스트하는 교차 검증 방법입니다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2050" name="Picture 2" descr="교차, 화살표 아이콘">
            <a:extLst>
              <a:ext uri="{FF2B5EF4-FFF2-40B4-BE49-F238E27FC236}">
                <a16:creationId xmlns:a16="http://schemas.microsoft.com/office/drawing/2014/main" id="{EC906009-672D-4A03-A1C0-249FD24F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118417" y="2780164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518160" y="5992297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https://scikit-learn.org/stable/modules/cross_validation.html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3DC918-EDE7-4EBE-BA2D-CDE16F29188D}"/>
              </a:ext>
            </a:extLst>
          </p:cNvPr>
          <p:cNvSpPr/>
          <p:nvPr/>
        </p:nvSpPr>
        <p:spPr>
          <a:xfrm>
            <a:off x="8964782" y="2079263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EF2B09-C0DE-48AD-8BED-2DCCC6B7D16A}"/>
              </a:ext>
            </a:extLst>
          </p:cNvPr>
          <p:cNvSpPr/>
          <p:nvPr/>
        </p:nvSpPr>
        <p:spPr>
          <a:xfrm>
            <a:off x="7337368" y="2079262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CE7C6A-F7F2-4A8A-B690-1008FD2764BE}"/>
              </a:ext>
            </a:extLst>
          </p:cNvPr>
          <p:cNvSpPr/>
          <p:nvPr/>
        </p:nvSpPr>
        <p:spPr>
          <a:xfrm>
            <a:off x="8964782" y="4396836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27542A-66D4-4263-AC20-446B6C5C8852}"/>
              </a:ext>
            </a:extLst>
          </p:cNvPr>
          <p:cNvSpPr/>
          <p:nvPr/>
        </p:nvSpPr>
        <p:spPr>
          <a:xfrm>
            <a:off x="7337368" y="4396836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8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DB7063-A056-4EDA-8042-CFCAF028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89" y="1642118"/>
            <a:ext cx="5280553" cy="3764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F717A8-A45E-4F03-B708-F1F2752BCDF7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770DD-6237-403E-9EFB-11703785DC38}"/>
              </a:ext>
            </a:extLst>
          </p:cNvPr>
          <p:cNvSpPr/>
          <p:nvPr/>
        </p:nvSpPr>
        <p:spPr>
          <a:xfrm>
            <a:off x="10169670" y="3921691"/>
            <a:ext cx="1196072" cy="400615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FC6386-E7B4-4267-B1C3-7AE3323BEF96}"/>
              </a:ext>
            </a:extLst>
          </p:cNvPr>
          <p:cNvSpPr/>
          <p:nvPr/>
        </p:nvSpPr>
        <p:spPr>
          <a:xfrm>
            <a:off x="10179387" y="3237657"/>
            <a:ext cx="1196072" cy="400615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3DE910D-5CA7-40B2-BE22-EDFECDC69D07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- Leave-P-Out Cross-Validation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2757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en-US" altLang="ko-KR" sz="1800" dirty="0"/>
              <a:t>- Leave-one-Out Cross-Validation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C5008-D279-4B2B-85AE-2CCE4500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1755995"/>
            <a:ext cx="4631301" cy="33460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4451FE-3A17-4D1A-ABA0-6A74E4AA95DE}"/>
              </a:ext>
            </a:extLst>
          </p:cNvPr>
          <p:cNvSpPr/>
          <p:nvPr/>
        </p:nvSpPr>
        <p:spPr>
          <a:xfrm>
            <a:off x="10059040" y="3672370"/>
            <a:ext cx="1193648" cy="375567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DD27A-E819-4725-940A-DFB0F596B896}"/>
              </a:ext>
            </a:extLst>
          </p:cNvPr>
          <p:cNvSpPr/>
          <p:nvPr/>
        </p:nvSpPr>
        <p:spPr>
          <a:xfrm>
            <a:off x="10059039" y="3127367"/>
            <a:ext cx="1193649" cy="375567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252D5-7F71-48C1-A554-1075D13F4DA8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9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스스로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주어진 데이터 세트를 원래의 모집단을 대표하는 독립 표본으로 가정하고</a:t>
            </a:r>
            <a:r>
              <a:rPr lang="en-US" altLang="ko-KR" dirty="0"/>
              <a:t>, </a:t>
            </a:r>
            <a:r>
              <a:rPr lang="ko-KR" altLang="en-US" dirty="0"/>
              <a:t>그 자료로부터의 중복을 허용한 무작위 </a:t>
            </a:r>
            <a:r>
              <a:rPr lang="ko-KR" altLang="en-US" dirty="0" err="1"/>
              <a:t>재추출</a:t>
            </a:r>
            <a:r>
              <a:rPr lang="en-US" altLang="ko-KR" dirty="0"/>
              <a:t>(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을 통해 복수의 자료를 생성하여 각각에서 얻은 </a:t>
            </a:r>
            <a:r>
              <a:rPr lang="ko-KR" altLang="en-US" dirty="0" err="1"/>
              <a:t>통계랑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7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953000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원래 데이터의 가능한 모든 조합에 대해 계산하지 않는다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Holdout Cross-Validation</a:t>
            </a:r>
          </a:p>
          <a:p>
            <a:pPr marL="0" indent="0">
              <a:buNone/>
            </a:pPr>
            <a:r>
              <a:rPr lang="ko-KR" altLang="en-US" sz="1800" dirty="0"/>
              <a:t>무작위로 훈련 및 테스트 세트로 분할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대부분의 경우 </a:t>
            </a:r>
            <a:r>
              <a:rPr lang="en-US" altLang="ko-KR" sz="1800" dirty="0"/>
              <a:t>70:30 </a:t>
            </a:r>
            <a:r>
              <a:rPr lang="ko-KR" altLang="en-US" sz="1800" dirty="0"/>
              <a:t>또는 </a:t>
            </a:r>
            <a:r>
              <a:rPr lang="en-US" altLang="ko-KR" sz="1800" dirty="0"/>
              <a:t>80:20 </a:t>
            </a:r>
            <a:r>
              <a:rPr lang="ko-KR" altLang="en-US" sz="1800" dirty="0"/>
              <a:t>분할이다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C6C8FB-C5C6-4BE6-8B20-B6EB724E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2330717"/>
            <a:ext cx="4710051" cy="21965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715B4-1619-4E92-A355-B81DD4AB735D}"/>
              </a:ext>
            </a:extLst>
          </p:cNvPr>
          <p:cNvSpPr/>
          <p:nvPr/>
        </p:nvSpPr>
        <p:spPr>
          <a:xfrm>
            <a:off x="9977360" y="4026857"/>
            <a:ext cx="1261387" cy="483369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15C65-4F4C-404D-8EE3-FA093EA81578}"/>
              </a:ext>
            </a:extLst>
          </p:cNvPr>
          <p:cNvSpPr/>
          <p:nvPr/>
        </p:nvSpPr>
        <p:spPr>
          <a:xfrm>
            <a:off x="9966207" y="3325816"/>
            <a:ext cx="1261387" cy="483369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C2D51-4116-4E55-BCEA-3ADE4D388AC2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06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cross-validation,</a:t>
            </a:r>
            <a:br>
              <a:rPr lang="en-US" altLang="ko-KR" sz="3400"/>
            </a:br>
            <a:r>
              <a:rPr lang="ko-KR" altLang="en-US" sz="3400"/>
              <a:t>교차 검증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K-Fold Cross-Validation</a:t>
            </a:r>
          </a:p>
          <a:p>
            <a:pPr marL="0" indent="0">
              <a:buNone/>
            </a:pPr>
            <a:r>
              <a:rPr lang="en-US" altLang="ko-KR" sz="1800" dirty="0"/>
              <a:t>k </a:t>
            </a:r>
            <a:r>
              <a:rPr lang="ko-KR" altLang="en-US" sz="1800" dirty="0"/>
              <a:t>번 반복되며</a:t>
            </a:r>
            <a:r>
              <a:rPr lang="en-US" altLang="ko-KR" sz="1800" dirty="0"/>
              <a:t>, </a:t>
            </a:r>
            <a:r>
              <a:rPr lang="ko-KR" altLang="en-US" sz="1800" dirty="0"/>
              <a:t>각 반목에 대해 </a:t>
            </a:r>
            <a:r>
              <a:rPr lang="en-US" altLang="ko-KR" sz="1800" dirty="0"/>
              <a:t>k-1</a:t>
            </a:r>
            <a:r>
              <a:rPr lang="ko-KR" altLang="en-US" sz="1800" dirty="0"/>
              <a:t>개는 학습에 사용되고 나머지 하나는 검증에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1800" dirty="0">
                <a:highlight>
                  <a:srgbClr val="FFFF00"/>
                </a:highlight>
              </a:rPr>
              <a:t> 통해 나눈 얘기</a:t>
            </a:r>
            <a:endParaRPr lang="en-US" altLang="ko-KR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FF0000"/>
                </a:solidFill>
              </a:rPr>
              <a:t>여러 경우를 검증할 수 있고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+ </a:t>
            </a:r>
            <a:r>
              <a:rPr lang="ko-KR" altLang="en-US" sz="1800" dirty="0">
                <a:solidFill>
                  <a:srgbClr val="FF0000"/>
                </a:solidFill>
              </a:rPr>
              <a:t>모든 </a:t>
            </a:r>
            <a:r>
              <a:rPr lang="en-US" altLang="ko-KR" sz="1800" dirty="0">
                <a:solidFill>
                  <a:srgbClr val="FF0000"/>
                </a:solidFill>
              </a:rPr>
              <a:t>training data</a:t>
            </a:r>
            <a:r>
              <a:rPr lang="ko-KR" altLang="en-US" sz="1800" dirty="0">
                <a:solidFill>
                  <a:srgbClr val="FF0000"/>
                </a:solidFill>
              </a:rPr>
              <a:t>에 대해 학습 시킬 수 있다</a:t>
            </a:r>
            <a:r>
              <a:rPr lang="en-US" altLang="ko-KR" sz="1800" dirty="0">
                <a:solidFill>
                  <a:srgbClr val="FF0000"/>
                </a:solidFill>
              </a:rPr>
              <a:t>. (training data </a:t>
            </a:r>
            <a:r>
              <a:rPr lang="ko-KR" altLang="en-US" sz="1800" dirty="0">
                <a:solidFill>
                  <a:srgbClr val="FF0000"/>
                </a:solidFill>
              </a:rPr>
              <a:t>부족 문제 해결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58C27E-26C7-4912-BAA2-B50DAA06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3" y="555157"/>
            <a:ext cx="4125558" cy="23825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738AD-7996-4F2D-B35B-4EA7E9E16CE1}"/>
              </a:ext>
            </a:extLst>
          </p:cNvPr>
          <p:cNvSpPr txBox="1"/>
          <p:nvPr/>
        </p:nvSpPr>
        <p:spPr>
          <a:xfrm>
            <a:off x="419099" y="5992297"/>
            <a:ext cx="1036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http://ethen8181.github.io/machine-learning/model_selection/model_selection.html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9980209-CFA6-4574-8523-6EEE077D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72" y="3064842"/>
            <a:ext cx="3815000" cy="154141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3DFA4DA-8CE1-4B29-9CCE-67874DE2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466" y="4865766"/>
            <a:ext cx="3595762" cy="10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3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1" y="2684094"/>
            <a:ext cx="4443154" cy="3492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Time Series Nested Cross-Validation</a:t>
            </a:r>
          </a:p>
          <a:p>
            <a:pPr marL="0" indent="0">
              <a:buNone/>
            </a:pPr>
            <a:r>
              <a:rPr lang="ko-KR" altLang="en-US" sz="1800" dirty="0"/>
              <a:t>시계열 데이터의 경우 데이터 유출</a:t>
            </a:r>
            <a:r>
              <a:rPr lang="en-US" altLang="ko-KR" sz="1800" dirty="0"/>
              <a:t>(leakage)</a:t>
            </a:r>
            <a:r>
              <a:rPr lang="ko-KR" altLang="en-US" sz="1800" dirty="0"/>
              <a:t>을 방지하기 위해 </a:t>
            </a:r>
            <a:r>
              <a:rPr lang="en-US" altLang="ko-KR" sz="1800" dirty="0"/>
              <a:t>training set</a:t>
            </a:r>
            <a:r>
              <a:rPr lang="ko-KR" altLang="en-US" sz="1800" dirty="0"/>
              <a:t>과 </a:t>
            </a:r>
            <a:r>
              <a:rPr lang="en-US" altLang="ko-KR" sz="1800" dirty="0"/>
              <a:t>test set</a:t>
            </a:r>
            <a:r>
              <a:rPr lang="ko-KR" altLang="en-US" sz="1800" dirty="0"/>
              <a:t>을 주의해서 나눠야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현재에 서서 미래를 예측하는 현실 세계 예측 환경</a:t>
            </a:r>
            <a:r>
              <a:rPr lang="en-US" altLang="ko-KR" sz="1800" dirty="0"/>
              <a:t>”</a:t>
            </a:r>
            <a:r>
              <a:rPr lang="ko-KR" altLang="en-US" sz="1800" dirty="0"/>
              <a:t>을 정확하게 시뮬레이션하기 위해 예측자는 모델을 맞추는데 사용된 이벤트 이후에 사간순으로 발생하는 이벤트에 대한 모든 데이터를 보류해야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학습할 때 사용되는 이후의 데이터를 보고 다시 학습에 사용하면 안된다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411479" y="6176527"/>
            <a:ext cx="93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https://towardsdatascience.com/time-series-nested-cross-validation-76adba623eb9</a:t>
            </a:r>
            <a:endParaRPr lang="ko-KR" alt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5BC06A3-3C73-490B-9A8B-D248128C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44" y="1265763"/>
            <a:ext cx="6256461" cy="47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원래의 데이터 셋으로부터 반복적으로 추출</a:t>
            </a:r>
            <a:r>
              <a:rPr lang="en-US" altLang="ko-KR" dirty="0"/>
              <a:t>(</a:t>
            </a:r>
            <a:r>
              <a:rPr lang="ko-KR" altLang="en-US" dirty="0"/>
              <a:t>복원추출</a:t>
            </a:r>
            <a:r>
              <a:rPr lang="en-US" altLang="ko-KR" dirty="0"/>
              <a:t>, 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하여 데이터 셋을 얻는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양을 임의적으로 늘리고</a:t>
            </a:r>
            <a:r>
              <a:rPr lang="en-US" altLang="ko-KR" dirty="0"/>
              <a:t>, </a:t>
            </a:r>
            <a:r>
              <a:rPr lang="ko-KR" altLang="en-US" dirty="0"/>
              <a:t>데이터 셋의 분포가 고르지 않을 때 고르게 만드는 효과가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1C11-0966-41B9-BED3-28B2FA61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956CC-B2B1-4CA3-B924-4D619BEF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r>
              <a:rPr lang="ko-KR" altLang="en-US" dirty="0"/>
              <a:t>은 복합 모델</a:t>
            </a:r>
            <a:r>
              <a:rPr lang="en-US" altLang="ko-KR" dirty="0"/>
              <a:t>(composite model)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더 좋은 </a:t>
            </a:r>
            <a:r>
              <a:rPr lang="en-US" altLang="ko-KR" dirty="0"/>
              <a:t>classifier</a:t>
            </a:r>
            <a:r>
              <a:rPr lang="ko-KR" altLang="en-US" dirty="0"/>
              <a:t>를 만들기 위해 낮은 성능을 가진 </a:t>
            </a:r>
            <a:r>
              <a:rPr lang="en-US" altLang="ko-KR" dirty="0"/>
              <a:t>classifier</a:t>
            </a:r>
            <a:r>
              <a:rPr lang="ko-KR" altLang="en-US" dirty="0"/>
              <a:t>를 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</a:t>
            </a:r>
            <a:r>
              <a:rPr lang="ko-KR" altLang="en-US" dirty="0"/>
              <a:t>은 독립적인 </a:t>
            </a:r>
            <a:r>
              <a:rPr lang="en-US" altLang="ko-KR" dirty="0"/>
              <a:t>classifier</a:t>
            </a:r>
            <a:r>
              <a:rPr lang="ko-KR" altLang="en-US" dirty="0"/>
              <a:t>나 </a:t>
            </a:r>
            <a:r>
              <a:rPr lang="en-US" altLang="ko-KR" dirty="0"/>
              <a:t>base classifier</a:t>
            </a:r>
            <a:r>
              <a:rPr lang="ko-KR" altLang="en-US" dirty="0"/>
              <a:t>보다 더 좋은 정확도를 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병렬적으로 수행될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</a:t>
            </a:r>
            <a:r>
              <a:rPr lang="en-US" altLang="ko-KR" b="1" dirty="0"/>
              <a:t>bagging approach</a:t>
            </a:r>
            <a:r>
              <a:rPr lang="ko-KR" altLang="en-US" dirty="0"/>
              <a:t>를 사용해 분산</a:t>
            </a:r>
            <a:r>
              <a:rPr lang="en-US" altLang="ko-KR" dirty="0"/>
              <a:t>(variance)</a:t>
            </a:r>
            <a:r>
              <a:rPr lang="ko-KR" altLang="en-US" dirty="0"/>
              <a:t>을 낮추거나</a:t>
            </a:r>
            <a:r>
              <a:rPr lang="en-US" altLang="ko-KR" dirty="0"/>
              <a:t>, </a:t>
            </a:r>
            <a:r>
              <a:rPr lang="en-US" altLang="ko-KR" b="1" dirty="0"/>
              <a:t>boosting</a:t>
            </a:r>
            <a:r>
              <a:rPr lang="ko-KR" altLang="en-US" b="1" dirty="0"/>
              <a:t> </a:t>
            </a:r>
            <a:r>
              <a:rPr lang="en-US" altLang="ko-KR" b="1" dirty="0"/>
              <a:t>approach</a:t>
            </a:r>
            <a:r>
              <a:rPr lang="ko-KR" altLang="en-US" dirty="0"/>
              <a:t>를 사용해 </a:t>
            </a:r>
            <a:r>
              <a:rPr lang="en-US" altLang="ko-KR" dirty="0"/>
              <a:t>bias</a:t>
            </a:r>
            <a:r>
              <a:rPr lang="ko-KR" altLang="en-US" dirty="0"/>
              <a:t>를 낮추거나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stacking approach</a:t>
            </a:r>
            <a:r>
              <a:rPr lang="ko-KR" altLang="en-US" dirty="0"/>
              <a:t>를 사용해 예측</a:t>
            </a:r>
            <a:r>
              <a:rPr lang="en-US" altLang="ko-KR" dirty="0"/>
              <a:t>(prediction)</a:t>
            </a:r>
            <a:r>
              <a:rPr lang="ko-KR" altLang="en-US" dirty="0"/>
              <a:t>을 향상시킨다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5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effectLst/>
              </a:rPr>
              <a:t>Bootstrap Aggregating</a:t>
            </a:r>
            <a:r>
              <a:rPr lang="ko-KR" altLang="en-US" sz="1400" b="0" i="0" dirty="0">
                <a:effectLst/>
              </a:rPr>
              <a:t>의 </a:t>
            </a:r>
            <a:r>
              <a:rPr lang="ko-KR" altLang="en-US" sz="1400" b="0" i="0" dirty="0" err="1">
                <a:effectLst/>
              </a:rPr>
              <a:t>줄임말이다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ko-KR" altLang="en-US" sz="1400" b="0" i="0" dirty="0">
                <a:effectLst/>
              </a:rPr>
              <a:t>부트스트랩을 통해서 조금씩 서로 다른 훈련 데이터를 생성하여 모델</a:t>
            </a:r>
            <a:r>
              <a:rPr lang="en-US" altLang="ko-KR" sz="1400" b="0" i="0" dirty="0">
                <a:effectLst/>
              </a:rPr>
              <a:t>(</a:t>
            </a:r>
            <a:r>
              <a:rPr lang="ko-KR" altLang="en-US" sz="1400" b="0" i="0" dirty="0">
                <a:effectLst/>
              </a:rPr>
              <a:t>훈련된 트리</a:t>
            </a:r>
            <a:r>
              <a:rPr lang="en-US" altLang="ko-KR" sz="1400" b="0" i="0" dirty="0">
                <a:effectLst/>
              </a:rPr>
              <a:t>)</a:t>
            </a:r>
            <a:r>
              <a:rPr lang="ko-KR" altLang="en-US" sz="1400" b="0" i="0" dirty="0">
                <a:effectLst/>
              </a:rPr>
              <a:t>을 생성하고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결과를 결합</a:t>
            </a:r>
            <a:r>
              <a:rPr lang="en-US" altLang="ko-KR" sz="1400" b="0" i="0" dirty="0">
                <a:effectLst/>
              </a:rPr>
              <a:t>(aggregating)</a:t>
            </a:r>
            <a:r>
              <a:rPr lang="ko-KR" altLang="en-US" sz="1400" b="0" i="0" dirty="0">
                <a:effectLst/>
              </a:rPr>
              <a:t>시키는 방법이다</a:t>
            </a:r>
            <a:r>
              <a:rPr lang="en-US" altLang="ko-KR" sz="1400" b="0" i="0" dirty="0">
                <a:effectLst/>
              </a:rPr>
              <a:t>.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44EC1-6CD8-4C82-BBB6-A3C77F45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3" y="588303"/>
            <a:ext cx="481079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844FA-9E50-432C-87DB-3A80FE25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Bagging</a:t>
            </a:r>
            <a:endParaRPr lang="ko-KR" altLang="en-US" sz="340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44614" cy="3492868"/>
          </a:xfrm>
        </p:spPr>
        <p:txBody>
          <a:bodyPr>
            <a:normAutofit/>
          </a:bodyPr>
          <a:lstStyle/>
          <a:p>
            <a:r>
              <a:rPr lang="ko-KR" altLang="en-US" sz="1400" b="0" i="0" dirty="0" err="1">
                <a:effectLst/>
              </a:rPr>
              <a:t>배깅은</a:t>
            </a:r>
            <a:r>
              <a:rPr lang="ko-KR" altLang="en-US" sz="1400" b="0" i="0" dirty="0">
                <a:effectLst/>
              </a:rPr>
              <a:t> 다음과 같은 방식으로 진행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(1) </a:t>
            </a:r>
            <a:r>
              <a:rPr lang="ko-KR" altLang="en-US" sz="1400" b="0" i="0" dirty="0">
                <a:effectLst/>
              </a:rPr>
              <a:t>동일한 알고리즘을 사용하는 일정 수의 분류기 생성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(2) </a:t>
            </a:r>
            <a:r>
              <a:rPr lang="ko-KR" altLang="en-US" sz="1400" b="0" i="0" dirty="0">
                <a:effectLst/>
              </a:rPr>
              <a:t>각각의 분류기는 </a:t>
            </a:r>
            <a:r>
              <a:rPr lang="ko-KR" altLang="en-US" sz="1400" i="0" dirty="0" err="1">
                <a:effectLst/>
              </a:rPr>
              <a:t>부트스트래핑</a:t>
            </a:r>
            <a:r>
              <a:rPr lang="en-US" altLang="ko-KR" sz="1400" i="0" dirty="0">
                <a:effectLst/>
              </a:rPr>
              <a:t>(Bootstrapping)</a:t>
            </a:r>
            <a:r>
              <a:rPr lang="ko-KR" altLang="en-US" sz="1400" b="0" i="0" dirty="0">
                <a:effectLst/>
              </a:rPr>
              <a:t>방식으로 생성된 샘플데이터를 학습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(3) </a:t>
            </a:r>
            <a:r>
              <a:rPr lang="ko-KR" altLang="en-US" sz="1400" b="0" i="0" dirty="0">
                <a:effectLst/>
              </a:rPr>
              <a:t>최종적으로 모든 분류기가 </a:t>
            </a:r>
            <a:r>
              <a:rPr lang="ko-KR" altLang="en-US" sz="1400" dirty="0"/>
              <a:t>결과를 결합하여 </a:t>
            </a:r>
            <a:r>
              <a:rPr lang="ko-KR" altLang="en-US" sz="1400" b="0" i="0" dirty="0">
                <a:effectLst/>
              </a:rPr>
              <a:t>예측 결정</a:t>
            </a:r>
            <a:r>
              <a:rPr lang="en-US" altLang="ko-KR" sz="1400" dirty="0"/>
              <a:t>. </a:t>
            </a:r>
            <a:r>
              <a:rPr lang="ko-KR" altLang="en-US" sz="1400" b="0" i="0" dirty="0">
                <a:effectLst/>
              </a:rPr>
              <a:t>결과변수가 </a:t>
            </a:r>
            <a:r>
              <a:rPr lang="ko-KR" altLang="en-US" sz="1400" b="0" i="0" dirty="0" err="1">
                <a:effectLst/>
              </a:rPr>
              <a:t>연속형이면</a:t>
            </a:r>
            <a:r>
              <a:rPr lang="ko-KR" altLang="en-US" sz="1400" b="0" i="0" dirty="0">
                <a:effectLst/>
              </a:rPr>
              <a:t> 평균</a:t>
            </a:r>
            <a:r>
              <a:rPr lang="en-US" altLang="ko-KR" sz="1400" b="0" i="0" dirty="0">
                <a:effectLst/>
              </a:rPr>
              <a:t>(average), </a:t>
            </a:r>
            <a:r>
              <a:rPr lang="ko-KR" altLang="en-US" sz="1400" b="0" i="0" dirty="0" err="1">
                <a:effectLst/>
              </a:rPr>
              <a:t>범주형이면</a:t>
            </a:r>
            <a:r>
              <a:rPr lang="ko-KR" altLang="en-US" sz="1400" b="0" i="0" dirty="0">
                <a:effectLst/>
              </a:rPr>
              <a:t> 다중 투표</a:t>
            </a:r>
            <a:r>
              <a:rPr lang="en-US" altLang="ko-KR" sz="1400" b="0" i="0" dirty="0">
                <a:effectLst/>
              </a:rPr>
              <a:t>(majority vote) </a:t>
            </a:r>
            <a:r>
              <a:rPr lang="ko-KR" altLang="en-US" sz="1400" b="0" i="0" dirty="0">
                <a:effectLst/>
              </a:rPr>
              <a:t>사용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b="0" i="0" dirty="0">
              <a:effectLst/>
            </a:endParaRPr>
          </a:p>
          <a:p>
            <a:pPr marL="0" indent="0">
              <a:buNone/>
            </a:pPr>
            <a:endParaRPr lang="ko-KR" altLang="en-US" sz="1300" b="0" i="0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ko-KR" altLang="en-US" sz="1300" dirty="0"/>
              <a:t>낮은 정확도</a:t>
            </a:r>
            <a:r>
              <a:rPr lang="en-US" altLang="ko-KR" sz="1300" dirty="0"/>
              <a:t>(low accuracy, weak)</a:t>
            </a:r>
            <a:r>
              <a:rPr lang="ko-KR" altLang="en-US" sz="1300" dirty="0"/>
              <a:t>를 가지는 여러 모델들을 결합하여 높은 정확도</a:t>
            </a:r>
            <a:r>
              <a:rPr lang="en-US" altLang="ko-KR" sz="1300" dirty="0"/>
              <a:t>(high accuracy, strong)</a:t>
            </a:r>
            <a:r>
              <a:rPr lang="ko-KR" altLang="en-US" sz="1300" dirty="0"/>
              <a:t>를 가지는 모델을 만든다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잘못 분류된 객체들에 집중하여 새로운 분류 규칙을 생성하는 단계를 반복하는 알고리즘이다</a:t>
            </a:r>
            <a:r>
              <a:rPr lang="en-US" altLang="ko-KR" sz="1300" dirty="0"/>
              <a:t>.</a:t>
            </a:r>
          </a:p>
          <a:p>
            <a:r>
              <a:rPr lang="ko-KR" altLang="en-US" sz="1300" b="0" i="0" dirty="0" err="1">
                <a:effectLst/>
                <a:latin typeface="AppleSDGothicNeo"/>
              </a:rPr>
              <a:t>오분류된</a:t>
            </a:r>
            <a:r>
              <a:rPr lang="ko-KR" altLang="en-US" sz="1300" b="0" i="0" dirty="0">
                <a:effectLst/>
                <a:latin typeface="AppleSDGothicNeo"/>
              </a:rPr>
              <a:t> 개체는 높은 가중치를</a:t>
            </a:r>
            <a:r>
              <a:rPr lang="en-US" altLang="ko-KR" sz="1300" b="0" i="0" dirty="0">
                <a:effectLst/>
                <a:latin typeface="AppleSDGothicNeo"/>
              </a:rPr>
              <a:t>, </a:t>
            </a:r>
            <a:r>
              <a:rPr lang="ko-KR" altLang="en-US" sz="1300" b="0" i="0" dirty="0" err="1">
                <a:effectLst/>
                <a:latin typeface="AppleSDGothicNeo"/>
              </a:rPr>
              <a:t>정분류된</a:t>
            </a:r>
            <a:r>
              <a:rPr lang="ko-KR" altLang="en-US" sz="1300" b="0" i="0" dirty="0">
                <a:effectLst/>
                <a:latin typeface="AppleSDGothicNeo"/>
              </a:rPr>
              <a:t> 개체는 낮은 가중치를 적용 한다</a:t>
            </a:r>
            <a:r>
              <a:rPr lang="en-US" altLang="ko-KR" sz="1300" b="0" i="0" dirty="0">
                <a:effectLst/>
                <a:latin typeface="AppleSDGothicNeo"/>
              </a:rPr>
              <a:t>. </a:t>
            </a:r>
            <a:r>
              <a:rPr lang="ko-KR" altLang="en-US" sz="1300" b="0" i="0" dirty="0">
                <a:effectLst/>
                <a:latin typeface="AppleSDGothicNeo"/>
              </a:rPr>
              <a:t>이를 통해 예측모형의 정확도 향상된다</a:t>
            </a:r>
            <a:r>
              <a:rPr lang="en-US" altLang="ko-KR" sz="1300" b="0" i="0" dirty="0">
                <a:effectLst/>
                <a:latin typeface="AppleSDGothicNeo"/>
              </a:rPr>
              <a:t>.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https://joyfuls.tistory.com/61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11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300" dirty="0"/>
              <a:t>accurate prediction</a:t>
            </a:r>
            <a:r>
              <a:rPr lang="ko-KR" altLang="en-US" sz="1300" dirty="0"/>
              <a:t>에 실패한 </a:t>
            </a:r>
            <a:r>
              <a:rPr lang="en-US" altLang="ko-KR" sz="1300" dirty="0"/>
              <a:t>model</a:t>
            </a:r>
            <a:r>
              <a:rPr lang="ko-KR" altLang="en-US" sz="1300" dirty="0"/>
              <a:t>을 추적할 수 있다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boosting </a:t>
            </a:r>
            <a:r>
              <a:rPr lang="ko-KR" altLang="en-US" sz="1300" dirty="0"/>
              <a:t>알고리즘은 </a:t>
            </a:r>
            <a:r>
              <a:rPr lang="ko-KR" altLang="en-US" sz="1300" dirty="0" err="1"/>
              <a:t>과적합</a:t>
            </a:r>
            <a:r>
              <a:rPr lang="ko-KR" altLang="en-US" sz="1300" dirty="0"/>
              <a:t> 문제에 덜 영향을 받는다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아래 세 알고리즘이 </a:t>
            </a:r>
            <a:r>
              <a:rPr lang="en-US" altLang="ko-KR" sz="1300" dirty="0"/>
              <a:t>data science </a:t>
            </a:r>
            <a:r>
              <a:rPr lang="ko-KR" altLang="en-US" sz="1300" dirty="0"/>
              <a:t>대회에서 많은 인기를 얻고 있다</a:t>
            </a:r>
            <a:r>
              <a:rPr lang="en-US" altLang="ko-KR" sz="1300" dirty="0"/>
              <a:t>.</a:t>
            </a:r>
          </a:p>
          <a:p>
            <a:pPr lvl="1"/>
            <a:r>
              <a:rPr lang="en-US" altLang="ko-KR" sz="1300" dirty="0"/>
              <a:t>AdaBoost (Adaptive Boosting)</a:t>
            </a:r>
          </a:p>
          <a:p>
            <a:pPr lvl="1"/>
            <a:r>
              <a:rPr lang="en-US" altLang="ko-KR" sz="1300" dirty="0"/>
              <a:t>Gradient Tree Boosting</a:t>
            </a:r>
          </a:p>
          <a:p>
            <a:pPr lvl="1"/>
            <a:r>
              <a:rPr lang="en-US" altLang="ko-KR" sz="1300" dirty="0" err="1"/>
              <a:t>XGBOost</a:t>
            </a:r>
            <a:endParaRPr lang="ko-KR" altLang="en-US" sz="1300" dirty="0"/>
          </a:p>
          <a:p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https://joyfuls.tistory.com/61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838200" y="630820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https://joyfuls.tistory.com/61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848FB-2485-421F-81C8-75FEFDA5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7" y="1554102"/>
            <a:ext cx="5896798" cy="451548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8F42D27-40BF-4CB2-8EBD-BFDFFF9D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Bagging</a:t>
            </a:r>
            <a:r>
              <a:rPr lang="ko-KR" altLang="en-US"/>
              <a:t>과 </a:t>
            </a:r>
            <a:r>
              <a:rPr lang="en-US" altLang="ko-KR"/>
              <a:t>boosting </a:t>
            </a:r>
            <a:r>
              <a:rPr lang="ko-KR" altLang="en-US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1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967</Words>
  <Application>Microsoft Office PowerPoint</Application>
  <PresentationFormat>와이드스크린</PresentationFormat>
  <Paragraphs>127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AppleSDGothicNeo</vt:lpstr>
      <vt:lpstr>Lato</vt:lpstr>
      <vt:lpstr>맑은 고딕</vt:lpstr>
      <vt:lpstr>Arial</vt:lpstr>
      <vt:lpstr>Calibri</vt:lpstr>
      <vt:lpstr>Office 테마</vt:lpstr>
      <vt:lpstr>Bootstrapping</vt:lpstr>
      <vt:lpstr>부트스트랩</vt:lpstr>
      <vt:lpstr>부트스트랩</vt:lpstr>
      <vt:lpstr>Ensemble</vt:lpstr>
      <vt:lpstr>PowerPoint 프레젠테이션</vt:lpstr>
      <vt:lpstr>Bagging</vt:lpstr>
      <vt:lpstr>Boosting</vt:lpstr>
      <vt:lpstr>Boosting</vt:lpstr>
      <vt:lpstr>Bagging과 boosting 비교</vt:lpstr>
      <vt:lpstr>cross validation</vt:lpstr>
      <vt:lpstr>cross validation(교차검증)</vt:lpstr>
      <vt:lpstr>학습이란</vt:lpstr>
      <vt:lpstr>학습이란</vt:lpstr>
      <vt:lpstr>학습이란</vt:lpstr>
      <vt:lpstr>validation, 검증</vt:lpstr>
      <vt:lpstr>validation, 검증</vt:lpstr>
      <vt:lpstr>cross-validation,  교차 검증</vt:lpstr>
      <vt:lpstr>cross-validation,  교차 검증</vt:lpstr>
      <vt:lpstr>cross-validation, 교차 검증</vt:lpstr>
      <vt:lpstr>cross-validation, 교차 검증</vt:lpstr>
      <vt:lpstr>cross-validation, 교차 검증</vt:lpstr>
      <vt:lpstr>cross-validation, 교차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</dc:title>
  <dc:creator>재경</dc:creator>
  <cp:lastModifiedBy>재경</cp:lastModifiedBy>
  <cp:revision>21</cp:revision>
  <dcterms:created xsi:type="dcterms:W3CDTF">2021-02-02T18:35:18Z</dcterms:created>
  <dcterms:modified xsi:type="dcterms:W3CDTF">2021-02-03T06:46:00Z</dcterms:modified>
</cp:coreProperties>
</file>