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6" r:id="rId9"/>
    <p:sldId id="262" r:id="rId10"/>
    <p:sldId id="264" r:id="rId11"/>
    <p:sldId id="267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B02CAA8-2E51-4619-B314-37F9DB138EC4}">
          <p14:sldIdLst>
            <p14:sldId id="256"/>
            <p14:sldId id="257"/>
            <p14:sldId id="258"/>
            <p14:sldId id="259"/>
            <p14:sldId id="263"/>
            <p14:sldId id="260"/>
            <p14:sldId id="261"/>
            <p14:sldId id="266"/>
            <p14:sldId id="262"/>
            <p14:sldId id="264"/>
            <p14:sldId id="267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ABCD3-9A2D-4B7C-90B6-2B45F462E306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3C654-5ED1-4ECF-B80D-05FBDC88E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570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22C3-50F5-4D0E-BDF5-4961FAD5DFC7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BF43578-2163-4F5D-BE66-6BBD193C703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58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22C3-50F5-4D0E-BDF5-4961FAD5DFC7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3578-2163-4F5D-BE66-6BBD193C703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86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22C3-50F5-4D0E-BDF5-4961FAD5DFC7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3578-2163-4F5D-BE66-6BBD193C703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884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22C3-50F5-4D0E-BDF5-4961FAD5DFC7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3578-2163-4F5D-BE66-6BBD193C703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41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22C3-50F5-4D0E-BDF5-4961FAD5DFC7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3578-2163-4F5D-BE66-6BBD193C703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40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22C3-50F5-4D0E-BDF5-4961FAD5DFC7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3578-2163-4F5D-BE66-6BBD193C703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719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22C3-50F5-4D0E-BDF5-4961FAD5DFC7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3578-2163-4F5D-BE66-6BBD193C703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52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22C3-50F5-4D0E-BDF5-4961FAD5DFC7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3578-2163-4F5D-BE66-6BBD193C703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34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22C3-50F5-4D0E-BDF5-4961FAD5DFC7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3578-2163-4F5D-BE66-6BBD193C7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6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22C3-50F5-4D0E-BDF5-4961FAD5DFC7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3578-2163-4F5D-BE66-6BBD193C703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334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7D022C3-50F5-4D0E-BDF5-4961FAD5DFC7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3578-2163-4F5D-BE66-6BBD193C703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0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022C3-50F5-4D0E-BDF5-4961FAD5DFC7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BF43578-2163-4F5D-BE66-6BBD193C703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51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GLove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Embedding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46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5171" y="465364"/>
            <a:ext cx="5314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GloVe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세부사항</a:t>
            </a:r>
            <a:endParaRPr lang="ko-KR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742950" y="1314450"/>
            <a:ext cx="800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Dimension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보다 커지면 의미가 옅어지는 현상</a:t>
            </a:r>
            <a:r>
              <a:rPr lang="en-US" altLang="ko-KR" dirty="0" smtClean="0"/>
              <a:t>(sparse)</a:t>
            </a:r>
            <a:r>
              <a:rPr lang="ko-KR" altLang="en-US" dirty="0" smtClean="0"/>
              <a:t>이 발생한다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Window size</a:t>
            </a:r>
            <a:r>
              <a:rPr lang="ko-KR" altLang="en-US" dirty="0" smtClean="0"/>
              <a:t>를 잘 조정하여 사용하여라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데이터셋을</a:t>
            </a:r>
            <a:r>
              <a:rPr lang="ko-KR" altLang="en-US" dirty="0" smtClean="0"/>
              <a:t> 조정하여 성능을 높일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400,000</a:t>
            </a:r>
            <a:r>
              <a:rPr lang="ko-KR" altLang="en-US" dirty="0" smtClean="0"/>
              <a:t>개 단어와 </a:t>
            </a:r>
            <a:r>
              <a:rPr lang="en-US" altLang="ko-KR" dirty="0" smtClean="0"/>
              <a:t>6,000,000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token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쓸때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85</a:t>
            </a:r>
            <a:r>
              <a:rPr lang="ko-KR" altLang="en-US" dirty="0" err="1" smtClean="0"/>
              <a:t>분정도</a:t>
            </a:r>
            <a:r>
              <a:rPr lang="ko-KR" altLang="en-US" dirty="0" smtClean="0"/>
              <a:t> 걸렸다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328" y="1232805"/>
            <a:ext cx="3759578" cy="2214801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6180365" y="2506436"/>
            <a:ext cx="1004207" cy="220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36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09" y="630928"/>
            <a:ext cx="10028641" cy="460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2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1936" y="644978"/>
            <a:ext cx="3837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결론</a:t>
            </a:r>
            <a:endParaRPr lang="ko-KR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71550" y="1428750"/>
            <a:ext cx="8499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예전부터 문장의 </a:t>
            </a:r>
            <a:r>
              <a:rPr lang="en-US" altLang="ko-KR" sz="2000" dirty="0" smtClean="0"/>
              <a:t>distributed representation(</a:t>
            </a:r>
            <a:r>
              <a:rPr lang="ko-KR" altLang="en-US" sz="2000" dirty="0" smtClean="0"/>
              <a:t>분배된 특징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어떻게 </a:t>
            </a:r>
            <a:r>
              <a:rPr lang="ko-KR" altLang="en-US" sz="2000" dirty="0" err="1" smtClean="0"/>
              <a:t>찾느냐에</a:t>
            </a:r>
            <a:r>
              <a:rPr lang="ko-KR" altLang="en-US" sz="2000" dirty="0" smtClean="0"/>
              <a:t> 대한 이야기가 많았는데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빈도수를 세느냐 </a:t>
            </a:r>
            <a:r>
              <a:rPr lang="en-US" altLang="ko-KR" sz="2000" dirty="0" smtClean="0"/>
              <a:t>vs </a:t>
            </a:r>
            <a:r>
              <a:rPr lang="ko-KR" altLang="en-US" sz="2000" dirty="0" smtClean="0"/>
              <a:t>확률로 예측하느냐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지금은 확률로 예측하는 모델이 성원을 받는다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971550" y="2873829"/>
            <a:ext cx="8743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이 논문에서는 빈도수를 세는 모델과 확률로 예측하는 모델에 큰 </a:t>
            </a:r>
            <a:r>
              <a:rPr lang="ko-KR" altLang="en-US" sz="2000" dirty="0" err="1" smtClean="0"/>
              <a:t>차별점을</a:t>
            </a:r>
            <a:r>
              <a:rPr lang="ko-KR" altLang="en-US" sz="2000" dirty="0" smtClean="0"/>
              <a:t> 두지않는다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하지만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트레인 모델이 커질수록 확률 예측 모델이 확실한 이점은 있었다</a:t>
            </a:r>
            <a:r>
              <a:rPr lang="en-US" altLang="ko-KR" sz="2000" dirty="0" smtClean="0"/>
              <a:t>.’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3928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장점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세계적인 정보를 바탕으로 만든 </a:t>
            </a:r>
            <a:r>
              <a:rPr lang="ko-KR" altLang="en-US" dirty="0" err="1" smtClean="0"/>
              <a:t>의미벡터의</a:t>
            </a:r>
            <a:r>
              <a:rPr lang="ko-KR" altLang="en-US" dirty="0" smtClean="0"/>
              <a:t> 구성이다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word vector</a:t>
            </a:r>
            <a:r>
              <a:rPr lang="ko-KR" altLang="en-US" dirty="0" smtClean="0"/>
              <a:t>간의 스칼라거리로 </a:t>
            </a:r>
            <a:r>
              <a:rPr lang="ko-KR" altLang="en-US" dirty="0" err="1" smtClean="0"/>
              <a:t>일치성을</a:t>
            </a:r>
            <a:r>
              <a:rPr lang="ko-KR" altLang="en-US" dirty="0" smtClean="0"/>
              <a:t> 계산하지않고 다양한 차원으로 차이를 계산하여 </a:t>
            </a:r>
            <a:r>
              <a:rPr lang="ko-KR" altLang="en-US" dirty="0" err="1" smtClean="0"/>
              <a:t>선형성까지</a:t>
            </a:r>
            <a:r>
              <a:rPr lang="ko-KR" altLang="en-US" dirty="0" smtClean="0"/>
              <a:t> 보장한다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3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7443" y="1117634"/>
            <a:ext cx="8523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King is to queen as man is to woman</a:t>
            </a:r>
            <a:endParaRPr lang="ko-KR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767443" y="1702409"/>
            <a:ext cx="8523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King - queen = man - woman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04182" y="2333430"/>
            <a:ext cx="10225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의미의 </a:t>
            </a:r>
            <a:r>
              <a:rPr lang="en-US" altLang="ko-KR" sz="2400" dirty="0" smtClean="0"/>
              <a:t>dimension vector</a:t>
            </a:r>
            <a:r>
              <a:rPr lang="ko-KR" altLang="en-US" sz="2400" dirty="0" smtClean="0"/>
              <a:t>를 만들어내는 것과 동시에 </a:t>
            </a:r>
            <a:r>
              <a:rPr lang="ko-KR" altLang="en-US" sz="2400" dirty="0" err="1" smtClean="0"/>
              <a:t>선형성을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보장하고싶다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67443" y="3706586"/>
            <a:ext cx="9960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그렇다면 두가지 측면에서 </a:t>
            </a:r>
            <a:r>
              <a:rPr lang="en-US" altLang="ko-KR" sz="2400" dirty="0" err="1" smtClean="0"/>
              <a:t>GloVe</a:t>
            </a:r>
            <a:r>
              <a:rPr lang="ko-KR" altLang="en-US" sz="2400" dirty="0" smtClean="0"/>
              <a:t>가 탄생한 이유에 대해서 보자</a:t>
            </a:r>
            <a:r>
              <a:rPr lang="en-US" altLang="ko-KR" sz="2400" dirty="0" smtClean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2400" dirty="0" smtClean="0"/>
              <a:t>통계치의 측정 여부 </a:t>
            </a:r>
            <a:r>
              <a:rPr lang="en-US" altLang="ko-KR" sz="2400" dirty="0" smtClean="0"/>
              <a:t>&amp; </a:t>
            </a:r>
            <a:r>
              <a:rPr lang="ko-KR" altLang="en-US" sz="2400" dirty="0" err="1" smtClean="0"/>
              <a:t>단어간의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일치성</a:t>
            </a:r>
            <a:r>
              <a:rPr lang="ko-KR" altLang="en-US" sz="2400" dirty="0" smtClean="0"/>
              <a:t> 측정 여부</a:t>
            </a:r>
          </a:p>
          <a:p>
            <a:pPr marL="342900" indent="-342900">
              <a:buAutoNum type="arabicPeriod"/>
            </a:pPr>
            <a:r>
              <a:rPr lang="ko-KR" altLang="en-US" sz="2400" dirty="0" smtClean="0"/>
              <a:t>단어를 </a:t>
            </a:r>
            <a:r>
              <a:rPr lang="en-US" altLang="ko-KR" sz="2400" dirty="0" smtClean="0"/>
              <a:t>embedding</a:t>
            </a:r>
            <a:r>
              <a:rPr lang="ko-KR" altLang="en-US" sz="2400" dirty="0" smtClean="0"/>
              <a:t>하는 방법론 </a:t>
            </a:r>
            <a:r>
              <a:rPr lang="en-US" altLang="ko-KR" sz="2400" dirty="0" smtClean="0"/>
              <a:t>1)matrix</a:t>
            </a:r>
            <a:r>
              <a:rPr lang="ko-KR" altLang="en-US" sz="2400" dirty="0" smtClean="0"/>
              <a:t>에 대한 이해 </a:t>
            </a:r>
            <a:r>
              <a:rPr lang="en-US" altLang="ko-KR" sz="2400" dirty="0" smtClean="0"/>
              <a:t>&amp; 2)window</a:t>
            </a:r>
            <a:r>
              <a:rPr lang="ko-KR" altLang="en-US" sz="2400" dirty="0" smtClean="0"/>
              <a:t>를 활용</a:t>
            </a:r>
            <a:endParaRPr lang="en-US" altLang="ko-KR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67443" y="2841341"/>
            <a:ext cx="964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오랫동안 의미의 </a:t>
            </a:r>
            <a:r>
              <a:rPr lang="en-US" altLang="ko-KR" dirty="0" err="1" smtClean="0"/>
              <a:t>demension</a:t>
            </a:r>
            <a:r>
              <a:rPr lang="ko-KR" altLang="en-US" dirty="0" smtClean="0"/>
              <a:t>을 만드는 다양한 방법이 있었지만 개선할 사항이 많다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0486" y="375557"/>
            <a:ext cx="7592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* Embedding</a:t>
            </a:r>
            <a:r>
              <a:rPr lang="ko-KR" altLang="en-US" sz="3200" dirty="0" smtClean="0"/>
              <a:t>의 이유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6689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2949" y="1185990"/>
            <a:ext cx="43760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LSA</a:t>
            </a:r>
          </a:p>
          <a:p>
            <a:r>
              <a:rPr lang="ko-KR" altLang="en-US" sz="2400" dirty="0" smtClean="0"/>
              <a:t>통계적 정보를 효율적으로 추출하지만 </a:t>
            </a:r>
            <a:r>
              <a:rPr lang="ko-KR" altLang="en-US" sz="2400" dirty="0" err="1" smtClean="0"/>
              <a:t>단어간의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일치성을</a:t>
            </a:r>
            <a:r>
              <a:rPr lang="ko-KR" altLang="en-US" sz="2400" dirty="0" smtClean="0"/>
              <a:t> 찾는 특성이 좋지 않고 문장에서 최적의 단어를 찾는데 좋지않다</a:t>
            </a:r>
            <a:r>
              <a:rPr lang="en-US" altLang="ko-KR" sz="2400" dirty="0" smtClean="0"/>
              <a:t>. (term-document)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42949" y="3837214"/>
            <a:ext cx="4449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Skip gram </a:t>
            </a:r>
          </a:p>
          <a:p>
            <a:r>
              <a:rPr lang="ko-KR" altLang="en-US" sz="2400" dirty="0" err="1" smtClean="0"/>
              <a:t>일치성은</a:t>
            </a:r>
            <a:r>
              <a:rPr lang="ko-KR" altLang="en-US" sz="2400" dirty="0" smtClean="0"/>
              <a:t> 잘 찾지만 </a:t>
            </a:r>
            <a:r>
              <a:rPr lang="en-US" altLang="ko-KR" sz="2400" dirty="0" smtClean="0"/>
              <a:t>window</a:t>
            </a:r>
            <a:r>
              <a:rPr lang="ko-KR" altLang="en-US" sz="2400" dirty="0" smtClean="0"/>
              <a:t>로 학습을 시키기 때문에 통계적인 정보를 활용하기에 좋지않다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4" name="오른쪽 화살표 3"/>
          <p:cNvSpPr/>
          <p:nvPr/>
        </p:nvSpPr>
        <p:spPr>
          <a:xfrm>
            <a:off x="5372099" y="3061607"/>
            <a:ext cx="824593" cy="1045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523264" y="2340152"/>
            <a:ext cx="48414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GloVe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의 탄생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전체 단어 간의 연관성을 고려하기 때문에 </a:t>
            </a:r>
            <a:r>
              <a:rPr lang="ko-KR" altLang="en-US" sz="2400" dirty="0" err="1" smtClean="0"/>
              <a:t>일치성을</a:t>
            </a:r>
            <a:r>
              <a:rPr lang="ko-KR" altLang="en-US" sz="2400" dirty="0" smtClean="0"/>
              <a:t> 고려하기도 좋고 통계적 해석을 활용하기에도 좋다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73629" y="368209"/>
            <a:ext cx="9282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통계치 측정 여부 </a:t>
            </a:r>
            <a:r>
              <a:rPr lang="en-US" altLang="ko-KR" sz="3600" dirty="0" smtClean="0"/>
              <a:t>&amp; </a:t>
            </a:r>
            <a:r>
              <a:rPr lang="ko-KR" altLang="en-US" sz="3600" dirty="0" err="1" smtClean="0"/>
              <a:t>단어간</a:t>
            </a:r>
            <a:r>
              <a:rPr lang="ko-KR" altLang="en-US" sz="3600" dirty="0" smtClean="0"/>
              <a:t> </a:t>
            </a:r>
            <a:r>
              <a:rPr lang="ko-KR" altLang="en-US" sz="3600" dirty="0" err="1" smtClean="0"/>
              <a:t>일치성</a:t>
            </a:r>
            <a:r>
              <a:rPr lang="ko-KR" altLang="en-US" sz="3600" dirty="0" smtClean="0"/>
              <a:t> 측정 여부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6009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35" y="1972125"/>
            <a:ext cx="7828226" cy="25175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8021" y="400051"/>
            <a:ext cx="3984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참고자료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49035" y="1599095"/>
            <a:ext cx="2416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sz="2000" dirty="0" err="1" smtClean="0"/>
              <a:t>Naivebayse</a:t>
            </a:r>
            <a:r>
              <a:rPr lang="en-US" altLang="ko-KR" sz="2000" dirty="0" smtClean="0"/>
              <a:t> classifier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0011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9084" y="1223637"/>
            <a:ext cx="4498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방법</a:t>
            </a:r>
            <a:r>
              <a:rPr lang="en-US" altLang="ko-KR" sz="2000" dirty="0" smtClean="0"/>
              <a:t>1</a:t>
            </a:r>
          </a:p>
          <a:p>
            <a:r>
              <a:rPr lang="en-US" altLang="ko-KR" sz="2000" dirty="0"/>
              <a:t> </a:t>
            </a:r>
            <a:r>
              <a:rPr lang="ko-KR" altLang="en-US" sz="2000" dirty="0" smtClean="0"/>
              <a:t>매트릭스를 어떻게 구성할 것인가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257299" y="1869967"/>
            <a:ext cx="40903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LSA(latent semantic analysis)</a:t>
            </a:r>
          </a:p>
          <a:p>
            <a:r>
              <a:rPr lang="en-US" altLang="ko-KR" dirty="0" smtClean="0"/>
              <a:t> term-document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단어가 문장에서 얼마나 발생했는지 </a:t>
            </a:r>
            <a:r>
              <a:rPr lang="en-US" altLang="ko-KR" dirty="0" smtClean="0"/>
              <a:t>count</a:t>
            </a:r>
            <a:r>
              <a:rPr lang="ko-KR" altLang="en-US" dirty="0" smtClean="0"/>
              <a:t>를 센다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- HAL(hyperspace analogue to language)</a:t>
            </a:r>
          </a:p>
          <a:p>
            <a:r>
              <a:rPr lang="en-US" altLang="ko-KR" dirty="0"/>
              <a:t>t</a:t>
            </a:r>
            <a:r>
              <a:rPr lang="en-US" altLang="ko-KR" dirty="0" smtClean="0"/>
              <a:t>erm-term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단어간에</a:t>
            </a:r>
            <a:r>
              <a:rPr lang="ko-KR" altLang="en-US" dirty="0" smtClean="0"/>
              <a:t> 얼마나 동시에 발생했는지 </a:t>
            </a:r>
            <a:r>
              <a:rPr lang="en-US" altLang="ko-KR" dirty="0" smtClean="0"/>
              <a:t>count</a:t>
            </a:r>
            <a:r>
              <a:rPr lang="ko-KR" altLang="en-US" dirty="0" smtClean="0"/>
              <a:t>를 센다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* </a:t>
            </a:r>
            <a:r>
              <a:rPr lang="ko-KR" altLang="en-US" dirty="0" smtClean="0"/>
              <a:t>단점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LSA – </a:t>
            </a:r>
            <a:r>
              <a:rPr lang="ko-KR" altLang="en-US" dirty="0" smtClean="0"/>
              <a:t>통계치는 좋지만 </a:t>
            </a:r>
            <a:r>
              <a:rPr lang="ko-KR" altLang="en-US" dirty="0" err="1" smtClean="0"/>
              <a:t>단어간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일치성</a:t>
            </a:r>
            <a:r>
              <a:rPr lang="ko-KR" altLang="en-US" dirty="0" smtClean="0"/>
              <a:t> 좋지않다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HAL -</a:t>
            </a:r>
            <a:r>
              <a:rPr lang="ko-KR" altLang="en-US" dirty="0" smtClean="0"/>
              <a:t>많이 발생하는 단어가 있으면 </a:t>
            </a:r>
            <a:r>
              <a:rPr lang="ko-KR" altLang="en-US" dirty="0" err="1" smtClean="0"/>
              <a:t>일치성</a:t>
            </a:r>
            <a:r>
              <a:rPr lang="ko-KR" altLang="en-US" dirty="0" smtClean="0"/>
              <a:t> 불균형 문제를 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96693" y="1223636"/>
            <a:ext cx="3347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방법 </a:t>
            </a:r>
            <a:r>
              <a:rPr lang="en-US" altLang="ko-KR" sz="2000" dirty="0" smtClean="0"/>
              <a:t>2</a:t>
            </a:r>
          </a:p>
          <a:p>
            <a:r>
              <a:rPr lang="en-US" altLang="ko-KR" sz="2000" dirty="0" smtClean="0"/>
              <a:t> Shallow window</a:t>
            </a:r>
            <a:r>
              <a:rPr lang="ko-KR" altLang="en-US" sz="2000" dirty="0" smtClean="0"/>
              <a:t>를 구성한다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368142" y="1958575"/>
            <a:ext cx="41964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skip-gram, </a:t>
            </a:r>
            <a:r>
              <a:rPr lang="en-US" altLang="ko-KR" dirty="0" err="1" smtClean="0"/>
              <a:t>ivLBL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주어진 단어로 단어의 문장을 </a:t>
            </a:r>
            <a:r>
              <a:rPr lang="ko-KR" altLang="en-US" dirty="0" err="1" smtClean="0"/>
              <a:t>예측하는모델</a:t>
            </a:r>
            <a:endParaRPr lang="en-US" altLang="ko-KR" dirty="0"/>
          </a:p>
          <a:p>
            <a:r>
              <a:rPr lang="en-US" altLang="ko-KR" dirty="0" smtClean="0"/>
              <a:t>- CBOW, </a:t>
            </a:r>
            <a:r>
              <a:rPr lang="en-US" altLang="ko-KR" dirty="0" err="1" smtClean="0"/>
              <a:t>vLBL</a:t>
            </a:r>
            <a:endParaRPr lang="en-US" altLang="ko-KR" dirty="0" smtClean="0"/>
          </a:p>
          <a:p>
            <a:r>
              <a:rPr lang="ko-KR" altLang="en-US" dirty="0" smtClean="0"/>
              <a:t>문장에서 단어를 예측하는 모델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장점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이 두 모델은 언어학적 패턴을 학습한다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단점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단어마다의</a:t>
            </a:r>
            <a:r>
              <a:rPr lang="ko-KR" altLang="en-US" dirty="0" smtClean="0"/>
              <a:t> 통계적 관계를 파악하기 어렵고 큰 </a:t>
            </a:r>
            <a:r>
              <a:rPr lang="ko-KR" altLang="en-US" dirty="0" err="1" smtClean="0"/>
              <a:t>데이터량과</a:t>
            </a:r>
            <a:r>
              <a:rPr lang="ko-KR" altLang="en-US" dirty="0" smtClean="0"/>
              <a:t> 빨라진 처리속도가 </a:t>
            </a:r>
            <a:r>
              <a:rPr lang="ko-KR" altLang="en-US" dirty="0" err="1" smtClean="0"/>
              <a:t>가능해졌음에</a:t>
            </a:r>
            <a:r>
              <a:rPr lang="ko-KR" altLang="en-US" dirty="0" smtClean="0"/>
              <a:t> 큰 이점이 없다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0" y="408214"/>
            <a:ext cx="7911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적절한 </a:t>
            </a:r>
            <a:r>
              <a:rPr lang="en-US" altLang="ko-KR" sz="3200" dirty="0" smtClean="0"/>
              <a:t>Embedding</a:t>
            </a:r>
            <a:r>
              <a:rPr lang="ko-KR" altLang="en-US" sz="3200" dirty="0" smtClean="0"/>
              <a:t>을 위한 방법론의 측면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0689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261" y="278633"/>
            <a:ext cx="7094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다양한 문제들을 위한 </a:t>
            </a:r>
            <a:r>
              <a:rPr lang="en-US" altLang="ko-KR" sz="2800" dirty="0" err="1" smtClean="0"/>
              <a:t>GloVe</a:t>
            </a:r>
            <a:r>
              <a:rPr lang="ko-KR" altLang="en-US" sz="2800" dirty="0" smtClean="0"/>
              <a:t>의 해결책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49" y="1205041"/>
            <a:ext cx="7421337" cy="16011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4978" y="835709"/>
            <a:ext cx="3706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확률을 사전에 계산하여 보정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44978" y="2920350"/>
            <a:ext cx="4776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2. </a:t>
            </a:r>
            <a:r>
              <a:rPr lang="ko-KR" altLang="en-US" sz="2000" dirty="0" err="1" smtClean="0"/>
              <a:t>목적함수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유도과정</a:t>
            </a:r>
            <a:endParaRPr lang="ko-KR" altLang="en-US" sz="20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85" y="3246175"/>
            <a:ext cx="2083965" cy="64819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865" y="3253679"/>
            <a:ext cx="2134386" cy="61717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3766" y="3245674"/>
            <a:ext cx="2389749" cy="63318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4361" y="3248656"/>
            <a:ext cx="2648054" cy="6302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385" y="3950172"/>
            <a:ext cx="2507248" cy="70873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4164" y="3943321"/>
            <a:ext cx="4569640" cy="72243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8987" y="1497419"/>
            <a:ext cx="962159" cy="43821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584424" y="1578591"/>
            <a:ext cx="93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Xi=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25585" y="1537435"/>
            <a:ext cx="857370" cy="38105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229528" y="1564516"/>
            <a:ext cx="69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Pij</a:t>
            </a:r>
            <a:r>
              <a:rPr lang="en-US" altLang="ko-KR" dirty="0" smtClean="0"/>
              <a:t> =</a:t>
            </a:r>
            <a:endParaRPr lang="ko-KR" altLang="en-US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80221" y="3981475"/>
            <a:ext cx="3272194" cy="67968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6385" y="4837261"/>
            <a:ext cx="5391902" cy="107647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584424" y="1983918"/>
            <a:ext cx="1661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 = ice</a:t>
            </a:r>
          </a:p>
          <a:p>
            <a:r>
              <a:rPr lang="en-US" altLang="ko-KR" dirty="0"/>
              <a:t>j</a:t>
            </a:r>
            <a:r>
              <a:rPr lang="en-US" altLang="ko-KR" dirty="0" smtClean="0"/>
              <a:t> = steam</a:t>
            </a:r>
            <a:endParaRPr lang="ko-KR" altLang="en-US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18758" y="4837261"/>
            <a:ext cx="5121435" cy="1066599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30066" y="266257"/>
            <a:ext cx="2215125" cy="105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1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화살표 5"/>
          <p:cNvSpPr/>
          <p:nvPr/>
        </p:nvSpPr>
        <p:spPr>
          <a:xfrm>
            <a:off x="929955" y="3193530"/>
            <a:ext cx="563335" cy="130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10120" y="3074179"/>
            <a:ext cx="455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ko-KR" altLang="en-US" dirty="0" smtClean="0"/>
              <a:t>의 복잡도가 </a:t>
            </a:r>
            <a:r>
              <a:rPr lang="en-US" altLang="ko-KR" dirty="0" smtClean="0"/>
              <a:t>n(V2)</a:t>
            </a:r>
            <a:r>
              <a:rPr lang="ko-KR" altLang="en-US" dirty="0" smtClean="0"/>
              <a:t>네 너무 크다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94" y="3485144"/>
            <a:ext cx="1399192" cy="70673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256" y="3428104"/>
            <a:ext cx="3390857" cy="91029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036" y="3522693"/>
            <a:ext cx="2803511" cy="67751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433" y="4450481"/>
            <a:ext cx="2859051" cy="7025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2411" y="4511663"/>
            <a:ext cx="3431250" cy="702589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3921815" y="4592926"/>
            <a:ext cx="808264" cy="146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978964" y="4769665"/>
            <a:ext cx="71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92886" y="3522693"/>
            <a:ext cx="71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가정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1499" y="664605"/>
            <a:ext cx="8360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window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ko-KR" altLang="en-US" dirty="0" smtClean="0"/>
              <a:t> 결국 </a:t>
            </a:r>
            <a:r>
              <a:rPr lang="en-US" altLang="ko-KR" dirty="0" smtClean="0"/>
              <a:t>unsupervised learning</a:t>
            </a:r>
            <a:r>
              <a:rPr lang="ko-KR" altLang="en-US" dirty="0" smtClean="0"/>
              <a:t>은 통계치를 사용하여 학습할 수 밖에 없다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Skip-gram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위도우의</a:t>
            </a:r>
            <a:r>
              <a:rPr lang="ko-KR" altLang="en-US" dirty="0" smtClean="0"/>
              <a:t> 개념을 사용하자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1499" y="2651479"/>
            <a:ext cx="4727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복잡도</a:t>
            </a:r>
            <a:r>
              <a:rPr lang="en-US" altLang="ko-KR" dirty="0" smtClean="0"/>
              <a:t>(Complexity ) </a:t>
            </a:r>
            <a:r>
              <a:rPr lang="ko-KR" altLang="en-US" dirty="0" smtClean="0"/>
              <a:t>줄이기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3139" y="763425"/>
            <a:ext cx="3162058" cy="233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3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9" y="987880"/>
            <a:ext cx="3953253" cy="47679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3722" y="269421"/>
            <a:ext cx="4678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GloVe</a:t>
            </a:r>
            <a:r>
              <a:rPr lang="ko-KR" altLang="en-US" sz="3200" dirty="0" smtClean="0"/>
              <a:t>의 성능</a:t>
            </a:r>
            <a:r>
              <a:rPr lang="en-US" altLang="ko-KR" sz="2000" dirty="0" smtClean="0"/>
              <a:t>- word analogy</a:t>
            </a:r>
            <a:r>
              <a:rPr lang="ko-KR" altLang="en-US" sz="3200" dirty="0" smtClean="0"/>
              <a:t> </a:t>
            </a:r>
            <a:endParaRPr lang="ko-KR" altLang="en-US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857" y="312416"/>
            <a:ext cx="4671025" cy="5417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644" y="987881"/>
            <a:ext cx="6670220" cy="19739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2436" y="3095518"/>
            <a:ext cx="4874077" cy="2633002"/>
          </a:xfrm>
          <a:prstGeom prst="rect">
            <a:avLst/>
          </a:prstGeom>
        </p:spPr>
      </p:pic>
      <p:sp>
        <p:nvSpPr>
          <p:cNvPr id="18" name="왼쪽으로 구부러진 화살표 17"/>
          <p:cNvSpPr/>
          <p:nvPr/>
        </p:nvSpPr>
        <p:spPr>
          <a:xfrm>
            <a:off x="9797143" y="3951514"/>
            <a:ext cx="530678" cy="118382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58451" y="3742547"/>
            <a:ext cx="15185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데이터가 늘어남에 따라 성능이 많이 좋아지는 특성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151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갤러리</Template>
  <TotalTime>404</TotalTime>
  <Words>456</Words>
  <Application>Microsoft Office PowerPoint</Application>
  <PresentationFormat>와이드스크린</PresentationFormat>
  <Paragraphs>72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Gill Sans MT</vt:lpstr>
      <vt:lpstr>Gallery</vt:lpstr>
      <vt:lpstr>GLove</vt:lpstr>
      <vt:lpstr>서론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Glove</dc:title>
  <dc:creator>JCdata</dc:creator>
  <cp:lastModifiedBy>JCdata</cp:lastModifiedBy>
  <cp:revision>27</cp:revision>
  <dcterms:created xsi:type="dcterms:W3CDTF">2021-02-15T23:57:32Z</dcterms:created>
  <dcterms:modified xsi:type="dcterms:W3CDTF">2021-02-16T06:54:10Z</dcterms:modified>
</cp:coreProperties>
</file>