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80" r:id="rId2"/>
  </p:sldMasterIdLst>
  <p:sldIdLst>
    <p:sldId id="264" r:id="rId3"/>
    <p:sldId id="273" r:id="rId4"/>
    <p:sldId id="266" r:id="rId5"/>
    <p:sldId id="274" r:id="rId6"/>
    <p:sldId id="275" r:id="rId7"/>
    <p:sldId id="268" r:id="rId8"/>
    <p:sldId id="269" r:id="rId9"/>
    <p:sldId id="276" r:id="rId10"/>
    <p:sldId id="270" r:id="rId11"/>
    <p:sldId id="277" r:id="rId12"/>
    <p:sldId id="272" r:id="rId13"/>
    <p:sldId id="260" r:id="rId14"/>
    <p:sldId id="262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6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7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6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7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2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90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54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11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0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1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E863D-AF19-4DA3-8124-274FA0CD9F2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3FD283-1742-486A-B8A3-7804506AF6D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9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108" y="809590"/>
            <a:ext cx="31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2" name="육각형 1"/>
          <p:cNvSpPr/>
          <p:nvPr/>
        </p:nvSpPr>
        <p:spPr>
          <a:xfrm>
            <a:off x="961737" y="2572268"/>
            <a:ext cx="1996751" cy="1763486"/>
          </a:xfrm>
          <a:prstGeom prst="hexagon">
            <a:avLst>
              <a:gd name="adj" fmla="val 2976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미분</a:t>
            </a:r>
            <a:endParaRPr lang="ko-KR" altLang="en-US" sz="3200" dirty="0"/>
          </a:p>
        </p:txBody>
      </p:sp>
      <p:sp>
        <p:nvSpPr>
          <p:cNvPr id="5" name="육각형 4"/>
          <p:cNvSpPr/>
          <p:nvPr/>
        </p:nvSpPr>
        <p:spPr>
          <a:xfrm>
            <a:off x="3051794" y="2572268"/>
            <a:ext cx="1996751" cy="1763486"/>
          </a:xfrm>
          <a:prstGeom prst="hexagon">
            <a:avLst>
              <a:gd name="adj" fmla="val 2976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극한</a:t>
            </a:r>
            <a:endParaRPr lang="ko-KR" altLang="en-US" sz="3200" dirty="0"/>
          </a:p>
        </p:txBody>
      </p:sp>
      <p:sp>
        <p:nvSpPr>
          <p:cNvPr id="6" name="육각형 5"/>
          <p:cNvSpPr/>
          <p:nvPr/>
        </p:nvSpPr>
        <p:spPr>
          <a:xfrm>
            <a:off x="5141851" y="2572268"/>
            <a:ext cx="1996751" cy="1763486"/>
          </a:xfrm>
          <a:prstGeom prst="hexagon">
            <a:avLst>
              <a:gd name="adj" fmla="val 2976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행렬의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이해</a:t>
            </a:r>
            <a:endParaRPr lang="ko-KR" altLang="en-US" sz="2800" dirty="0"/>
          </a:p>
        </p:txBody>
      </p:sp>
      <p:sp>
        <p:nvSpPr>
          <p:cNvPr id="7" name="육각형 6"/>
          <p:cNvSpPr/>
          <p:nvPr/>
        </p:nvSpPr>
        <p:spPr>
          <a:xfrm>
            <a:off x="7231908" y="2548194"/>
            <a:ext cx="1996751" cy="1763486"/>
          </a:xfrm>
          <a:prstGeom prst="hexagon">
            <a:avLst>
              <a:gd name="adj" fmla="val 2976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GD</a:t>
            </a:r>
            <a:endParaRPr lang="ko-KR" altLang="en-US" sz="3200" dirty="0"/>
          </a:p>
        </p:txBody>
      </p:sp>
      <p:sp>
        <p:nvSpPr>
          <p:cNvPr id="8" name="육각형 7"/>
          <p:cNvSpPr/>
          <p:nvPr/>
        </p:nvSpPr>
        <p:spPr>
          <a:xfrm>
            <a:off x="9321965" y="2548194"/>
            <a:ext cx="1996751" cy="1763486"/>
          </a:xfrm>
          <a:prstGeom prst="hexagon">
            <a:avLst>
              <a:gd name="adj" fmla="val 2976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SGD &amp;</a:t>
            </a:r>
          </a:p>
          <a:p>
            <a:pPr algn="ctr"/>
            <a:r>
              <a:rPr lang="en-US" altLang="ko-KR" dirty="0" err="1" smtClean="0"/>
              <a:t>Minibatch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GD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SGD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1643"/>
            <a:ext cx="10103640" cy="448920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598720" y="2363101"/>
            <a:ext cx="86627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456" y="557744"/>
            <a:ext cx="5410263" cy="2312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36403" y="3990349"/>
            <a:ext cx="38391353" cy="189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537927" y="3135085"/>
            <a:ext cx="7302068" cy="3013047"/>
            <a:chOff x="307097" y="3359761"/>
            <a:chExt cx="7200245" cy="3013047"/>
          </a:xfrm>
        </p:grpSpPr>
        <p:sp>
          <p:nvSpPr>
            <p:cNvPr id="10" name="직사각형 9"/>
            <p:cNvSpPr/>
            <p:nvPr/>
          </p:nvSpPr>
          <p:spPr>
            <a:xfrm>
              <a:off x="307097" y="3359761"/>
              <a:ext cx="7200245" cy="3013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5" name="_x133228520" descr="DRW000053d4044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590" y="3848043"/>
              <a:ext cx="2379306" cy="235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41783" y="3876257"/>
              <a:ext cx="13995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Data1</a:t>
              </a:r>
            </a:p>
            <a:p>
              <a:r>
                <a:rPr lang="en-US" altLang="ko-KR" sz="3600" dirty="0" smtClean="0"/>
                <a:t>Data2</a:t>
              </a:r>
            </a:p>
            <a:p>
              <a:r>
                <a:rPr lang="en-US" altLang="ko-KR" sz="3600" dirty="0" smtClean="0"/>
                <a:t>Data3</a:t>
              </a:r>
            </a:p>
            <a:p>
              <a:r>
                <a:rPr lang="en-US" altLang="ko-KR" sz="3600" dirty="0" smtClean="0"/>
                <a:t>Data4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33870" y="3359761"/>
              <a:ext cx="196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특징</a:t>
              </a:r>
              <a:r>
                <a:rPr lang="en-US" altLang="ko-KR" dirty="0" smtClean="0"/>
                <a:t>1	</a:t>
              </a:r>
              <a:r>
                <a:rPr lang="ko-KR" altLang="en-US" dirty="0" smtClean="0"/>
                <a:t>특징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1027" name="_x133761560" descr="DRW000053d4045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404" y="4447550"/>
              <a:ext cx="1932287" cy="110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10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7655" y="1052186"/>
            <a:ext cx="314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경사하강법</a:t>
            </a:r>
            <a:r>
              <a:rPr lang="ko-KR" altLang="en-US" dirty="0" smtClean="0"/>
              <a:t> 진화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5" y="1421518"/>
            <a:ext cx="8043627" cy="45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723" y="588723"/>
            <a:ext cx="844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강의 내부 </a:t>
            </a:r>
            <a:r>
              <a:rPr lang="ko-KR" altLang="en-US" sz="3200" dirty="0" err="1" smtClean="0"/>
              <a:t>식정리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시그마와 </a:t>
            </a:r>
            <a:r>
              <a:rPr lang="ko-KR" altLang="en-US" sz="3200" dirty="0" err="1" smtClean="0"/>
              <a:t>편미분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행렬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" y="1784773"/>
            <a:ext cx="10478688" cy="30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수식 풀이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2388"/>
            <a:ext cx="10058400" cy="42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390" y="2761861"/>
            <a:ext cx="9266353" cy="20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4771" y="812996"/>
            <a:ext cx="8259147" cy="74521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극한의 예시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522" y="1992496"/>
            <a:ext cx="5838867" cy="144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992496"/>
            <a:ext cx="4314630" cy="144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7" y="4311031"/>
            <a:ext cx="10593553" cy="147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극한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1254" y="1938937"/>
            <a:ext cx="9974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여태까지 수학에서는 정확한 값을 추구했지만 극한의 개념은 이전과 다른 새로운 사고방식이다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극한의 개념에서 가장 중요한 것은 </a:t>
            </a:r>
            <a:r>
              <a:rPr lang="ko-KR" altLang="en-US" sz="2800" dirty="0" err="1"/>
              <a:t>값이아닌</a:t>
            </a:r>
            <a:r>
              <a:rPr lang="ko-KR" altLang="en-US" sz="2800" dirty="0"/>
              <a:t> 어떤 </a:t>
            </a:r>
            <a:r>
              <a:rPr lang="en-US" altLang="ko-KR" sz="2800" dirty="0"/>
              <a:t>‘</a:t>
            </a:r>
            <a:r>
              <a:rPr lang="ko-KR" altLang="en-US" sz="2800" dirty="0"/>
              <a:t>경향성을 가지는가</a:t>
            </a:r>
            <a:r>
              <a:rPr lang="en-US" altLang="ko-KR" sz="2800" dirty="0"/>
              <a:t>?＇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-&gt; </a:t>
            </a:r>
            <a:r>
              <a:rPr lang="ko-KR" altLang="en-US" sz="2800" dirty="0"/>
              <a:t>극한을 기반으로 만들어진 개념은 </a:t>
            </a:r>
            <a:r>
              <a:rPr lang="en-US" altLang="ko-KR" sz="2800" dirty="0"/>
              <a:t>‘</a:t>
            </a:r>
            <a:r>
              <a:rPr lang="ko-KR" altLang="en-US" sz="2800" dirty="0"/>
              <a:t>경향성</a:t>
            </a:r>
            <a:r>
              <a:rPr lang="en-US" altLang="ko-KR" sz="2800" dirty="0"/>
              <a:t>’</a:t>
            </a:r>
            <a:r>
              <a:rPr lang="ko-KR" altLang="en-US" sz="2800" dirty="0"/>
              <a:t>을 반드시 고려하며 이해해야한다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65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59" y="1810138"/>
            <a:ext cx="9266353" cy="2032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8179" y="3915915"/>
            <a:ext cx="842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그리고 경향성을 측정하기 위한 가장 손쉬운 방법은 미분의 개념이다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‘h’ </a:t>
            </a:r>
            <a:r>
              <a:rPr lang="ko-KR" altLang="en-US" sz="2000" dirty="0" smtClean="0"/>
              <a:t>의 값이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에 가까워질 때 기울기가 어떤 경향성을 가지고 가까워지는가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연속함수라고 생각하고 개념을 받아들인다면 쉽다고 생각할 수 있지만 이산</a:t>
            </a:r>
            <a:r>
              <a:rPr lang="en-US" altLang="ko-KR" sz="2000" dirty="0" smtClean="0"/>
              <a:t>(discrete)</a:t>
            </a:r>
            <a:r>
              <a:rPr lang="ko-KR" altLang="en-US" sz="2000" dirty="0" smtClean="0"/>
              <a:t>환경이므로 계속해서 가까워진 값을 구했다고 생각하자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50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경사하강법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경사상승법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지점의 경향성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미분값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국소적으로 유의미하게 사용하자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" y="2817034"/>
            <a:ext cx="114506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2185" y="970161"/>
            <a:ext cx="11312047" cy="58685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/>
              <a:t>변수가 </a:t>
            </a:r>
            <a:r>
              <a:rPr lang="en-US" altLang="ko-KR" sz="4000" dirty="0" smtClean="0"/>
              <a:t>x </a:t>
            </a:r>
            <a:r>
              <a:rPr lang="ko-KR" altLang="en-US" sz="4000" dirty="0" smtClean="0"/>
              <a:t>하나인 경우 </a:t>
            </a:r>
            <a:r>
              <a:rPr lang="en-US" altLang="ko-KR" dirty="0" smtClean="0"/>
              <a:t>– </a:t>
            </a:r>
            <a:r>
              <a:rPr lang="ko-KR" altLang="en-US" sz="2200" dirty="0" smtClean="0"/>
              <a:t>문제해결 목표에 대해서 항상 명확하게 해야한다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186" y="1752958"/>
            <a:ext cx="5670435" cy="320159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65052" y="4974739"/>
            <a:ext cx="11312047" cy="1195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여기서의 목표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입력이 한 개의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일 때 함수의 </a:t>
            </a:r>
            <a:r>
              <a:rPr lang="ko-KR" altLang="en-US" sz="2400" dirty="0" err="1" smtClean="0"/>
              <a:t>출력값이</a:t>
            </a:r>
            <a:r>
              <a:rPr lang="ko-KR" altLang="en-US" sz="2400" dirty="0" smtClean="0"/>
              <a:t> 가장 </a:t>
            </a:r>
            <a:r>
              <a:rPr lang="ko-KR" altLang="en-US" sz="2400" dirty="0" smtClean="0"/>
              <a:t>낮게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만들고싶다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     </a:t>
            </a:r>
            <a:r>
              <a:rPr lang="ko-KR" altLang="en-US" sz="2400" dirty="0" smtClean="0"/>
              <a:t>     그럼</a:t>
            </a:r>
            <a:r>
              <a:rPr lang="en-US" altLang="ko-KR" sz="2400" dirty="0" smtClean="0"/>
              <a:t>… </a:t>
            </a:r>
            <a:r>
              <a:rPr lang="ko-KR" altLang="en-US" sz="2400" dirty="0" smtClean="0"/>
              <a:t>행렬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벡터의 표현에서는 어떻게 될까</a:t>
            </a:r>
            <a:r>
              <a:rPr lang="en-US" altLang="ko-KR" sz="2400" dirty="0" smtClean="0"/>
              <a:t>? 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359020" y="2146363"/>
            <a:ext cx="7240556" cy="659765"/>
            <a:chOff x="4665306" y="1962136"/>
            <a:chExt cx="5781551" cy="43583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9731" y="1962136"/>
              <a:ext cx="5317126" cy="4358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6" name="직선 연결선 5"/>
            <p:cNvCxnSpPr/>
            <p:nvPr/>
          </p:nvCxnSpPr>
          <p:spPr>
            <a:xfrm flipH="1">
              <a:off x="4683967" y="1962136"/>
              <a:ext cx="445764" cy="146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4665306" y="2304661"/>
              <a:ext cx="464425" cy="93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행렬을 이해라는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1254" y="1938937"/>
            <a:ext cx="99744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rgbClr val="FF0000"/>
                </a:solidFill>
              </a:rPr>
              <a:t>행렬을 데이터의 모임으로 생각해라</a:t>
            </a:r>
            <a:endParaRPr lang="en-US" altLang="ko-KR" sz="3600" dirty="0">
              <a:solidFill>
                <a:srgbClr val="FF0000"/>
              </a:solidFill>
            </a:endParaRP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다른 공간으로의 이동을 뜻하는 연산으로 생각해라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89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6009" y="2693589"/>
            <a:ext cx="10515600" cy="341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벡터로 </a:t>
            </a:r>
            <a:r>
              <a:rPr lang="ko-KR" altLang="en-US" sz="2400" dirty="0" smtClean="0"/>
              <a:t>확장되는 경우에는 각 벡터의 </a:t>
            </a:r>
            <a:r>
              <a:rPr lang="ko-KR" altLang="en-US" sz="2400" dirty="0" err="1" smtClean="0"/>
              <a:t>성분마다</a:t>
            </a:r>
            <a:r>
              <a:rPr lang="ko-KR" altLang="en-US" sz="2400" dirty="0" smtClean="0"/>
              <a:t> 결과에 기여한 정도가 </a:t>
            </a:r>
            <a:r>
              <a:rPr lang="ko-KR" altLang="en-US" sz="2400" dirty="0" err="1" smtClean="0"/>
              <a:t>미분값으로</a:t>
            </a:r>
            <a:r>
              <a:rPr lang="ko-KR" altLang="en-US" sz="2400" dirty="0" smtClean="0"/>
              <a:t> 계산될 수 있으므로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각 </a:t>
            </a:r>
            <a:r>
              <a:rPr lang="ko-KR" altLang="en-US" sz="2400" dirty="0" smtClean="0"/>
              <a:t>성분의 </a:t>
            </a:r>
            <a:r>
              <a:rPr lang="ko-KR" altLang="en-US" sz="2400" dirty="0" err="1" smtClean="0"/>
              <a:t>미분값을</a:t>
            </a:r>
            <a:r>
              <a:rPr lang="ko-KR" altLang="en-US" sz="2400" dirty="0" smtClean="0"/>
              <a:t> 국소적으로 사용하기 위해 구해야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41" y="1068356"/>
            <a:ext cx="10309130" cy="12619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10504" y="776893"/>
            <a:ext cx="914400" cy="72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8363" y="1967080"/>
            <a:ext cx="914400" cy="726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79375" y="4320067"/>
            <a:ext cx="9101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기억해야 할 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여기서는 </a:t>
            </a:r>
            <a:r>
              <a:rPr lang="ko-KR" altLang="en-US" sz="3200" dirty="0" smtClean="0"/>
              <a:t>모든</a:t>
            </a:r>
            <a:r>
              <a:rPr lang="ko-KR" altLang="en-US" sz="2400" dirty="0" smtClean="0"/>
              <a:t> </a:t>
            </a:r>
            <a:r>
              <a:rPr lang="en-US" altLang="ko-KR" sz="3600" dirty="0" smtClean="0"/>
              <a:t>x</a:t>
            </a:r>
            <a:r>
              <a:rPr lang="en-US" altLang="ko-KR" sz="2400" dirty="0" smtClean="0"/>
              <a:t>(</a:t>
            </a:r>
            <a:r>
              <a:rPr lang="ko-KR" altLang="en-US" sz="3200" dirty="0" err="1" smtClean="0"/>
              <a:t>입력데이터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대한 </a:t>
            </a:r>
            <a:r>
              <a:rPr lang="ko-KR" altLang="en-US" sz="2400" dirty="0" err="1" smtClean="0"/>
              <a:t>미분값을</a:t>
            </a:r>
            <a:r>
              <a:rPr lang="ko-KR" altLang="en-US" sz="2400" dirty="0" smtClean="0"/>
              <a:t> 구했다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31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207</TotalTime>
  <Words>222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Calibri</vt:lpstr>
      <vt:lpstr>Calibri Light</vt:lpstr>
      <vt:lpstr>Wingdings 2</vt:lpstr>
      <vt:lpstr>HDOfficeLightV0</vt:lpstr>
      <vt:lpstr>추억</vt:lpstr>
      <vt:lpstr>PowerPoint 프레젠테이션</vt:lpstr>
      <vt:lpstr>미분</vt:lpstr>
      <vt:lpstr>극한의 예시</vt:lpstr>
      <vt:lpstr>극한</vt:lpstr>
      <vt:lpstr>미분</vt:lpstr>
      <vt:lpstr>경사하강법, 경사상승법</vt:lpstr>
      <vt:lpstr>변수가 x 하나인 경우 – 문제해결 목표에 대해서 항상 명확하게 해야한다.</vt:lpstr>
      <vt:lpstr>행렬을 이해라는 2가지 방법</vt:lpstr>
      <vt:lpstr>PowerPoint 프레젠테이션</vt:lpstr>
      <vt:lpstr>SGD</vt:lpstr>
      <vt:lpstr>PowerPoint 프레젠테이션</vt:lpstr>
      <vt:lpstr>PowerPoint 프레젠테이션</vt:lpstr>
      <vt:lpstr>PowerPoint 프레젠테이션</vt:lpstr>
      <vt:lpstr>수식 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JCdata</dc:creator>
  <cp:lastModifiedBy>JCdata</cp:lastModifiedBy>
  <cp:revision>20</cp:revision>
  <dcterms:created xsi:type="dcterms:W3CDTF">2021-01-26T13:37:49Z</dcterms:created>
  <dcterms:modified xsi:type="dcterms:W3CDTF">2021-01-27T01:00:01Z</dcterms:modified>
</cp:coreProperties>
</file>