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0" r:id="rId3"/>
    <p:sldId id="257" r:id="rId4"/>
    <p:sldId id="269" r:id="rId5"/>
    <p:sldId id="270" r:id="rId6"/>
    <p:sldId id="271" r:id="rId7"/>
    <p:sldId id="273" r:id="rId8"/>
    <p:sldId id="272" r:id="rId9"/>
    <p:sldId id="263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7D8269-ECAE-4640-8DBC-E5817D63C97B}">
          <p14:sldIdLst>
            <p14:sldId id="256"/>
            <p14:sldId id="260"/>
            <p14:sldId id="257"/>
            <p14:sldId id="269"/>
            <p14:sldId id="270"/>
            <p14:sldId id="271"/>
            <p14:sldId id="273"/>
            <p14:sldId id="27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1372C-0CA8-4D96-BE72-00C2EDF12C00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58829-C5E7-46E6-B370-297018C4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7CC4-82B2-4330-A99B-56B1079F7A4D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B68B6A9-04D2-491C-98A2-E90E2E22C1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4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7CC4-82B2-4330-A99B-56B1079F7A4D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B6A9-04D2-491C-98A2-E90E2E22C1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7CC4-82B2-4330-A99B-56B1079F7A4D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B6A9-04D2-491C-98A2-E90E2E22C1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1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7CC4-82B2-4330-A99B-56B1079F7A4D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B6A9-04D2-491C-98A2-E90E2E22C1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66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7CC4-82B2-4330-A99B-56B1079F7A4D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B6A9-04D2-491C-98A2-E90E2E22C1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1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7CC4-82B2-4330-A99B-56B1079F7A4D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B6A9-04D2-491C-98A2-E90E2E22C1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72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7CC4-82B2-4330-A99B-56B1079F7A4D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B6A9-04D2-491C-98A2-E90E2E22C1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2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7CC4-82B2-4330-A99B-56B1079F7A4D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B6A9-04D2-491C-98A2-E90E2E22C1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0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7CC4-82B2-4330-A99B-56B1079F7A4D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B6A9-04D2-491C-98A2-E90E2E22C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4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7CC4-82B2-4330-A99B-56B1079F7A4D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B6A9-04D2-491C-98A2-E90E2E22C1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3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CB5D7CC4-82B2-4330-A99B-56B1079F7A4D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B6A9-04D2-491C-98A2-E90E2E22C1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5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D7CC4-82B2-4330-A99B-56B1079F7A4D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B68B6A9-04D2-491C-98A2-E90E2E22C1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3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93106" y="3539368"/>
            <a:ext cx="8561746" cy="977621"/>
          </a:xfrm>
        </p:spPr>
        <p:txBody>
          <a:bodyPr/>
          <a:lstStyle/>
          <a:p>
            <a:r>
              <a:rPr lang="en-US" altLang="ko-KR" dirty="0" err="1" smtClean="0"/>
              <a:t>LeCun</a:t>
            </a:r>
            <a:r>
              <a:rPr lang="en-US" altLang="ko-KR" dirty="0" smtClean="0"/>
              <a:t> Yann, </a:t>
            </a:r>
            <a:r>
              <a:rPr lang="en-US" altLang="ko-KR" dirty="0" err="1" smtClean="0"/>
              <a:t>Yoshua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Bengio</a:t>
            </a:r>
            <a:r>
              <a:rPr lang="en-US" altLang="ko-KR" dirty="0" smtClean="0"/>
              <a:t>, Geoffrey </a:t>
            </a:r>
            <a:r>
              <a:rPr lang="en-US" altLang="ko-KR" dirty="0" smtClean="0"/>
              <a:t>Hinton</a:t>
            </a:r>
          </a:p>
          <a:p>
            <a:r>
              <a:rPr lang="ko-KR" altLang="en-US" dirty="0" smtClean="0"/>
              <a:t>논문 출처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11444" y="569867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쪽수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양식확립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5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논문을 봐야 하는가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서론에서 논문의 전체 내용을 포함하고 </a:t>
            </a:r>
            <a:r>
              <a:rPr lang="ko-KR" altLang="en-US" dirty="0" smtClean="0"/>
              <a:t>있는 것을 확인하고 왜 </a:t>
            </a:r>
            <a:r>
              <a:rPr lang="ko-KR" altLang="en-US" dirty="0" smtClean="0"/>
              <a:t>이연구를 해야만 했는가에 </a:t>
            </a:r>
            <a:r>
              <a:rPr lang="ko-KR" altLang="en-US" dirty="0" smtClean="0"/>
              <a:t>대해 중요하게 읽고 논문이 원하는 </a:t>
            </a:r>
            <a:r>
              <a:rPr lang="ko-KR" altLang="en-US" dirty="0" smtClean="0"/>
              <a:t>정보와 </a:t>
            </a:r>
            <a:r>
              <a:rPr lang="ko-KR" altLang="en-US" dirty="0" err="1" smtClean="0"/>
              <a:t>관련있는지</a:t>
            </a:r>
            <a:r>
              <a:rPr lang="ko-KR" altLang="en-US" dirty="0" smtClean="0"/>
              <a:t> 파악한다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 연구의 당위성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연구 상세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추후 가능성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실제 활용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0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논문의 구성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42127" y="2138707"/>
            <a:ext cx="940496" cy="357024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4000"/>
                  <a:alpha val="100000"/>
                  <a:satMod val="105000"/>
                  <a:lumMod val="110000"/>
                </a:schemeClr>
              </a:gs>
              <a:gs pos="100000">
                <a:schemeClr val="accent2">
                  <a:tint val="78000"/>
                  <a:alpha val="92000"/>
                  <a:satMod val="109000"/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/>
              <a:t>서론</a:t>
            </a:r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586549" y="2138706"/>
            <a:ext cx="7416452" cy="357024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4000"/>
                  <a:alpha val="100000"/>
                  <a:satMod val="105000"/>
                  <a:lumMod val="110000"/>
                </a:schemeClr>
              </a:gs>
              <a:gs pos="100000">
                <a:schemeClr val="accent2">
                  <a:tint val="78000"/>
                  <a:alpha val="92000"/>
                  <a:satMod val="109000"/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/>
              <a:t>본론</a:t>
            </a:r>
            <a:endParaRPr lang="en-US" altLang="ko-KR" sz="2800" dirty="0" smtClean="0"/>
          </a:p>
          <a:p>
            <a:r>
              <a:rPr lang="en-US" altLang="ko-KR" sz="2800" dirty="0" smtClean="0"/>
              <a:t> - supervised learning</a:t>
            </a:r>
          </a:p>
          <a:p>
            <a:r>
              <a:rPr lang="en-US" altLang="ko-KR" sz="2800" dirty="0" smtClean="0"/>
              <a:t> - backpropagation</a:t>
            </a:r>
          </a:p>
          <a:p>
            <a:r>
              <a:rPr lang="en-US" altLang="ko-KR" sz="2800" dirty="0" smtClean="0"/>
              <a:t> - CNN</a:t>
            </a:r>
          </a:p>
          <a:p>
            <a:r>
              <a:rPr lang="en-US" altLang="ko-KR" sz="2800" dirty="0" smtClean="0"/>
              <a:t> - CNN</a:t>
            </a:r>
            <a:r>
              <a:rPr lang="ko-KR" altLang="en-US" sz="2800" dirty="0" smtClean="0"/>
              <a:t>의 역사</a:t>
            </a:r>
            <a:endParaRPr lang="en-US" altLang="ko-KR" sz="2800" dirty="0" smtClean="0"/>
          </a:p>
          <a:p>
            <a:r>
              <a:rPr lang="en-US" altLang="ko-KR" sz="2800" dirty="0" smtClean="0"/>
              <a:t> - Deep Net</a:t>
            </a:r>
            <a:r>
              <a:rPr lang="ko-KR" altLang="en-US" sz="2800" dirty="0" smtClean="0"/>
              <a:t>의 장점 </a:t>
            </a:r>
            <a:r>
              <a:rPr lang="en-US" altLang="ko-KR" sz="2800" dirty="0" smtClean="0"/>
              <a:t>Distributed representation</a:t>
            </a:r>
          </a:p>
          <a:p>
            <a:r>
              <a:rPr lang="en-US" altLang="ko-KR" sz="2800" dirty="0" smtClean="0"/>
              <a:t> - RNN</a:t>
            </a:r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406926" y="2138707"/>
            <a:ext cx="946873" cy="357024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4000"/>
                  <a:alpha val="100000"/>
                  <a:satMod val="105000"/>
                  <a:lumMod val="110000"/>
                </a:schemeClr>
              </a:gs>
              <a:gs pos="100000">
                <a:schemeClr val="accent2">
                  <a:tint val="78000"/>
                  <a:alpha val="92000"/>
                  <a:satMod val="109000"/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/>
              <a:t>결론</a:t>
            </a:r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19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14449" y="2015733"/>
            <a:ext cx="10189029" cy="2605254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Deep learning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ML</a:t>
            </a:r>
            <a:r>
              <a:rPr lang="ko-KR" altLang="en-US" sz="2400" dirty="0" smtClean="0"/>
              <a:t>의 개념으로부터 시작되었다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r>
              <a:rPr lang="ko-KR" altLang="en-US" sz="2400" dirty="0" smtClean="0"/>
              <a:t>왜 </a:t>
            </a:r>
            <a:r>
              <a:rPr lang="ko-KR" altLang="en-US" sz="2400" dirty="0" smtClean="0"/>
              <a:t>이 논문을 써야 했는가</a:t>
            </a:r>
            <a:r>
              <a:rPr lang="en-US" altLang="ko-KR" sz="2400" dirty="0" smtClean="0"/>
              <a:t>? ML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Convolution</a:t>
            </a:r>
            <a:r>
              <a:rPr lang="ko-KR" altLang="en-US" sz="2400" dirty="0" smtClean="0"/>
              <a:t>을 이용함에도 전문적이고 다양한 </a:t>
            </a:r>
            <a:r>
              <a:rPr lang="en-US" altLang="ko-KR" sz="2400" dirty="0"/>
              <a:t>F</a:t>
            </a:r>
            <a:r>
              <a:rPr lang="en-US" altLang="ko-KR" sz="2400" dirty="0" smtClean="0"/>
              <a:t>eature </a:t>
            </a:r>
            <a:r>
              <a:rPr lang="en-US" altLang="ko-KR" sz="2400" dirty="0" smtClean="0"/>
              <a:t>detector</a:t>
            </a:r>
            <a:r>
              <a:rPr lang="ko-KR" altLang="en-US" sz="2400" dirty="0" smtClean="0"/>
              <a:t>를 직접 </a:t>
            </a:r>
            <a:r>
              <a:rPr lang="ko-KR" altLang="en-US" sz="2400" dirty="0" smtClean="0"/>
              <a:t>만들어주어야 하는 한계에 직면했다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Deep learning</a:t>
            </a:r>
            <a:r>
              <a:rPr lang="ko-KR" altLang="en-US" sz="2400" dirty="0" smtClean="0"/>
              <a:t>이 무엇이며 어떻게 현재 사용되고 있는가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ML</a:t>
            </a:r>
            <a:r>
              <a:rPr lang="ko-KR" altLang="en-US" sz="2400" dirty="0" smtClean="0"/>
              <a:t>이 해결하지 못하는 문제를 풀기 위해 생긴 분야</a:t>
            </a:r>
            <a:endParaRPr lang="en-US" altLang="ko-KR" sz="2400" dirty="0" smtClean="0"/>
          </a:p>
          <a:p>
            <a:r>
              <a:rPr lang="ko-KR" altLang="en-US" sz="2400" dirty="0" smtClean="0"/>
              <a:t>미래에는 </a:t>
            </a:r>
            <a:r>
              <a:rPr lang="en-US" altLang="ko-KR" sz="2400" dirty="0" smtClean="0"/>
              <a:t>Deep learning</a:t>
            </a:r>
            <a:r>
              <a:rPr lang="ko-KR" altLang="en-US" sz="2400" dirty="0" smtClean="0"/>
              <a:t>의 활용으로 수작업 엔지니어링이 줄어들고 수많은 데이터를 다룰 수 있는 현상이 늘어날 것이다</a:t>
            </a:r>
            <a:r>
              <a:rPr lang="en-US" altLang="ko-KR" sz="2400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624693" y="3094265"/>
            <a:ext cx="7013122" cy="1616528"/>
            <a:chOff x="1641021" y="2473779"/>
            <a:chExt cx="7013122" cy="1616528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641021" y="2473779"/>
              <a:ext cx="3437165" cy="81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641021" y="4073979"/>
              <a:ext cx="7013122" cy="1632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0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본문 </a:t>
            </a:r>
            <a:r>
              <a:rPr lang="en-US" altLang="ko-KR" dirty="0" smtClean="0"/>
              <a:t>- (1)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Supervised learning, Backpropagation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Input vector -&gt; </a:t>
            </a:r>
            <a:r>
              <a:rPr lang="en-US" altLang="ko-KR" dirty="0" smtClean="0"/>
              <a:t>Score </a:t>
            </a:r>
            <a:r>
              <a:rPr lang="en-US" altLang="ko-KR" dirty="0" smtClean="0"/>
              <a:t>vector / </a:t>
            </a:r>
            <a:r>
              <a:rPr lang="en-US" altLang="ko-KR" dirty="0" smtClean="0"/>
              <a:t>Adjustable </a:t>
            </a:r>
            <a:r>
              <a:rPr lang="en-US" altLang="ko-KR" dirty="0"/>
              <a:t>P</a:t>
            </a:r>
            <a:r>
              <a:rPr lang="en-US" altLang="ko-KR" dirty="0" smtClean="0"/>
              <a:t>arameter </a:t>
            </a:r>
            <a:r>
              <a:rPr lang="en-US" altLang="ko-KR" dirty="0" smtClean="0"/>
              <a:t>/ </a:t>
            </a:r>
            <a:r>
              <a:rPr lang="en-US" altLang="ko-KR" dirty="0" smtClean="0"/>
              <a:t>Gradient </a:t>
            </a:r>
            <a:r>
              <a:rPr lang="en-US" altLang="ko-KR" dirty="0" smtClean="0"/>
              <a:t>vector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SGD : </a:t>
            </a:r>
            <a:r>
              <a:rPr lang="en-US" altLang="ko-KR" dirty="0" smtClean="0"/>
              <a:t>Objective </a:t>
            </a:r>
            <a:r>
              <a:rPr lang="en-US" altLang="ko-KR" dirty="0" smtClean="0"/>
              <a:t>function, </a:t>
            </a:r>
            <a:r>
              <a:rPr lang="en-US" altLang="ko-KR" dirty="0" smtClean="0"/>
              <a:t>Noisy </a:t>
            </a:r>
            <a:r>
              <a:rPr lang="en-US" altLang="ko-KR" dirty="0" smtClean="0"/>
              <a:t>estimate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/>
              <a:t>Invariance dilemma -&gt;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의 출현</a:t>
            </a:r>
            <a:endParaRPr lang="en-US" altLang="ko-KR" dirty="0"/>
          </a:p>
          <a:p>
            <a:r>
              <a:rPr lang="en-US" altLang="ko-KR" dirty="0" smtClean="0"/>
              <a:t>CNN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두가지 역할 </a:t>
            </a:r>
            <a:r>
              <a:rPr lang="en-US" altLang="ko-KR" dirty="0" smtClean="0"/>
              <a:t>: </a:t>
            </a:r>
            <a:r>
              <a:rPr lang="en-US" altLang="ko-KR" dirty="0" smtClean="0"/>
              <a:t>Local </a:t>
            </a:r>
            <a:r>
              <a:rPr lang="en-US" altLang="ko-KR" dirty="0" smtClean="0"/>
              <a:t>motif, </a:t>
            </a:r>
            <a:r>
              <a:rPr lang="en-US" altLang="ko-KR" dirty="0" smtClean="0"/>
              <a:t>Statistics </a:t>
            </a:r>
            <a:r>
              <a:rPr lang="en-US" altLang="ko-KR" dirty="0" smtClean="0"/>
              <a:t>of images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유래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9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392" y="318813"/>
            <a:ext cx="5454169" cy="27672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391" y="3086100"/>
            <a:ext cx="5454169" cy="27464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05" y="0"/>
            <a:ext cx="4832207" cy="20978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05" y="2097816"/>
            <a:ext cx="4832207" cy="4001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68446" y="2413508"/>
            <a:ext cx="1200150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원추세포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6906" y="2413508"/>
            <a:ext cx="1259077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간상세포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본문 </a:t>
            </a:r>
            <a:r>
              <a:rPr lang="en-US" altLang="ko-KR" dirty="0" smtClean="0"/>
              <a:t>- (2)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2989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Deepnet</a:t>
            </a:r>
            <a:r>
              <a:rPr lang="en-US" altLang="ko-KR" dirty="0" smtClean="0"/>
              <a:t>, Distributed representation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깊어질수록 일반화</a:t>
            </a:r>
            <a:r>
              <a:rPr lang="en-US" altLang="ko-KR" dirty="0" smtClean="0"/>
              <a:t>(generalization)</a:t>
            </a:r>
            <a:r>
              <a:rPr lang="ko-KR" altLang="en-US" dirty="0" smtClean="0"/>
              <a:t>특성이 커지고 깊이에 </a:t>
            </a:r>
            <a:r>
              <a:rPr lang="en-US" altLang="ko-KR" dirty="0" smtClean="0"/>
              <a:t>exponential</a:t>
            </a:r>
            <a:r>
              <a:rPr lang="ko-KR" altLang="en-US" dirty="0" smtClean="0"/>
              <a:t>하게 특성이 좋아진다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/>
              <a:t>Hidden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을 추가해서 의미를 쌓아가는 것이 필요하다</a:t>
            </a:r>
            <a:r>
              <a:rPr lang="en-US" altLang="ko-KR" dirty="0" smtClean="0"/>
              <a:t>.(sequential data)</a:t>
            </a:r>
            <a:endParaRPr lang="en-US" altLang="ko-KR" dirty="0"/>
          </a:p>
          <a:p>
            <a:r>
              <a:rPr lang="en-US" altLang="ko-KR" dirty="0" smtClean="0"/>
              <a:t>RNN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미분벡터가</a:t>
            </a:r>
            <a:r>
              <a:rPr lang="ko-KR" altLang="en-US" dirty="0" smtClean="0"/>
              <a:t> 매우 작아지거나 증폭되는 문제와 먼 과거일수록 정보가 옅어진다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LSTM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적절한 조정을 통해 먼 정보까지 </a:t>
            </a:r>
            <a:r>
              <a:rPr lang="ko-KR" altLang="en-US" dirty="0" smtClean="0"/>
              <a:t>저장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53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" y="419667"/>
            <a:ext cx="5419095" cy="2233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8" y="261257"/>
            <a:ext cx="7006143" cy="32983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454" y="261257"/>
            <a:ext cx="4659239" cy="32983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381" y="3641273"/>
            <a:ext cx="5810433" cy="24155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7814" y="5779847"/>
            <a:ext cx="153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제어 시스템의 예시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8288" y="3641273"/>
            <a:ext cx="8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LSTM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2608" y="3559629"/>
            <a:ext cx="79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</a:t>
            </a:r>
            <a:r>
              <a:rPr lang="en-US" altLang="ko-KR" dirty="0" smtClean="0"/>
              <a:t>– </a:t>
            </a:r>
            <a:r>
              <a:rPr lang="ko-KR" altLang="en-US" sz="2000" dirty="0" err="1" smtClean="0"/>
              <a:t>딥러닝의</a:t>
            </a:r>
            <a:r>
              <a:rPr lang="ko-KR" altLang="en-US" sz="2000" dirty="0" smtClean="0"/>
              <a:t> 미래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Unsupervised learning</a:t>
            </a:r>
            <a:r>
              <a:rPr lang="ko-KR" altLang="en-US" sz="2400" dirty="0" smtClean="0"/>
              <a:t>이 사람과 동물이 본능적으로 배우는 것과 닮아 발전할 것으로 믿고있다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r>
              <a:rPr lang="en-US" altLang="ko-KR" sz="2400" dirty="0" smtClean="0"/>
              <a:t>Vision </a:t>
            </a:r>
            <a:r>
              <a:rPr lang="ko-KR" altLang="en-US" sz="2400" dirty="0" smtClean="0"/>
              <a:t>분야에서는 어디를 봐야하는지 </a:t>
            </a:r>
            <a:r>
              <a:rPr lang="ko-KR" altLang="en-US" sz="2400" dirty="0" err="1" smtClean="0"/>
              <a:t>강화학습을</a:t>
            </a:r>
            <a:r>
              <a:rPr lang="ko-KR" altLang="en-US" sz="2400" dirty="0" smtClean="0"/>
              <a:t> 통해 배우고 </a:t>
            </a:r>
            <a:r>
              <a:rPr lang="en-US" altLang="ko-KR" sz="2400" dirty="0" smtClean="0"/>
              <a:t>CNN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RNN</a:t>
            </a:r>
            <a:r>
              <a:rPr lang="ko-KR" altLang="en-US" sz="2400" dirty="0" smtClean="0"/>
              <a:t>으로 학습시키는 미래를 기대한다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r>
              <a:rPr lang="ko-KR" altLang="en-US" sz="2400" dirty="0" smtClean="0"/>
              <a:t>좋은 성능을 내는 모델이 나올 것이다</a:t>
            </a:r>
            <a:r>
              <a:rPr lang="en-US" altLang="ko-KR" sz="2400" dirty="0" smtClean="0"/>
              <a:t>.</a:t>
            </a:r>
            <a:r>
              <a:rPr lang="ko-KR" altLang="en-US" sz="2400" dirty="0"/>
              <a:t> 자연어 처리 분야에서는 선택적인 전략을 가지고 학습하여 </a:t>
            </a:r>
            <a:r>
              <a:rPr lang="ko-KR" altLang="en-US" sz="2400" dirty="0" smtClean="0"/>
              <a:t>더 나은 결과를 내는 모델이 나올 것이다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85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1039</TotalTime>
  <Words>335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Palatino Linotype</vt:lpstr>
      <vt:lpstr>Gallery</vt:lpstr>
      <vt:lpstr>Deep learning</vt:lpstr>
      <vt:lpstr>논문의 구성</vt:lpstr>
      <vt:lpstr>서론</vt:lpstr>
      <vt:lpstr>본문 - (1) 키워드</vt:lpstr>
      <vt:lpstr>PowerPoint 프레젠테이션</vt:lpstr>
      <vt:lpstr>본문 - (2) 키워드</vt:lpstr>
      <vt:lpstr>PowerPoint 프레젠테이션</vt:lpstr>
      <vt:lpstr>PowerPoint 프레젠테이션</vt:lpstr>
      <vt:lpstr>결론 – 딥러닝의 미래</vt:lpstr>
      <vt:lpstr>어떻게 논문을 봐야 하는가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JCdata</dc:creator>
  <cp:lastModifiedBy>JCdata</cp:lastModifiedBy>
  <cp:revision>35</cp:revision>
  <dcterms:created xsi:type="dcterms:W3CDTF">2021-02-14T13:37:47Z</dcterms:created>
  <dcterms:modified xsi:type="dcterms:W3CDTF">2021-02-16T11:18:24Z</dcterms:modified>
</cp:coreProperties>
</file>